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5" r:id="rId6"/>
    <p:sldId id="267" r:id="rId7"/>
    <p:sldId id="264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2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49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2C8DB-5810-4DF3-942D-72C4AA02C6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62465A-63CC-400B-9664-F6DD9F0546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1EB7C-6728-4A9C-969C-8B3ADCB9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724D0-A31A-4AA7-A0ED-7D0DCC92B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669444-1724-449C-8E63-53B2CE976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58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07056-1032-4A2C-9CB5-7A1BFBE80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514D87-3761-461F-97D2-CE295A8B44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FA91E-09C0-4B8E-A0C6-8E9B7139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8CA0F2-7F10-4BA3-AC57-A8C3A2FBB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114FC-EF2A-4FE3-80FB-9BF876DA7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19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04FCE4-2F33-47C1-A7DA-57195D00D0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0B1D4B-B8CD-4160-81A9-E99F7B0B64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22B78-0180-4131-B531-012EF3DB8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6C9F9-D050-46F8-B712-D6C1D961E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8318B2-2F44-422C-B58D-230E2A005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549A8-B203-4B84-9034-AFB125EEF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2EFED-6B4E-4963-AC91-A3880531C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94BD68-5B83-4370-84C8-C0C92D4BB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A2257-A421-44B9-ADB7-EA8594349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2AB32-675C-4778-A845-6D2CBA91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5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316E6-83E6-49D1-ACD0-B44F11340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A3B92-B2C1-412F-8F6E-01386EB99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D1595-B2AD-417C-8080-8A3BFB26C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A23F3-0513-4430-BE4D-76B04566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889515-3609-4882-B1C6-F85CFBA08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388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9D9C6-293A-4DCB-9D94-DBCFB6A9E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72500-30CE-41D5-B8C6-01B04952F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311875-B40E-4634-908E-C45C26A03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DEDAA-D786-4C91-B5F7-D4597F679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01E5DD-D0F6-4383-B2CF-07752038C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D32943-F23D-4024-A3EE-D2114BB9D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13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83242-9103-4FED-8132-B1F09BC69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E63AE0-0CEA-4C57-B560-087696D09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34F93-B6CD-4031-B721-83C65C307C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D5E52C-4696-4062-8D89-117CEA8342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366334-D86B-4474-8C07-7BE0F63036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037129-504D-4D7D-A036-8936CE673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9B9910-94E4-4065-9DA3-40F7CFD3C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3C793-FB79-4709-BA4D-F337941EB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55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03653-A979-4F03-8AAC-09B1AC254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D7793D-4200-4803-8483-164F46125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17121-9193-46CC-A87D-5B50BE20B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068777-4E39-4E54-A7C5-5999C37C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8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EC93FB-2207-4088-BE69-B72310AF4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F8468-FECC-43A6-A2F7-FC786D662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EEDBF-DC0F-4A15-83D8-9F4792475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64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5089-534C-4A9F-BD34-BEBB43B27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E5AEC6-D29F-421B-8786-2F1CA4F85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1EE9FC-A7B7-4CC8-B216-EF96E0955A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DD77FD-AF71-4274-99A9-84DB6AA74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9D4EF-B731-4533-B6FE-660C9DBF8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E031E-6492-4F89-A5F2-640B6BCE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58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430E1-9649-4555-98C0-2192DF664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B7BD4E-C9CB-41D9-9948-35A11A0D40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DAAE51-83C0-4425-BD93-05FEA265D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E267E-8ED6-4B08-A1B1-50A800678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B979F5-2C5A-48AA-8169-DCBCE1328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92A375-D945-4606-BDCC-5157CCDFF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95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F113F5-F27B-4EA0-9E1E-1E0BCDA9B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85ED9-11CB-4454-AD55-668317750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A4F48-DFD0-4736-9916-8CCA547EF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62B59-764E-4DCB-AF3E-EB56AD3B522C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C4ABDB-D5F8-44CF-90BF-F85EEDACB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6158E-D2B8-4EA0-8631-A2B4615C93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13138-695E-4E82-9E65-D36128301D01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69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1B5F9-1C08-42F5-9D29-6ECD4D9E39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800" b="1" dirty="0"/>
              <a:t>ASEP</a:t>
            </a:r>
            <a:br>
              <a:rPr lang="en-US" dirty="0"/>
            </a:br>
            <a:r>
              <a:rPr lang="en-US" sz="5400" dirty="0">
                <a:solidFill>
                  <a:schemeClr val="accent1">
                    <a:lumMod val="75000"/>
                  </a:schemeClr>
                </a:solidFill>
              </a:rPr>
              <a:t>IMMA inputs to R51 ASEP IWG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9F2FF6-8614-459A-8C50-D918009968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12 Sept 2018</a:t>
            </a:r>
          </a:p>
        </p:txBody>
      </p:sp>
    </p:spTree>
    <p:extLst>
      <p:ext uri="{BB962C8B-B14F-4D97-AF65-F5344CB8AC3E}">
        <p14:creationId xmlns:p14="http://schemas.microsoft.com/office/powerpoint/2010/main" val="1352789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2534" y="1815449"/>
            <a:ext cx="9443228" cy="445044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0FED500-D7A7-4C78-8461-EDA273AD3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R51 ASEP IWG Motorcycle related agenda items: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3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ED500-D7A7-4C78-8461-EDA273AD3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61" y="270422"/>
            <a:ext cx="11888449" cy="1325563"/>
          </a:xfrm>
        </p:spPr>
        <p:txBody>
          <a:bodyPr>
            <a:normAutofit/>
          </a:bodyPr>
          <a:lstStyle/>
          <a:p>
            <a:r>
              <a:rPr lang="en-US" sz="4000" dirty="0"/>
              <a:t>IMMA committed to improve ‘real world’ motorcycle noise: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40E6F-BF64-49E7-90AC-39B961A5A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085" y="145084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IMMA is aligned with the position of Germany, as in GRB-66-12: </a:t>
            </a:r>
          </a:p>
          <a:p>
            <a:pPr lvl="1">
              <a:spcAft>
                <a:spcPts val="600"/>
              </a:spcAft>
            </a:pPr>
            <a:r>
              <a:rPr lang="en-US" i="1" dirty="0"/>
              <a:t>‘Reduce sound level limits in a moderate way and take a bigger focus on Manipulation, Loop-holes, Grey-Areas and enforcement in near future!’</a:t>
            </a:r>
          </a:p>
          <a:p>
            <a:pPr>
              <a:spcAft>
                <a:spcPts val="600"/>
              </a:spcAft>
            </a:pPr>
            <a:r>
              <a:rPr lang="en-US" dirty="0"/>
              <a:t>IMMA Approach: 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Short term : R41 Mandatory ASEP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GRB/2018/11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Medium term: Expand the ASEP provisions to reflect better real world noise:</a:t>
            </a:r>
          </a:p>
          <a:p>
            <a:pPr lvl="2"/>
            <a:r>
              <a:rPr lang="en-US" dirty="0"/>
              <a:t>Test in any throttle position allowed </a:t>
            </a:r>
          </a:p>
          <a:p>
            <a:pPr lvl="2"/>
            <a:r>
              <a:rPr lang="en-US" dirty="0"/>
              <a:t>Widen the vehicle speed boundaries to 20 – 100 km/h</a:t>
            </a:r>
          </a:p>
          <a:p>
            <a:pPr lvl="2"/>
            <a:r>
              <a:rPr lang="en-US" dirty="0"/>
              <a:t>Test in all gears</a:t>
            </a:r>
          </a:p>
          <a:p>
            <a:pPr lvl="2"/>
            <a:r>
              <a:rPr lang="en-US" dirty="0"/>
              <a:t>Keep current </a:t>
            </a:r>
            <a:r>
              <a:rPr lang="en-US" i="1" dirty="0" err="1"/>
              <a:t>mistery</a:t>
            </a:r>
            <a:r>
              <a:rPr lang="en-US" i="1" dirty="0"/>
              <a:t> points </a:t>
            </a:r>
            <a:r>
              <a:rPr lang="en-US" dirty="0"/>
              <a:t>concept (=additional operating conditions) to keep testing burden realistic</a:t>
            </a:r>
          </a:p>
          <a:p>
            <a:pPr lvl="2"/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Technical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details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are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being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evaluated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fr-BE" dirty="0" err="1">
                <a:ea typeface="Calibri" panose="020F0502020204030204" pitchFamily="34" charset="0"/>
                <a:cs typeface="Times New Roman" panose="02020603050405020304" pitchFamily="18" charset="0"/>
              </a:rPr>
              <a:t>worked</a:t>
            </a:r>
            <a:r>
              <a:rPr lang="fr-BE" dirty="0">
                <a:ea typeface="Calibri" panose="020F0502020204030204" pitchFamily="34" charset="0"/>
                <a:cs typeface="Times New Roman" panose="02020603050405020304" pitchFamily="18" charset="0"/>
              </a:rPr>
              <a:t> out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B940E6F-BF64-49E7-90AC-39B961A5AAB6}"/>
              </a:ext>
            </a:extLst>
          </p:cNvPr>
          <p:cNvSpPr txBox="1">
            <a:spLocks/>
          </p:cNvSpPr>
          <p:nvPr/>
        </p:nvSpPr>
        <p:spPr>
          <a:xfrm>
            <a:off x="113674" y="6037420"/>
            <a:ext cx="11908436" cy="8205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ym typeface="Wingdings" panose="05000000000000000000" pitchFamily="2" charset="2"/>
              </a:rPr>
              <a:t>IMMA requests a dedicated R41 Task Force to take into account Motorcycle particularities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57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323" y="2206805"/>
            <a:ext cx="6847586" cy="449221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59161" y="1931861"/>
            <a:ext cx="70108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Sample of ASEP test results with a motorcycle with exhaust flaps: </a:t>
            </a:r>
            <a:endParaRPr kumimoji="1" lang="ja-JP" altLang="en-US" sz="20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0FED500-D7A7-4C78-8461-EDA273AD35CC}"/>
              </a:ext>
            </a:extLst>
          </p:cNvPr>
          <p:cNvSpPr txBox="1">
            <a:spLocks/>
          </p:cNvSpPr>
          <p:nvPr/>
        </p:nvSpPr>
        <p:spPr>
          <a:xfrm>
            <a:off x="171361" y="279367"/>
            <a:ext cx="11887200" cy="196969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4000" dirty="0">
                <a:solidFill>
                  <a:schemeClr val="accent1">
                    <a:lumMod val="50000"/>
                  </a:schemeClr>
                </a:solidFill>
              </a:rPr>
              <a:t>Current R41.04 ASEP test method can reflect better real world driving circumstances by expanding the test conditions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  <p:sp>
        <p:nvSpPr>
          <p:cNvPr id="9" name="テキスト ボックス 4"/>
          <p:cNvSpPr txBox="1"/>
          <p:nvPr/>
        </p:nvSpPr>
        <p:spPr>
          <a:xfrm>
            <a:off x="8746462" y="2784910"/>
            <a:ext cx="28858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- Any throttle: </a:t>
            </a:r>
          </a:p>
          <a:p>
            <a:pPr lvl="1"/>
            <a:r>
              <a:rPr lang="en-US" altLang="ja-JP" sz="2400" dirty="0"/>
              <a:t>-</a:t>
            </a:r>
            <a:r>
              <a:rPr kumimoji="1" lang="en-US" altLang="ja-JP" sz="2400" dirty="0"/>
              <a:t>WOT</a:t>
            </a:r>
          </a:p>
          <a:p>
            <a:pPr lvl="1"/>
            <a:r>
              <a:rPr lang="en-US" altLang="ja-JP" sz="2400" dirty="0"/>
              <a:t>-Cruising</a:t>
            </a:r>
          </a:p>
          <a:p>
            <a:pPr lvl="1"/>
            <a:r>
              <a:rPr kumimoji="1" lang="en-US" altLang="ja-JP" sz="2400" dirty="0"/>
              <a:t>-Partial</a:t>
            </a:r>
          </a:p>
          <a:p>
            <a:pPr lvl="1"/>
            <a:r>
              <a:rPr lang="en-US" altLang="ja-JP" sz="2400" dirty="0"/>
              <a:t>-Progressive</a:t>
            </a:r>
          </a:p>
          <a:p>
            <a:pPr marL="342900" indent="-342900">
              <a:buFontTx/>
              <a:buChar char="-"/>
            </a:pPr>
            <a:r>
              <a:rPr kumimoji="1" lang="nl-BE" altLang="ja-JP" sz="2400" dirty="0" err="1"/>
              <a:t>Any</a:t>
            </a:r>
            <a:r>
              <a:rPr kumimoji="1" lang="nl-BE" altLang="ja-JP" sz="2400" dirty="0"/>
              <a:t> </a:t>
            </a:r>
            <a:r>
              <a:rPr kumimoji="1" lang="nl-BE" altLang="ja-JP" sz="2400" dirty="0" err="1"/>
              <a:t>gear</a:t>
            </a:r>
            <a:endParaRPr kumimoji="1" lang="nl-BE" altLang="ja-JP" sz="2400" dirty="0"/>
          </a:p>
          <a:p>
            <a:pPr marL="342900" indent="-342900">
              <a:buFontTx/>
              <a:buChar char="-"/>
            </a:pPr>
            <a:r>
              <a:rPr kumimoji="1" lang="nl-BE" altLang="ja-JP" sz="2400" dirty="0"/>
              <a:t>Expanded speed range (incl. 20-100kmh)</a:t>
            </a:r>
            <a:endParaRPr kumimoji="1" lang="ja-JP" altLang="en-US" sz="2400" dirty="0"/>
          </a:p>
        </p:txBody>
      </p:sp>
      <p:sp>
        <p:nvSpPr>
          <p:cNvPr id="10" name="右中かっこ 6"/>
          <p:cNvSpPr/>
          <p:nvPr/>
        </p:nvSpPr>
        <p:spPr>
          <a:xfrm>
            <a:off x="8569770" y="2806106"/>
            <a:ext cx="197069" cy="3736427"/>
          </a:xfrm>
          <a:prstGeom prst="rightBrace">
            <a:avLst>
              <a:gd name="adj1" fmla="val 60333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TextBox 5"/>
          <p:cNvSpPr txBox="1"/>
          <p:nvPr/>
        </p:nvSpPr>
        <p:spPr>
          <a:xfrm>
            <a:off x="8104578" y="2529107"/>
            <a:ext cx="46519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BE" sz="1200" dirty="0"/>
              <a:t>limit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0314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40E6F-BF64-49E7-90AC-39B961A5A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633" y="278762"/>
            <a:ext cx="11768528" cy="18151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4000" dirty="0">
                <a:latin typeface="+mj-lt"/>
                <a:cs typeface="Arial" panose="020B0604020202020204" pitchFamily="34" charset="0"/>
              </a:rPr>
              <a:t>Motorcycle noise has good correlation with engine speed due to low influence of </a:t>
            </a:r>
            <a:r>
              <a:rPr lang="en-US" altLang="ja-JP" sz="4000" dirty="0" err="1">
                <a:latin typeface="+mj-lt"/>
                <a:cs typeface="Arial" panose="020B0604020202020204" pitchFamily="34" charset="0"/>
              </a:rPr>
              <a:t>tyre</a:t>
            </a:r>
            <a:r>
              <a:rPr lang="en-US" altLang="ja-JP" sz="4000" dirty="0">
                <a:latin typeface="+mj-lt"/>
                <a:cs typeface="Arial" panose="020B0604020202020204" pitchFamily="34" charset="0"/>
              </a:rPr>
              <a:t> noise and open architecture of the motorcycle’s engine (no covering).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715" y="2093861"/>
            <a:ext cx="7231053" cy="4335965"/>
          </a:xfrm>
          <a:prstGeom prst="rect">
            <a:avLst/>
          </a:prstGeom>
        </p:spPr>
      </p:pic>
      <p:sp>
        <p:nvSpPr>
          <p:cNvPr id="5" name="テキスト ボックス 2"/>
          <p:cNvSpPr txBox="1"/>
          <p:nvPr/>
        </p:nvSpPr>
        <p:spPr>
          <a:xfrm>
            <a:off x="6790673" y="6465375"/>
            <a:ext cx="4910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u="sng" dirty="0"/>
              <a:t>Reference from document “IMMA/JAMA proposal for ASEP  2006/11/22”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78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955605F-601E-4868-8FC5-9D0E8DCFE115}"/>
              </a:ext>
            </a:extLst>
          </p:cNvPr>
          <p:cNvSpPr txBox="1">
            <a:spLocks/>
          </p:cNvSpPr>
          <p:nvPr/>
        </p:nvSpPr>
        <p:spPr>
          <a:xfrm>
            <a:off x="2076626" y="220635"/>
            <a:ext cx="8184288" cy="77115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4500" b="1" i="1" dirty="0">
                <a:latin typeface="+mj-lt"/>
              </a:rPr>
              <a:t>Extended R41 ASEP</a:t>
            </a:r>
            <a:r>
              <a:rPr lang="en-US" sz="4500" b="1" dirty="0">
                <a:latin typeface="+mj-lt"/>
              </a:rPr>
              <a:t> and </a:t>
            </a:r>
            <a:r>
              <a:rPr lang="en-US" sz="4500" b="1" i="1" dirty="0">
                <a:latin typeface="+mj-lt"/>
              </a:rPr>
              <a:t>v*a concept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4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Motorcycle with PMR 200W/kg</a:t>
            </a:r>
            <a:endParaRPr lang="en-US" sz="45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0" indent="0" algn="r">
              <a:buFont typeface="Arial" panose="020B0604020202020204" pitchFamily="34" charset="0"/>
              <a:buNone/>
            </a:pPr>
            <a:endParaRPr lang="en-US" sz="4000" dirty="0">
              <a:latin typeface="+mj-lt"/>
            </a:endParaRPr>
          </a:p>
          <a:p>
            <a:pPr lvl="2"/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B65D4EB-AB3E-465C-98A7-94B78F547587}"/>
              </a:ext>
            </a:extLst>
          </p:cNvPr>
          <p:cNvSpPr/>
          <p:nvPr/>
        </p:nvSpPr>
        <p:spPr>
          <a:xfrm>
            <a:off x="4129557" y="5797487"/>
            <a:ext cx="57219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solidFill>
                <a:srgbClr val="000000"/>
              </a:solidFill>
              <a:latin typeface="Ducati Style"/>
            </a:endParaRPr>
          </a:p>
          <a:p>
            <a:r>
              <a:rPr lang="en-US" sz="1400" dirty="0">
                <a:solidFill>
                  <a:srgbClr val="FF0000"/>
                </a:solidFill>
                <a:latin typeface="Ducati Style"/>
              </a:rPr>
              <a:t>‘CRS’ = Cruise = constant speed</a:t>
            </a:r>
          </a:p>
          <a:p>
            <a:r>
              <a:rPr lang="en-US" sz="1400" dirty="0">
                <a:solidFill>
                  <a:srgbClr val="00B050"/>
                </a:solidFill>
                <a:latin typeface="Ducati Style"/>
              </a:rPr>
              <a:t>‘Slow’ = Throttle smoothly and fully opened 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Ducati Style"/>
              </a:rPr>
              <a:t>‘WOT’ = (instant) Wide Open Throttle (as currently in Annex 7 of R41-04)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142322-BA70-4D52-B705-825CBB544FB6}"/>
              </a:ext>
            </a:extLst>
          </p:cNvPr>
          <p:cNvSpPr/>
          <p:nvPr/>
        </p:nvSpPr>
        <p:spPr>
          <a:xfrm>
            <a:off x="945339" y="1089317"/>
            <a:ext cx="4649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Good correlation </a:t>
            </a:r>
            <a:r>
              <a:rPr lang="en-US" dirty="0"/>
              <a:t>between rpm and sound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511D948-D195-46D9-B6B3-2F0AAB9FBE92}"/>
              </a:ext>
            </a:extLst>
          </p:cNvPr>
          <p:cNvSpPr/>
          <p:nvPr/>
        </p:nvSpPr>
        <p:spPr>
          <a:xfrm>
            <a:off x="6990546" y="1106249"/>
            <a:ext cx="4710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Lack of correlation </a:t>
            </a:r>
            <a:r>
              <a:rPr lang="en-US" dirty="0"/>
              <a:t>between v*a and sound level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8" y="1458649"/>
            <a:ext cx="6078857" cy="39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600" y="1433283"/>
            <a:ext cx="603671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195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40E6F-BF64-49E7-90AC-39B961A5A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005" y="1531219"/>
            <a:ext cx="10749197" cy="37625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Motorcycle ASEP discussions should be finished on time before the initiatives on lower Type Approval limit values* start, because IMMA believes only lowering Type Approval limits will not solve the real world sound emission issue.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*EC proposal on lower Type Approval limit values expected end 2019. 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Starting a completely new ASEP approach (currently not engineered for motorcycles) will need new limits as well and is not expected to meet the above  timeline.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955605F-601E-4868-8FC5-9D0E8DCFE115}"/>
              </a:ext>
            </a:extLst>
          </p:cNvPr>
          <p:cNvSpPr txBox="1">
            <a:spLocks/>
          </p:cNvSpPr>
          <p:nvPr/>
        </p:nvSpPr>
        <p:spPr>
          <a:xfrm>
            <a:off x="192068" y="321783"/>
            <a:ext cx="11785073" cy="13255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000" dirty="0">
                <a:latin typeface="+mj-lt"/>
              </a:rPr>
              <a:t>Timeline: Revised R41 ASEP proposal ready by end 2019.</a:t>
            </a:r>
          </a:p>
          <a:p>
            <a:pPr lvl="2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266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40E6F-BF64-49E7-90AC-39B961A5A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6507" y="3702568"/>
            <a:ext cx="4977985" cy="644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>
                <a:sym typeface="Wingdings" panose="05000000000000000000" pitchFamily="2" charset="2"/>
              </a:rPr>
              <a:t>Thank you for your attention</a:t>
            </a:r>
            <a:endParaRPr lang="en-US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955605F-601E-4868-8FC5-9D0E8DCFE115}"/>
              </a:ext>
            </a:extLst>
          </p:cNvPr>
          <p:cNvSpPr txBox="1">
            <a:spLocks/>
          </p:cNvSpPr>
          <p:nvPr/>
        </p:nvSpPr>
        <p:spPr>
          <a:xfrm>
            <a:off x="192068" y="205670"/>
            <a:ext cx="11785073" cy="185535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000" dirty="0">
                <a:latin typeface="+mj-lt"/>
              </a:rPr>
              <a:t>Conclusion: </a:t>
            </a:r>
          </a:p>
          <a:p>
            <a:pPr marL="0" indent="0">
              <a:buNone/>
            </a:pPr>
            <a:r>
              <a:rPr lang="en-US" sz="4000" dirty="0">
                <a:latin typeface="+mj-lt"/>
                <a:sym typeface="Wingdings" panose="05000000000000000000" pitchFamily="2" charset="2"/>
              </a:rPr>
              <a:t>A dedicated Motorcycle sub-group can take into account Motorcycle needs in terms of technical differences and timeline</a:t>
            </a:r>
            <a:r>
              <a:rPr lang="en-US" sz="4000" dirty="0">
                <a:latin typeface="+mj-lt"/>
              </a:rPr>
              <a:t>.</a:t>
            </a:r>
          </a:p>
          <a:p>
            <a:pPr lvl="2"/>
            <a:endParaRPr lang="en-US" sz="4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9772" y="72571"/>
            <a:ext cx="2714171" cy="21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289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960</TotalTime>
  <Words>420</Words>
  <Application>Microsoft Office PowerPoint</Application>
  <PresentationFormat>Grand écran</PresentationFormat>
  <Paragraphs>43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Ducati Style</vt:lpstr>
      <vt:lpstr>Times New Roman</vt:lpstr>
      <vt:lpstr>Wingdings</vt:lpstr>
      <vt:lpstr>Office Theme</vt:lpstr>
      <vt:lpstr>ASEP IMMA inputs to R51 ASEP IWG</vt:lpstr>
      <vt:lpstr>R51 ASEP IWG Motorcycle related agenda items:</vt:lpstr>
      <vt:lpstr>IMMA committed to improve ‘real world’ motorcycle noise: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 IMMA inputs to R51 ASEP IWG</dc:title>
  <dc:creator>Alex Desplenter</dc:creator>
  <cp:lastModifiedBy>SILVANI Francoise</cp:lastModifiedBy>
  <cp:revision>25</cp:revision>
  <dcterms:created xsi:type="dcterms:W3CDTF">2018-09-07T08:19:16Z</dcterms:created>
  <dcterms:modified xsi:type="dcterms:W3CDTF">2018-09-12T06:40:49Z</dcterms:modified>
</cp:coreProperties>
</file>