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8" r:id="rId9"/>
    <p:sldId id="265" r:id="rId10"/>
    <p:sldId id="266" r:id="rId11"/>
    <p:sldId id="267" r:id="rId12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1133" y="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869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1"/>
            <a:ext cx="2949787" cy="49869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5B0D6D7E-FAF8-41A7-826F-CFE72404605C}" type="datetimeFigureOut">
              <a:rPr kumimoji="1" lang="ja-JP" altLang="en-US" smtClean="0"/>
              <a:t>2018/6/12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8"/>
            <a:ext cx="5445760" cy="3913614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96BAF486-399A-4CF9-AEF3-0ED9306F2E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877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7616E-E7D7-4A36-BD9C-58E2EFCBBA9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9943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7616E-E7D7-4A36-BD9C-58E2EFCBBA97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348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AF486-399A-4CF9-AEF3-0ED9306F2EA0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908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0D48-A40F-4562-AC49-B7DEB94C8D92}" type="datetime1">
              <a:rPr kumimoji="1" lang="ja-JP" altLang="en-US" smtClean="0"/>
              <a:t>2018/6/12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744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5AAE-305C-4D9D-9454-5E254D7CF5B2}" type="datetime1">
              <a:rPr kumimoji="1" lang="ja-JP" altLang="en-US" smtClean="0"/>
              <a:t>2018/6/12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7307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48812-6675-4D8B-A84B-E2E22D5C1CEB}" type="datetime1">
              <a:rPr kumimoji="1" lang="ja-JP" altLang="en-US" smtClean="0"/>
              <a:t>2018/6/12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6115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95C-106B-4FBA-AF94-4CE73AB5E8FD}" type="datetime1">
              <a:rPr kumimoji="1" lang="ja-JP" altLang="en-US" smtClean="0"/>
              <a:t>2018/6/12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19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362DD-435D-43D0-A812-BCB9417A557F}" type="datetime1">
              <a:rPr kumimoji="1" lang="ja-JP" altLang="en-US" smtClean="0"/>
              <a:t>2018/6/12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879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35921-5568-42E5-934B-32CB591F7834}" type="datetime1">
              <a:rPr kumimoji="1" lang="ja-JP" altLang="en-US" smtClean="0"/>
              <a:t>2018/6/12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0012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CF506-A57C-4BA4-A9F9-841D84580443}" type="datetime1">
              <a:rPr kumimoji="1" lang="ja-JP" altLang="en-US" smtClean="0"/>
              <a:t>2018/6/12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0781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9CE6F-843F-41FB-97A0-0BF583D0E8F3}" type="datetime1">
              <a:rPr kumimoji="1" lang="ja-JP" altLang="en-US" smtClean="0"/>
              <a:t>2018/6/12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668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E7C1-A790-4D5D-8C9B-A934B1E4275C}" type="datetime1">
              <a:rPr kumimoji="1" lang="ja-JP" altLang="en-US" smtClean="0"/>
              <a:t>2018/6/12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066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42AA-200C-46F7-9F6F-CE5DDB7CB1E8}" type="datetime1">
              <a:rPr kumimoji="1" lang="ja-JP" altLang="en-US" smtClean="0"/>
              <a:t>2018/6/12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143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B20CF-5119-49E4-8AB1-9A8358DE9994}" type="datetime1">
              <a:rPr kumimoji="1" lang="ja-JP" altLang="en-US" smtClean="0"/>
              <a:t>2018/6/12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85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5A5D5-E692-4E42-AF41-021FABD87500}" type="datetime1">
              <a:rPr kumimoji="1" lang="ja-JP" altLang="en-US" smtClean="0"/>
              <a:t>2018/6/12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451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27222" y="1276859"/>
            <a:ext cx="883096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dirty="0"/>
              <a:t>Review</a:t>
            </a:r>
            <a:r>
              <a:rPr lang="ja-JP" altLang="en-US" sz="4400" dirty="0"/>
              <a:t> </a:t>
            </a:r>
            <a:r>
              <a:rPr lang="en-US" altLang="ja-JP" sz="4400" dirty="0"/>
              <a:t>of                                Questionnaire Research Answers</a:t>
            </a:r>
          </a:p>
          <a:p>
            <a:pPr algn="ctr"/>
            <a:endParaRPr kumimoji="1" lang="en-US" altLang="ja-JP" sz="4400" dirty="0"/>
          </a:p>
          <a:p>
            <a:pPr algn="ctr"/>
            <a:endParaRPr lang="en-US" altLang="ja-JP" sz="4400" dirty="0"/>
          </a:p>
          <a:p>
            <a:pPr algn="ctr"/>
            <a:endParaRPr kumimoji="1" lang="en-US" altLang="ja-JP" sz="4400" dirty="0"/>
          </a:p>
          <a:p>
            <a:pPr algn="ctr"/>
            <a:r>
              <a:rPr lang="en-US" altLang="ja-JP" sz="4400" dirty="0"/>
              <a:t>Chair of TFRA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79477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361308" y="82373"/>
            <a:ext cx="80545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Other safety device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86261" y="78252"/>
            <a:ext cx="1155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Q7. 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42554" y="749632"/>
            <a:ext cx="92634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Back camera and sonar are popular in many countries.</a:t>
            </a:r>
          </a:p>
          <a:p>
            <a:endParaRPr lang="en-US" altLang="ja-JP" sz="2400" dirty="0"/>
          </a:p>
          <a:p>
            <a:r>
              <a:rPr lang="en-US" altLang="ja-JP" sz="2400" dirty="0"/>
              <a:t>There are many favorable opinions on utilizing cameras, etc.</a:t>
            </a:r>
          </a:p>
          <a:p>
            <a:r>
              <a:rPr lang="en-US" altLang="ja-JP" sz="2400" dirty="0"/>
              <a:t>Furthermore, RA should be treated as "option" if these safety devices  are installed.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65424" y="3447525"/>
            <a:ext cx="80545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Are there complaints about reversing alarm sounds?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90377" y="3443404"/>
            <a:ext cx="1155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Q8. 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46670" y="4114784"/>
            <a:ext cx="92634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There are many complaints in Japan,</a:t>
            </a:r>
            <a:r>
              <a:rPr lang="ja-JP" altLang="en-US" sz="2400" dirty="0"/>
              <a:t> </a:t>
            </a:r>
            <a:r>
              <a:rPr lang="en-US" altLang="ja-JP" sz="2400" dirty="0"/>
              <a:t>Switzerland, Germany and Austria.</a:t>
            </a:r>
          </a:p>
          <a:p>
            <a:endParaRPr lang="en-US" altLang="ja-JP" sz="2400" dirty="0"/>
          </a:p>
          <a:p>
            <a:r>
              <a:rPr lang="en-US" altLang="ja-JP" sz="2400" dirty="0"/>
              <a:t>In other countries, there is a few complaints regarding RA.</a:t>
            </a:r>
          </a:p>
          <a:p>
            <a:r>
              <a:rPr lang="en-US" altLang="ja-JP" sz="2400" dirty="0"/>
              <a:t>It is supposed to be the numbers of vehicle mounted RA are few.</a:t>
            </a:r>
          </a:p>
          <a:p>
            <a:r>
              <a:rPr lang="en-US" altLang="ja-JP" sz="2400" dirty="0"/>
              <a:t>(Same reason as Q2(a).)</a:t>
            </a:r>
          </a:p>
        </p:txBody>
      </p:sp>
    </p:spTree>
    <p:extLst>
      <p:ext uri="{BB962C8B-B14F-4D97-AF65-F5344CB8AC3E}">
        <p14:creationId xmlns:p14="http://schemas.microsoft.com/office/powerpoint/2010/main" val="1260900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361308" y="82373"/>
            <a:ext cx="80545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Sound Pressure Level of present reversing alarm (Equipped with vehicle)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86261" y="78252"/>
            <a:ext cx="1155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Q9. 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42554" y="1079152"/>
            <a:ext cx="92634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Based on the sound attenuation formula, all of the answers are converted to 7.0m position SPL.</a:t>
            </a:r>
          </a:p>
          <a:p>
            <a:r>
              <a:rPr lang="en-US" altLang="ja-JP" sz="2400" dirty="0"/>
              <a:t>Limit value when RA is mounted on vehicle is proposed by only Japan and Germany.</a:t>
            </a:r>
          </a:p>
          <a:p>
            <a:r>
              <a:rPr lang="en-US" altLang="ja-JP" sz="2400" dirty="0"/>
              <a:t>To propose environmental friendly and safety limit value, further studies are required in near future.</a:t>
            </a:r>
            <a:endParaRPr lang="en-US" altLang="ja-JP" sz="28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24" y="3978877"/>
            <a:ext cx="4654500" cy="23548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1470" y="3978877"/>
            <a:ext cx="4654500" cy="28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677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27222" y="1276859"/>
            <a:ext cx="883096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The aim of this questionnaire research is to clarify the current status and future position of each country.</a:t>
            </a:r>
          </a:p>
          <a:p>
            <a:endParaRPr lang="en-US" altLang="ja-JP" sz="2800" dirty="0"/>
          </a:p>
          <a:p>
            <a:r>
              <a:rPr lang="en-US" altLang="ja-JP" sz="2800" dirty="0"/>
              <a:t>11 countries and manufacturers of 7 countries answered the questionnaire.</a:t>
            </a:r>
          </a:p>
          <a:p>
            <a:endParaRPr lang="en-US" altLang="ja-JP" sz="2800" dirty="0"/>
          </a:p>
          <a:p>
            <a:r>
              <a:rPr lang="en-US" altLang="ja-JP" sz="2800" dirty="0"/>
              <a:t>This presentation shows a review of the questionnaire research.</a:t>
            </a:r>
            <a:endParaRPr kumimoji="1" lang="ja-JP" altLang="en-US" sz="28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249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361308" y="82373"/>
            <a:ext cx="82934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Is there any regulation of reversing alarm                               in each category?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86261" y="78252"/>
            <a:ext cx="883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Q1. 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42554" y="1276859"/>
            <a:ext cx="883096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In Austria, M3, N3 and N2 are mandatory.</a:t>
            </a:r>
          </a:p>
          <a:p>
            <a:pPr marL="180000"/>
            <a:r>
              <a:rPr lang="en-US" altLang="ja-JP" sz="2400" dirty="0"/>
              <a:t>However, this does not apply for the vehicles mounted camera.</a:t>
            </a:r>
          </a:p>
          <a:p>
            <a:endParaRPr lang="en-US" altLang="ja-JP" sz="2400" dirty="0"/>
          </a:p>
          <a:p>
            <a:r>
              <a:rPr kumimoji="1" lang="en-US" altLang="ja-JP" sz="2400" dirty="0"/>
              <a:t>In South Korea, N3 and O4 </a:t>
            </a:r>
            <a:r>
              <a:rPr lang="en-US" altLang="ja-JP" sz="2400" dirty="0"/>
              <a:t>are</a:t>
            </a:r>
            <a:r>
              <a:rPr kumimoji="1" lang="en-US" altLang="ja-JP" sz="2400" dirty="0"/>
              <a:t> mandatory.</a:t>
            </a:r>
          </a:p>
          <a:p>
            <a:pPr marL="180000"/>
            <a:r>
              <a:rPr lang="en-US" altLang="ja-JP" sz="2400" dirty="0"/>
              <a:t>At least one of the three devices (Back-up camera, Parking sensor, reversing alarm) shall be installed from 2019.</a:t>
            </a:r>
          </a:p>
          <a:p>
            <a:endParaRPr kumimoji="1" lang="en-US" altLang="ja-JP" sz="2400" dirty="0"/>
          </a:p>
          <a:p>
            <a:r>
              <a:rPr lang="en-US" altLang="ja-JP" sz="2400" dirty="0"/>
              <a:t>School bus is mandatory in Turkey, Spain and Russia.</a:t>
            </a:r>
          </a:p>
          <a:p>
            <a:endParaRPr kumimoji="1" lang="en-US" altLang="ja-JP" sz="2400" dirty="0"/>
          </a:p>
          <a:p>
            <a:r>
              <a:rPr lang="en-US" altLang="ja-JP" sz="2400" dirty="0"/>
              <a:t>Most of the countries answered to maintain current status or "prohibited" as the future.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581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797004" y="2747315"/>
            <a:ext cx="1155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(b) 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361308" y="82373"/>
            <a:ext cx="80545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Is tonal sound reversing alarm popular?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86261" y="78252"/>
            <a:ext cx="1155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Q2.(a) 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42554" y="650781"/>
            <a:ext cx="88309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This question is to research adoption rate of tonal sound type of RA.</a:t>
            </a:r>
          </a:p>
          <a:p>
            <a:r>
              <a:rPr lang="en-US" altLang="ja-JP" sz="2400" dirty="0"/>
              <a:t>Most of the answers are "No".</a:t>
            </a:r>
          </a:p>
          <a:p>
            <a:r>
              <a:rPr lang="ja-JP" altLang="en-US" sz="2400" dirty="0"/>
              <a:t>→</a:t>
            </a:r>
            <a:r>
              <a:rPr lang="en-US" altLang="ja-JP" sz="2400" dirty="0"/>
              <a:t>Based on the answers of Q.5, "No" may be due to the fact that </a:t>
            </a:r>
          </a:p>
          <a:p>
            <a:r>
              <a:rPr lang="ja-JP" altLang="en-US" sz="2400" dirty="0"/>
              <a:t>　 </a:t>
            </a:r>
            <a:r>
              <a:rPr lang="en-US" altLang="ja-JP" sz="2400" dirty="0"/>
              <a:t>the number of vehicles mounted RA are very few.</a:t>
            </a:r>
          </a:p>
          <a:p>
            <a:r>
              <a:rPr lang="en-US" altLang="ja-JP" sz="2400" dirty="0"/>
              <a:t>Some countries answered "Yes".</a:t>
            </a:r>
          </a:p>
          <a:p>
            <a:endParaRPr lang="en-US" altLang="ja-JP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65424" y="2747314"/>
            <a:ext cx="80545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Is broad band sound reversing alarm popular?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46670" y="3356909"/>
            <a:ext cx="8830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All of the answers are "No" except Australia.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361308" y="4160110"/>
            <a:ext cx="80545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Are there any benefit due to equipment of      reversing alarm? (Discount of insurance premium etc.)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86261" y="4155989"/>
            <a:ext cx="1155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Q3. 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42554" y="5354596"/>
            <a:ext cx="8830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All of the answers are "No".</a:t>
            </a:r>
          </a:p>
        </p:txBody>
      </p:sp>
    </p:spTree>
    <p:extLst>
      <p:ext uri="{BB962C8B-B14F-4D97-AF65-F5344CB8AC3E}">
        <p14:creationId xmlns:p14="http://schemas.microsoft.com/office/powerpoint/2010/main" val="1160038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361308" y="82373"/>
            <a:ext cx="80545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Volume adjustment method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86261" y="78252"/>
            <a:ext cx="1155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Q4. 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42554" y="749632"/>
            <a:ext cx="8830962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Pause switch</a:t>
            </a:r>
          </a:p>
          <a:p>
            <a:pPr marL="360000"/>
            <a:r>
              <a:rPr lang="en-US" altLang="ja-JP" sz="2400" dirty="0"/>
              <a:t>Some countries answered they have RA system with Pause switch.</a:t>
            </a:r>
          </a:p>
          <a:p>
            <a:pPr marL="360000"/>
            <a:r>
              <a:rPr lang="ja-JP" altLang="en-US" sz="2400" dirty="0"/>
              <a:t>　</a:t>
            </a:r>
            <a:endParaRPr lang="en-US" altLang="ja-JP" sz="2400" dirty="0"/>
          </a:p>
          <a:p>
            <a:pPr marL="360000"/>
            <a:r>
              <a:rPr lang="en-US" altLang="ja-JP" sz="2400" dirty="0"/>
              <a:t>Most of the countries answered "No“ as the future.</a:t>
            </a:r>
          </a:p>
          <a:p>
            <a:pPr marL="360000"/>
            <a:r>
              <a:rPr lang="ja-JP" altLang="en-US" sz="2400" dirty="0"/>
              <a:t>　</a:t>
            </a:r>
            <a:endParaRPr lang="en-US" altLang="ja-JP" sz="2400" dirty="0"/>
          </a:p>
          <a:p>
            <a:pPr marL="360000"/>
            <a:r>
              <a:rPr lang="en-US" altLang="ja-JP" sz="2400" dirty="0"/>
              <a:t>There are some opinions which Pause switch will be unnecessary in case that SPL will be balanced with ambient environment or other safety devices (i.e. Camera) will be mounted.</a:t>
            </a:r>
          </a:p>
          <a:p>
            <a:pPr marL="360000"/>
            <a:r>
              <a:rPr lang="ja-JP" altLang="en-US" sz="2400" dirty="0"/>
              <a:t>　</a:t>
            </a:r>
            <a:endParaRPr lang="en-US" altLang="ja-JP" sz="2400" dirty="0"/>
          </a:p>
          <a:p>
            <a:pPr marL="360000"/>
            <a:r>
              <a:rPr lang="en-US" altLang="ja-JP" sz="2400" dirty="0"/>
              <a:t>In case that other safety devices are installed, there is a room for discussion how to treat RA.</a:t>
            </a:r>
          </a:p>
          <a:p>
            <a:endParaRPr lang="en-US" altLang="ja-JP" sz="28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200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361308" y="82373"/>
            <a:ext cx="80545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Volume adjustment method</a:t>
            </a:r>
            <a:r>
              <a:rPr lang="ja-JP" altLang="en-US" sz="2800" dirty="0">
                <a:solidFill>
                  <a:srgbClr val="0070C0"/>
                </a:solidFill>
              </a:rPr>
              <a:t>　</a:t>
            </a:r>
            <a:r>
              <a:rPr lang="en-US" altLang="ja-JP" sz="2800" dirty="0">
                <a:solidFill>
                  <a:srgbClr val="0070C0"/>
                </a:solidFill>
              </a:rPr>
              <a:t>(</a:t>
            </a:r>
            <a:r>
              <a:rPr lang="en-US" altLang="ja-JP" sz="2800" dirty="0" err="1">
                <a:solidFill>
                  <a:srgbClr val="0070C0"/>
                </a:solidFill>
              </a:rPr>
              <a:t>con't</a:t>
            </a:r>
            <a:r>
              <a:rPr lang="en-US" altLang="ja-JP" sz="2800" dirty="0">
                <a:solidFill>
                  <a:srgbClr val="0070C0"/>
                </a:solidFill>
              </a:rPr>
              <a:t>)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86261" y="78252"/>
            <a:ext cx="1155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Q4. 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42554" y="749632"/>
            <a:ext cx="95147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Re-operation (after deactivation of the vehicle) in previous driver choice</a:t>
            </a:r>
          </a:p>
          <a:p>
            <a:r>
              <a:rPr lang="en-US" altLang="ja-JP" sz="2800" dirty="0">
                <a:solidFill>
                  <a:srgbClr val="0070C0"/>
                </a:solidFill>
              </a:rPr>
              <a:t>Re-operation (after deactivation of the vehicle) in ON</a:t>
            </a:r>
          </a:p>
          <a:p>
            <a:pPr marL="360000"/>
            <a:r>
              <a:rPr lang="en-US" altLang="ja-JP" sz="2400" dirty="0"/>
              <a:t>The purpose of these two questions are to research how to treat automatic return from pause switch or low mode to normal mode.</a:t>
            </a:r>
          </a:p>
          <a:p>
            <a:pPr marL="360000"/>
            <a:endParaRPr lang="en-US" altLang="ja-JP" sz="2400" dirty="0"/>
          </a:p>
          <a:p>
            <a:pPr marL="360000"/>
            <a:r>
              <a:rPr lang="en-US" altLang="ja-JP" sz="2400" dirty="0"/>
              <a:t>There are many negative opinions that drivers choose it arbitrarily,      and also there are many opinions that it should automatically             return to "ON".</a:t>
            </a:r>
          </a:p>
          <a:p>
            <a:pPr marL="360000"/>
            <a:endParaRPr lang="en-US" altLang="ja-JP" sz="2400" dirty="0"/>
          </a:p>
          <a:p>
            <a:endParaRPr lang="en-US" altLang="ja-JP" sz="28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1336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361308" y="82373"/>
            <a:ext cx="80545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Volume adjustment method</a:t>
            </a:r>
            <a:r>
              <a:rPr lang="ja-JP" altLang="en-US" sz="2800" dirty="0">
                <a:solidFill>
                  <a:srgbClr val="0070C0"/>
                </a:solidFill>
              </a:rPr>
              <a:t>　</a:t>
            </a:r>
            <a:r>
              <a:rPr lang="en-US" altLang="ja-JP" sz="2800" dirty="0">
                <a:solidFill>
                  <a:srgbClr val="0070C0"/>
                </a:solidFill>
              </a:rPr>
              <a:t>(</a:t>
            </a:r>
            <a:r>
              <a:rPr lang="en-US" altLang="ja-JP" sz="2800" dirty="0" err="1">
                <a:solidFill>
                  <a:srgbClr val="0070C0"/>
                </a:solidFill>
              </a:rPr>
              <a:t>con't</a:t>
            </a:r>
            <a:r>
              <a:rPr lang="en-US" altLang="ja-JP" sz="2800" dirty="0">
                <a:solidFill>
                  <a:srgbClr val="0070C0"/>
                </a:solidFill>
              </a:rPr>
              <a:t>)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86261" y="78252"/>
            <a:ext cx="1155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Q4. 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42554" y="749632"/>
            <a:ext cx="883096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Automatic adjustment according to background noise</a:t>
            </a:r>
          </a:p>
          <a:p>
            <a:pPr marL="360000"/>
            <a:r>
              <a:rPr lang="en-US" altLang="ja-JP" sz="2400" dirty="0"/>
              <a:t>There are some opinions which it should be allowed in case that SPL is within range of limit value. </a:t>
            </a:r>
          </a:p>
          <a:p>
            <a:endParaRPr lang="en-US" altLang="ja-JP" sz="2800" dirty="0">
              <a:solidFill>
                <a:srgbClr val="0070C0"/>
              </a:solidFill>
            </a:endParaRPr>
          </a:p>
          <a:p>
            <a:endParaRPr lang="en-US" altLang="ja-JP" sz="2800" dirty="0">
              <a:solidFill>
                <a:srgbClr val="0070C0"/>
              </a:solidFill>
            </a:endParaRPr>
          </a:p>
          <a:p>
            <a:endParaRPr lang="en-US" altLang="ja-JP" sz="2800" dirty="0">
              <a:solidFill>
                <a:srgbClr val="0070C0"/>
              </a:solidFill>
            </a:endParaRPr>
          </a:p>
          <a:p>
            <a:r>
              <a:rPr lang="en-US" altLang="ja-JP" sz="2800" dirty="0">
                <a:solidFill>
                  <a:srgbClr val="0070C0"/>
                </a:solidFill>
              </a:rPr>
              <a:t>Manual adjustment switch</a:t>
            </a:r>
          </a:p>
          <a:p>
            <a:pPr marL="360000"/>
            <a:r>
              <a:rPr lang="en-US" altLang="ja-JP" sz="2400" dirty="0"/>
              <a:t>"Yes", "No", " Depends on category" are mixed.</a:t>
            </a:r>
          </a:p>
          <a:p>
            <a:pPr marL="360000"/>
            <a:endParaRPr lang="en-US" altLang="ja-JP" sz="2400" dirty="0">
              <a:solidFill>
                <a:srgbClr val="FFC000"/>
              </a:solidFill>
            </a:endParaRPr>
          </a:p>
          <a:p>
            <a:pPr marL="360000"/>
            <a:endParaRPr lang="en-US" altLang="ja-JP" sz="2400" dirty="0">
              <a:solidFill>
                <a:srgbClr val="FFC000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349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361308" y="82371"/>
            <a:ext cx="80545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Type of alarm sound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86261" y="78250"/>
            <a:ext cx="1155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Q5. 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89689" y="749630"/>
            <a:ext cx="88309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Tonal sound</a:t>
            </a:r>
            <a:r>
              <a:rPr lang="ja-JP" altLang="en-US" sz="2400" dirty="0"/>
              <a:t> </a:t>
            </a:r>
            <a:r>
              <a:rPr lang="en-US" altLang="ja-JP" sz="2400" dirty="0"/>
              <a:t>is main stream.</a:t>
            </a:r>
          </a:p>
          <a:p>
            <a:endParaRPr lang="en-US" altLang="ja-JP" sz="2400" dirty="0"/>
          </a:p>
          <a:p>
            <a:r>
              <a:rPr lang="en-US" altLang="ja-JP" sz="2400" dirty="0"/>
              <a:t>Broad Band Sound only exists in Germany, Switzerland and Australia.</a:t>
            </a:r>
          </a:p>
          <a:p>
            <a:endParaRPr lang="en-US" altLang="ja-JP" sz="2400" dirty="0"/>
          </a:p>
          <a:p>
            <a:r>
              <a:rPr lang="en-US" altLang="ja-JP" sz="2400" dirty="0"/>
              <a:t>Human voice message exists in Japan, UK and China.</a:t>
            </a:r>
          </a:p>
          <a:p>
            <a:endParaRPr lang="en-US" altLang="ja-JP" sz="24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0754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361308" y="82373"/>
            <a:ext cx="80545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Sound level of alarm (Component) (Regarding Q1)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86261" y="78252"/>
            <a:ext cx="1155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Q6. 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42554" y="749632"/>
            <a:ext cx="92634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Based on the sound attenuation formula, all of the answers are converted to 7.0m position SPL.</a:t>
            </a:r>
          </a:p>
          <a:p>
            <a:endParaRPr lang="en-US" altLang="ja-JP" sz="2400" dirty="0"/>
          </a:p>
          <a:p>
            <a:r>
              <a:rPr lang="en-US" altLang="ja-JP" sz="2400" dirty="0"/>
              <a:t>The SPL should be about 50 - 80 dB at 7m distance except Spain.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388577" y="5726863"/>
            <a:ext cx="4134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*1</a:t>
            </a:r>
            <a:r>
              <a:rPr lang="ja-JP" altLang="en-US" dirty="0"/>
              <a:t>　</a:t>
            </a:r>
            <a:r>
              <a:rPr lang="en-US" altLang="ja-JP" dirty="0"/>
              <a:t>Japan's answers are mounted level.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637" y="2693779"/>
            <a:ext cx="4654500" cy="259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745577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テーマ1" id="{34039A2A-3895-4949-B29D-8D448C160BB3}" vid="{F25AFA44-C9FE-45E3-B143-D19B2369275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1608</TotalTime>
  <Words>653</Words>
  <Application>Microsoft Office PowerPoint</Application>
  <PresentationFormat>A4 210 x 297 mm</PresentationFormat>
  <Paragraphs>105</Paragraphs>
  <Slides>11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6" baseType="lpstr">
      <vt:lpstr>ＭＳ Ｐゴシック</vt:lpstr>
      <vt:lpstr>Arial</vt:lpstr>
      <vt:lpstr>Calibri</vt:lpstr>
      <vt:lpstr>Calibri Light</vt:lpstr>
      <vt:lpstr>テーマ1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NTSEL</dc:creator>
  <cp:lastModifiedBy>hz</cp:lastModifiedBy>
  <cp:revision>103</cp:revision>
  <cp:lastPrinted>2018-06-04T02:58:53Z</cp:lastPrinted>
  <dcterms:created xsi:type="dcterms:W3CDTF">2018-04-26T02:08:34Z</dcterms:created>
  <dcterms:modified xsi:type="dcterms:W3CDTF">2018-06-12T10:02:17Z</dcterms:modified>
</cp:coreProperties>
</file>