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61" r:id="rId5"/>
    <p:sldId id="269" r:id="rId6"/>
    <p:sldId id="262" r:id="rId7"/>
    <p:sldId id="270" r:id="rId8"/>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2" autoAdjust="0"/>
    <p:restoredTop sz="94660"/>
  </p:normalViewPr>
  <p:slideViewPr>
    <p:cSldViewPr snapToGrid="0" showGuides="1">
      <p:cViewPr varScale="1">
        <p:scale>
          <a:sx n="110" d="100"/>
          <a:sy n="110" d="100"/>
        </p:scale>
        <p:origin x="1302" y="108"/>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1"/>
            <a:ext cx="2949787" cy="498693"/>
          </a:xfrm>
          <a:prstGeom prst="rect">
            <a:avLst/>
          </a:prstGeom>
        </p:spPr>
        <p:txBody>
          <a:bodyPr vert="horz" lIns="91432" tIns="45716" rIns="91432" bIns="45716"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1"/>
            <a:ext cx="2949787" cy="498693"/>
          </a:xfrm>
          <a:prstGeom prst="rect">
            <a:avLst/>
          </a:prstGeom>
        </p:spPr>
        <p:txBody>
          <a:bodyPr vert="horz" lIns="91432" tIns="45716" rIns="91432" bIns="45716" rtlCol="0"/>
          <a:lstStyle>
            <a:lvl1pPr algn="r">
              <a:defRPr sz="1200"/>
            </a:lvl1pPr>
          </a:lstStyle>
          <a:p>
            <a:fld id="{5B0D6D7E-FAF8-41A7-826F-CFE72404605C}" type="datetimeFigureOut">
              <a:rPr kumimoji="1" lang="ja-JP" altLang="en-US" smtClean="0"/>
              <a:t>2018/6/14</a:t>
            </a:fld>
            <a:endParaRPr kumimoji="1" lang="ja-JP" altLang="en-US"/>
          </a:p>
        </p:txBody>
      </p:sp>
      <p:sp>
        <p:nvSpPr>
          <p:cNvPr id="4" name="スライド イメージ プレースホルダー 3"/>
          <p:cNvSpPr>
            <a:spLocks noGrp="1" noRot="1" noChangeAspect="1"/>
          </p:cNvSpPr>
          <p:nvPr>
            <p:ph type="sldImg" idx="2"/>
          </p:nvPr>
        </p:nvSpPr>
        <p:spPr>
          <a:xfrm>
            <a:off x="981075" y="1243013"/>
            <a:ext cx="4845050" cy="3354387"/>
          </a:xfrm>
          <a:prstGeom prst="rect">
            <a:avLst/>
          </a:prstGeom>
          <a:noFill/>
          <a:ln w="12700">
            <a:solidFill>
              <a:prstClr val="black"/>
            </a:solidFill>
          </a:ln>
        </p:spPr>
        <p:txBody>
          <a:bodyPr vert="horz" lIns="91432" tIns="45716" rIns="91432" bIns="45716" rtlCol="0" anchor="ctr"/>
          <a:lstStyle/>
          <a:p>
            <a:endParaRPr lang="ja-JP" altLang="en-US"/>
          </a:p>
        </p:txBody>
      </p:sp>
      <p:sp>
        <p:nvSpPr>
          <p:cNvPr id="5" name="ノート プレースホルダー 4"/>
          <p:cNvSpPr>
            <a:spLocks noGrp="1"/>
          </p:cNvSpPr>
          <p:nvPr>
            <p:ph type="body" sz="quarter" idx="3"/>
          </p:nvPr>
        </p:nvSpPr>
        <p:spPr>
          <a:xfrm>
            <a:off x="680720" y="4783308"/>
            <a:ext cx="5445760" cy="3913614"/>
          </a:xfrm>
          <a:prstGeom prst="rect">
            <a:avLst/>
          </a:prstGeom>
        </p:spPr>
        <p:txBody>
          <a:bodyPr vert="horz" lIns="91432" tIns="45716" rIns="91432" bIns="4571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32" tIns="45716" rIns="91432" bIns="45716"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32" tIns="45716" rIns="91432" bIns="45716" rtlCol="0" anchor="b"/>
          <a:lstStyle>
            <a:lvl1pPr algn="r">
              <a:defRPr sz="1200"/>
            </a:lvl1pPr>
          </a:lstStyle>
          <a:p>
            <a:fld id="{96BAF486-399A-4CF9-AEF3-0ED9306F2EA0}" type="slidenum">
              <a:rPr kumimoji="1" lang="ja-JP" altLang="en-US" smtClean="0"/>
              <a:t>‹#›</a:t>
            </a:fld>
            <a:endParaRPr kumimoji="1" lang="ja-JP" altLang="en-US"/>
          </a:p>
        </p:txBody>
      </p:sp>
    </p:spTree>
    <p:extLst>
      <p:ext uri="{BB962C8B-B14F-4D97-AF65-F5344CB8AC3E}">
        <p14:creationId xmlns:p14="http://schemas.microsoft.com/office/powerpoint/2010/main" val="11078775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F7770D48-A40F-4562-AC49-B7DEB94C8D92}" type="datetime1">
              <a:rPr kumimoji="1" lang="ja-JP" altLang="en-US" smtClean="0"/>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4109744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613B5AAE-305C-4D9D-9454-5E254D7CF5B2}" type="datetime1">
              <a:rPr kumimoji="1" lang="ja-JP" altLang="en-US" smtClean="0"/>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63730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3048812-6675-4D8B-A84B-E2E22D5C1CEB}" type="datetime1">
              <a:rPr kumimoji="1" lang="ja-JP" altLang="en-US" smtClean="0"/>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286115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2355C95C-106B-4FBA-AF94-4CE73AB5E8FD}" type="datetime1">
              <a:rPr kumimoji="1" lang="ja-JP" altLang="en-US" smtClean="0"/>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12719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B1362DD-435D-43D0-A812-BCB9417A557F}" type="datetime1">
              <a:rPr kumimoji="1" lang="ja-JP" altLang="en-US" smtClean="0"/>
              <a:t>2018/6/14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32879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E035921-5568-42E5-934B-32CB591F7834}" type="datetime1">
              <a:rPr kumimoji="1" lang="ja-JP" altLang="en-US" smtClean="0"/>
              <a:t>2018/6/14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94001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F1CF506-A57C-4BA4-A9F9-841D84580443}" type="datetime1">
              <a:rPr kumimoji="1" lang="ja-JP" altLang="en-US" smtClean="0"/>
              <a:t>2018/6/14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97078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EE79CE6F-843F-41FB-97A0-0BF583D0E8F3}" type="datetime1">
              <a:rPr kumimoji="1" lang="ja-JP" altLang="en-US" smtClean="0"/>
              <a:t>2018/6/14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989668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FEE7C1-A790-4D5D-8C9B-A934B1E4275C}" type="datetime1">
              <a:rPr kumimoji="1" lang="ja-JP" altLang="en-US" smtClean="0"/>
              <a:t>2018/6/14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825066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32442AA-200C-46F7-9F6F-CE5DDB7CB1E8}" type="datetime1">
              <a:rPr kumimoji="1" lang="ja-JP" altLang="en-US" smtClean="0"/>
              <a:t>2018/6/14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782143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E7B20CF-5119-49E4-8AB1-9A8358DE9994}" type="datetime1">
              <a:rPr kumimoji="1" lang="ja-JP" altLang="en-US" smtClean="0"/>
              <a:t>2018/6/14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5585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5A5D5-E692-4E42-AF41-021FABD87500}" type="datetime1">
              <a:rPr kumimoji="1" lang="ja-JP" altLang="en-US" smtClean="0"/>
              <a:t>2018/6/14</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271451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27222" y="1276859"/>
            <a:ext cx="8830962" cy="4154984"/>
          </a:xfrm>
          <a:prstGeom prst="rect">
            <a:avLst/>
          </a:prstGeom>
          <a:noFill/>
        </p:spPr>
        <p:txBody>
          <a:bodyPr wrap="square" rtlCol="0">
            <a:spAutoFit/>
          </a:bodyPr>
          <a:lstStyle/>
          <a:p>
            <a:pPr algn="ctr"/>
            <a:r>
              <a:rPr lang="en-US" altLang="ja-JP" sz="4400" dirty="0"/>
              <a:t>Next Step of TFRA</a:t>
            </a:r>
          </a:p>
          <a:p>
            <a:pPr algn="ctr"/>
            <a:endParaRPr kumimoji="1" lang="en-US" altLang="ja-JP" sz="4400" dirty="0"/>
          </a:p>
          <a:p>
            <a:pPr algn="ctr"/>
            <a:endParaRPr kumimoji="1" lang="en-US" altLang="ja-JP" sz="4400" dirty="0"/>
          </a:p>
          <a:p>
            <a:pPr algn="ctr"/>
            <a:endParaRPr lang="en-US" altLang="ja-JP" sz="4400" dirty="0"/>
          </a:p>
          <a:p>
            <a:pPr algn="ctr"/>
            <a:endParaRPr kumimoji="1" lang="en-US" altLang="ja-JP" sz="4400" dirty="0"/>
          </a:p>
          <a:p>
            <a:pPr algn="ctr"/>
            <a:r>
              <a:rPr lang="en-US" altLang="ja-JP" sz="4400" dirty="0"/>
              <a:t>Chair of TFRA</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1</a:t>
            </a:fld>
            <a:endParaRPr kumimoji="1" lang="ja-JP" altLang="en-US"/>
          </a:p>
        </p:txBody>
      </p:sp>
    </p:spTree>
    <p:extLst>
      <p:ext uri="{BB962C8B-B14F-4D97-AF65-F5344CB8AC3E}">
        <p14:creationId xmlns:p14="http://schemas.microsoft.com/office/powerpoint/2010/main" val="18379477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527222" y="868485"/>
            <a:ext cx="8830962" cy="5262979"/>
          </a:xfrm>
          <a:prstGeom prst="rect">
            <a:avLst/>
          </a:prstGeom>
          <a:noFill/>
        </p:spPr>
        <p:txBody>
          <a:bodyPr wrap="square" rtlCol="0">
            <a:spAutoFit/>
          </a:bodyPr>
          <a:lstStyle/>
          <a:p>
            <a:r>
              <a:rPr lang="en-US" altLang="ja-JP" sz="2800" dirty="0"/>
              <a:t>As a results of questionnaire research, current status and future positions of each country are clarified.</a:t>
            </a:r>
          </a:p>
          <a:p>
            <a:endParaRPr lang="en-US" altLang="ja-JP" sz="2800" dirty="0"/>
          </a:p>
          <a:p>
            <a:r>
              <a:rPr lang="en-US" altLang="ja-JP" sz="2800" dirty="0"/>
              <a:t>Some opinions are inconsistent each other. So, it would be required to have further discussions on those points to develop consolidated proposals of TF to GRB.</a:t>
            </a:r>
          </a:p>
          <a:p>
            <a:endParaRPr lang="en-US" altLang="ja-JP" sz="2800" dirty="0"/>
          </a:p>
          <a:p>
            <a:r>
              <a:rPr lang="en-US" altLang="ja-JP" sz="2800" dirty="0"/>
              <a:t>Basically, I would like to propose to exchange first views of participants to this meeting with some discussion points in the following slides, and then proceed discussion furthermore based on the data (or theory) in next or thereafter task force meeting.</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2</a:t>
            </a:fld>
            <a:endParaRPr kumimoji="1" lang="ja-JP" altLang="en-US"/>
          </a:p>
        </p:txBody>
      </p:sp>
    </p:spTree>
    <p:extLst>
      <p:ext uri="{BB962C8B-B14F-4D97-AF65-F5344CB8AC3E}">
        <p14:creationId xmlns:p14="http://schemas.microsoft.com/office/powerpoint/2010/main" val="9812493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82373"/>
            <a:ext cx="9654746" cy="523220"/>
          </a:xfrm>
          <a:prstGeom prst="rect">
            <a:avLst/>
          </a:prstGeom>
          <a:noFill/>
        </p:spPr>
        <p:txBody>
          <a:bodyPr wrap="square" rtlCol="0">
            <a:spAutoFit/>
          </a:bodyPr>
          <a:lstStyle/>
          <a:p>
            <a:r>
              <a:rPr lang="en-US" altLang="ja-JP" sz="2800" dirty="0">
                <a:solidFill>
                  <a:srgbClr val="0070C0"/>
                </a:solidFill>
              </a:rPr>
              <a:t>  Scope of category</a:t>
            </a:r>
            <a:endParaRPr kumimoji="1" lang="ja-JP" altLang="en-US" sz="2800" dirty="0">
              <a:solidFill>
                <a:srgbClr val="0070C0"/>
              </a:solidFill>
            </a:endParaRPr>
          </a:p>
        </p:txBody>
      </p:sp>
      <p:sp>
        <p:nvSpPr>
          <p:cNvPr id="5" name="テキスト ボックス 4"/>
          <p:cNvSpPr txBox="1"/>
          <p:nvPr/>
        </p:nvSpPr>
        <p:spPr>
          <a:xfrm>
            <a:off x="642554" y="646543"/>
            <a:ext cx="8830962" cy="5262979"/>
          </a:xfrm>
          <a:prstGeom prst="rect">
            <a:avLst/>
          </a:prstGeom>
          <a:noFill/>
        </p:spPr>
        <p:txBody>
          <a:bodyPr wrap="square" rtlCol="0">
            <a:spAutoFit/>
          </a:bodyPr>
          <a:lstStyle/>
          <a:p>
            <a:r>
              <a:rPr lang="en-US" altLang="ja-JP" sz="2400" dirty="0"/>
              <a:t>Some categories are already clarified in the TOR, but the others are no yet clarified.</a:t>
            </a:r>
          </a:p>
          <a:p>
            <a:r>
              <a:rPr lang="ja-JP" altLang="en-US" sz="2400" dirty="0"/>
              <a:t>　　</a:t>
            </a:r>
            <a:r>
              <a:rPr lang="en-US" altLang="ja-JP" sz="2400" dirty="0"/>
              <a:t>Already clarified in the TOR                               	: M3, N3, </a:t>
            </a:r>
          </a:p>
          <a:p>
            <a:r>
              <a:rPr lang="ja-JP" altLang="en-US" sz="2400" dirty="0"/>
              <a:t>　　</a:t>
            </a:r>
            <a:r>
              <a:rPr lang="en-US" altLang="ja-JP" sz="2400" dirty="0"/>
              <a:t>TO BE clarified                                                     	: [M2] and [N2]</a:t>
            </a:r>
            <a:r>
              <a:rPr lang="ja-JP" altLang="en-US" sz="2400" dirty="0"/>
              <a:t>　</a:t>
            </a:r>
            <a:endParaRPr lang="en-US" altLang="ja-JP" sz="2400" dirty="0"/>
          </a:p>
          <a:p>
            <a:r>
              <a:rPr lang="ja-JP" altLang="en-US" sz="2400" dirty="0"/>
              <a:t>　　</a:t>
            </a:r>
            <a:r>
              <a:rPr lang="en-US" altLang="ja-JP" sz="2400" dirty="0"/>
              <a:t>New comer from the result of questionnaire </a:t>
            </a:r>
            <a:r>
              <a:rPr lang="ja-JP" altLang="en-US" sz="2400" dirty="0"/>
              <a:t>　</a:t>
            </a:r>
            <a:r>
              <a:rPr lang="en-US" altLang="ja-JP" sz="2400" dirty="0"/>
              <a:t>	:O4, school bus</a:t>
            </a:r>
          </a:p>
          <a:p>
            <a:endParaRPr lang="en-US" altLang="ja-JP" sz="2400" dirty="0"/>
          </a:p>
          <a:p>
            <a:r>
              <a:rPr lang="en-US" altLang="ja-JP" sz="2400" dirty="0"/>
              <a:t>In Some countries, O4 and school bus are mandatory.</a:t>
            </a:r>
          </a:p>
          <a:p>
            <a:r>
              <a:rPr lang="en-US" altLang="ja-JP" sz="2400" dirty="0"/>
              <a:t>Further discussion would be necessary?</a:t>
            </a:r>
          </a:p>
          <a:p>
            <a:endParaRPr lang="en-US" altLang="ja-JP" sz="2400" dirty="0"/>
          </a:p>
          <a:p>
            <a:r>
              <a:rPr lang="en-US" altLang="ja-JP" sz="2400" dirty="0"/>
              <a:t>TOR also mentioned about “taking into account non-audible system” and “making discussion taking into account other safety devices.”</a:t>
            </a:r>
          </a:p>
          <a:p>
            <a:endParaRPr lang="en-US" altLang="ja-JP" sz="2400" dirty="0"/>
          </a:p>
          <a:p>
            <a:r>
              <a:rPr lang="en-US" altLang="ja-JP" sz="2400" dirty="0"/>
              <a:t>We need to follow the discussions of VRU-</a:t>
            </a:r>
            <a:r>
              <a:rPr lang="en-US" altLang="ja-JP" sz="2400" dirty="0" err="1"/>
              <a:t>Proxi</a:t>
            </a:r>
            <a:r>
              <a:rPr lang="en-US" altLang="ja-JP" sz="2400" dirty="0"/>
              <a:t> (IWG under GRSG). </a:t>
            </a:r>
            <a:r>
              <a:rPr lang="ja-JP" altLang="en-US" sz="2400" dirty="0"/>
              <a:t>　</a:t>
            </a:r>
            <a:r>
              <a:rPr lang="en-US" altLang="ja-JP" sz="2400" dirty="0"/>
              <a:t>Is there anyone who has some information?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3</a:t>
            </a:fld>
            <a:endParaRPr kumimoji="1" lang="ja-JP" altLang="en-US"/>
          </a:p>
        </p:txBody>
      </p:sp>
      <p:sp>
        <p:nvSpPr>
          <p:cNvPr id="6" name="テキスト ボックス 5">
            <a:extLst>
              <a:ext uri="{FF2B5EF4-FFF2-40B4-BE49-F238E27FC236}">
                <a16:creationId xmlns:a16="http://schemas.microsoft.com/office/drawing/2014/main" id="{ADBE44BD-A2BD-40F4-B131-5EE03C7DE266}"/>
              </a:ext>
            </a:extLst>
          </p:cNvPr>
          <p:cNvSpPr txBox="1"/>
          <p:nvPr/>
        </p:nvSpPr>
        <p:spPr>
          <a:xfrm>
            <a:off x="164638" y="643382"/>
            <a:ext cx="477916" cy="4154984"/>
          </a:xfrm>
          <a:prstGeom prst="rect">
            <a:avLst/>
          </a:prstGeom>
          <a:noFill/>
        </p:spPr>
        <p:txBody>
          <a:bodyPr wrap="square" rtlCol="0">
            <a:spAutoFit/>
          </a:bodyPr>
          <a:lstStyle/>
          <a:p>
            <a:r>
              <a:rPr lang="en-US" altLang="ja-JP" sz="2400" dirty="0"/>
              <a:t>1.</a:t>
            </a:r>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a:p>
            <a:r>
              <a:rPr lang="en-US" altLang="ja-JP" sz="2400" dirty="0"/>
              <a:t>2.</a:t>
            </a:r>
          </a:p>
          <a:p>
            <a:endParaRPr lang="en-US" altLang="ja-JP" sz="2400" dirty="0"/>
          </a:p>
        </p:txBody>
      </p:sp>
    </p:spTree>
    <p:extLst>
      <p:ext uri="{BB962C8B-B14F-4D97-AF65-F5344CB8AC3E}">
        <p14:creationId xmlns:p14="http://schemas.microsoft.com/office/powerpoint/2010/main" val="648581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82373"/>
            <a:ext cx="9415849" cy="523220"/>
          </a:xfrm>
          <a:prstGeom prst="rect">
            <a:avLst/>
          </a:prstGeom>
          <a:noFill/>
        </p:spPr>
        <p:txBody>
          <a:bodyPr wrap="square" rtlCol="0">
            <a:spAutoFit/>
          </a:bodyPr>
          <a:lstStyle/>
          <a:p>
            <a:r>
              <a:rPr lang="en-US" altLang="ja-JP" sz="2800" dirty="0">
                <a:solidFill>
                  <a:srgbClr val="0070C0"/>
                </a:solidFill>
              </a:rPr>
              <a:t>  Sound Level</a:t>
            </a:r>
            <a:endParaRPr kumimoji="1" lang="ja-JP" altLang="en-US" sz="2800" dirty="0">
              <a:solidFill>
                <a:srgbClr val="0070C0"/>
              </a:solidFill>
            </a:endParaRPr>
          </a:p>
        </p:txBody>
      </p:sp>
      <p:sp>
        <p:nvSpPr>
          <p:cNvPr id="5" name="テキスト ボックス 4"/>
          <p:cNvSpPr txBox="1"/>
          <p:nvPr/>
        </p:nvSpPr>
        <p:spPr>
          <a:xfrm>
            <a:off x="642554" y="650781"/>
            <a:ext cx="8830962" cy="5632311"/>
          </a:xfrm>
          <a:prstGeom prst="rect">
            <a:avLst/>
          </a:prstGeom>
          <a:noFill/>
        </p:spPr>
        <p:txBody>
          <a:bodyPr wrap="square" rtlCol="0">
            <a:spAutoFit/>
          </a:bodyPr>
          <a:lstStyle/>
          <a:p>
            <a:r>
              <a:rPr lang="en-US" altLang="ja-JP" sz="2400" dirty="0"/>
              <a:t>As</a:t>
            </a:r>
            <a:r>
              <a:rPr lang="ja-JP" altLang="en-US" sz="2400" dirty="0"/>
              <a:t> </a:t>
            </a:r>
            <a:r>
              <a:rPr lang="en-US" altLang="ja-JP" sz="2400" dirty="0"/>
              <a:t>a</a:t>
            </a:r>
            <a:r>
              <a:rPr lang="ja-JP" altLang="en-US" sz="2400" dirty="0"/>
              <a:t> </a:t>
            </a:r>
            <a:r>
              <a:rPr lang="en-US" altLang="ja-JP" sz="2400" dirty="0"/>
              <a:t>results</a:t>
            </a:r>
            <a:r>
              <a:rPr lang="ja-JP" altLang="en-US" sz="2400" dirty="0"/>
              <a:t> </a:t>
            </a:r>
            <a:r>
              <a:rPr lang="en-US" altLang="ja-JP" sz="2400" dirty="0"/>
              <a:t>of</a:t>
            </a:r>
            <a:r>
              <a:rPr lang="ja-JP" altLang="en-US" sz="2400" dirty="0"/>
              <a:t> </a:t>
            </a:r>
            <a:r>
              <a:rPr lang="en-US" altLang="ja-JP" sz="2400" dirty="0"/>
              <a:t>questionnaire,</a:t>
            </a:r>
            <a:r>
              <a:rPr lang="ja-JP" altLang="en-US" sz="2400" dirty="0"/>
              <a:t> </a:t>
            </a:r>
            <a:r>
              <a:rPr lang="en-US" altLang="ja-JP" sz="2400" dirty="0"/>
              <a:t>the majority of opinions of CPs to SPL (A-weighted Sound Pressure Level) is about 50 - 80 dB at 7m distance,</a:t>
            </a:r>
            <a:r>
              <a:rPr lang="ja-JP" altLang="en-US" sz="2400" dirty="0"/>
              <a:t>　</a:t>
            </a:r>
            <a:r>
              <a:rPr lang="en-US" altLang="ja-JP" sz="2400" dirty="0"/>
              <a:t>but Spain has another opinion (higher SPL).</a:t>
            </a:r>
          </a:p>
          <a:p>
            <a:r>
              <a:rPr lang="en-US" altLang="ja-JP" sz="2400" dirty="0"/>
              <a:t>But in my opinion, we don’t have enough date to discuss.</a:t>
            </a:r>
          </a:p>
          <a:p>
            <a:endParaRPr lang="en-US" altLang="ja-JP" sz="2400" dirty="0"/>
          </a:p>
          <a:p>
            <a:r>
              <a:rPr lang="en-US" altLang="ja-JP" sz="2400" dirty="0"/>
              <a:t>How should be the test method of the SPL in the regulation?  Mounted or stand alone?</a:t>
            </a:r>
          </a:p>
          <a:p>
            <a:r>
              <a:rPr lang="en-US" altLang="ja-JP" sz="2400" dirty="0"/>
              <a:t>Of course, SPL changes mounting to the vehicle or unit alone. </a:t>
            </a:r>
          </a:p>
          <a:p>
            <a:endParaRPr lang="en-US" altLang="ja-JP" sz="2400" dirty="0"/>
          </a:p>
          <a:p>
            <a:r>
              <a:rPr lang="en-US" altLang="ja-JP" sz="2400" dirty="0"/>
              <a:t>How do we measure low limit value at proving ground?</a:t>
            </a:r>
          </a:p>
          <a:p>
            <a:r>
              <a:rPr lang="en-US" altLang="ja-JP" sz="2400" dirty="0"/>
              <a:t>Present lower limit is around 50 </a:t>
            </a:r>
            <a:r>
              <a:rPr lang="en-US" altLang="ja-JP" sz="2400" dirty="0" err="1"/>
              <a:t>dB.</a:t>
            </a:r>
            <a:endParaRPr lang="en-US" altLang="ja-JP" sz="2400" dirty="0"/>
          </a:p>
          <a:p>
            <a:r>
              <a:rPr lang="en-US" altLang="ja-JP" sz="2400" dirty="0"/>
              <a:t>It would be difficult to measure 50 dB sound at proving ground.</a:t>
            </a:r>
          </a:p>
          <a:p>
            <a:r>
              <a:rPr lang="en-US" altLang="ja-JP" sz="2400" dirty="0"/>
              <a:t>To the countermeasure of this problem, it could be discussed in this group to have closer measurement point in the meetings thereafter.</a:t>
            </a:r>
          </a:p>
          <a:p>
            <a:r>
              <a:rPr lang="en-US" altLang="ja-JP" sz="2400" dirty="0"/>
              <a:t>(ex. 50 dB @7m is 60.9 dB 2m.)</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4</a:t>
            </a:fld>
            <a:endParaRPr kumimoji="1" lang="ja-JP" altLang="en-US"/>
          </a:p>
        </p:txBody>
      </p:sp>
      <p:sp>
        <p:nvSpPr>
          <p:cNvPr id="6" name="テキスト ボックス 5">
            <a:extLst>
              <a:ext uri="{FF2B5EF4-FFF2-40B4-BE49-F238E27FC236}">
                <a16:creationId xmlns:a16="http://schemas.microsoft.com/office/drawing/2014/main" id="{0934AEFB-EACE-415A-ACA1-1187CF4A2EBC}"/>
              </a:ext>
            </a:extLst>
          </p:cNvPr>
          <p:cNvSpPr txBox="1"/>
          <p:nvPr/>
        </p:nvSpPr>
        <p:spPr>
          <a:xfrm>
            <a:off x="164638" y="650781"/>
            <a:ext cx="477916" cy="6001643"/>
          </a:xfrm>
          <a:prstGeom prst="rect">
            <a:avLst/>
          </a:prstGeom>
          <a:noFill/>
        </p:spPr>
        <p:txBody>
          <a:bodyPr wrap="square" rtlCol="0">
            <a:spAutoFit/>
          </a:bodyPr>
          <a:lstStyle/>
          <a:p>
            <a:r>
              <a:rPr lang="en-US" altLang="ja-JP" sz="2400" dirty="0"/>
              <a:t>1.</a:t>
            </a:r>
          </a:p>
          <a:p>
            <a:endParaRPr lang="en-US" altLang="ja-JP" sz="2400" dirty="0"/>
          </a:p>
          <a:p>
            <a:endParaRPr lang="en-US" altLang="ja-JP" sz="2400" dirty="0"/>
          </a:p>
          <a:p>
            <a:endParaRPr lang="en-US" altLang="ja-JP" sz="2400" dirty="0"/>
          </a:p>
          <a:p>
            <a:endParaRPr lang="en-US" altLang="ja-JP" sz="2400" dirty="0"/>
          </a:p>
          <a:p>
            <a:r>
              <a:rPr lang="en-US" altLang="ja-JP" sz="2400" dirty="0"/>
              <a:t>2.</a:t>
            </a:r>
          </a:p>
          <a:p>
            <a:endParaRPr lang="en-US" altLang="ja-JP" sz="2400" dirty="0"/>
          </a:p>
          <a:p>
            <a:endParaRPr lang="en-US" altLang="ja-JP" sz="2400" dirty="0"/>
          </a:p>
          <a:p>
            <a:endParaRPr lang="en-US" altLang="ja-JP" sz="2400" dirty="0"/>
          </a:p>
          <a:p>
            <a:r>
              <a:rPr lang="en-US" altLang="ja-JP" sz="2400" dirty="0"/>
              <a:t>3.</a:t>
            </a:r>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p:txBody>
      </p:sp>
    </p:spTree>
    <p:extLst>
      <p:ext uri="{BB962C8B-B14F-4D97-AF65-F5344CB8AC3E}">
        <p14:creationId xmlns:p14="http://schemas.microsoft.com/office/powerpoint/2010/main" val="11600385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82373"/>
            <a:ext cx="9415849" cy="523220"/>
          </a:xfrm>
          <a:prstGeom prst="rect">
            <a:avLst/>
          </a:prstGeom>
          <a:noFill/>
        </p:spPr>
        <p:txBody>
          <a:bodyPr wrap="square" rtlCol="0">
            <a:spAutoFit/>
          </a:bodyPr>
          <a:lstStyle/>
          <a:p>
            <a:r>
              <a:rPr lang="en-US" altLang="ja-JP" sz="2800" dirty="0">
                <a:solidFill>
                  <a:srgbClr val="0070C0"/>
                </a:solidFill>
              </a:rPr>
              <a:t>  Pause switch and re-operation from pause switch/low mode.</a:t>
            </a:r>
            <a:endParaRPr kumimoji="1" lang="ja-JP" altLang="en-US" sz="2800" dirty="0">
              <a:solidFill>
                <a:srgbClr val="0070C0"/>
              </a:solidFill>
            </a:endParaRPr>
          </a:p>
        </p:txBody>
      </p:sp>
      <p:sp>
        <p:nvSpPr>
          <p:cNvPr id="5" name="テキスト ボックス 4"/>
          <p:cNvSpPr txBox="1"/>
          <p:nvPr/>
        </p:nvSpPr>
        <p:spPr>
          <a:xfrm>
            <a:off x="642554" y="634222"/>
            <a:ext cx="8830962" cy="6001643"/>
          </a:xfrm>
          <a:prstGeom prst="rect">
            <a:avLst/>
          </a:prstGeom>
          <a:noFill/>
        </p:spPr>
        <p:txBody>
          <a:bodyPr wrap="square" rtlCol="0">
            <a:spAutoFit/>
          </a:bodyPr>
          <a:lstStyle/>
          <a:p>
            <a:r>
              <a:rPr lang="en-US" altLang="ja-JP" sz="2400" dirty="0"/>
              <a:t>No CP has a position to allow Pause Switch.</a:t>
            </a:r>
          </a:p>
          <a:p>
            <a:endParaRPr lang="en-US" altLang="ja-JP" sz="2400" dirty="0"/>
          </a:p>
          <a:p>
            <a:r>
              <a:rPr lang="en-US" altLang="ja-JP" sz="2400" dirty="0"/>
              <a:t>I think when RA would be a only Safety function for reverse moving, there is no evidence which justify allowing Pause switch.                What is the opinion of this group?</a:t>
            </a:r>
          </a:p>
          <a:p>
            <a:endParaRPr lang="en-US" altLang="ja-JP" sz="2400" dirty="0"/>
          </a:p>
          <a:p>
            <a:r>
              <a:rPr lang="en-US" altLang="ja-JP" sz="2400" dirty="0"/>
              <a:t>In Japan, a fatal accident happened due to NO RA. The vehicle had had RA originally, but the vehicle driver had stopped the RA function by cutting-off the wiring of RA because of complains from nearby residents.</a:t>
            </a:r>
          </a:p>
          <a:p>
            <a:r>
              <a:rPr lang="en-US" altLang="ja-JP" sz="2400" dirty="0"/>
              <a:t>Could it be a solution to have some different SPL modes like low-SPL.</a:t>
            </a:r>
          </a:p>
          <a:p>
            <a:endParaRPr lang="en-US" altLang="ja-JP" sz="2400" dirty="0"/>
          </a:p>
          <a:p>
            <a:r>
              <a:rPr lang="en-US" altLang="ja-JP" sz="2400" dirty="0"/>
              <a:t>What should be the “Default Mode” in case of the engine starting. </a:t>
            </a:r>
          </a:p>
          <a:p>
            <a:r>
              <a:rPr lang="en-US" altLang="ja-JP" sz="2400" dirty="0"/>
              <a:t>If the RA is a only safety device, in my opinion, it should be ensured to have a good safety function at the beginning of driving automatically notwithstanding the last SPL mode. </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5</a:t>
            </a:fld>
            <a:endParaRPr kumimoji="1" lang="ja-JP" altLang="en-US"/>
          </a:p>
        </p:txBody>
      </p:sp>
      <p:sp>
        <p:nvSpPr>
          <p:cNvPr id="6" name="テキスト ボックス 5">
            <a:extLst>
              <a:ext uri="{FF2B5EF4-FFF2-40B4-BE49-F238E27FC236}">
                <a16:creationId xmlns:a16="http://schemas.microsoft.com/office/drawing/2014/main" id="{C0BB6347-96DA-4FB9-809F-6F8F3D0798F4}"/>
              </a:ext>
            </a:extLst>
          </p:cNvPr>
          <p:cNvSpPr txBox="1"/>
          <p:nvPr/>
        </p:nvSpPr>
        <p:spPr>
          <a:xfrm>
            <a:off x="164638" y="643382"/>
            <a:ext cx="477916" cy="6001643"/>
          </a:xfrm>
          <a:prstGeom prst="rect">
            <a:avLst/>
          </a:prstGeom>
          <a:noFill/>
        </p:spPr>
        <p:txBody>
          <a:bodyPr wrap="square" rtlCol="0">
            <a:spAutoFit/>
          </a:bodyPr>
          <a:lstStyle/>
          <a:p>
            <a:r>
              <a:rPr lang="en-US" altLang="ja-JP" sz="2400" dirty="0"/>
              <a:t>1.</a:t>
            </a:r>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a:p>
            <a:endParaRPr lang="en-US" altLang="ja-JP" sz="2400" dirty="0"/>
          </a:p>
          <a:p>
            <a:r>
              <a:rPr lang="en-US" altLang="ja-JP" sz="2400"/>
              <a:t>2</a:t>
            </a:r>
            <a:r>
              <a:rPr lang="en-US" altLang="ja-JP" sz="2400" dirty="0"/>
              <a:t>.</a:t>
            </a:r>
          </a:p>
          <a:p>
            <a:endParaRPr lang="en-US" altLang="ja-JP" sz="2400" dirty="0"/>
          </a:p>
          <a:p>
            <a:endParaRPr lang="en-US" altLang="ja-JP" sz="2400" dirty="0"/>
          </a:p>
          <a:p>
            <a:endParaRPr lang="en-US" altLang="ja-JP" sz="2400" dirty="0"/>
          </a:p>
        </p:txBody>
      </p:sp>
    </p:spTree>
    <p:extLst>
      <p:ext uri="{BB962C8B-B14F-4D97-AF65-F5344CB8AC3E}">
        <p14:creationId xmlns:p14="http://schemas.microsoft.com/office/powerpoint/2010/main" val="3287771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0" y="82373"/>
            <a:ext cx="9415849" cy="523220"/>
          </a:xfrm>
          <a:prstGeom prst="rect">
            <a:avLst/>
          </a:prstGeom>
          <a:noFill/>
        </p:spPr>
        <p:txBody>
          <a:bodyPr wrap="square" rtlCol="0">
            <a:spAutoFit/>
          </a:bodyPr>
          <a:lstStyle/>
          <a:p>
            <a:r>
              <a:rPr lang="en-US" altLang="ja-JP" sz="2800" dirty="0">
                <a:solidFill>
                  <a:srgbClr val="0070C0"/>
                </a:solidFill>
              </a:rPr>
              <a:t>  Sound quality</a:t>
            </a:r>
            <a:endParaRPr kumimoji="1" lang="ja-JP" altLang="en-US" sz="2800" dirty="0">
              <a:solidFill>
                <a:srgbClr val="0070C0"/>
              </a:solidFill>
            </a:endParaRP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6</a:t>
            </a:fld>
            <a:endParaRPr kumimoji="1" lang="ja-JP" altLang="en-US"/>
          </a:p>
        </p:txBody>
      </p:sp>
      <p:sp>
        <p:nvSpPr>
          <p:cNvPr id="7" name="テキスト ボックス 6">
            <a:extLst>
              <a:ext uri="{FF2B5EF4-FFF2-40B4-BE49-F238E27FC236}">
                <a16:creationId xmlns:a16="http://schemas.microsoft.com/office/drawing/2014/main" id="{6660ABBC-D63C-4855-98E3-B966F35019DF}"/>
              </a:ext>
            </a:extLst>
          </p:cNvPr>
          <p:cNvSpPr txBox="1"/>
          <p:nvPr/>
        </p:nvSpPr>
        <p:spPr>
          <a:xfrm>
            <a:off x="642554" y="641685"/>
            <a:ext cx="8830962" cy="830997"/>
          </a:xfrm>
          <a:prstGeom prst="rect">
            <a:avLst/>
          </a:prstGeom>
          <a:noFill/>
        </p:spPr>
        <p:txBody>
          <a:bodyPr wrap="square" rtlCol="0">
            <a:spAutoFit/>
          </a:bodyPr>
          <a:lstStyle/>
          <a:p>
            <a:r>
              <a:rPr lang="en-US" altLang="ja-JP" sz="2400" dirty="0"/>
              <a:t>Do we have good evidence which gives good rationality to regulate sound quality (sound frequency )?</a:t>
            </a:r>
            <a:endParaRPr lang="en-US" altLang="ja-JP" sz="2800" dirty="0"/>
          </a:p>
        </p:txBody>
      </p:sp>
      <p:sp>
        <p:nvSpPr>
          <p:cNvPr id="8" name="テキスト ボックス 7">
            <a:extLst>
              <a:ext uri="{FF2B5EF4-FFF2-40B4-BE49-F238E27FC236}">
                <a16:creationId xmlns:a16="http://schemas.microsoft.com/office/drawing/2014/main" id="{7D97C897-72C6-4051-BB19-53F69D2C2218}"/>
              </a:ext>
            </a:extLst>
          </p:cNvPr>
          <p:cNvSpPr txBox="1"/>
          <p:nvPr/>
        </p:nvSpPr>
        <p:spPr>
          <a:xfrm>
            <a:off x="584887" y="1720957"/>
            <a:ext cx="8830962" cy="2308324"/>
          </a:xfrm>
          <a:prstGeom prst="rect">
            <a:avLst/>
          </a:prstGeom>
          <a:noFill/>
        </p:spPr>
        <p:txBody>
          <a:bodyPr wrap="square" rtlCol="0">
            <a:spAutoFit/>
          </a:bodyPr>
          <a:lstStyle/>
          <a:p>
            <a:r>
              <a:rPr lang="en-US" altLang="ja-JP" sz="2400" dirty="0"/>
              <a:t>From my point of view, it seems to be important to realize that there are various sound quality already used in the world.                      Should we prohibit usage of specific quality of sound?</a:t>
            </a:r>
          </a:p>
          <a:p>
            <a:r>
              <a:rPr lang="en-US" altLang="ja-JP" sz="2400" dirty="0"/>
              <a:t>&lt;for example&gt;</a:t>
            </a:r>
          </a:p>
          <a:p>
            <a:r>
              <a:rPr lang="ja-JP" altLang="en-US" sz="2400" dirty="0"/>
              <a:t>  ・</a:t>
            </a:r>
            <a:r>
              <a:rPr lang="en-US" altLang="ja-JP" sz="2400" dirty="0"/>
              <a:t>Tonal sound</a:t>
            </a:r>
          </a:p>
          <a:p>
            <a:r>
              <a:rPr lang="ja-JP" altLang="en-US" sz="2400" dirty="0"/>
              <a:t>  ・</a:t>
            </a:r>
            <a:r>
              <a:rPr lang="en-US" altLang="ja-JP" sz="2400" dirty="0"/>
              <a:t>Broad band sound</a:t>
            </a:r>
          </a:p>
        </p:txBody>
      </p:sp>
    </p:spTree>
    <p:extLst>
      <p:ext uri="{BB962C8B-B14F-4D97-AF65-F5344CB8AC3E}">
        <p14:creationId xmlns:p14="http://schemas.microsoft.com/office/powerpoint/2010/main" val="1400200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DFD794ED-DC31-4D86-A9D7-E88559D47495}"/>
              </a:ext>
            </a:extLst>
          </p:cNvPr>
          <p:cNvSpPr>
            <a:spLocks noGrp="1"/>
          </p:cNvSpPr>
          <p:nvPr>
            <p:ph type="sldNum" sz="quarter" idx="12"/>
          </p:nvPr>
        </p:nvSpPr>
        <p:spPr/>
        <p:txBody>
          <a:bodyPr/>
          <a:lstStyle/>
          <a:p>
            <a:fld id="{8F43C5A4-D77E-4248-9597-C5F8C86CFB91}" type="slidenum">
              <a:rPr kumimoji="1" lang="ja-JP" altLang="en-US" smtClean="0"/>
              <a:t>7</a:t>
            </a:fld>
            <a:endParaRPr kumimoji="1" lang="ja-JP" altLang="en-US"/>
          </a:p>
        </p:txBody>
      </p:sp>
      <p:sp>
        <p:nvSpPr>
          <p:cNvPr id="5" name="テキスト ボックス 4">
            <a:extLst>
              <a:ext uri="{FF2B5EF4-FFF2-40B4-BE49-F238E27FC236}">
                <a16:creationId xmlns:a16="http://schemas.microsoft.com/office/drawing/2014/main" id="{08C40CE4-8E68-4CB5-B63E-E7792325236C}"/>
              </a:ext>
            </a:extLst>
          </p:cNvPr>
          <p:cNvSpPr txBox="1"/>
          <p:nvPr/>
        </p:nvSpPr>
        <p:spPr>
          <a:xfrm>
            <a:off x="0" y="82373"/>
            <a:ext cx="9415849" cy="523220"/>
          </a:xfrm>
          <a:prstGeom prst="rect">
            <a:avLst/>
          </a:prstGeom>
          <a:noFill/>
        </p:spPr>
        <p:txBody>
          <a:bodyPr wrap="square" rtlCol="0">
            <a:spAutoFit/>
          </a:bodyPr>
          <a:lstStyle/>
          <a:p>
            <a:r>
              <a:rPr lang="en-US" altLang="ja-JP" sz="2800" dirty="0">
                <a:solidFill>
                  <a:srgbClr val="0070C0"/>
                </a:solidFill>
              </a:rPr>
              <a:t>  Opinion at GRB #67</a:t>
            </a:r>
            <a:endParaRPr kumimoji="1" lang="ja-JP" altLang="en-US" sz="2800" dirty="0">
              <a:solidFill>
                <a:srgbClr val="0070C0"/>
              </a:solidFill>
            </a:endParaRPr>
          </a:p>
        </p:txBody>
      </p:sp>
      <p:sp>
        <p:nvSpPr>
          <p:cNvPr id="8" name="テキスト ボックス 7">
            <a:extLst>
              <a:ext uri="{FF2B5EF4-FFF2-40B4-BE49-F238E27FC236}">
                <a16:creationId xmlns:a16="http://schemas.microsoft.com/office/drawing/2014/main" id="{206E9C10-75AE-4962-8049-508ED7A03987}"/>
              </a:ext>
            </a:extLst>
          </p:cNvPr>
          <p:cNvSpPr txBox="1"/>
          <p:nvPr/>
        </p:nvSpPr>
        <p:spPr>
          <a:xfrm>
            <a:off x="642554" y="641685"/>
            <a:ext cx="8830962" cy="1200329"/>
          </a:xfrm>
          <a:prstGeom prst="rect">
            <a:avLst/>
          </a:prstGeom>
          <a:noFill/>
        </p:spPr>
        <p:txBody>
          <a:bodyPr wrap="square" rtlCol="0">
            <a:spAutoFit/>
          </a:bodyPr>
          <a:lstStyle/>
          <a:p>
            <a:r>
              <a:rPr lang="en-US" altLang="ja-JP" sz="2400" dirty="0"/>
              <a:t>Switzerland suggests “reversing alarm” should be called “</a:t>
            </a:r>
            <a:r>
              <a:rPr lang="en-US" altLang="ja-JP" sz="2400" dirty="0">
                <a:solidFill>
                  <a:srgbClr val="00B0F0"/>
                </a:solidFill>
              </a:rPr>
              <a:t>reverse warning sound</a:t>
            </a:r>
            <a:r>
              <a:rPr lang="en-US" altLang="ja-JP" sz="2400" dirty="0"/>
              <a:t>”. </a:t>
            </a:r>
          </a:p>
          <a:p>
            <a:r>
              <a:rPr lang="en-US" altLang="ja-JP" sz="2400" dirty="0"/>
              <a:t>What is the opinion of this group?</a:t>
            </a:r>
          </a:p>
        </p:txBody>
      </p:sp>
    </p:spTree>
    <p:extLst>
      <p:ext uri="{BB962C8B-B14F-4D97-AF65-F5344CB8AC3E}">
        <p14:creationId xmlns:p14="http://schemas.microsoft.com/office/powerpoint/2010/main" val="215370186"/>
      </p:ext>
    </p:extLst>
  </p:cSld>
  <p:clrMapOvr>
    <a:masterClrMapping/>
  </p:clrMapOvr>
</p:sld>
</file>

<file path=ppt/theme/theme1.xml><?xml version="1.0" encoding="utf-8"?>
<a:theme xmlns:a="http://schemas.openxmlformats.org/drawingml/2006/main" name="テーマ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34039A2A-3895-4949-B29D-8D448C160BB3}" vid="{F25AFA44-C9FE-45E3-B143-D19B2369275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2071</TotalTime>
  <Words>430</Words>
  <Application>Microsoft Office PowerPoint</Application>
  <PresentationFormat>A4 Paper (210x297 mm)</PresentationFormat>
  <Paragraphs>99</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ＭＳ Ｐゴシック</vt:lpstr>
      <vt:lpstr>Arial</vt:lpstr>
      <vt:lpstr>Calibri</vt:lpstr>
      <vt:lpstr>Calibri Light</vt:lpstr>
      <vt:lpstr>テーマ1</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NTSEL</dc:creator>
  <cp:lastModifiedBy>Klopotek Manfred</cp:lastModifiedBy>
  <cp:revision>142</cp:revision>
  <cp:lastPrinted>2018-06-04T02:58:53Z</cp:lastPrinted>
  <dcterms:created xsi:type="dcterms:W3CDTF">2018-04-26T02:08:34Z</dcterms:created>
  <dcterms:modified xsi:type="dcterms:W3CDTF">2018-06-14T11:31:19Z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2018-06-14T13:30:51.7588107+02:00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