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6" r:id="rId2"/>
    <p:sldId id="271" r:id="rId3"/>
    <p:sldId id="273" r:id="rId4"/>
    <p:sldId id="258" r:id="rId5"/>
    <p:sldId id="28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61571188" cy="615711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1160B-75AA-4762-875A-1BB995A6C6EC}" type="datetimeFigureOut">
              <a:rPr kumimoji="1" lang="ja-JP" altLang="en-US" smtClean="0"/>
              <a:pPr/>
              <a:t>2017/11/29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094C-E0DA-44F1-A485-F3E355333E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22700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5150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7918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3792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5031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5846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9064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377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3852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1340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25010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9647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53CD9-CDE5-4232-B894-D912361E8D65}" type="datetimeFigureOut">
              <a:rPr lang="en-GB" smtClean="0"/>
              <a:pPr/>
              <a:t>29/11/2017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4749E-F63A-4162-AA00-CC11C46E73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0171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Reversing Alarm </a:t>
            </a:r>
            <a:r>
              <a:rPr lang="en-US" altLang="ja-JP" dirty="0"/>
              <a:t>TF</a:t>
            </a:r>
            <a:r>
              <a:rPr lang="fr-FR" dirty="0"/>
              <a:t/>
            </a:r>
            <a:br>
              <a:rPr lang="fr-FR" dirty="0"/>
            </a:br>
            <a:r>
              <a:rPr lang="en-GB" dirty="0"/>
              <a:t>Report to GRB 67</a:t>
            </a:r>
            <a:r>
              <a:rPr lang="en-GB" baseline="30000" dirty="0"/>
              <a:t>th</a:t>
            </a:r>
            <a:endParaRPr lang="en-GB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4654" y="245826"/>
            <a:ext cx="39951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TT" altLang="zh-CN" sz="1200" dirty="0">
                <a:effectLst/>
              </a:rPr>
              <a:t>Transmitted by the experts </a:t>
            </a:r>
            <a:r>
              <a:rPr lang="en-TT" altLang="zh-CN" sz="1200" dirty="0"/>
              <a:t>of </a:t>
            </a:r>
            <a:r>
              <a:rPr lang="en-US" altLang="ja-JP" sz="1200" dirty="0"/>
              <a:t>TF</a:t>
            </a:r>
            <a:r>
              <a:rPr lang="en-TT" altLang="zh-CN" sz="1200" dirty="0"/>
              <a:t> </a:t>
            </a:r>
            <a:r>
              <a:rPr lang="en-US" altLang="ja-JP" sz="1200" dirty="0"/>
              <a:t>RA</a:t>
            </a:r>
            <a:endParaRPr lang="en-US" altLang="zh-CN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779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06896"/>
            <a:ext cx="8229600" cy="1143000"/>
          </a:xfrm>
        </p:spPr>
        <p:txBody>
          <a:bodyPr/>
          <a:lstStyle/>
          <a:p>
            <a:r>
              <a:rPr lang="fr-FR" dirty="0"/>
              <a:t>Meetings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84576" y="3729640"/>
            <a:ext cx="6640176" cy="1560013"/>
          </a:xfrm>
        </p:spPr>
        <p:txBody>
          <a:bodyPr/>
          <a:lstStyle/>
          <a:p>
            <a:pPr marL="0" indent="0">
              <a:buNone/>
            </a:pPr>
            <a:r>
              <a:rPr lang="fr-FR" sz="2700" dirty="0"/>
              <a:t>1st Meeting : 201</a:t>
            </a:r>
            <a:r>
              <a:rPr lang="en-US" altLang="ja-JP" sz="2700" dirty="0"/>
              <a:t>7</a:t>
            </a:r>
            <a:r>
              <a:rPr lang="fr-FR" sz="2700" dirty="0"/>
              <a:t>, November – Brussels</a:t>
            </a:r>
            <a:endParaRPr lang="en-GB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57200" y="412282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Participants</a:t>
            </a:r>
            <a:endParaRPr lang="en-GB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118608" y="5139042"/>
            <a:ext cx="6940816" cy="12876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700" dirty="0"/>
              <a:t>Contracting parties : Japan, </a:t>
            </a:r>
            <a:r>
              <a:rPr lang="en-US" altLang="ja-JP" sz="2700" dirty="0"/>
              <a:t>Turkey, </a:t>
            </a:r>
            <a:r>
              <a:rPr lang="fr-FR" sz="2700" dirty="0"/>
              <a:t>Germany</a:t>
            </a:r>
            <a:r>
              <a:rPr lang="fr-FR" sz="2700" dirty="0" smtClean="0"/>
              <a:t>, The </a:t>
            </a:r>
            <a:r>
              <a:rPr lang="fr-FR" sz="2700" dirty="0" err="1" smtClean="0"/>
              <a:t>Netherlands</a:t>
            </a:r>
            <a:r>
              <a:rPr lang="fr-FR" sz="2700" dirty="0" smtClean="0"/>
              <a:t> </a:t>
            </a:r>
            <a:endParaRPr lang="fr-FR" sz="2700" dirty="0"/>
          </a:p>
          <a:p>
            <a:pPr marL="0" indent="0">
              <a:buNone/>
            </a:pPr>
            <a:r>
              <a:rPr lang="fr-FR" sz="2700" dirty="0"/>
              <a:t>NGOs : OICA, CLEPA</a:t>
            </a:r>
            <a:endParaRPr lang="en-GB" sz="27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xmlns="" id="{BEC42A7C-1CAD-44C7-9256-0468D7B33A4D}"/>
              </a:ext>
            </a:extLst>
          </p:cNvPr>
          <p:cNvSpPr txBox="1">
            <a:spLocks/>
          </p:cNvSpPr>
          <p:nvPr/>
        </p:nvSpPr>
        <p:spPr>
          <a:xfrm>
            <a:off x="457200" y="17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Framework</a:t>
            </a:r>
            <a:endParaRPr lang="en-GB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xmlns="" id="{5417105A-F829-451D-973D-8D74A87AB2E4}"/>
              </a:ext>
            </a:extLst>
          </p:cNvPr>
          <p:cNvSpPr txBox="1">
            <a:spLocks/>
          </p:cNvSpPr>
          <p:nvPr/>
        </p:nvSpPr>
        <p:spPr>
          <a:xfrm>
            <a:off x="1015021" y="843496"/>
            <a:ext cx="7121200" cy="1708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700" dirty="0"/>
              <a:t>Chair : Hiroyuki HOUZU (Japan)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700" dirty="0"/>
              <a:t>Vice-chair : Fatih ÖZÇINAR (Turkey)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700" dirty="0"/>
              <a:t>Secretary : Manfred Klopotek von Glowczewski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700" dirty="0"/>
              <a:t>　　　　　　　</a:t>
            </a:r>
            <a:r>
              <a:rPr lang="fr-FR" sz="2700" dirty="0"/>
              <a:t>(OICA)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xmlns="" val="377452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</a:t>
            </a:r>
            <a:endParaRPr lang="en-GB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xmlns="" id="{E4ECFA4A-A5E7-423F-8BD3-6FA1DC6DB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dirty="0"/>
              <a:t>A. Introduction</a:t>
            </a:r>
          </a:p>
          <a:p>
            <a:r>
              <a:rPr lang="en-US" altLang="ja-JP" dirty="0"/>
              <a:t>1.	Following ECE/TRANS/WP.29/1110, para. 100, this proposal establishes Terms of Reference for a new [IWG/Task Force] on a Regulation under the 1958 Agreement about the Reverse Alarm of vehicles.</a:t>
            </a:r>
          </a:p>
          <a:p>
            <a:r>
              <a:rPr lang="en-US" altLang="ja-JP" dirty="0"/>
              <a:t>2.	The aim of the Group is to propose a new Regulation based on audible Reverse Alarm systems installed on vehicles of category M3, N3, [M2] and [N2] for safety of vulnerable road users taking into account non-audible system.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04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Strategies of TF for Reversing Alarm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53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sz="2800" b="1" dirty="0"/>
          </a:p>
          <a:p>
            <a:pPr algn="just"/>
            <a:r>
              <a:rPr lang="en-GB" sz="2800" dirty="0"/>
              <a:t>To collect information at each country is important first step. </a:t>
            </a:r>
          </a:p>
          <a:p>
            <a:pPr algn="just"/>
            <a:r>
              <a:rPr lang="en-US" sz="2800" dirty="0"/>
              <a:t>At 1</a:t>
            </a:r>
            <a:r>
              <a:rPr lang="en-US" sz="2800" baseline="30000" dirty="0"/>
              <a:t>st</a:t>
            </a:r>
            <a:r>
              <a:rPr lang="en-US" sz="2800" dirty="0"/>
              <a:t> TF, information is exchanged among attending country. </a:t>
            </a:r>
            <a:endParaRPr lang="en-US" altLang="ja-JP" sz="2800" dirty="0"/>
          </a:p>
          <a:p>
            <a:pPr algn="just"/>
            <a:r>
              <a:rPr lang="en-GB" sz="2800" dirty="0"/>
              <a:t>To collect information widely, we want to conduct questionnaire research to GRB expert.</a:t>
            </a:r>
          </a:p>
        </p:txBody>
      </p:sp>
    </p:spTree>
    <p:extLst>
      <p:ext uri="{BB962C8B-B14F-4D97-AF65-F5344CB8AC3E}">
        <p14:creationId xmlns:p14="http://schemas.microsoft.com/office/powerpoint/2010/main" xmlns="" val="36471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Results of 1st TF</a:t>
            </a:r>
            <a:endParaRPr lang="en-GB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xmlns="" id="{E4ECFA4A-A5E7-423F-8BD3-6FA1DC6DB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260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 procedures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ja-JP" sz="2800" dirty="0"/>
              <a:t>We want to know each country’s situation by questionnaire research.</a:t>
            </a:r>
          </a:p>
          <a:p>
            <a:pPr algn="just"/>
            <a:r>
              <a:rPr lang="fr-FR" sz="2800" dirty="0"/>
              <a:t>Please answer our questionnaire sheet.</a:t>
            </a:r>
          </a:p>
          <a:p>
            <a:pPr algn="just"/>
            <a:r>
              <a:rPr lang="fr-FR" sz="2800" dirty="0" err="1"/>
              <a:t>Please</a:t>
            </a:r>
            <a:r>
              <a:rPr lang="fr-FR" sz="2800" dirty="0"/>
              <a:t> </a:t>
            </a:r>
            <a:r>
              <a:rPr lang="fr-FR" sz="2800" dirty="0" err="1" smtClean="0"/>
              <a:t>send</a:t>
            </a:r>
            <a:r>
              <a:rPr lang="fr-FR" sz="2800" dirty="0" smtClean="0"/>
              <a:t> </a:t>
            </a:r>
            <a:r>
              <a:rPr lang="fr-FR" sz="2800" dirty="0"/>
              <a:t>answered questionarre </a:t>
            </a:r>
            <a:r>
              <a:rPr lang="fr-FR" sz="2800" dirty="0" err="1"/>
              <a:t>sheet</a:t>
            </a:r>
            <a:r>
              <a:rPr lang="fr-FR" sz="2800" dirty="0"/>
              <a:t>  </a:t>
            </a:r>
            <a:r>
              <a:rPr lang="fr-FR" sz="2800" dirty="0" err="1" smtClean="0"/>
              <a:t>before</a:t>
            </a:r>
            <a:r>
              <a:rPr lang="fr-FR" sz="2800" dirty="0" smtClean="0"/>
              <a:t> 2018,April 20th</a:t>
            </a:r>
            <a:r>
              <a:rPr lang="fr-FR" sz="2800" dirty="0"/>
              <a:t>.</a:t>
            </a:r>
            <a:endParaRPr lang="en-GB" sz="2400" dirty="0"/>
          </a:p>
          <a:p>
            <a:endParaRPr lang="en-GB" sz="28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xmlns="" id="{B57BBEDC-B3A6-40B7-B726-C454320F3D1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717" y="4030280"/>
            <a:ext cx="7421219" cy="252537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96E52B21-4D2E-4F2E-A4E2-8F7DC2ED41EA}"/>
              </a:ext>
            </a:extLst>
          </p:cNvPr>
          <p:cNvSpPr txBox="1"/>
          <p:nvPr/>
        </p:nvSpPr>
        <p:spPr>
          <a:xfrm>
            <a:off x="2957971" y="6486964"/>
            <a:ext cx="318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Part of questionnaire sheet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4567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Reversing Alarm TF Report to GRB 67th</vt:lpstr>
      <vt:lpstr>Meetings</vt:lpstr>
      <vt:lpstr>Scope</vt:lpstr>
      <vt:lpstr>Strategies of TF for Reversing Alarm</vt:lpstr>
      <vt:lpstr>Results of 1st TF</vt:lpstr>
      <vt:lpstr>Current procedures </vt:lpstr>
    </vt:vector>
  </TitlesOfParts>
  <Company>UTAC SAS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Louis-Ferdinand PARDO</dc:creator>
  <cp:lastModifiedBy>kregav-wguest</cp:lastModifiedBy>
  <cp:revision>97</cp:revision>
  <dcterms:created xsi:type="dcterms:W3CDTF">2017-05-10T13:09:53Z</dcterms:created>
  <dcterms:modified xsi:type="dcterms:W3CDTF">2017-11-29T14:54:01Z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-1167101188</vt:i4>
  </property>
  <property fmtid="{D5CDD505-2E9C-101B-9397-08002B2CF9AE}" pid="3" name="_NewReviewCycle">
    <vt:lpwstr/>
  </property>
  <property fmtid="{D5CDD505-2E9C-101B-9397-08002B2CF9AE}" pid="4" name="_EmailSubject">
    <vt:lpwstr>Informal document for GRB next week</vt:lpwstr>
  </property>
  <property fmtid="{D5CDD505-2E9C-101B-9397-08002B2CF9AE}" pid="5" name="_AuthorEmail">
    <vt:lpwstr>francoise.silvani@renault.com</vt:lpwstr>
  </property>
  <property fmtid="{D5CDD505-2E9C-101B-9397-08002B2CF9AE}" pid="6" name="_AuthorEmailDisplayName">
    <vt:lpwstr>SILVANI Francoise</vt:lpwstr>
  </property>
</Properties>
</file>