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7" r:id="rId2"/>
    <p:sldId id="284" r:id="rId3"/>
    <p:sldId id="282" r:id="rId4"/>
    <p:sldId id="257" r:id="rId5"/>
    <p:sldId id="274" r:id="rId6"/>
    <p:sldId id="278" r:id="rId7"/>
    <p:sldId id="283" r:id="rId8"/>
    <p:sldId id="269" r:id="rId9"/>
    <p:sldId id="273" r:id="rId10"/>
    <p:sldId id="286" r:id="rId11"/>
    <p:sldId id="275" r:id="rId12"/>
    <p:sldId id="272" r:id="rId13"/>
    <p:sldId id="281" r:id="rId14"/>
    <p:sldId id="280" r:id="rId15"/>
    <p:sldId id="279" r:id="rId16"/>
    <p:sldId id="262" r:id="rId17"/>
    <p:sldId id="277" r:id="rId1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873" autoAdjust="0"/>
    <p:restoredTop sz="94660"/>
  </p:normalViewPr>
  <p:slideViewPr>
    <p:cSldViewPr>
      <p:cViewPr varScale="1">
        <p:scale>
          <a:sx n="89" d="100"/>
          <a:sy n="89" d="100"/>
        </p:scale>
        <p:origin x="148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957F2F4B-D4F4-4AA4-87F1-8F7D4094096E}" type="datetimeFigureOut">
              <a:rPr lang="en-US" smtClean="0"/>
              <a:t>3/15/2018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1122E716-4CF9-41FF-A8C6-6A7AC20047F5}" type="slidenum">
              <a:rPr lang="en-US" smtClean="0"/>
              <a:t>‹#›</a:t>
            </a:fld>
            <a:endParaRPr lang="en-US"/>
          </a:p>
        </p:txBody>
      </p:sp>
    </p:spTree>
    <p:extLst>
      <p:ext uri="{BB962C8B-B14F-4D97-AF65-F5344CB8AC3E}">
        <p14:creationId xmlns:p14="http://schemas.microsoft.com/office/powerpoint/2010/main" val="1136558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a:t>
            </a:fld>
            <a:endParaRPr lang="en-US"/>
          </a:p>
        </p:txBody>
      </p:sp>
    </p:spTree>
    <p:extLst>
      <p:ext uri="{BB962C8B-B14F-4D97-AF65-F5344CB8AC3E}">
        <p14:creationId xmlns:p14="http://schemas.microsoft.com/office/powerpoint/2010/main" val="558327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10</a:t>
            </a:fld>
            <a:endParaRPr lang="en-US"/>
          </a:p>
        </p:txBody>
      </p:sp>
    </p:spTree>
    <p:extLst>
      <p:ext uri="{BB962C8B-B14F-4D97-AF65-F5344CB8AC3E}">
        <p14:creationId xmlns:p14="http://schemas.microsoft.com/office/powerpoint/2010/main" val="1099009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11</a:t>
            </a:fld>
            <a:endParaRPr lang="en-US"/>
          </a:p>
        </p:txBody>
      </p:sp>
    </p:spTree>
    <p:extLst>
      <p:ext uri="{BB962C8B-B14F-4D97-AF65-F5344CB8AC3E}">
        <p14:creationId xmlns:p14="http://schemas.microsoft.com/office/powerpoint/2010/main" val="1712324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12</a:t>
            </a:fld>
            <a:endParaRPr lang="en-US"/>
          </a:p>
        </p:txBody>
      </p:sp>
    </p:spTree>
    <p:extLst>
      <p:ext uri="{BB962C8B-B14F-4D97-AF65-F5344CB8AC3E}">
        <p14:creationId xmlns:p14="http://schemas.microsoft.com/office/powerpoint/2010/main" val="20212352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13</a:t>
            </a:fld>
            <a:endParaRPr lang="en-US"/>
          </a:p>
        </p:txBody>
      </p:sp>
    </p:spTree>
    <p:extLst>
      <p:ext uri="{BB962C8B-B14F-4D97-AF65-F5344CB8AC3E}">
        <p14:creationId xmlns:p14="http://schemas.microsoft.com/office/powerpoint/2010/main" val="1555549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14</a:t>
            </a:fld>
            <a:endParaRPr lang="en-US"/>
          </a:p>
        </p:txBody>
      </p:sp>
    </p:spTree>
    <p:extLst>
      <p:ext uri="{BB962C8B-B14F-4D97-AF65-F5344CB8AC3E}">
        <p14:creationId xmlns:p14="http://schemas.microsoft.com/office/powerpoint/2010/main" val="509911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15</a:t>
            </a:fld>
            <a:endParaRPr lang="en-US"/>
          </a:p>
        </p:txBody>
      </p:sp>
    </p:spTree>
    <p:extLst>
      <p:ext uri="{BB962C8B-B14F-4D97-AF65-F5344CB8AC3E}">
        <p14:creationId xmlns:p14="http://schemas.microsoft.com/office/powerpoint/2010/main" val="512133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2</a:t>
            </a:fld>
            <a:endParaRPr lang="en-US"/>
          </a:p>
        </p:txBody>
      </p:sp>
    </p:spTree>
    <p:extLst>
      <p:ext uri="{BB962C8B-B14F-4D97-AF65-F5344CB8AC3E}">
        <p14:creationId xmlns:p14="http://schemas.microsoft.com/office/powerpoint/2010/main" val="4110124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3</a:t>
            </a:fld>
            <a:endParaRPr lang="en-US"/>
          </a:p>
        </p:txBody>
      </p:sp>
    </p:spTree>
    <p:extLst>
      <p:ext uri="{BB962C8B-B14F-4D97-AF65-F5344CB8AC3E}">
        <p14:creationId xmlns:p14="http://schemas.microsoft.com/office/powerpoint/2010/main" val="3796800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4</a:t>
            </a:fld>
            <a:endParaRPr lang="en-US"/>
          </a:p>
        </p:txBody>
      </p:sp>
    </p:spTree>
    <p:extLst>
      <p:ext uri="{BB962C8B-B14F-4D97-AF65-F5344CB8AC3E}">
        <p14:creationId xmlns:p14="http://schemas.microsoft.com/office/powerpoint/2010/main" val="2169512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5</a:t>
            </a:fld>
            <a:endParaRPr lang="en-US"/>
          </a:p>
        </p:txBody>
      </p:sp>
    </p:spTree>
    <p:extLst>
      <p:ext uri="{BB962C8B-B14F-4D97-AF65-F5344CB8AC3E}">
        <p14:creationId xmlns:p14="http://schemas.microsoft.com/office/powerpoint/2010/main" val="3006634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6</a:t>
            </a:fld>
            <a:endParaRPr lang="en-US"/>
          </a:p>
        </p:txBody>
      </p:sp>
    </p:spTree>
    <p:extLst>
      <p:ext uri="{BB962C8B-B14F-4D97-AF65-F5344CB8AC3E}">
        <p14:creationId xmlns:p14="http://schemas.microsoft.com/office/powerpoint/2010/main" val="4084236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7</a:t>
            </a:fld>
            <a:endParaRPr lang="en-US"/>
          </a:p>
        </p:txBody>
      </p:sp>
    </p:spTree>
    <p:extLst>
      <p:ext uri="{BB962C8B-B14F-4D97-AF65-F5344CB8AC3E}">
        <p14:creationId xmlns:p14="http://schemas.microsoft.com/office/powerpoint/2010/main" val="3446451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8</a:t>
            </a:fld>
            <a:endParaRPr lang="en-US"/>
          </a:p>
        </p:txBody>
      </p:sp>
    </p:spTree>
    <p:extLst>
      <p:ext uri="{BB962C8B-B14F-4D97-AF65-F5344CB8AC3E}">
        <p14:creationId xmlns:p14="http://schemas.microsoft.com/office/powerpoint/2010/main" val="2243018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9</a:t>
            </a:fld>
            <a:endParaRPr lang="en-US"/>
          </a:p>
        </p:txBody>
      </p:sp>
    </p:spTree>
    <p:extLst>
      <p:ext uri="{BB962C8B-B14F-4D97-AF65-F5344CB8AC3E}">
        <p14:creationId xmlns:p14="http://schemas.microsoft.com/office/powerpoint/2010/main" val="38675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Box 6"/>
          <p:cNvSpPr txBox="1"/>
          <p:nvPr userDrawn="1"/>
        </p:nvSpPr>
        <p:spPr>
          <a:xfrm>
            <a:off x="6858000" y="0"/>
            <a:ext cx="2286000" cy="338554"/>
          </a:xfrm>
          <a:prstGeom prst="rect">
            <a:avLst/>
          </a:prstGeom>
          <a:noFill/>
        </p:spPr>
        <p:txBody>
          <a:bodyPr wrap="square" rtlCol="0">
            <a:spAutoFit/>
          </a:bodyPr>
          <a:lstStyle/>
          <a:p>
            <a:pPr algn="r"/>
            <a:r>
              <a:rPr lang="en-US" altLang="ja-JP" sz="1600" dirty="0" smtClean="0"/>
              <a:t>ITS/AD-14-06-Rev1</a:t>
            </a:r>
            <a:endParaRPr lang="en-US" sz="1600" dirty="0"/>
          </a:p>
        </p:txBody>
      </p:sp>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a:t>
            </a:fld>
            <a:endParaRPr lang="en-US" sz="1600" dirty="0"/>
          </a:p>
        </p:txBody>
      </p:sp>
    </p:spTree>
    <p:extLst>
      <p:ext uri="{BB962C8B-B14F-4D97-AF65-F5344CB8AC3E}">
        <p14:creationId xmlns:p14="http://schemas.microsoft.com/office/powerpoint/2010/main" val="2697144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3/15/2018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56969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3/15/2018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41289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3/15/2018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25810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98EA00-8A2F-4B22-BCD0-68C11CC5062A}" type="datetimeFigureOut">
              <a:rPr lang="en-US" smtClean="0"/>
              <a:t>3/15/2018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57977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98EA00-8A2F-4B22-BCD0-68C11CC5062A}" type="datetimeFigureOut">
              <a:rPr lang="en-US" smtClean="0"/>
              <a:t>3/15/2018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3439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98EA00-8A2F-4B22-BCD0-68C11CC5062A}" type="datetimeFigureOut">
              <a:rPr lang="en-US" smtClean="0"/>
              <a:t>3/15/2018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164815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98EA00-8A2F-4B22-BCD0-68C11CC5062A}" type="datetimeFigureOut">
              <a:rPr lang="en-US" smtClean="0"/>
              <a:t>3/15/2018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121310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8EA00-8A2F-4B22-BCD0-68C11CC5062A}" type="datetimeFigureOut">
              <a:rPr lang="en-US" smtClean="0"/>
              <a:t>3/15/2018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473173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3/15/2018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869482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3/15/2018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928591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8EA00-8A2F-4B22-BCD0-68C11CC5062A}" type="datetimeFigureOut">
              <a:rPr lang="en-US" smtClean="0"/>
              <a:t>3/15/2018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73E37-5BE2-409C-8098-50FF86E46E78}" type="slidenum">
              <a:rPr lang="en-US" smtClean="0"/>
              <a:t>‹#›</a:t>
            </a:fld>
            <a:endParaRPr lang="en-US"/>
          </a:p>
        </p:txBody>
      </p:sp>
    </p:spTree>
    <p:extLst>
      <p:ext uri="{BB962C8B-B14F-4D97-AF65-F5344CB8AC3E}">
        <p14:creationId xmlns:p14="http://schemas.microsoft.com/office/powerpoint/2010/main" val="1604431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Update to ITS/AD</a:t>
            </a:r>
          </a:p>
          <a:p>
            <a:endParaRPr lang="en-GB" sz="2000" dirty="0">
              <a:solidFill>
                <a:schemeClr val="tx1"/>
              </a:solidFill>
              <a:latin typeface="+mj-lt"/>
              <a:ea typeface="+mj-ea"/>
              <a:cs typeface="+mj-cs"/>
            </a:endParaRPr>
          </a:p>
          <a:p>
            <a:r>
              <a:rPr lang="en-GB" sz="2000" dirty="0" smtClean="0">
                <a:solidFill>
                  <a:schemeClr val="tx1"/>
                </a:solidFill>
                <a:latin typeface="+mj-lt"/>
                <a:ea typeface="+mj-ea"/>
                <a:cs typeface="+mj-cs"/>
              </a:rPr>
              <a:t>Covering: </a:t>
            </a:r>
          </a:p>
          <a:p>
            <a:pPr marL="342900" indent="-342900">
              <a:buFont typeface="Arial" panose="020B0604020202020204" pitchFamily="34" charset="0"/>
              <a:buChar char="•"/>
            </a:pPr>
            <a:r>
              <a:rPr lang="en-GB" sz="2000" dirty="0" smtClean="0">
                <a:solidFill>
                  <a:schemeClr val="tx1"/>
                </a:solidFill>
                <a:latin typeface="+mj-lt"/>
                <a:ea typeface="+mj-ea"/>
                <a:cs typeface="+mj-cs"/>
              </a:rPr>
              <a:t>SOFTWARE UPDATE PAPER</a:t>
            </a:r>
          </a:p>
          <a:p>
            <a:pPr marL="800100" lvl="1" indent="-342900">
              <a:buFont typeface="Arial" panose="020B0604020202020204" pitchFamily="34" charset="0"/>
              <a:buChar char="•"/>
            </a:pPr>
            <a:r>
              <a:rPr lang="en-GB" sz="2000" dirty="0">
                <a:solidFill>
                  <a:schemeClr val="tx1"/>
                </a:solidFill>
                <a:latin typeface="+mj-lt"/>
                <a:ea typeface="+mj-ea"/>
                <a:cs typeface="+mj-cs"/>
              </a:rPr>
              <a:t>Outline of process envisaged</a:t>
            </a:r>
          </a:p>
          <a:p>
            <a:pPr marL="800100" lvl="1" indent="-342900">
              <a:buFont typeface="Arial" panose="020B0604020202020204" pitchFamily="34" charset="0"/>
              <a:buChar char="•"/>
            </a:pPr>
            <a:r>
              <a:rPr lang="en-GB" sz="2000" dirty="0" smtClean="0">
                <a:solidFill>
                  <a:schemeClr val="tx1"/>
                </a:solidFill>
                <a:latin typeface="+mj-lt"/>
                <a:ea typeface="+mj-ea"/>
                <a:cs typeface="+mj-cs"/>
              </a:rPr>
              <a:t>Proposed structure</a:t>
            </a:r>
          </a:p>
          <a:p>
            <a:pPr marL="800100" lvl="1" indent="-342900">
              <a:buFont typeface="Arial" panose="020B0604020202020204" pitchFamily="34" charset="0"/>
              <a:buChar char="•"/>
            </a:pPr>
            <a:r>
              <a:rPr lang="en-GB" sz="2000" dirty="0" smtClean="0">
                <a:solidFill>
                  <a:schemeClr val="tx1"/>
                </a:solidFill>
                <a:latin typeface="+mj-lt"/>
                <a:ea typeface="+mj-ea"/>
                <a:cs typeface="+mj-cs"/>
              </a:rPr>
              <a:t>Progress made</a:t>
            </a:r>
          </a:p>
          <a:p>
            <a:pPr marL="800100" lvl="1" indent="-342900">
              <a:buFont typeface="Arial" panose="020B0604020202020204" pitchFamily="34" charset="0"/>
              <a:buChar char="•"/>
            </a:pPr>
            <a:r>
              <a:rPr lang="en-GB" sz="2000" dirty="0" smtClean="0">
                <a:solidFill>
                  <a:schemeClr val="tx1"/>
                </a:solidFill>
                <a:latin typeface="+mj-lt"/>
                <a:ea typeface="+mj-ea"/>
                <a:cs typeface="+mj-cs"/>
              </a:rPr>
              <a:t>Specific questions</a:t>
            </a:r>
          </a:p>
          <a:p>
            <a:pPr marL="800100" lvl="1" indent="-342900">
              <a:buFont typeface="Arial" panose="020B0604020202020204" pitchFamily="34" charset="0"/>
              <a:buChar char="•"/>
            </a:pPr>
            <a:r>
              <a:rPr lang="en-GB" sz="2000" dirty="0" smtClean="0">
                <a:solidFill>
                  <a:schemeClr val="tx1"/>
                </a:solidFill>
                <a:latin typeface="+mj-lt"/>
                <a:ea typeface="+mj-ea"/>
                <a:cs typeface="+mj-cs"/>
              </a:rPr>
              <a:t>Points of note</a:t>
            </a:r>
          </a:p>
          <a:p>
            <a:pPr marL="800100" lvl="1" indent="-342900">
              <a:buFont typeface="Arial" panose="020B0604020202020204" pitchFamily="34" charset="0"/>
              <a:buChar char="•"/>
            </a:pPr>
            <a:endParaRPr lang="en-GB" sz="2000" dirty="0">
              <a:solidFill>
                <a:schemeClr val="tx1"/>
              </a:solidFill>
              <a:latin typeface="+mj-lt"/>
              <a:ea typeface="+mj-ea"/>
              <a:cs typeface="+mj-cs"/>
            </a:endParaRPr>
          </a:p>
          <a:p>
            <a:pPr marL="342900" indent="-342900">
              <a:buFont typeface="Arial" panose="020B0604020202020204" pitchFamily="34" charset="0"/>
              <a:buChar char="•"/>
            </a:pPr>
            <a:r>
              <a:rPr lang="en-GB" sz="2000" dirty="0" smtClean="0">
                <a:solidFill>
                  <a:schemeClr val="tx1"/>
                </a:solidFill>
                <a:latin typeface="+mj-lt"/>
                <a:ea typeface="+mj-ea"/>
                <a:cs typeface="+mj-cs"/>
              </a:rPr>
              <a:t>CYBER SECURITY PAPER</a:t>
            </a:r>
          </a:p>
          <a:p>
            <a:pPr marL="800100" lvl="1" indent="-342900">
              <a:buFont typeface="Arial" panose="020B0604020202020204" pitchFamily="34" charset="0"/>
              <a:buChar char="•"/>
            </a:pPr>
            <a:r>
              <a:rPr lang="en-GB" sz="2000" dirty="0">
                <a:solidFill>
                  <a:schemeClr val="tx1"/>
                </a:solidFill>
              </a:rPr>
              <a:t>Outline of process envisaged</a:t>
            </a:r>
          </a:p>
          <a:p>
            <a:pPr marL="800100" lvl="1" indent="-342900">
              <a:buFont typeface="Arial" panose="020B0604020202020204" pitchFamily="34" charset="0"/>
              <a:buChar char="•"/>
            </a:pPr>
            <a:r>
              <a:rPr lang="en-GB" sz="2000" dirty="0">
                <a:solidFill>
                  <a:schemeClr val="tx1"/>
                </a:solidFill>
              </a:rPr>
              <a:t>Proposed structure</a:t>
            </a:r>
          </a:p>
          <a:p>
            <a:pPr marL="800100" lvl="1" indent="-342900">
              <a:buFont typeface="Arial" panose="020B0604020202020204" pitchFamily="34" charset="0"/>
              <a:buChar char="•"/>
            </a:pPr>
            <a:r>
              <a:rPr lang="en-GB" sz="2000" dirty="0">
                <a:solidFill>
                  <a:schemeClr val="tx1"/>
                </a:solidFill>
              </a:rPr>
              <a:t>Progress made</a:t>
            </a:r>
          </a:p>
          <a:p>
            <a:pPr marL="800100" lvl="1" indent="-342900">
              <a:buFont typeface="Arial" panose="020B0604020202020204" pitchFamily="34" charset="0"/>
              <a:buChar char="•"/>
            </a:pPr>
            <a:r>
              <a:rPr lang="en-GB" sz="2000" dirty="0">
                <a:solidFill>
                  <a:schemeClr val="tx1"/>
                </a:solidFill>
              </a:rPr>
              <a:t>Specific questions</a:t>
            </a:r>
          </a:p>
          <a:p>
            <a:pPr marL="800100" lvl="1" indent="-342900">
              <a:buFont typeface="Arial" panose="020B0604020202020204" pitchFamily="34" charset="0"/>
              <a:buChar char="•"/>
            </a:pPr>
            <a:r>
              <a:rPr lang="en-GB" sz="2000" dirty="0">
                <a:solidFill>
                  <a:schemeClr val="tx1"/>
                </a:solidFill>
              </a:rPr>
              <a:t>Points of note</a:t>
            </a:r>
          </a:p>
          <a:p>
            <a:endParaRPr lang="en-GB" sz="2000" dirty="0" smtClean="0">
              <a:solidFill>
                <a:schemeClr val="tx1"/>
              </a:solidFill>
              <a:latin typeface="+mj-lt"/>
              <a:ea typeface="+mj-ea"/>
              <a:cs typeface="+mj-cs"/>
            </a:endParaRP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
        <p:nvSpPr>
          <p:cNvPr id="6" name="テキスト ボックス 5"/>
          <p:cNvSpPr txBox="1"/>
          <p:nvPr/>
        </p:nvSpPr>
        <p:spPr>
          <a:xfrm>
            <a:off x="304800" y="16533"/>
            <a:ext cx="3315459" cy="369332"/>
          </a:xfrm>
          <a:prstGeom prst="rect">
            <a:avLst/>
          </a:prstGeom>
          <a:noFill/>
        </p:spPr>
        <p:txBody>
          <a:bodyPr wrap="none" rtlCol="0">
            <a:spAutoFit/>
          </a:bodyPr>
          <a:lstStyle/>
          <a:p>
            <a:r>
              <a:rPr kumimoji="1" lang="en-US" altLang="ja-JP" dirty="0" smtClean="0"/>
              <a:t>Submitted by chairs of CS/OTA-TF</a:t>
            </a:r>
            <a:endParaRPr kumimoji="1" lang="ja-JP" altLang="en-US" dirty="0"/>
          </a:p>
        </p:txBody>
      </p:sp>
    </p:spTree>
    <p:extLst>
      <p:ext uri="{BB962C8B-B14F-4D97-AF65-F5344CB8AC3E}">
        <p14:creationId xmlns:p14="http://schemas.microsoft.com/office/powerpoint/2010/main" val="36760010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38200" y="304800"/>
            <a:ext cx="7591425" cy="6229350"/>
          </a:xfrm>
          <a:prstGeom prst="rect">
            <a:avLst/>
          </a:prstGeom>
        </p:spPr>
      </p:pic>
    </p:spTree>
    <p:extLst>
      <p:ext uri="{BB962C8B-B14F-4D97-AF65-F5344CB8AC3E}">
        <p14:creationId xmlns:p14="http://schemas.microsoft.com/office/powerpoint/2010/main" val="447497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What the paper looks like:</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It is recommended that the output of the task force be </a:t>
            </a:r>
            <a:r>
              <a:rPr lang="en-GB" sz="2000" dirty="0">
                <a:solidFill>
                  <a:schemeClr val="tx1"/>
                </a:solidFill>
                <a:latin typeface="+mj-lt"/>
                <a:ea typeface="+mj-ea"/>
                <a:cs typeface="+mj-cs"/>
              </a:rPr>
              <a:t>taken forward as </a:t>
            </a:r>
            <a:r>
              <a:rPr lang="en-GB" sz="2000" dirty="0" smtClean="0">
                <a:solidFill>
                  <a:schemeClr val="tx1"/>
                </a:solidFill>
                <a:latin typeface="+mj-lt"/>
                <a:ea typeface="+mj-ea"/>
                <a:cs typeface="+mj-cs"/>
              </a:rPr>
              <a:t>two parts:</a:t>
            </a:r>
          </a:p>
          <a:p>
            <a:pPr marL="742950" lvl="1"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a:solidFill>
                  <a:schemeClr val="tx1"/>
                </a:solidFill>
                <a:latin typeface="+mj-lt"/>
                <a:ea typeface="+mj-ea"/>
                <a:cs typeface="+mj-cs"/>
              </a:rPr>
              <a:t>main </a:t>
            </a:r>
            <a:r>
              <a:rPr lang="en-GB" sz="2000" dirty="0" smtClean="0">
                <a:solidFill>
                  <a:schemeClr val="tx1"/>
                </a:solidFill>
                <a:latin typeface="+mj-lt"/>
                <a:ea typeface="+mj-ea"/>
                <a:cs typeface="+mj-cs"/>
              </a:rPr>
              <a:t>text, providing guidance of the process and procedures for cyber security, </a:t>
            </a:r>
            <a:r>
              <a:rPr lang="en-GB" sz="2000" dirty="0">
                <a:solidFill>
                  <a:schemeClr val="tx1"/>
                </a:solidFill>
                <a:latin typeface="+mj-lt"/>
                <a:ea typeface="+mj-ea"/>
                <a:cs typeface="+mj-cs"/>
              </a:rPr>
              <a:t>should </a:t>
            </a:r>
            <a:r>
              <a:rPr lang="en-GB" sz="2000" dirty="0" smtClean="0">
                <a:solidFill>
                  <a:schemeClr val="tx1"/>
                </a:solidFill>
                <a:latin typeface="+mj-lt"/>
                <a:ea typeface="+mj-ea"/>
                <a:cs typeface="+mj-cs"/>
              </a:rPr>
              <a:t>be taken forward as a resolution</a:t>
            </a:r>
          </a:p>
          <a:p>
            <a:pPr marL="742950" lvl="1" indent="-285750">
              <a:buFont typeface="Arial" panose="020B0604020202020204" pitchFamily="34" charset="0"/>
              <a:buChar char="•"/>
            </a:pPr>
            <a:r>
              <a:rPr lang="en-GB" sz="2000" dirty="0" smtClean="0">
                <a:solidFill>
                  <a:schemeClr val="tx1"/>
                </a:solidFill>
                <a:latin typeface="+mj-lt"/>
                <a:ea typeface="+mj-ea"/>
                <a:cs typeface="+mj-cs"/>
              </a:rPr>
              <a:t>An annex should be taken forward as a </a:t>
            </a:r>
            <a:r>
              <a:rPr lang="en-GB" sz="2000" b="1" dirty="0">
                <a:solidFill>
                  <a:schemeClr val="tx1"/>
                </a:solidFill>
                <a:latin typeface="+mj-lt"/>
                <a:ea typeface="+mj-ea"/>
                <a:cs typeface="+mj-cs"/>
              </a:rPr>
              <a:t>horizontal </a:t>
            </a:r>
            <a:r>
              <a:rPr lang="en-GB" sz="2000" b="1" dirty="0" smtClean="0">
                <a:solidFill>
                  <a:schemeClr val="tx1"/>
                </a:solidFill>
                <a:latin typeface="+mj-lt"/>
                <a:ea typeface="+mj-ea"/>
                <a:cs typeface="+mj-cs"/>
              </a:rPr>
              <a:t>regulation</a:t>
            </a:r>
            <a:r>
              <a:rPr lang="en-GB" sz="2000" dirty="0" smtClean="0">
                <a:solidFill>
                  <a:schemeClr val="tx1"/>
                </a:solidFill>
                <a:latin typeface="+mj-lt"/>
                <a:ea typeface="+mj-ea"/>
                <a:cs typeface="+mj-cs"/>
              </a:rPr>
              <a:t>, providing approval of the processes an OEM has to provide approval of the cyber security of a vehicle type, this will include:</a:t>
            </a:r>
          </a:p>
          <a:p>
            <a:pPr marL="1200150" lvl="2" indent="-285750">
              <a:buFont typeface="Arial" panose="020B0604020202020204" pitchFamily="34" charset="0"/>
              <a:buChar char="•"/>
            </a:pPr>
            <a:r>
              <a:rPr lang="en-GB" sz="2000" dirty="0" smtClean="0">
                <a:solidFill>
                  <a:schemeClr val="tx1"/>
                </a:solidFill>
                <a:latin typeface="+mj-lt"/>
                <a:ea typeface="+mj-ea"/>
                <a:cs typeface="+mj-cs"/>
              </a:rPr>
              <a:t>Approval that the OEM has identified and assessed the cyber risks to a vehicle and applied appropriate mitigations</a:t>
            </a:r>
          </a:p>
          <a:p>
            <a:pPr marL="1200150" lvl="2" indent="-285750">
              <a:buFont typeface="Arial" panose="020B0604020202020204" pitchFamily="34" charset="0"/>
              <a:buChar char="•"/>
            </a:pPr>
            <a:r>
              <a:rPr lang="en-GB" sz="2000" dirty="0" smtClean="0">
                <a:solidFill>
                  <a:schemeClr val="tx1"/>
                </a:solidFill>
                <a:latin typeface="+mj-lt"/>
                <a:ea typeface="+mj-ea"/>
                <a:cs typeface="+mj-cs"/>
              </a:rPr>
              <a:t>Approval that the OEM has suitable processes to support the vehicle post production should the need arise. </a:t>
            </a:r>
          </a:p>
          <a:p>
            <a:pPr marL="285750" indent="-285750">
              <a:buFont typeface="Arial" panose="020B0604020202020204" pitchFamily="34" charset="0"/>
              <a:buChar char="•"/>
            </a:pPr>
            <a:r>
              <a:rPr lang="en-GB" sz="2000" dirty="0" smtClean="0">
                <a:solidFill>
                  <a:schemeClr val="tx1"/>
                </a:solidFill>
                <a:latin typeface="+mj-lt"/>
                <a:ea typeface="+mj-ea"/>
                <a:cs typeface="+mj-cs"/>
              </a:rPr>
              <a:t>Key points:</a:t>
            </a:r>
          </a:p>
          <a:p>
            <a:pPr marL="742950" lvl="1"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b="1" dirty="0" smtClean="0">
                <a:solidFill>
                  <a:schemeClr val="tx1"/>
                </a:solidFill>
                <a:latin typeface="+mj-lt"/>
                <a:ea typeface="+mj-ea"/>
                <a:cs typeface="+mj-cs"/>
              </a:rPr>
              <a:t>regulation</a:t>
            </a:r>
            <a:r>
              <a:rPr lang="en-GB" sz="2000" dirty="0" smtClean="0">
                <a:solidFill>
                  <a:schemeClr val="tx1"/>
                </a:solidFill>
                <a:latin typeface="+mj-lt"/>
                <a:ea typeface="+mj-ea"/>
                <a:cs typeface="+mj-cs"/>
              </a:rPr>
              <a:t> would be </a:t>
            </a:r>
            <a:r>
              <a:rPr lang="en-GB" sz="2000" b="1" dirty="0" smtClean="0">
                <a:solidFill>
                  <a:schemeClr val="tx1"/>
                </a:solidFill>
                <a:latin typeface="+mj-lt"/>
                <a:ea typeface="+mj-ea"/>
                <a:cs typeface="+mj-cs"/>
              </a:rPr>
              <a:t>based on a subjective assessment</a:t>
            </a:r>
          </a:p>
          <a:p>
            <a:pPr marL="742950" lvl="1" indent="-285750">
              <a:buFont typeface="Arial" panose="020B0604020202020204" pitchFamily="34" charset="0"/>
              <a:buChar char="•"/>
            </a:pPr>
            <a:r>
              <a:rPr lang="en-GB" sz="2000" dirty="0" smtClean="0">
                <a:solidFill>
                  <a:schemeClr val="tx1"/>
                </a:solidFill>
                <a:latin typeface="+mj-lt"/>
                <a:ea typeface="+mj-ea"/>
                <a:cs typeface="+mj-cs"/>
              </a:rPr>
              <a:t>Parts of the resolution (annexes describing possible threats and mitigation) can provide objective items to aid the assessment but are not currently suitable for the basis of an objective assessment.</a:t>
            </a:r>
            <a:endParaRPr lang="en-GB" sz="2000" dirty="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139515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Progress report</a:t>
            </a:r>
          </a:p>
          <a:p>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complete but open to comment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5 – threats to the vehicle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D – references</a:t>
            </a:r>
          </a:p>
          <a:p>
            <a:pPr lvl="2"/>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comments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1 – introduction</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2 – definitions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4 – cyber security principles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6 – mitigations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7 – evidencing </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A – threats detailed</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B – mitigations detailed</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E – cyber security regulation</a:t>
            </a: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major work remaining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8 - recommendations</a:t>
            </a: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625620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81000" y="990600"/>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b="1" dirty="0" smtClean="0">
                <a:solidFill>
                  <a:schemeClr val="tx1"/>
                </a:solidFill>
                <a:latin typeface="+mj-lt"/>
                <a:ea typeface="+mj-ea"/>
                <a:cs typeface="+mj-cs"/>
              </a:rPr>
              <a:t>Question on vehicle „lifetime“, continued</a:t>
            </a:r>
            <a:endParaRPr lang="de-DE" b="1" dirty="0">
              <a:solidFill>
                <a:schemeClr val="tx1"/>
              </a:solidFill>
              <a:latin typeface="+mj-lt"/>
              <a:ea typeface="+mj-ea"/>
              <a:cs typeface="+mj-cs"/>
            </a:endParaRPr>
          </a:p>
          <a:p>
            <a:endParaRPr lang="de-DE" dirty="0" smtClean="0">
              <a:solidFill>
                <a:schemeClr val="tx1"/>
              </a:solidFill>
              <a:latin typeface="+mj-lt"/>
              <a:ea typeface="+mj-ea"/>
              <a:cs typeface="+mj-cs"/>
            </a:endParaRPr>
          </a:p>
          <a:p>
            <a:r>
              <a:rPr lang="en-GB" b="1" dirty="0">
                <a:solidFill>
                  <a:schemeClr val="tx1"/>
                </a:solidFill>
              </a:rPr>
              <a:t>Guidance is needed </a:t>
            </a:r>
            <a:r>
              <a:rPr lang="en-GB" dirty="0" smtClean="0">
                <a:solidFill>
                  <a:schemeClr val="tx1"/>
                </a:solidFill>
              </a:rPr>
              <a:t>on how to draft requirements for manufacturers to support the cyber security of vehicles post production. Particularly </a:t>
            </a:r>
            <a:r>
              <a:rPr lang="en-GB" dirty="0">
                <a:solidFill>
                  <a:schemeClr val="tx1"/>
                </a:solidFill>
              </a:rPr>
              <a:t>if any text </a:t>
            </a:r>
            <a:r>
              <a:rPr lang="en-GB" dirty="0" smtClean="0">
                <a:solidFill>
                  <a:schemeClr val="tx1"/>
                </a:solidFill>
              </a:rPr>
              <a:t>on lifetime, or what a suitable length of time for a vehicle to be support is, should </a:t>
            </a:r>
            <a:r>
              <a:rPr lang="en-GB" dirty="0">
                <a:solidFill>
                  <a:schemeClr val="tx1"/>
                </a:solidFill>
              </a:rPr>
              <a:t>be included.  </a:t>
            </a:r>
            <a:endParaRPr lang="en-GB" dirty="0" smtClean="0">
              <a:solidFill>
                <a:schemeClr val="tx1"/>
              </a:solidFill>
            </a:endParaRPr>
          </a:p>
          <a:p>
            <a:endParaRPr lang="en-GB" sz="1000" dirty="0">
              <a:solidFill>
                <a:schemeClr val="tx1"/>
              </a:solidFill>
            </a:endParaRPr>
          </a:p>
          <a:p>
            <a:r>
              <a:rPr lang="de-DE" dirty="0" smtClean="0">
                <a:solidFill>
                  <a:schemeClr val="tx1"/>
                </a:solidFill>
                <a:latin typeface="+mj-lt"/>
                <a:ea typeface="+mj-ea"/>
                <a:cs typeface="+mj-cs"/>
              </a:rPr>
              <a:t>Current draft text (not finalised):</a:t>
            </a:r>
          </a:p>
          <a:p>
            <a:r>
              <a:rPr lang="en-GB" sz="1600" b="1" dirty="0" smtClean="0">
                <a:solidFill>
                  <a:schemeClr val="tx1"/>
                </a:solidFill>
              </a:rPr>
              <a:t>The </a:t>
            </a:r>
            <a:r>
              <a:rPr lang="en-GB" sz="1600" b="1" dirty="0">
                <a:solidFill>
                  <a:schemeClr val="tx1"/>
                </a:solidFill>
              </a:rPr>
              <a:t>OEM shall have a security update policy defining how they will support a vehicle post production. </a:t>
            </a:r>
            <a:endParaRPr lang="en-GB" sz="1600" b="1" dirty="0" smtClean="0">
              <a:solidFill>
                <a:schemeClr val="tx1"/>
              </a:solidFill>
            </a:endParaRPr>
          </a:p>
          <a:p>
            <a:endParaRPr lang="en-GB" sz="800" b="1" dirty="0" smtClean="0">
              <a:solidFill>
                <a:schemeClr val="tx1"/>
              </a:solidFill>
            </a:endParaRPr>
          </a:p>
          <a:p>
            <a:r>
              <a:rPr lang="en-GB" sz="1600" i="1" dirty="0" smtClean="0">
                <a:solidFill>
                  <a:schemeClr val="tx1"/>
                </a:solidFill>
              </a:rPr>
              <a:t>Possible additional text:</a:t>
            </a:r>
          </a:p>
          <a:p>
            <a:r>
              <a:rPr lang="en-GB" sz="1600" b="1" dirty="0" smtClean="0">
                <a:solidFill>
                  <a:schemeClr val="tx1"/>
                </a:solidFill>
              </a:rPr>
              <a:t>Requirements </a:t>
            </a:r>
            <a:r>
              <a:rPr lang="en-GB" sz="700" b="1" dirty="0">
                <a:solidFill>
                  <a:schemeClr val="tx1"/>
                </a:solidFill>
              </a:rPr>
              <a:t> </a:t>
            </a:r>
            <a:r>
              <a:rPr lang="en-GB" sz="1600" b="1" dirty="0">
                <a:solidFill>
                  <a:schemeClr val="tx1"/>
                </a:solidFill>
              </a:rPr>
              <a:t>that shall apply to the security update policy of vehicles include:</a:t>
            </a:r>
            <a:endParaRPr lang="en-GB" sz="2000" b="1" dirty="0">
              <a:solidFill>
                <a:schemeClr val="tx1"/>
              </a:solidFill>
            </a:endParaRPr>
          </a:p>
          <a:p>
            <a:pPr marL="800100" lvl="1" indent="-342900">
              <a:buFont typeface="+mj-lt"/>
              <a:buAutoNum type="arabicPeriod"/>
            </a:pPr>
            <a:r>
              <a:rPr lang="en-GB" sz="1600" b="1" dirty="0">
                <a:solidFill>
                  <a:schemeClr val="tx1"/>
                </a:solidFill>
              </a:rPr>
              <a:t>The OEM shall provide updates of the software on a vehicle for critical elements </a:t>
            </a:r>
            <a:r>
              <a:rPr lang="en-GB" sz="1600" b="1" i="1" dirty="0">
                <a:solidFill>
                  <a:schemeClr val="tx1"/>
                </a:solidFill>
              </a:rPr>
              <a:t>[over a reasonable timespan</a:t>
            </a:r>
            <a:r>
              <a:rPr lang="en-GB" sz="1600" b="1" i="1" dirty="0" smtClean="0">
                <a:solidFill>
                  <a:schemeClr val="tx1"/>
                </a:solidFill>
              </a:rPr>
              <a:t>]*.</a:t>
            </a:r>
            <a:endParaRPr lang="en-GB" sz="2000" i="1" dirty="0">
              <a:solidFill>
                <a:schemeClr val="tx1"/>
              </a:solidFill>
            </a:endParaRPr>
          </a:p>
          <a:p>
            <a:pPr marL="800100" lvl="1" indent="-342900">
              <a:buFont typeface="+mj-lt"/>
              <a:buAutoNum type="arabicPeriod"/>
            </a:pPr>
            <a:r>
              <a:rPr lang="en-GB" sz="1600" b="1" dirty="0">
                <a:solidFill>
                  <a:schemeClr val="tx1"/>
                </a:solidFill>
              </a:rPr>
              <a:t>The end-user  should be informed if the support for a vehicle or a vehicle component and/or the support for software updates comes to an end.</a:t>
            </a:r>
          </a:p>
          <a:p>
            <a:pPr marL="800100" lvl="1" indent="-342900">
              <a:buFont typeface="+mj-lt"/>
              <a:buAutoNum type="arabicPeriod"/>
            </a:pPr>
            <a:r>
              <a:rPr lang="en-GB" sz="1600" b="1" dirty="0">
                <a:solidFill>
                  <a:schemeClr val="tx1"/>
                </a:solidFill>
              </a:rPr>
              <a:t>The OEM should identify how the end-user would be informed about the termination of support for their vehicle</a:t>
            </a:r>
          </a:p>
          <a:p>
            <a:pPr marL="800100" lvl="1" indent="-342900">
              <a:buFont typeface="+mj-lt"/>
              <a:buAutoNum type="arabicPeriod"/>
            </a:pPr>
            <a:r>
              <a:rPr lang="en-GB" sz="1600" b="1" dirty="0" smtClean="0">
                <a:solidFill>
                  <a:schemeClr val="tx1"/>
                </a:solidFill>
              </a:rPr>
              <a:t>The </a:t>
            </a:r>
            <a:r>
              <a:rPr lang="en-GB" sz="1600" b="1" dirty="0">
                <a:solidFill>
                  <a:schemeClr val="tx1"/>
                </a:solidFill>
              </a:rPr>
              <a:t>OEM should identify what actions may be taken to protect systems or vehicles in the event that they become unsafe due to cyber threats after the OEM has ceased providing support for those vehicles or systems. For example: Functions that were not required for the vehicle at the time of its homologation may be deactivated</a:t>
            </a:r>
            <a:r>
              <a:rPr lang="en-GB" sz="1600" b="1" dirty="0" smtClean="0">
                <a:solidFill>
                  <a:schemeClr val="tx1"/>
                </a:solidFill>
              </a:rPr>
              <a:t>. </a:t>
            </a:r>
            <a:r>
              <a:rPr lang="en-GB" sz="700" dirty="0">
                <a:solidFill>
                  <a:schemeClr val="tx1"/>
                </a:solidFill>
              </a:rPr>
              <a:t> </a:t>
            </a:r>
            <a:endParaRPr lang="en-GB" sz="700" dirty="0" smtClean="0">
              <a:solidFill>
                <a:schemeClr val="tx1"/>
              </a:solidFill>
              <a:latin typeface="+mj-lt"/>
              <a:ea typeface="+mj-ea"/>
              <a:cs typeface="+mj-cs"/>
            </a:endParaRPr>
          </a:p>
          <a:p>
            <a:pPr marL="0" lvl="1"/>
            <a:endParaRPr lang="en-GB" sz="1600" b="1" dirty="0" smtClean="0">
              <a:solidFill>
                <a:schemeClr val="tx1"/>
              </a:solidFill>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35387047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838200"/>
            <a:ext cx="8352928" cy="5768639"/>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b="1" dirty="0" smtClean="0">
                <a:solidFill>
                  <a:schemeClr val="tx1"/>
                </a:solidFill>
                <a:latin typeface="+mj-lt"/>
                <a:ea typeface="+mj-ea"/>
                <a:cs typeface="+mj-cs"/>
              </a:rPr>
              <a:t>Question on vehicle „lifetime“</a:t>
            </a:r>
          </a:p>
          <a:p>
            <a:pPr marL="285750" indent="-285750">
              <a:buFont typeface="Arial" panose="020B0604020202020204" pitchFamily="34" charset="0"/>
              <a:buChar char="•"/>
            </a:pPr>
            <a:r>
              <a:rPr lang="de-DE" dirty="0" smtClean="0">
                <a:solidFill>
                  <a:schemeClr val="tx1"/>
                </a:solidFill>
                <a:latin typeface="+mj-lt"/>
                <a:ea typeface="+mj-ea"/>
                <a:cs typeface="+mj-cs"/>
              </a:rPr>
              <a:t>How should the task force approach requirements for maintaining the safety and security of vehicles in service, particularly relating to the provision of software updates? </a:t>
            </a:r>
            <a:r>
              <a:rPr lang="de-DE" b="1" dirty="0" smtClean="0">
                <a:solidFill>
                  <a:schemeClr val="tx1"/>
                </a:solidFill>
                <a:latin typeface="+mj-lt"/>
                <a:ea typeface="+mj-ea"/>
                <a:cs typeface="+mj-cs"/>
              </a:rPr>
              <a:t>Options</a:t>
            </a:r>
            <a:r>
              <a:rPr lang="de-DE" dirty="0" smtClean="0">
                <a:solidFill>
                  <a:schemeClr val="tx1"/>
                </a:solidFill>
                <a:latin typeface="+mj-lt"/>
                <a:ea typeface="+mj-ea"/>
                <a:cs typeface="+mj-cs"/>
              </a:rPr>
              <a:t> identified include:</a:t>
            </a:r>
          </a:p>
          <a:p>
            <a:pPr marL="800100" lvl="1" indent="-342900">
              <a:buFont typeface="+mj-lt"/>
              <a:buAutoNum type="arabicPeriod"/>
            </a:pPr>
            <a:r>
              <a:rPr lang="en-US" i="1" dirty="0" smtClean="0">
                <a:solidFill>
                  <a:schemeClr val="tx1"/>
                </a:solidFill>
              </a:rPr>
              <a:t>Do not include any text relating to lifetime. </a:t>
            </a:r>
          </a:p>
          <a:p>
            <a:pPr marL="804863" lvl="1"/>
            <a:r>
              <a:rPr lang="en-US" sz="1600" dirty="0" smtClean="0">
                <a:solidFill>
                  <a:schemeClr val="tx1"/>
                </a:solidFill>
              </a:rPr>
              <a:t>The likely outcome is that OEM’s may stop providing active support at some stage but would still be </a:t>
            </a:r>
            <a:r>
              <a:rPr lang="en-GB" sz="1600" dirty="0" smtClean="0">
                <a:solidFill>
                  <a:schemeClr val="tx1"/>
                </a:solidFill>
              </a:rPr>
              <a:t>subject to recall legislation and requirements</a:t>
            </a:r>
            <a:endParaRPr lang="en-GB" sz="1600" dirty="0">
              <a:solidFill>
                <a:schemeClr val="tx1"/>
              </a:solidFill>
            </a:endParaRPr>
          </a:p>
          <a:p>
            <a:pPr marL="800100" lvl="1" indent="-342900">
              <a:buFont typeface="+mj-lt"/>
              <a:buAutoNum type="arabicPeriod" startAt="2"/>
            </a:pPr>
            <a:r>
              <a:rPr lang="en-US" i="1" dirty="0" smtClean="0">
                <a:solidFill>
                  <a:schemeClr val="tx1"/>
                </a:solidFill>
              </a:rPr>
              <a:t>Include text defining, </a:t>
            </a:r>
            <a:r>
              <a:rPr lang="en-US" i="1" dirty="0">
                <a:solidFill>
                  <a:schemeClr val="tx1"/>
                </a:solidFill>
              </a:rPr>
              <a:t>in UN </a:t>
            </a:r>
            <a:r>
              <a:rPr lang="en-US" i="1" dirty="0" smtClean="0">
                <a:solidFill>
                  <a:schemeClr val="tx1"/>
                </a:solidFill>
              </a:rPr>
              <a:t>regulations, a timespan that vehicles should be supported for by an OEM e.g. 10, 15, 20 or 50 years </a:t>
            </a:r>
            <a:r>
              <a:rPr lang="en-US" i="1" dirty="0" err="1" smtClean="0">
                <a:solidFill>
                  <a:schemeClr val="tx1"/>
                </a:solidFill>
              </a:rPr>
              <a:t>etc</a:t>
            </a:r>
            <a:endParaRPr lang="en-US" i="1" dirty="0" smtClean="0">
              <a:solidFill>
                <a:schemeClr val="tx1"/>
              </a:solidFill>
            </a:endParaRPr>
          </a:p>
          <a:p>
            <a:pPr marL="804863" lvl="1"/>
            <a:r>
              <a:rPr lang="en-US" sz="1600" dirty="0" smtClean="0">
                <a:solidFill>
                  <a:schemeClr val="tx1"/>
                </a:solidFill>
              </a:rPr>
              <a:t>This would put a defined period for OEM’s to guarantee support, after which vehicles may still be subject to recall </a:t>
            </a:r>
            <a:r>
              <a:rPr lang="en-GB" sz="1600" dirty="0">
                <a:solidFill>
                  <a:schemeClr val="tx1"/>
                </a:solidFill>
              </a:rPr>
              <a:t>legislation and requirements</a:t>
            </a:r>
            <a:endParaRPr lang="en-US" sz="1600" dirty="0" smtClean="0">
              <a:solidFill>
                <a:schemeClr val="tx1"/>
              </a:solidFill>
            </a:endParaRPr>
          </a:p>
          <a:p>
            <a:pPr marL="800100" lvl="1" indent="-342900">
              <a:buFont typeface="+mj-lt"/>
              <a:buAutoNum type="arabicPeriod" startAt="2"/>
            </a:pPr>
            <a:r>
              <a:rPr lang="en-US" i="1" dirty="0">
                <a:solidFill>
                  <a:schemeClr val="tx1"/>
                </a:solidFill>
              </a:rPr>
              <a:t>Include </a:t>
            </a:r>
            <a:r>
              <a:rPr lang="en-US" i="1" dirty="0" smtClean="0">
                <a:solidFill>
                  <a:schemeClr val="tx1"/>
                </a:solidFill>
              </a:rPr>
              <a:t>text in </a:t>
            </a:r>
            <a:r>
              <a:rPr lang="en-US" i="1" dirty="0">
                <a:solidFill>
                  <a:schemeClr val="tx1"/>
                </a:solidFill>
              </a:rPr>
              <a:t>UN regulations </a:t>
            </a:r>
            <a:r>
              <a:rPr lang="en-US" i="1" dirty="0" smtClean="0">
                <a:solidFill>
                  <a:schemeClr val="tx1"/>
                </a:solidFill>
              </a:rPr>
              <a:t>requiring that </a:t>
            </a:r>
            <a:r>
              <a:rPr lang="en-US" i="1" dirty="0">
                <a:solidFill>
                  <a:schemeClr val="tx1"/>
                </a:solidFill>
              </a:rPr>
              <a:t>vehicles should be supported for by an OEM </a:t>
            </a:r>
            <a:r>
              <a:rPr lang="en-US" i="1" dirty="0" smtClean="0">
                <a:solidFill>
                  <a:schemeClr val="tx1"/>
                </a:solidFill>
              </a:rPr>
              <a:t>for a reasonable timespan but not define what that should be</a:t>
            </a:r>
            <a:endParaRPr lang="en-US" i="1" dirty="0">
              <a:solidFill>
                <a:schemeClr val="tx1"/>
              </a:solidFill>
            </a:endParaRPr>
          </a:p>
          <a:p>
            <a:pPr marL="804863" lvl="1"/>
            <a:r>
              <a:rPr lang="en-US" sz="1600" dirty="0">
                <a:solidFill>
                  <a:schemeClr val="tx1"/>
                </a:solidFill>
              </a:rPr>
              <a:t>The likely outcome is that OEM’s may stop providing active support at some stage but would still be </a:t>
            </a:r>
            <a:r>
              <a:rPr lang="en-GB" sz="1600" dirty="0">
                <a:solidFill>
                  <a:schemeClr val="tx1"/>
                </a:solidFill>
              </a:rPr>
              <a:t>subject to recall legislation and </a:t>
            </a:r>
            <a:r>
              <a:rPr lang="en-GB" sz="1600" dirty="0" smtClean="0">
                <a:solidFill>
                  <a:schemeClr val="tx1"/>
                </a:solidFill>
              </a:rPr>
              <a:t>requirements. Additionally </a:t>
            </a:r>
            <a:r>
              <a:rPr lang="en-US" sz="1600" dirty="0" smtClean="0">
                <a:solidFill>
                  <a:schemeClr val="tx1"/>
                </a:solidFill>
              </a:rPr>
              <a:t>national regulation may define </a:t>
            </a:r>
            <a:r>
              <a:rPr lang="en-GB" sz="1600" dirty="0" smtClean="0">
                <a:solidFill>
                  <a:schemeClr val="tx1"/>
                </a:solidFill>
              </a:rPr>
              <a:t>the period</a:t>
            </a:r>
            <a:endParaRPr lang="en-GB" sz="1600" dirty="0">
              <a:solidFill>
                <a:schemeClr val="tx1"/>
              </a:solidFill>
            </a:endParaRPr>
          </a:p>
          <a:p>
            <a:pPr marL="285750" indent="-285750">
              <a:buFont typeface="Arial" panose="020B0604020202020204" pitchFamily="34" charset="0"/>
              <a:buChar char="•"/>
            </a:pPr>
            <a:r>
              <a:rPr lang="en-US" b="1" dirty="0" smtClean="0">
                <a:solidFill>
                  <a:schemeClr val="tx1"/>
                </a:solidFill>
              </a:rPr>
              <a:t>Problems identified</a:t>
            </a:r>
            <a:r>
              <a:rPr lang="en-US" dirty="0" smtClean="0">
                <a:solidFill>
                  <a:schemeClr val="tx1"/>
                </a:solidFill>
              </a:rPr>
              <a:t>:</a:t>
            </a:r>
          </a:p>
          <a:p>
            <a:pPr marL="742950" lvl="1" indent="-285750">
              <a:buFont typeface="Arial" panose="020B0604020202020204" pitchFamily="34" charset="0"/>
              <a:buChar char="•"/>
            </a:pPr>
            <a:r>
              <a:rPr lang="en-US" dirty="0" smtClean="0">
                <a:solidFill>
                  <a:schemeClr val="tx1"/>
                </a:solidFill>
              </a:rPr>
              <a:t>This may be a political decision and not appropriate for the task force</a:t>
            </a:r>
          </a:p>
          <a:p>
            <a:pPr marL="742950" lvl="1" indent="-285750">
              <a:buFont typeface="Arial" panose="020B0604020202020204" pitchFamily="34" charset="0"/>
              <a:buChar char="•"/>
            </a:pPr>
            <a:r>
              <a:rPr lang="en-US" dirty="0" smtClean="0">
                <a:solidFill>
                  <a:schemeClr val="tx1"/>
                </a:solidFill>
              </a:rPr>
              <a:t>Issues and viability of providing support indefinitely by the OEM and suppliers</a:t>
            </a:r>
          </a:p>
          <a:p>
            <a:pPr marL="742950" lvl="1" indent="-285750">
              <a:buFont typeface="Arial" panose="020B0604020202020204" pitchFamily="34" charset="0"/>
              <a:buChar char="•"/>
            </a:pPr>
            <a:r>
              <a:rPr lang="en-US" dirty="0" smtClean="0">
                <a:solidFill>
                  <a:schemeClr val="tx1"/>
                </a:solidFill>
              </a:rPr>
              <a:t>Current practices of recalls and that they may apply to vehicles of any age</a:t>
            </a:r>
          </a:p>
          <a:p>
            <a:pPr marL="742950" lvl="1" indent="-285750">
              <a:buFont typeface="Arial" panose="020B0604020202020204" pitchFamily="34" charset="0"/>
              <a:buChar char="•"/>
            </a:pPr>
            <a:r>
              <a:rPr lang="en-US" dirty="0" smtClean="0">
                <a:solidFill>
                  <a:schemeClr val="tx1"/>
                </a:solidFill>
              </a:rPr>
              <a:t>Other legislation may apply in this area, which will vary by signatory state</a:t>
            </a:r>
          </a:p>
          <a:p>
            <a:pPr lvl="2"/>
            <a:endParaRPr lang="en-GB" dirty="0">
              <a:solidFill>
                <a:schemeClr val="tx1"/>
              </a:solidFill>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42350717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Points for ITS/AD regarding cyber security:</a:t>
            </a:r>
          </a:p>
          <a:p>
            <a:endParaRPr lang="de-DE" sz="2000" dirty="0" smtClean="0">
              <a:solidFill>
                <a:schemeClr val="tx1"/>
              </a:solidFill>
              <a:latin typeface="+mj-lt"/>
              <a:ea typeface="+mj-ea"/>
              <a:cs typeface="+mj-cs"/>
            </a:endParaRPr>
          </a:p>
          <a:p>
            <a:pPr marL="285750" indent="-285750">
              <a:buFont typeface="Arial" panose="020B0604020202020204" pitchFamily="34" charset="0"/>
              <a:buChar char="•"/>
            </a:pPr>
            <a:r>
              <a:rPr lang="de-DE" sz="2000" dirty="0" smtClean="0">
                <a:solidFill>
                  <a:schemeClr val="tx1"/>
                </a:solidFill>
                <a:latin typeface="+mj-lt"/>
                <a:ea typeface="+mj-ea"/>
                <a:cs typeface="+mj-cs"/>
              </a:rPr>
              <a:t>The development of the cyber security paper used different „</a:t>
            </a:r>
            <a:r>
              <a:rPr lang="de-DE" sz="2000" b="1" dirty="0" smtClean="0">
                <a:solidFill>
                  <a:schemeClr val="tx1"/>
                </a:solidFill>
                <a:latin typeface="+mj-lt"/>
                <a:ea typeface="+mj-ea"/>
                <a:cs typeface="+mj-cs"/>
              </a:rPr>
              <a:t>reference models</a:t>
            </a:r>
            <a:r>
              <a:rPr lang="de-DE" sz="2000" dirty="0" smtClean="0">
                <a:solidFill>
                  <a:schemeClr val="tx1"/>
                </a:solidFill>
                <a:latin typeface="+mj-lt"/>
                <a:ea typeface="+mj-ea"/>
                <a:cs typeface="+mj-cs"/>
              </a:rPr>
              <a:t>“ to describe what the vehicle ecosystem looks like. Later a further model was proposed describing what a functionally cyber secure might look like (not agreed by the task force).</a:t>
            </a: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pPr marL="271463"/>
            <a:r>
              <a:rPr lang="de-DE" sz="2000" b="1" dirty="0" smtClean="0">
                <a:solidFill>
                  <a:schemeClr val="tx1"/>
                </a:solidFill>
                <a:latin typeface="+mj-lt"/>
                <a:ea typeface="+mj-ea"/>
                <a:cs typeface="+mj-cs"/>
              </a:rPr>
              <a:t>Current proposal is not to include them in the final document</a:t>
            </a:r>
            <a:r>
              <a:rPr lang="de-DE" sz="2000" dirty="0" smtClean="0">
                <a:solidFill>
                  <a:schemeClr val="tx1"/>
                </a:solidFill>
                <a:latin typeface="+mj-lt"/>
                <a:ea typeface="+mj-ea"/>
                <a:cs typeface="+mj-cs"/>
              </a:rPr>
              <a:t> as they may add too much complexity and add little to the requirements. Is this ok?</a:t>
            </a:r>
          </a:p>
          <a:p>
            <a:endParaRPr lang="de-DE" sz="2000" dirty="0" smtClean="0">
              <a:solidFill>
                <a:schemeClr val="tx1"/>
              </a:solidFill>
              <a:latin typeface="+mj-lt"/>
              <a:ea typeface="+mj-ea"/>
              <a:cs typeface="+mj-cs"/>
            </a:endParaRPr>
          </a:p>
          <a:p>
            <a:pPr marL="342900" indent="-342900">
              <a:buFont typeface="Arial" panose="020B0604020202020204" pitchFamily="34" charset="0"/>
              <a:buChar char="•"/>
            </a:pPr>
            <a:r>
              <a:rPr lang="de-DE" sz="2000" dirty="0" smtClean="0">
                <a:solidFill>
                  <a:schemeClr val="tx1"/>
                </a:solidFill>
              </a:rPr>
              <a:t>For the cyber security regulation </a:t>
            </a:r>
            <a:r>
              <a:rPr lang="de-DE" sz="2000" i="1" dirty="0" smtClean="0">
                <a:solidFill>
                  <a:schemeClr val="tx1"/>
                </a:solidFill>
              </a:rPr>
              <a:t>what is the correct terminology </a:t>
            </a:r>
            <a:r>
              <a:rPr lang="de-DE" sz="2000" dirty="0" smtClean="0">
                <a:solidFill>
                  <a:schemeClr val="tx1"/>
                </a:solidFill>
              </a:rPr>
              <a:t>for the use of contracting party, approval authority and competent authority?</a:t>
            </a:r>
          </a:p>
          <a:p>
            <a:pPr marL="342900" indent="-342900">
              <a:buFont typeface="Arial" panose="020B0604020202020204" pitchFamily="34" charset="0"/>
              <a:buChar char="•"/>
            </a:pPr>
            <a:endParaRPr lang="de-DE" sz="2000" dirty="0" smtClean="0">
              <a:solidFill>
                <a:schemeClr val="tx1"/>
              </a:solidFill>
              <a:latin typeface="+mj-lt"/>
              <a:ea typeface="+mj-ea"/>
              <a:cs typeface="+mj-cs"/>
            </a:endParaRPr>
          </a:p>
          <a:p>
            <a:pPr lvl="1"/>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1" r="1234"/>
          <a:stretch/>
        </p:blipFill>
        <p:spPr bwMode="auto">
          <a:xfrm>
            <a:off x="6340797" y="2956242"/>
            <a:ext cx="2441575" cy="1844358"/>
          </a:xfrm>
          <a:prstGeom prst="rect">
            <a:avLst/>
          </a:prstGeom>
          <a:noFill/>
          <a:ln w="3175">
            <a:solidFill>
              <a:schemeClr val="tx1"/>
            </a:solidFill>
          </a:ln>
          <a:extLst>
            <a:ext uri="{53640926-AAD7-44D8-BBD7-CCE9431645EC}">
              <a14:shadowObscured xmlns:a14="http://schemas.microsoft.com/office/drawing/2010/main"/>
            </a:ext>
          </a:extLst>
        </p:spPr>
      </p:pic>
      <p:pic>
        <p:nvPicPr>
          <p:cNvPr id="7" name="Grafik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2956242"/>
            <a:ext cx="2743517" cy="1844358"/>
          </a:xfrm>
          <a:prstGeom prst="rect">
            <a:avLst/>
          </a:prstGeom>
          <a:noFill/>
        </p:spPr>
      </p:pic>
      <p:pic>
        <p:nvPicPr>
          <p:cNvPr id="8" name="Picture 7"/>
          <p:cNvPicPr/>
          <p:nvPr/>
        </p:nvPicPr>
        <p:blipFill rotWithShape="1">
          <a:blip r:embed="rId5" cstate="print">
            <a:extLst>
              <a:ext uri="{28A0092B-C50C-407E-A947-70E740481C1C}">
                <a14:useLocalDpi xmlns:a14="http://schemas.microsoft.com/office/drawing/2010/main" val="0"/>
              </a:ext>
            </a:extLst>
          </a:blip>
          <a:srcRect/>
          <a:stretch/>
        </p:blipFill>
        <p:spPr bwMode="auto">
          <a:xfrm>
            <a:off x="410394" y="2961957"/>
            <a:ext cx="2989897" cy="1838643"/>
          </a:xfrm>
          <a:prstGeom prst="rect">
            <a:avLst/>
          </a:prstGeom>
          <a:ln w="3175">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6269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400" u="sng" dirty="0" smtClean="0">
                <a:solidFill>
                  <a:schemeClr val="tx1"/>
                </a:solidFill>
              </a:rPr>
              <a:t>Action items for next session (TFCS 12):</a:t>
            </a:r>
          </a:p>
          <a:p>
            <a:pPr marL="0" lvl="4"/>
            <a:endParaRPr lang="de-DE" sz="2400" u="sng"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Incorporate feedback from ITS/AD</a:t>
            </a:r>
          </a:p>
          <a:p>
            <a:pPr marL="342900" lvl="4" indent="-342900">
              <a:buFont typeface="Arial" panose="020B0604020202020204" pitchFamily="34" charset="0"/>
              <a:buChar char="•"/>
            </a:pPr>
            <a:endParaRPr lang="de-DE" sz="2400" dirty="0">
              <a:solidFill>
                <a:schemeClr val="tx1"/>
              </a:solidFill>
            </a:endParaRPr>
          </a:p>
          <a:p>
            <a:pPr marL="342900" lvl="4" indent="-342900">
              <a:buFont typeface="Arial" panose="020B0604020202020204" pitchFamily="34" charset="0"/>
              <a:buChar char="•"/>
            </a:pPr>
            <a:r>
              <a:rPr lang="de-DE" sz="2400" dirty="0" smtClean="0">
                <a:solidFill>
                  <a:schemeClr val="tx1"/>
                </a:solidFill>
              </a:rPr>
              <a:t>Aim is to conclude paper on software updates</a:t>
            </a:r>
          </a:p>
          <a:p>
            <a:pPr marL="342900" lvl="4" indent="-342900">
              <a:buFont typeface="Arial" panose="020B0604020202020204" pitchFamily="34" charset="0"/>
              <a:buChar char="•"/>
            </a:pPr>
            <a:endParaRPr lang="de-DE" sz="2400"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Aim is to conclude paper on cyber security</a:t>
            </a:r>
          </a:p>
          <a:p>
            <a:pPr marL="0" lvl="4"/>
            <a:endParaRPr lang="de-DE" sz="2400" dirty="0">
              <a:solidFill>
                <a:schemeClr val="tx1"/>
              </a:solidFill>
            </a:endParaRPr>
          </a:p>
          <a:p>
            <a:pPr marL="342900" lvl="4" indent="-342900">
              <a:buFont typeface="Arial" panose="020B0604020202020204" pitchFamily="34" charset="0"/>
              <a:buChar char="•"/>
            </a:pPr>
            <a:r>
              <a:rPr lang="de-DE" sz="2400" dirty="0" smtClean="0">
                <a:solidFill>
                  <a:schemeClr val="tx1"/>
                </a:solidFill>
              </a:rPr>
              <a:t>Use of ad hoc webex meetings to progress parts of the document needing work or further review beforehand</a:t>
            </a:r>
          </a:p>
          <a:p>
            <a:pPr marL="342900" lvl="4" indent="-342900">
              <a:buFont typeface="Arial" panose="020B0604020202020204" pitchFamily="34" charset="0"/>
              <a:buChar char="•"/>
            </a:pPr>
            <a:endParaRPr lang="de-DE" sz="2400"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Risks identified:</a:t>
            </a:r>
          </a:p>
          <a:p>
            <a:pPr marL="800100" lvl="5" indent="-342900">
              <a:buFont typeface="Arial" panose="020B0604020202020204" pitchFamily="34" charset="0"/>
              <a:buChar char="•"/>
            </a:pPr>
            <a:r>
              <a:rPr lang="de-DE" sz="2400" dirty="0" smtClean="0">
                <a:solidFill>
                  <a:schemeClr val="tx1"/>
                </a:solidFill>
              </a:rPr>
              <a:t>discussions on lifetime not being concluded satisfactorally </a:t>
            </a:r>
          </a:p>
          <a:p>
            <a:pPr marL="800100" lvl="5" indent="-342900">
              <a:buFont typeface="Arial" panose="020B0604020202020204" pitchFamily="34" charset="0"/>
              <a:buChar char="•"/>
            </a:pPr>
            <a:r>
              <a:rPr lang="de-DE" sz="2400" dirty="0" smtClean="0">
                <a:solidFill>
                  <a:schemeClr val="tx1"/>
                </a:solidFill>
              </a:rPr>
              <a:t>agreement on text of regulatory annexes not agreed by the end of TFCS 12</a:t>
            </a:r>
            <a:br>
              <a:rPr lang="de-DE" sz="2400" dirty="0" smtClean="0">
                <a:solidFill>
                  <a:schemeClr val="tx1"/>
                </a:solidFill>
              </a:rPr>
            </a:br>
            <a:endParaRPr lang="de-DE" sz="2400" dirty="0" smtClean="0">
              <a:solidFill>
                <a:schemeClr val="tx1"/>
              </a:solidFill>
              <a:latin typeface="+mj-lt"/>
              <a:ea typeface="+mj-ea"/>
              <a:cs typeface="+mj-cs"/>
            </a:endParaRPr>
          </a:p>
          <a:p>
            <a:pPr marL="800100" lvl="5" indent="-342900">
              <a:buFontTx/>
              <a:buChar char="-"/>
            </a:pPr>
            <a:endParaRPr lang="de-DE" sz="2400" dirty="0" smtClean="0">
              <a:solidFill>
                <a:schemeClr val="tx1"/>
              </a:solidFill>
              <a:latin typeface="+mj-lt"/>
              <a:ea typeface="+mj-ea"/>
              <a:cs typeface="+mj-cs"/>
            </a:endParaRPr>
          </a:p>
        </p:txBody>
      </p:sp>
      <p:sp>
        <p:nvSpPr>
          <p:cNvPr id="6" name="Rectangle 5"/>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4216521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400" u="sng" dirty="0" smtClean="0">
                <a:solidFill>
                  <a:schemeClr val="tx1"/>
                </a:solidFill>
              </a:rPr>
              <a:t>Future meetings planned</a:t>
            </a:r>
          </a:p>
          <a:p>
            <a:pPr marL="0" lvl="4"/>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r>
              <a:rPr lang="de-DE" sz="2400" dirty="0" smtClean="0">
                <a:solidFill>
                  <a:schemeClr val="tx1"/>
                </a:solidFill>
                <a:latin typeface="+mj-lt"/>
                <a:ea typeface="+mj-ea"/>
                <a:cs typeface="+mj-cs"/>
              </a:rPr>
              <a:t>Software annex A </a:t>
            </a:r>
          </a:p>
          <a:p>
            <a:pPr marL="800100" lvl="5" indent="-342900">
              <a:buFont typeface="Arial" panose="020B0604020202020204" pitchFamily="34" charset="0"/>
              <a:buChar char="•"/>
            </a:pPr>
            <a:r>
              <a:rPr lang="de-DE" sz="2400" dirty="0" smtClean="0">
                <a:solidFill>
                  <a:schemeClr val="tx1"/>
                </a:solidFill>
                <a:latin typeface="+mj-lt"/>
                <a:ea typeface="+mj-ea"/>
                <a:cs typeface="+mj-cs"/>
              </a:rPr>
              <a:t>Ad hoc webex meeting to confirm scope and contents (19th March)</a:t>
            </a:r>
          </a:p>
          <a:p>
            <a:pPr marL="800100" lvl="5" indent="-342900">
              <a:buFont typeface="Arial" panose="020B0604020202020204" pitchFamily="34" charset="0"/>
              <a:buChar char="•"/>
            </a:pPr>
            <a:r>
              <a:rPr lang="de-DE" sz="2400" dirty="0" smtClean="0">
                <a:solidFill>
                  <a:schemeClr val="tx1"/>
                </a:solidFill>
                <a:latin typeface="+mj-lt"/>
                <a:ea typeface="+mj-ea"/>
                <a:cs typeface="+mj-cs"/>
              </a:rPr>
              <a:t>Ad-hoc editting team to refine text ahead of TFCS 12</a:t>
            </a:r>
          </a:p>
          <a:p>
            <a:pPr marL="342900" lvl="4" indent="-342900">
              <a:buFont typeface="Arial" panose="020B0604020202020204" pitchFamily="34" charset="0"/>
              <a:buChar char="•"/>
            </a:pPr>
            <a:r>
              <a:rPr lang="de-DE" sz="2400" dirty="0" smtClean="0">
                <a:solidFill>
                  <a:schemeClr val="tx1"/>
                </a:solidFill>
                <a:latin typeface="+mj-lt"/>
                <a:ea typeface="+mj-ea"/>
                <a:cs typeface="+mj-cs"/>
              </a:rPr>
              <a:t>Ad hoc webex meeting to define definitions (21st March)</a:t>
            </a:r>
          </a:p>
          <a:p>
            <a:pPr marL="342900" lvl="4" indent="-342900">
              <a:buFont typeface="Arial" panose="020B0604020202020204" pitchFamily="34" charset="0"/>
              <a:buChar char="•"/>
            </a:pPr>
            <a:r>
              <a:rPr lang="de-DE" sz="2400" dirty="0" smtClean="0">
                <a:solidFill>
                  <a:schemeClr val="tx1"/>
                </a:solidFill>
                <a:latin typeface="+mj-lt"/>
                <a:ea typeface="+mj-ea"/>
                <a:cs typeface="+mj-cs"/>
              </a:rPr>
              <a:t>Ad hoc webex meeting to review cyber security annexes A &amp; B on threats and mitigations  (26th March)</a:t>
            </a:r>
          </a:p>
          <a:p>
            <a:pPr marL="342900" lvl="4" indent="-342900">
              <a:buFont typeface="Arial" panose="020B0604020202020204" pitchFamily="34" charset="0"/>
              <a:buChar char="•"/>
            </a:pPr>
            <a:r>
              <a:rPr lang="de-DE" sz="2400" dirty="0" smtClean="0">
                <a:solidFill>
                  <a:schemeClr val="tx1"/>
                </a:solidFill>
                <a:latin typeface="+mj-lt"/>
                <a:ea typeface="+mj-ea"/>
                <a:cs typeface="+mj-cs"/>
              </a:rPr>
              <a:t>Ad hoc webex to review comments remaining on cyber security paper (4th April)</a:t>
            </a:r>
          </a:p>
          <a:p>
            <a:pPr marL="342900" lvl="4" indent="-342900">
              <a:buFont typeface="Arial" panose="020B0604020202020204" pitchFamily="34" charset="0"/>
              <a:buChar char="•"/>
            </a:pPr>
            <a:r>
              <a:rPr lang="de-DE" sz="2400" dirty="0" smtClean="0">
                <a:solidFill>
                  <a:schemeClr val="tx1"/>
                </a:solidFill>
                <a:latin typeface="+mj-lt"/>
                <a:ea typeface="+mj-ea"/>
                <a:cs typeface="+mj-cs"/>
              </a:rPr>
              <a:t>Ad-hoc editting team to revise chapter 8 of cyber security paper ahead of TFCS 12</a:t>
            </a:r>
          </a:p>
          <a:p>
            <a:pPr marL="342900" lvl="4" indent="-342900">
              <a:buFont typeface="Arial" panose="020B0604020202020204" pitchFamily="34" charset="0"/>
              <a:buChar char="•"/>
            </a:pPr>
            <a:r>
              <a:rPr lang="de-DE" sz="2400" dirty="0" smtClean="0">
                <a:solidFill>
                  <a:schemeClr val="tx1"/>
                </a:solidFill>
                <a:latin typeface="+mj-lt"/>
                <a:ea typeface="+mj-ea"/>
                <a:cs typeface="+mj-cs"/>
              </a:rPr>
              <a:t>TFCS 12 to be held 17-19 April 2018 in Seoul, </a:t>
            </a:r>
            <a:r>
              <a:rPr lang="de-DE" sz="2400" dirty="0">
                <a:solidFill>
                  <a:schemeClr val="tx1"/>
                </a:solidFill>
              </a:rPr>
              <a:t>South Korea</a:t>
            </a: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800100" lvl="5" indent="-342900">
              <a:buFontTx/>
              <a:buChar char="-"/>
            </a:pPr>
            <a:endParaRPr lang="de-DE" sz="2400" dirty="0" smtClean="0">
              <a:solidFill>
                <a:schemeClr val="tx1"/>
              </a:solidFill>
              <a:latin typeface="+mj-lt"/>
              <a:ea typeface="+mj-ea"/>
              <a:cs typeface="+mj-cs"/>
            </a:endParaRPr>
          </a:p>
        </p:txBody>
      </p:sp>
      <p:sp>
        <p:nvSpPr>
          <p:cNvPr id="6" name="Rectangle 5"/>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369703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SOFTWARE UPDATE PAPER - overview</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The recommendation for software updates is that </a:t>
            </a:r>
            <a:r>
              <a:rPr lang="en-GB" sz="2000" b="1" dirty="0" smtClean="0">
                <a:solidFill>
                  <a:schemeClr val="tx1"/>
                </a:solidFill>
                <a:latin typeface="+mj-lt"/>
                <a:ea typeface="+mj-ea"/>
                <a:cs typeface="+mj-cs"/>
              </a:rPr>
              <a:t>all updates should be treated the same</a:t>
            </a:r>
            <a:r>
              <a:rPr lang="en-GB" sz="2000" dirty="0" smtClean="0">
                <a:solidFill>
                  <a:schemeClr val="tx1"/>
                </a:solidFill>
                <a:latin typeface="+mj-lt"/>
                <a:ea typeface="+mj-ea"/>
                <a:cs typeface="+mj-cs"/>
              </a:rPr>
              <a:t>, but with some extra considerations for over-the-air updates</a:t>
            </a:r>
            <a:endParaRPr lang="en-GB" sz="2000" b="1" dirty="0" smtClean="0">
              <a:solidFill>
                <a:schemeClr val="tx1"/>
              </a:solidFill>
              <a:latin typeface="+mj-lt"/>
              <a:ea typeface="+mj-ea"/>
              <a:cs typeface="+mj-cs"/>
            </a:endParaRPr>
          </a:p>
          <a:p>
            <a:pPr marL="285750" indent="-285750">
              <a:buFont typeface="Arial" panose="020B0604020202020204" pitchFamily="34" charset="0"/>
              <a:buChar char="•"/>
            </a:pPr>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To regulate such updates the following processes would be needed:</a:t>
            </a:r>
          </a:p>
          <a:p>
            <a:pPr marL="742950" lvl="1" indent="-285750">
              <a:buFont typeface="Arial" panose="020B0604020202020204" pitchFamily="34" charset="0"/>
              <a:buChar char="•"/>
            </a:pPr>
            <a:r>
              <a:rPr lang="en-GB" sz="2000" dirty="0" smtClean="0">
                <a:solidFill>
                  <a:schemeClr val="tx1"/>
                </a:solidFill>
                <a:latin typeface="+mj-lt"/>
                <a:ea typeface="+mj-ea"/>
                <a:cs typeface="+mj-cs"/>
              </a:rPr>
              <a:t>An </a:t>
            </a:r>
            <a:r>
              <a:rPr lang="en-GB" sz="2000" b="1" dirty="0" smtClean="0">
                <a:solidFill>
                  <a:schemeClr val="tx1"/>
                </a:solidFill>
                <a:latin typeface="+mj-lt"/>
                <a:ea typeface="+mj-ea"/>
                <a:cs typeface="+mj-cs"/>
              </a:rPr>
              <a:t>initial verification </a:t>
            </a:r>
            <a:r>
              <a:rPr lang="en-GB" sz="2000" dirty="0" smtClean="0">
                <a:solidFill>
                  <a:schemeClr val="tx1"/>
                </a:solidFill>
                <a:latin typeface="+mj-lt"/>
                <a:ea typeface="+mj-ea"/>
                <a:cs typeface="+mj-cs"/>
              </a:rPr>
              <a:t>that an OEM has suitable procedures for delivering software updates</a:t>
            </a:r>
          </a:p>
          <a:p>
            <a:pPr marL="742950" lvl="1" indent="-285750">
              <a:buFont typeface="Arial" panose="020B0604020202020204" pitchFamily="34" charset="0"/>
              <a:buChar char="•"/>
            </a:pPr>
            <a:r>
              <a:rPr lang="en-GB" sz="2000" b="1" dirty="0" smtClean="0">
                <a:solidFill>
                  <a:schemeClr val="tx1"/>
                </a:solidFill>
                <a:latin typeface="+mj-lt"/>
                <a:ea typeface="+mj-ea"/>
                <a:cs typeface="+mj-cs"/>
              </a:rPr>
              <a:t>Individual software updates are assessed </a:t>
            </a:r>
            <a:r>
              <a:rPr lang="en-GB" sz="2000" dirty="0" smtClean="0">
                <a:solidFill>
                  <a:schemeClr val="tx1"/>
                </a:solidFill>
                <a:latin typeface="+mj-lt"/>
                <a:ea typeface="+mj-ea"/>
                <a:cs typeface="+mj-cs"/>
              </a:rPr>
              <a:t>by OEM’s, with type approval authorities being notified if an update may affect any type approved system or change any entry within the information package for the vehicle</a:t>
            </a:r>
          </a:p>
          <a:p>
            <a:pPr marL="742950" lvl="1" indent="-285750">
              <a:buFont typeface="Arial" panose="020B0604020202020204" pitchFamily="34" charset="0"/>
              <a:buChar char="•"/>
            </a:pPr>
            <a:r>
              <a:rPr lang="en-GB" sz="2000" b="1" dirty="0" smtClean="0">
                <a:solidFill>
                  <a:schemeClr val="tx1"/>
                </a:solidFill>
                <a:latin typeface="+mj-lt"/>
                <a:ea typeface="+mj-ea"/>
                <a:cs typeface="+mj-cs"/>
              </a:rPr>
              <a:t>Type </a:t>
            </a:r>
            <a:r>
              <a:rPr lang="en-GB" sz="2000" b="1" dirty="0">
                <a:solidFill>
                  <a:schemeClr val="tx1"/>
                </a:solidFill>
                <a:latin typeface="+mj-lt"/>
                <a:ea typeface="+mj-ea"/>
                <a:cs typeface="+mj-cs"/>
              </a:rPr>
              <a:t>approval authorities periodically verify </a:t>
            </a:r>
            <a:r>
              <a:rPr lang="en-GB" sz="2000" dirty="0">
                <a:solidFill>
                  <a:schemeClr val="tx1"/>
                </a:solidFill>
                <a:latin typeface="+mj-lt"/>
                <a:ea typeface="+mj-ea"/>
                <a:cs typeface="+mj-cs"/>
              </a:rPr>
              <a:t>that</a:t>
            </a:r>
            <a:r>
              <a:rPr lang="en-GB" sz="2000" b="1" dirty="0">
                <a:solidFill>
                  <a:schemeClr val="tx1"/>
                </a:solidFill>
                <a:latin typeface="+mj-lt"/>
                <a:ea typeface="+mj-ea"/>
                <a:cs typeface="+mj-cs"/>
              </a:rPr>
              <a:t> OEM’s </a:t>
            </a:r>
            <a:r>
              <a:rPr lang="en-GB" sz="2000" dirty="0">
                <a:solidFill>
                  <a:schemeClr val="tx1"/>
                </a:solidFill>
                <a:latin typeface="+mj-lt"/>
                <a:ea typeface="+mj-ea"/>
                <a:cs typeface="+mj-cs"/>
              </a:rPr>
              <a:t>continue to apply the </a:t>
            </a:r>
            <a:r>
              <a:rPr lang="en-GB" sz="2000" b="1" dirty="0">
                <a:solidFill>
                  <a:schemeClr val="tx1"/>
                </a:solidFill>
                <a:latin typeface="+mj-lt"/>
                <a:ea typeface="+mj-ea"/>
                <a:cs typeface="+mj-cs"/>
              </a:rPr>
              <a:t>processes and procedures </a:t>
            </a:r>
            <a:r>
              <a:rPr lang="en-GB" sz="2000" dirty="0">
                <a:solidFill>
                  <a:schemeClr val="tx1"/>
                </a:solidFill>
                <a:latin typeface="+mj-lt"/>
                <a:ea typeface="+mj-ea"/>
                <a:cs typeface="+mj-cs"/>
              </a:rPr>
              <a:t>correctly and verify that they are appropriately notifying authorities of software updates as defined within this recommendation</a:t>
            </a: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3429266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pic>
        <p:nvPicPr>
          <p:cNvPr id="3" name="Picture 2"/>
          <p:cNvPicPr>
            <a:picLocks noChangeAspect="1"/>
          </p:cNvPicPr>
          <p:nvPr/>
        </p:nvPicPr>
        <p:blipFill>
          <a:blip r:embed="rId3"/>
          <a:stretch>
            <a:fillRect/>
          </a:stretch>
        </p:blipFill>
        <p:spPr>
          <a:xfrm>
            <a:off x="1295400" y="687025"/>
            <a:ext cx="6002238" cy="6170975"/>
          </a:xfrm>
          <a:prstGeom prst="rect">
            <a:avLst/>
          </a:prstGeom>
        </p:spPr>
      </p:pic>
    </p:spTree>
    <p:extLst>
      <p:ext uri="{BB962C8B-B14F-4D97-AF65-F5344CB8AC3E}">
        <p14:creationId xmlns:p14="http://schemas.microsoft.com/office/powerpoint/2010/main" val="518744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Overview of software update paper</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b="1" dirty="0" smtClean="0">
                <a:solidFill>
                  <a:schemeClr val="tx1"/>
                </a:solidFill>
                <a:latin typeface="+mj-lt"/>
                <a:ea typeface="+mj-ea"/>
                <a:cs typeface="+mj-cs"/>
              </a:rPr>
              <a:t>Recommendations</a:t>
            </a:r>
            <a:r>
              <a:rPr lang="en-GB" sz="2000" dirty="0" smtClean="0">
                <a:solidFill>
                  <a:schemeClr val="tx1"/>
                </a:solidFill>
                <a:latin typeface="+mj-lt"/>
                <a:ea typeface="+mj-ea"/>
                <a:cs typeface="+mj-cs"/>
              </a:rPr>
              <a:t> on how to take the paper forward:</a:t>
            </a:r>
          </a:p>
          <a:p>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a:solidFill>
                  <a:schemeClr val="tx1"/>
                </a:solidFill>
                <a:latin typeface="+mj-lt"/>
                <a:ea typeface="+mj-ea"/>
                <a:cs typeface="+mj-cs"/>
              </a:rPr>
              <a:t>main </a:t>
            </a:r>
            <a:r>
              <a:rPr lang="en-GB" sz="2000" dirty="0" smtClean="0">
                <a:solidFill>
                  <a:schemeClr val="tx1"/>
                </a:solidFill>
                <a:latin typeface="+mj-lt"/>
                <a:ea typeface="+mj-ea"/>
                <a:cs typeface="+mj-cs"/>
              </a:rPr>
              <a:t>text, providing guidance of the process and procedures, to be taken forward as </a:t>
            </a:r>
            <a:r>
              <a:rPr lang="en-GB" sz="2000" dirty="0">
                <a:solidFill>
                  <a:schemeClr val="tx1"/>
                </a:solidFill>
                <a:latin typeface="+mj-lt"/>
                <a:ea typeface="+mj-ea"/>
                <a:cs typeface="+mj-cs"/>
              </a:rPr>
              <a:t>a </a:t>
            </a:r>
            <a:r>
              <a:rPr lang="en-GB" sz="2000" dirty="0" smtClean="0">
                <a:solidFill>
                  <a:schemeClr val="tx1"/>
                </a:solidFill>
                <a:latin typeface="+mj-lt"/>
                <a:ea typeface="+mj-ea"/>
                <a:cs typeface="+mj-cs"/>
              </a:rPr>
              <a:t>resolution providing guidance on the regulations</a:t>
            </a:r>
          </a:p>
          <a:p>
            <a:pPr lvl="1"/>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b="1" dirty="0" smtClean="0">
                <a:solidFill>
                  <a:schemeClr val="tx1"/>
                </a:solidFill>
                <a:latin typeface="+mj-lt"/>
                <a:ea typeface="+mj-ea"/>
                <a:cs typeface="+mj-cs"/>
              </a:rPr>
              <a:t>Annex </a:t>
            </a:r>
            <a:r>
              <a:rPr lang="en-GB" sz="2000" b="1" dirty="0">
                <a:solidFill>
                  <a:schemeClr val="tx1"/>
                </a:solidFill>
                <a:latin typeface="+mj-lt"/>
                <a:ea typeface="+mj-ea"/>
                <a:cs typeface="+mj-cs"/>
              </a:rPr>
              <a:t>A</a:t>
            </a:r>
            <a:r>
              <a:rPr lang="en-GB" sz="2000" b="1" dirty="0" smtClean="0">
                <a:solidFill>
                  <a:schemeClr val="tx1"/>
                </a:solidFill>
                <a:latin typeface="+mj-lt"/>
                <a:ea typeface="+mj-ea"/>
                <a:cs typeface="+mj-cs"/>
              </a:rPr>
              <a:t> to be </a:t>
            </a:r>
            <a:r>
              <a:rPr lang="en-GB" sz="2000" b="1" dirty="0">
                <a:solidFill>
                  <a:schemeClr val="tx1"/>
                </a:solidFill>
                <a:latin typeface="+mj-lt"/>
                <a:ea typeface="+mj-ea"/>
                <a:cs typeface="+mj-cs"/>
              </a:rPr>
              <a:t>a horizontal </a:t>
            </a:r>
            <a:r>
              <a:rPr lang="en-GB" sz="2000" b="1" dirty="0" smtClean="0">
                <a:solidFill>
                  <a:schemeClr val="tx1"/>
                </a:solidFill>
                <a:latin typeface="+mj-lt"/>
                <a:ea typeface="+mj-ea"/>
                <a:cs typeface="+mj-cs"/>
              </a:rPr>
              <a:t>regulation</a:t>
            </a:r>
            <a:r>
              <a:rPr lang="en-GB" sz="2000" dirty="0" smtClean="0">
                <a:solidFill>
                  <a:schemeClr val="tx1"/>
                </a:solidFill>
                <a:latin typeface="+mj-lt"/>
                <a:ea typeface="+mj-ea"/>
                <a:cs typeface="+mj-cs"/>
              </a:rPr>
              <a:t>, providing for </a:t>
            </a:r>
            <a:r>
              <a:rPr lang="en-GB" sz="2000" b="1" dirty="0" smtClean="0">
                <a:solidFill>
                  <a:schemeClr val="tx1"/>
                </a:solidFill>
                <a:latin typeface="+mj-lt"/>
                <a:ea typeface="+mj-ea"/>
                <a:cs typeface="+mj-cs"/>
              </a:rPr>
              <a:t>approval of </a:t>
            </a:r>
            <a:r>
              <a:rPr lang="en-GB" sz="2000" b="1" dirty="0">
                <a:solidFill>
                  <a:schemeClr val="tx1"/>
                </a:solidFill>
                <a:latin typeface="+mj-lt"/>
                <a:ea typeface="+mj-ea"/>
                <a:cs typeface="+mj-cs"/>
              </a:rPr>
              <a:t>an </a:t>
            </a:r>
            <a:r>
              <a:rPr lang="en-GB" sz="2000" b="1" dirty="0" smtClean="0">
                <a:solidFill>
                  <a:schemeClr val="tx1"/>
                </a:solidFill>
                <a:latin typeface="+mj-lt"/>
                <a:ea typeface="+mj-ea"/>
                <a:cs typeface="+mj-cs"/>
              </a:rPr>
              <a:t>OEM’s processes </a:t>
            </a:r>
            <a:r>
              <a:rPr lang="en-GB" sz="2000" dirty="0" smtClean="0">
                <a:solidFill>
                  <a:schemeClr val="tx1"/>
                </a:solidFill>
                <a:latin typeface="+mj-lt"/>
                <a:ea typeface="+mj-ea"/>
                <a:cs typeface="+mj-cs"/>
              </a:rPr>
              <a:t>to manage software updates</a:t>
            </a:r>
          </a:p>
          <a:p>
            <a:pPr lvl="1"/>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b="1" dirty="0" smtClean="0">
                <a:solidFill>
                  <a:schemeClr val="tx1"/>
                </a:solidFill>
                <a:latin typeface="+mj-lt"/>
                <a:ea typeface="+mj-ea"/>
                <a:cs typeface="+mj-cs"/>
              </a:rPr>
              <a:t>Annex B to be </a:t>
            </a:r>
            <a:r>
              <a:rPr lang="en-GB" sz="2000" b="1" dirty="0">
                <a:solidFill>
                  <a:schemeClr val="tx1"/>
                </a:solidFill>
                <a:latin typeface="+mj-lt"/>
                <a:ea typeface="+mj-ea"/>
                <a:cs typeface="+mj-cs"/>
              </a:rPr>
              <a:t>a </a:t>
            </a:r>
            <a:r>
              <a:rPr lang="en-GB" sz="2000" b="1" dirty="0" smtClean="0">
                <a:solidFill>
                  <a:schemeClr val="tx1"/>
                </a:solidFill>
                <a:latin typeface="+mj-lt"/>
                <a:ea typeface="+mj-ea"/>
                <a:cs typeface="+mj-cs"/>
              </a:rPr>
              <a:t>regulation covering software updates that will affect type approval</a:t>
            </a:r>
            <a:r>
              <a:rPr lang="en-GB" sz="2000" dirty="0" smtClean="0">
                <a:solidFill>
                  <a:schemeClr val="tx1"/>
                </a:solidFill>
                <a:latin typeface="+mj-lt"/>
                <a:ea typeface="+mj-ea"/>
                <a:cs typeface="+mj-cs"/>
              </a:rPr>
              <a:t>, </a:t>
            </a:r>
            <a:r>
              <a:rPr lang="en-GB" sz="2000" dirty="0">
                <a:solidFill>
                  <a:schemeClr val="tx1"/>
                </a:solidFill>
                <a:latin typeface="+mj-lt"/>
                <a:ea typeface="+mj-ea"/>
                <a:cs typeface="+mj-cs"/>
              </a:rPr>
              <a:t>to be appended to relevant existing </a:t>
            </a:r>
            <a:r>
              <a:rPr lang="en-GB" sz="2000" dirty="0" smtClean="0">
                <a:solidFill>
                  <a:schemeClr val="tx1"/>
                </a:solidFill>
                <a:latin typeface="+mj-lt"/>
                <a:ea typeface="+mj-ea"/>
                <a:cs typeface="+mj-cs"/>
              </a:rPr>
              <a:t>regulations where </a:t>
            </a:r>
            <a:r>
              <a:rPr lang="en-GB" sz="2000" dirty="0">
                <a:solidFill>
                  <a:schemeClr val="tx1"/>
                </a:solidFill>
                <a:latin typeface="+mj-lt"/>
                <a:ea typeface="+mj-ea"/>
                <a:cs typeface="+mj-cs"/>
              </a:rPr>
              <a:t>the software has </a:t>
            </a:r>
            <a:r>
              <a:rPr lang="en-GB" sz="2000" dirty="0" smtClean="0">
                <a:solidFill>
                  <a:schemeClr val="tx1"/>
                </a:solidFill>
                <a:latin typeface="+mj-lt"/>
                <a:ea typeface="+mj-ea"/>
                <a:cs typeface="+mj-cs"/>
              </a:rPr>
              <a:t>an influence </a:t>
            </a:r>
            <a:r>
              <a:rPr lang="en-GB" sz="2000" dirty="0">
                <a:solidFill>
                  <a:schemeClr val="tx1"/>
                </a:solidFill>
                <a:latin typeface="+mj-lt"/>
                <a:ea typeface="+mj-ea"/>
                <a:cs typeface="+mj-cs"/>
              </a:rPr>
              <a:t>on the vehicle </a:t>
            </a:r>
            <a:r>
              <a:rPr lang="en-GB" sz="2000" dirty="0" smtClean="0">
                <a:solidFill>
                  <a:schemeClr val="tx1"/>
                </a:solidFill>
                <a:latin typeface="+mj-lt"/>
                <a:ea typeface="+mj-ea"/>
                <a:cs typeface="+mj-cs"/>
              </a:rPr>
              <a:t>functionality, </a:t>
            </a:r>
            <a:r>
              <a:rPr lang="en-GB" sz="2000" dirty="0" smtClean="0">
                <a:solidFill>
                  <a:schemeClr val="tx1"/>
                </a:solidFill>
              </a:rPr>
              <a:t>to introduce </a:t>
            </a:r>
            <a:r>
              <a:rPr lang="en-GB" sz="2000" dirty="0">
                <a:solidFill>
                  <a:schemeClr val="tx1"/>
                </a:solidFill>
              </a:rPr>
              <a:t>the concept of software identification </a:t>
            </a:r>
            <a:r>
              <a:rPr lang="en-GB" sz="2000" dirty="0" smtClean="0">
                <a:solidFill>
                  <a:schemeClr val="tx1"/>
                </a:solidFill>
              </a:rPr>
              <a:t>numbers into </a:t>
            </a:r>
            <a:r>
              <a:rPr lang="en-GB" sz="2000" dirty="0">
                <a:solidFill>
                  <a:schemeClr val="tx1"/>
                </a:solidFill>
              </a:rPr>
              <a:t>relevant UN </a:t>
            </a:r>
            <a:r>
              <a:rPr lang="en-GB" sz="2000" dirty="0" smtClean="0">
                <a:solidFill>
                  <a:schemeClr val="tx1"/>
                </a:solidFill>
              </a:rPr>
              <a:t>regulations.</a:t>
            </a:r>
          </a:p>
          <a:p>
            <a:pPr marL="742950" lvl="1" indent="-285750">
              <a:buFont typeface="Arial" panose="020B0604020202020204" pitchFamily="34" charset="0"/>
              <a:buChar char="•"/>
            </a:pPr>
            <a:endParaRPr lang="en-GB" sz="2000" dirty="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Is this acceptable? </a:t>
            </a: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40156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Progress report</a:t>
            </a:r>
          </a:p>
          <a:p>
            <a:endParaRPr lang="de-DE" sz="2000" dirty="0" smtClean="0">
              <a:solidFill>
                <a:schemeClr val="tx1"/>
              </a:solidFill>
              <a:latin typeface="+mj-lt"/>
              <a:ea typeface="+mj-ea"/>
              <a:cs typeface="+mj-cs"/>
            </a:endParaRPr>
          </a:p>
          <a:p>
            <a:pPr marL="285750" indent="-285750">
              <a:buFont typeface="Arial" panose="020B0604020202020204" pitchFamily="34" charset="0"/>
              <a:buChar char="•"/>
            </a:pPr>
            <a:r>
              <a:rPr lang="de-DE" sz="2000" dirty="0" smtClean="0">
                <a:solidFill>
                  <a:schemeClr val="tx1"/>
                </a:solidFill>
                <a:latin typeface="+mj-lt"/>
                <a:ea typeface="+mj-ea"/>
                <a:cs typeface="+mj-cs"/>
              </a:rPr>
              <a:t>The software update paper was reviewed at the meeting, progress was:</a:t>
            </a: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complete but open to further comment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1 – introduction</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3 – document structure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4  - process for software updates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6 – identification of installed software</a:t>
            </a: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comments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5 – safety and security requirements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7 - recommendations</a:t>
            </a:r>
          </a:p>
          <a:p>
            <a:pPr marL="1200150" lvl="2" indent="-285750">
              <a:buFont typeface="Arial" panose="020B0604020202020204" pitchFamily="34" charset="0"/>
              <a:buChar char="•"/>
            </a:pPr>
            <a:r>
              <a:rPr lang="de-DE" sz="2000" dirty="0">
                <a:solidFill>
                  <a:schemeClr val="tx1"/>
                </a:solidFill>
                <a:latin typeface="+mj-lt"/>
                <a:ea typeface="+mj-ea"/>
                <a:cs typeface="+mj-cs"/>
              </a:rPr>
              <a:t>Annex B – regulation introducing </a:t>
            </a:r>
            <a:r>
              <a:rPr lang="de-DE" sz="2000" dirty="0" smtClean="0">
                <a:solidFill>
                  <a:schemeClr val="tx1"/>
                </a:solidFill>
                <a:latin typeface="+mj-lt"/>
                <a:ea typeface="+mj-ea"/>
                <a:cs typeface="+mj-cs"/>
              </a:rPr>
              <a:t>RxSWIN</a:t>
            </a:r>
            <a:endParaRPr lang="de-DE" sz="2000" dirty="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major work remaining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2 – definitions </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A – horizontal regulation</a:t>
            </a: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3569697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285750" indent="-285750">
              <a:buFont typeface="Arial" panose="020B0604020202020204" pitchFamily="34" charset="0"/>
              <a:buChar char="•"/>
            </a:pPr>
            <a:r>
              <a:rPr lang="de-DE" sz="2000" dirty="0" smtClean="0">
                <a:solidFill>
                  <a:schemeClr val="tx1"/>
                </a:solidFill>
                <a:latin typeface="+mj-lt"/>
                <a:ea typeface="+mj-ea"/>
                <a:cs typeface="+mj-cs"/>
              </a:rPr>
              <a:t>Questions for ITS/AD regarding the software update paper:</a:t>
            </a:r>
          </a:p>
          <a:p>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de-DE" sz="2000" b="1" dirty="0" smtClean="0">
                <a:solidFill>
                  <a:schemeClr val="tx1"/>
                </a:solidFill>
                <a:latin typeface="+mj-lt"/>
                <a:ea typeface="+mj-ea"/>
                <a:cs typeface="+mj-cs"/>
              </a:rPr>
              <a:t>Are you content with the overall structure </a:t>
            </a:r>
            <a:r>
              <a:rPr lang="de-DE" sz="2000" dirty="0" smtClean="0">
                <a:solidFill>
                  <a:schemeClr val="tx1"/>
                </a:solidFill>
                <a:latin typeface="+mj-lt"/>
                <a:ea typeface="+mj-ea"/>
                <a:cs typeface="+mj-cs"/>
              </a:rPr>
              <a:t>proposed?</a:t>
            </a:r>
          </a:p>
          <a:p>
            <a:pPr marL="1657350" lvl="3" indent="-285750">
              <a:buFont typeface="Arial" panose="020B0604020202020204" pitchFamily="34" charset="0"/>
              <a:buChar char="•"/>
            </a:pPr>
            <a:r>
              <a:rPr lang="de-DE" sz="2000" dirty="0" smtClean="0">
                <a:solidFill>
                  <a:schemeClr val="tx1"/>
                </a:solidFill>
                <a:latin typeface="+mj-lt"/>
                <a:ea typeface="+mj-ea"/>
                <a:cs typeface="+mj-cs"/>
              </a:rPr>
              <a:t>Are you content with the proposal for a horizontal regulation covering OEM processes as described in Annex A?</a:t>
            </a:r>
          </a:p>
          <a:p>
            <a:pPr marL="1657350" lvl="3" indent="-285750">
              <a:buFont typeface="Arial" panose="020B0604020202020204" pitchFamily="34" charset="0"/>
              <a:buChar char="•"/>
            </a:pPr>
            <a:r>
              <a:rPr lang="de-DE" sz="2000" dirty="0" smtClean="0">
                <a:solidFill>
                  <a:schemeClr val="tx1"/>
                </a:solidFill>
                <a:latin typeface="+mj-lt"/>
                <a:ea typeface="+mj-ea"/>
                <a:cs typeface="+mj-cs"/>
              </a:rPr>
              <a:t>Are you content with the regulations as proposed?</a:t>
            </a:r>
          </a:p>
          <a:p>
            <a:pPr lvl="2"/>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de-DE" sz="2000" b="1" dirty="0">
                <a:solidFill>
                  <a:schemeClr val="tx1"/>
                </a:solidFill>
              </a:rPr>
              <a:t>P</a:t>
            </a:r>
            <a:r>
              <a:rPr lang="de-DE" sz="2000" b="1" dirty="0" smtClean="0">
                <a:solidFill>
                  <a:schemeClr val="tx1"/>
                </a:solidFill>
              </a:rPr>
              <a:t>roduction definitely </a:t>
            </a:r>
            <a:r>
              <a:rPr lang="de-DE" sz="2000" b="1" dirty="0">
                <a:solidFill>
                  <a:schemeClr val="tx1"/>
                </a:solidFill>
              </a:rPr>
              <a:t>discontinued </a:t>
            </a:r>
            <a:r>
              <a:rPr lang="de-DE" sz="2000" b="1" dirty="0" smtClean="0">
                <a:solidFill>
                  <a:schemeClr val="tx1"/>
                </a:solidFill>
              </a:rPr>
              <a:t> </a:t>
            </a:r>
          </a:p>
          <a:p>
            <a:pPr lvl="2"/>
            <a:r>
              <a:rPr lang="de-DE" sz="2000" dirty="0" smtClean="0">
                <a:solidFill>
                  <a:schemeClr val="tx1"/>
                </a:solidFill>
                <a:latin typeface="+mj-lt"/>
                <a:ea typeface="+mj-ea"/>
                <a:cs typeface="+mj-cs"/>
              </a:rPr>
              <a:t>How to should the task force provide extensions of types (via software updates) where the production is definitely discontinued? </a:t>
            </a:r>
          </a:p>
          <a:p>
            <a:pPr lvl="2"/>
            <a:r>
              <a:rPr lang="de-DE" sz="2000" dirty="0" smtClean="0">
                <a:solidFill>
                  <a:schemeClr val="tx1"/>
                </a:solidFill>
                <a:latin typeface="+mj-lt"/>
                <a:ea typeface="+mj-ea"/>
                <a:cs typeface="+mj-cs"/>
              </a:rPr>
              <a:t>Example: a vehicle type is no longer in production (it is discontinued) but an OEM continues to offer software support. A software update is produced that requires an extension of type approval. An approval authority grants this extension, how should it be communicated?</a:t>
            </a:r>
          </a:p>
          <a:p>
            <a:pPr lvl="2"/>
            <a:endParaRPr lang="de-DE" sz="2000" dirty="0">
              <a:solidFill>
                <a:schemeClr val="tx1"/>
              </a:solidFill>
              <a:latin typeface="+mj-lt"/>
              <a:ea typeface="+mj-ea"/>
              <a:cs typeface="+mj-cs"/>
            </a:endParaRPr>
          </a:p>
          <a:p>
            <a:pPr lvl="2"/>
            <a:r>
              <a:rPr lang="de-DE" sz="2000" dirty="0" smtClean="0">
                <a:solidFill>
                  <a:schemeClr val="tx1"/>
                </a:solidFill>
                <a:latin typeface="+mj-lt"/>
                <a:ea typeface="+mj-ea"/>
                <a:cs typeface="+mj-cs"/>
              </a:rPr>
              <a:t>Proposal is to add a category to the communication annex fo </a:t>
            </a:r>
            <a:r>
              <a:rPr lang="en-GB" sz="2000" dirty="0" smtClean="0">
                <a:solidFill>
                  <a:schemeClr val="tx1"/>
                </a:solidFill>
                <a:latin typeface="+mj-lt"/>
                <a:ea typeface="+mj-ea"/>
                <a:cs typeface="+mj-cs"/>
              </a:rPr>
              <a:t>“</a:t>
            </a:r>
            <a:r>
              <a:rPr lang="en-GB" sz="2000" dirty="0" smtClean="0">
                <a:solidFill>
                  <a:srgbClr val="002060"/>
                </a:solidFill>
              </a:rPr>
              <a:t>APPROVAL </a:t>
            </a:r>
            <a:r>
              <a:rPr lang="en-GB" sz="2000" dirty="0">
                <a:solidFill>
                  <a:srgbClr val="002060"/>
                </a:solidFill>
              </a:rPr>
              <a:t>EXTENDED AFTER PRODUCTION DEFINITELY DISCONTINUED </a:t>
            </a:r>
            <a:r>
              <a:rPr lang="en-GB" sz="2000" dirty="0" smtClean="0">
                <a:solidFill>
                  <a:srgbClr val="002060"/>
                </a:solidFill>
              </a:rPr>
              <a:t>”</a:t>
            </a:r>
            <a:endParaRPr lang="de-DE" sz="2000" dirty="0" smtClean="0">
              <a:solidFill>
                <a:srgbClr val="002060"/>
              </a:solidFill>
              <a:latin typeface="+mj-lt"/>
              <a:ea typeface="+mj-ea"/>
              <a:cs typeface="+mj-cs"/>
            </a:endParaRPr>
          </a:p>
          <a:p>
            <a:pPr lvl="2"/>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387623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285750" indent="-285750">
              <a:buFont typeface="Arial" panose="020B0604020202020204" pitchFamily="34" charset="0"/>
              <a:buChar char="•"/>
            </a:pPr>
            <a:r>
              <a:rPr lang="de-DE" sz="2000" dirty="0" smtClean="0">
                <a:solidFill>
                  <a:schemeClr val="tx1"/>
                </a:solidFill>
                <a:latin typeface="+mj-lt"/>
                <a:ea typeface="+mj-ea"/>
                <a:cs typeface="+mj-cs"/>
              </a:rPr>
              <a:t>Questions for ITS/AD regarding the software update paper:</a:t>
            </a:r>
          </a:p>
          <a:p>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en-GB" sz="2000" dirty="0" smtClean="0">
                <a:solidFill>
                  <a:schemeClr val="tx1"/>
                </a:solidFill>
              </a:rPr>
              <a:t>The </a:t>
            </a:r>
            <a:r>
              <a:rPr lang="en-GB" sz="2000" dirty="0">
                <a:solidFill>
                  <a:schemeClr val="tx1"/>
                </a:solidFill>
              </a:rPr>
              <a:t>recommendation envisages continued </a:t>
            </a:r>
            <a:r>
              <a:rPr lang="en-GB" sz="2000" dirty="0" smtClean="0">
                <a:solidFill>
                  <a:schemeClr val="tx1"/>
                </a:solidFill>
              </a:rPr>
              <a:t>periodic assessment </a:t>
            </a:r>
            <a:r>
              <a:rPr lang="en-GB" sz="2000" dirty="0">
                <a:solidFill>
                  <a:schemeClr val="tx1"/>
                </a:solidFill>
              </a:rPr>
              <a:t>of the processes, practices and decision making of OEM’s in relation to software updates. This could be considered to be market surveillance. As market surveillance is not within the 1958 agreement the UNECE will need to consider how this could be conducted under its agreements. </a:t>
            </a:r>
            <a:endParaRPr lang="en-GB" sz="2000" dirty="0" smtClean="0">
              <a:solidFill>
                <a:schemeClr val="tx1"/>
              </a:solidFill>
            </a:endParaRPr>
          </a:p>
          <a:p>
            <a:pPr lvl="2" defTabSz="584200"/>
            <a:r>
              <a:rPr lang="en-GB" sz="2000" i="1" dirty="0">
                <a:solidFill>
                  <a:schemeClr val="tx1"/>
                </a:solidFill>
              </a:rPr>
              <a:t>	</a:t>
            </a:r>
            <a:r>
              <a:rPr lang="en-GB" sz="2000" i="1" dirty="0" smtClean="0">
                <a:solidFill>
                  <a:schemeClr val="tx1"/>
                </a:solidFill>
              </a:rPr>
              <a:t>What does ITS/AD recommend?</a:t>
            </a:r>
            <a:endParaRPr lang="en-GB" sz="2000" i="1" dirty="0">
              <a:solidFill>
                <a:schemeClr val="tx1"/>
              </a:solidFill>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267391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For note:</a:t>
            </a:r>
          </a:p>
          <a:p>
            <a:pPr marL="285750" indent="-285750">
              <a:buFont typeface="Arial" panose="020B0604020202020204" pitchFamily="34" charset="0"/>
              <a:buChar char="•"/>
            </a:pPr>
            <a:r>
              <a:rPr lang="en-GB" sz="2000" dirty="0" smtClean="0">
                <a:solidFill>
                  <a:schemeClr val="tx1"/>
                </a:solidFill>
                <a:latin typeface="+mj-lt"/>
                <a:ea typeface="+mj-ea"/>
                <a:cs typeface="+mj-cs"/>
              </a:rPr>
              <a:t>There </a:t>
            </a:r>
            <a:r>
              <a:rPr lang="en-GB" sz="2000" dirty="0">
                <a:solidFill>
                  <a:schemeClr val="tx1"/>
                </a:solidFill>
                <a:latin typeface="+mj-lt"/>
                <a:ea typeface="+mj-ea"/>
                <a:cs typeface="+mj-cs"/>
              </a:rPr>
              <a:t>are a number of supporting processes that signatory parties and the UNECE will need to address to enable the full implementation of this recommendation, these include:</a:t>
            </a:r>
          </a:p>
          <a:p>
            <a:pPr marL="742950" lvl="1" indent="-285750">
              <a:buFont typeface="Arial" panose="020B0604020202020204" pitchFamily="34" charset="0"/>
              <a:buChar char="•"/>
            </a:pPr>
            <a:r>
              <a:rPr lang="en-GB" sz="2000" dirty="0" smtClean="0">
                <a:solidFill>
                  <a:schemeClr val="tx1"/>
                </a:solidFill>
                <a:latin typeface="+mj-lt"/>
                <a:ea typeface="+mj-ea"/>
                <a:cs typeface="+mj-cs"/>
              </a:rPr>
              <a:t>It </a:t>
            </a:r>
            <a:r>
              <a:rPr lang="en-GB" sz="2000" dirty="0">
                <a:solidFill>
                  <a:schemeClr val="tx1"/>
                </a:solidFill>
                <a:latin typeface="+mj-lt"/>
                <a:ea typeface="+mj-ea"/>
                <a:cs typeface="+mj-cs"/>
              </a:rPr>
              <a:t>is will be important for UNECE to invest in the development of </a:t>
            </a:r>
            <a:r>
              <a:rPr lang="en-GB" sz="2000" b="1" dirty="0">
                <a:solidFill>
                  <a:schemeClr val="tx1"/>
                </a:solidFill>
                <a:latin typeface="+mj-lt"/>
                <a:ea typeface="+mj-ea"/>
                <a:cs typeface="+mj-cs"/>
              </a:rPr>
              <a:t>DETA</a:t>
            </a:r>
            <a:r>
              <a:rPr lang="en-GB" sz="2000" dirty="0">
                <a:solidFill>
                  <a:schemeClr val="tx1"/>
                </a:solidFill>
                <a:latin typeface="+mj-lt"/>
                <a:ea typeface="+mj-ea"/>
                <a:cs typeface="+mj-cs"/>
              </a:rPr>
              <a:t> and </a:t>
            </a:r>
            <a:r>
              <a:rPr lang="en-GB" sz="2000" dirty="0" err="1">
                <a:solidFill>
                  <a:schemeClr val="tx1"/>
                </a:solidFill>
                <a:latin typeface="+mj-lt"/>
                <a:ea typeface="+mj-ea"/>
                <a:cs typeface="+mj-cs"/>
              </a:rPr>
              <a:t>DoC</a:t>
            </a:r>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It </a:t>
            </a:r>
            <a:r>
              <a:rPr lang="en-GB" sz="2000" dirty="0">
                <a:solidFill>
                  <a:schemeClr val="tx1"/>
                </a:solidFill>
                <a:latin typeface="+mj-lt"/>
                <a:ea typeface="+mj-ea"/>
                <a:cs typeface="+mj-cs"/>
              </a:rPr>
              <a:t>should be investigated if </a:t>
            </a:r>
            <a:r>
              <a:rPr lang="en-GB" sz="2000" b="1" dirty="0">
                <a:solidFill>
                  <a:schemeClr val="tx1"/>
                </a:solidFill>
                <a:latin typeface="+mj-lt"/>
                <a:ea typeface="+mj-ea"/>
                <a:cs typeface="+mj-cs"/>
              </a:rPr>
              <a:t>PTI</a:t>
            </a:r>
            <a:r>
              <a:rPr lang="en-GB" sz="2000" dirty="0">
                <a:solidFill>
                  <a:schemeClr val="tx1"/>
                </a:solidFill>
                <a:latin typeface="+mj-lt"/>
                <a:ea typeface="+mj-ea"/>
                <a:cs typeface="+mj-cs"/>
              </a:rPr>
              <a:t> should be provided limited access to DETA and </a:t>
            </a:r>
            <a:r>
              <a:rPr lang="en-GB" sz="2000" dirty="0" err="1" smtClean="0">
                <a:solidFill>
                  <a:schemeClr val="tx1"/>
                </a:solidFill>
                <a:latin typeface="+mj-lt"/>
                <a:ea typeface="+mj-ea"/>
                <a:cs typeface="+mj-cs"/>
              </a:rPr>
              <a:t>DoC</a:t>
            </a:r>
            <a:r>
              <a:rPr lang="en-GB" sz="2000" dirty="0">
                <a:solidFill>
                  <a:schemeClr val="tx1"/>
                </a:solidFill>
                <a:latin typeface="+mj-lt"/>
                <a:ea typeface="+mj-ea"/>
                <a:cs typeface="+mj-cs"/>
              </a:rPr>
              <a:t> </a:t>
            </a:r>
            <a:r>
              <a:rPr lang="en-GB" sz="2000" dirty="0" smtClean="0">
                <a:solidFill>
                  <a:schemeClr val="tx1"/>
                </a:solidFill>
                <a:latin typeface="+mj-lt"/>
                <a:ea typeface="+mj-ea"/>
                <a:cs typeface="+mj-cs"/>
              </a:rPr>
              <a:t>in order for the </a:t>
            </a:r>
            <a:r>
              <a:rPr lang="en-GB" sz="2000" dirty="0" err="1" smtClean="0">
                <a:solidFill>
                  <a:schemeClr val="tx1"/>
                </a:solidFill>
                <a:latin typeface="+mj-lt"/>
                <a:ea typeface="+mj-ea"/>
                <a:cs typeface="+mj-cs"/>
              </a:rPr>
              <a:t>RxSWIN</a:t>
            </a:r>
            <a:r>
              <a:rPr lang="en-GB" sz="2000" dirty="0" smtClean="0">
                <a:solidFill>
                  <a:schemeClr val="tx1"/>
                </a:solidFill>
                <a:latin typeface="+mj-lt"/>
                <a:ea typeface="+mj-ea"/>
                <a:cs typeface="+mj-cs"/>
              </a:rPr>
              <a:t> numbers to be verified during PTI</a:t>
            </a:r>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There </a:t>
            </a:r>
            <a:r>
              <a:rPr lang="en-GB" sz="2000" dirty="0">
                <a:solidFill>
                  <a:schemeClr val="tx1"/>
                </a:solidFill>
                <a:latin typeface="+mj-lt"/>
                <a:ea typeface="+mj-ea"/>
                <a:cs typeface="+mj-cs"/>
              </a:rPr>
              <a:t>should be procedures in place to enable the </a:t>
            </a:r>
            <a:r>
              <a:rPr lang="en-GB" sz="2000" b="1" dirty="0">
                <a:solidFill>
                  <a:schemeClr val="tx1"/>
                </a:solidFill>
                <a:latin typeface="+mj-lt"/>
                <a:ea typeface="+mj-ea"/>
                <a:cs typeface="+mj-cs"/>
              </a:rPr>
              <a:t>sharing of information</a:t>
            </a:r>
            <a:r>
              <a:rPr lang="en-GB" sz="2000" dirty="0">
                <a:solidFill>
                  <a:schemeClr val="tx1"/>
                </a:solidFill>
                <a:latin typeface="+mj-lt"/>
                <a:ea typeface="+mj-ea"/>
                <a:cs typeface="+mj-cs"/>
              </a:rPr>
              <a:t> between national bodies to support the administration of these processes</a:t>
            </a:r>
            <a:r>
              <a:rPr lang="en-GB" sz="2000" dirty="0" smtClean="0">
                <a:solidFill>
                  <a:schemeClr val="tx1"/>
                </a:solidFill>
                <a:latin typeface="+mj-lt"/>
                <a:ea typeface="+mj-ea"/>
                <a:cs typeface="+mj-cs"/>
              </a:rPr>
              <a:t>.</a:t>
            </a:r>
          </a:p>
          <a:p>
            <a:pPr marL="742950" lvl="1" indent="-285750">
              <a:buFont typeface="Arial" panose="020B0604020202020204" pitchFamily="34" charset="0"/>
              <a:buChar char="•"/>
            </a:pPr>
            <a:r>
              <a:rPr lang="en-GB" sz="2000" dirty="0" smtClean="0">
                <a:solidFill>
                  <a:schemeClr val="tx1"/>
                </a:solidFill>
                <a:latin typeface="+mj-lt"/>
                <a:ea typeface="+mj-ea"/>
                <a:cs typeface="+mj-cs"/>
              </a:rPr>
              <a:t>Whether a software change requires an extension or renewal of a systems certification depends on the description in the specific regulation (e.g. in the vehicle type definition). Therefore it may be necessary for the specific regulations to be reviewed to incorporate software and if there should be any specific requirements relating to them. </a:t>
            </a:r>
            <a:endParaRPr lang="en-GB"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515311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CYBER SECURITY PAPER – what it contains:</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To regulate cyber security the following processes are recommended:</a:t>
            </a:r>
          </a:p>
          <a:p>
            <a:pPr marL="742950" lvl="1" indent="-285750">
              <a:buFont typeface="Arial" panose="020B0604020202020204" pitchFamily="34" charset="0"/>
              <a:buChar char="•"/>
            </a:pPr>
            <a:r>
              <a:rPr lang="en-GB" sz="2000" b="1" dirty="0" smtClean="0">
                <a:solidFill>
                  <a:schemeClr val="tx1"/>
                </a:solidFill>
                <a:latin typeface="+mj-lt"/>
                <a:ea typeface="+mj-ea"/>
                <a:cs typeface="+mj-cs"/>
              </a:rPr>
              <a:t>An initial verification by a type approval authority </a:t>
            </a:r>
            <a:r>
              <a:rPr lang="en-GB" sz="2000" dirty="0" smtClean="0">
                <a:solidFill>
                  <a:schemeClr val="tx1"/>
                </a:solidFill>
                <a:latin typeface="+mj-lt"/>
                <a:ea typeface="+mj-ea"/>
                <a:cs typeface="+mj-cs"/>
              </a:rPr>
              <a:t>of the cyber security management system (</a:t>
            </a:r>
            <a:r>
              <a:rPr lang="en-GB" sz="2000" b="1" dirty="0" smtClean="0">
                <a:solidFill>
                  <a:schemeClr val="tx1"/>
                </a:solidFill>
                <a:latin typeface="+mj-lt"/>
                <a:ea typeface="+mj-ea"/>
                <a:cs typeface="+mj-cs"/>
              </a:rPr>
              <a:t>processes and procedures) of an OEM</a:t>
            </a:r>
            <a:r>
              <a:rPr lang="en-GB" sz="2000" dirty="0" smtClean="0">
                <a:solidFill>
                  <a:schemeClr val="tx1"/>
                </a:solidFill>
                <a:latin typeface="+mj-lt"/>
                <a:ea typeface="+mj-ea"/>
                <a:cs typeface="+mj-cs"/>
              </a:rPr>
              <a:t>. This would provide them a certificate of compliance covering:</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an OEM is organisationally set up to manage the process</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an OEM has processes in place to conduct an appropriate risk assessment and processes to manage risks relating to their suppliers</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the outcome of the risk assessment will influence the vehicle design</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there is a process to monitor how risks will evolve post production and the OEM has response plans in place should action be needed to respond to a cyber threat</a:t>
            </a:r>
          </a:p>
          <a:p>
            <a:pPr marL="742950" lvl="1" indent="-285750">
              <a:buFont typeface="Arial" panose="020B0604020202020204" pitchFamily="34" charset="0"/>
              <a:buChar char="•"/>
            </a:pPr>
            <a:r>
              <a:rPr lang="en-GB" sz="2000" b="1" dirty="0" smtClean="0">
                <a:solidFill>
                  <a:schemeClr val="tx1"/>
                </a:solidFill>
                <a:latin typeface="+mj-lt"/>
                <a:ea typeface="+mj-ea"/>
                <a:cs typeface="+mj-cs"/>
              </a:rPr>
              <a:t>A vehicle type approval </a:t>
            </a:r>
            <a:r>
              <a:rPr lang="en-GB" sz="2000" dirty="0" smtClean="0">
                <a:solidFill>
                  <a:schemeClr val="tx1"/>
                </a:solidFill>
                <a:latin typeface="+mj-lt"/>
                <a:ea typeface="+mj-ea"/>
                <a:cs typeface="+mj-cs"/>
              </a:rPr>
              <a:t>is provided, after an assessment by an authority, </a:t>
            </a:r>
            <a:r>
              <a:rPr lang="en-GB" sz="2000" b="1" dirty="0" smtClean="0">
                <a:solidFill>
                  <a:schemeClr val="tx1"/>
                </a:solidFill>
                <a:latin typeface="+mj-lt"/>
                <a:ea typeface="+mj-ea"/>
                <a:cs typeface="+mj-cs"/>
              </a:rPr>
              <a:t>of the cyber security mitigations provided within a vehicle type</a:t>
            </a:r>
            <a:r>
              <a:rPr lang="en-GB" sz="2000" dirty="0" smtClean="0">
                <a:solidFill>
                  <a:schemeClr val="tx1"/>
                </a:solidFill>
                <a:latin typeface="+mj-lt"/>
                <a:ea typeface="+mj-ea"/>
                <a:cs typeface="+mj-cs"/>
              </a:rPr>
              <a:t> against the cyber risk assessment of that vehicle type.</a:t>
            </a: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546334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1340</TotalTime>
  <Words>1863</Words>
  <Application>Microsoft Office PowerPoint</Application>
  <PresentationFormat>画面に合わせる (4:3)</PresentationFormat>
  <Paragraphs>212</Paragraphs>
  <Slides>17</Slides>
  <Notes>15</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17</vt:i4>
      </vt:variant>
    </vt:vector>
  </HeadingPairs>
  <TitlesOfParts>
    <vt:vector size="21" baseType="lpstr">
      <vt:lpstr>ＭＳ Ｐゴシック</vt:lpstr>
      <vt:lpstr>Arial</vt:lpstr>
      <vt:lpstr>Calibri</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HMETC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Schenkenberger, Jens</dc:creator>
  <cp:lastModifiedBy>関根道昭</cp:lastModifiedBy>
  <cp:revision>94</cp:revision>
  <cp:lastPrinted>2018-02-28T14:52:56Z</cp:lastPrinted>
  <dcterms:created xsi:type="dcterms:W3CDTF">2017-02-17T12:02:37Z</dcterms:created>
  <dcterms:modified xsi:type="dcterms:W3CDTF">2018-03-15T10:33:02Z</dcterms:modified>
</cp:coreProperties>
</file>