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814B4-6122-470E-8BAD-FB3DC17D9E56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5200" y="963779"/>
            <a:ext cx="7772400" cy="770467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Proposed structur</a:t>
            </a:r>
            <a:r>
              <a:rPr lang="en-US" altLang="ja-JP" sz="2800" dirty="0"/>
              <a:t>e of Informal Group </a:t>
            </a:r>
            <a:br>
              <a:rPr lang="en-US" altLang="ja-JP" sz="2800" dirty="0"/>
            </a:br>
            <a:r>
              <a:rPr lang="en-US" altLang="ja-JP" sz="2800" dirty="0"/>
              <a:t>on Assessment of Automated </a:t>
            </a:r>
            <a:r>
              <a:rPr lang="en-US" altLang="ja-JP" sz="2800" dirty="0" smtClean="0"/>
              <a:t>Vehicles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3640666" y="2074334"/>
            <a:ext cx="2142067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WP.29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936999" y="2990851"/>
            <a:ext cx="154940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ITS/AD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508375" y="3907368"/>
            <a:ext cx="241935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Assessment of Automated </a:t>
            </a:r>
            <a:r>
              <a:rPr lang="en-US" altLang="ja-JP" dirty="0" smtClean="0">
                <a:solidFill>
                  <a:schemeClr val="tx1"/>
                </a:solidFill>
              </a:rPr>
              <a:t>Vehicles T.F.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65199" y="5315240"/>
            <a:ext cx="2115065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Physical Certification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 Tests </a:t>
            </a:r>
            <a:r>
              <a:rPr lang="en-US" dirty="0" smtClean="0">
                <a:solidFill>
                  <a:schemeClr val="tx1"/>
                </a:solidFill>
              </a:rPr>
              <a:t>and Audit</a:t>
            </a:r>
            <a:r>
              <a:rPr lang="en-GB" dirty="0" smtClean="0">
                <a:solidFill>
                  <a:schemeClr val="tx1"/>
                </a:solidFill>
              </a:rPr>
              <a:t> SG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0" name="直線コネクタ 9"/>
          <p:cNvCxnSpPr>
            <a:stCxn id="4" idx="2"/>
            <a:endCxn id="5" idx="0"/>
          </p:cNvCxnSpPr>
          <p:nvPr/>
        </p:nvCxnSpPr>
        <p:spPr>
          <a:xfrm flipH="1">
            <a:off x="4711699" y="2658534"/>
            <a:ext cx="1" cy="332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cxnSpLocks/>
            <a:stCxn id="5" idx="2"/>
            <a:endCxn id="6" idx="0"/>
          </p:cNvCxnSpPr>
          <p:nvPr/>
        </p:nvCxnSpPr>
        <p:spPr>
          <a:xfrm>
            <a:off x="4711699" y="3575051"/>
            <a:ext cx="6351" cy="332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cxnSpLocks/>
            <a:stCxn id="6" idx="2"/>
            <a:endCxn id="7" idx="0"/>
          </p:cNvCxnSpPr>
          <p:nvPr/>
        </p:nvCxnSpPr>
        <p:spPr>
          <a:xfrm rot="5400000">
            <a:off x="2958555" y="3555745"/>
            <a:ext cx="823672" cy="269531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566270" y="2988299"/>
            <a:ext cx="1549400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GRRF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90908" y="2894457"/>
            <a:ext cx="116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cooperation</a:t>
            </a:r>
            <a:endParaRPr lang="ja-JP" altLang="en-US" sz="1400" dirty="0"/>
          </a:p>
        </p:txBody>
      </p:sp>
      <p:sp>
        <p:nvSpPr>
          <p:cNvPr id="19" name="左右矢印 18"/>
          <p:cNvSpPr/>
          <p:nvPr/>
        </p:nvSpPr>
        <p:spPr>
          <a:xfrm>
            <a:off x="2136764" y="3089940"/>
            <a:ext cx="1791882" cy="224587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カギ線コネクタ 19"/>
          <p:cNvCxnSpPr>
            <a:cxnSpLocks/>
            <a:stCxn id="4" idx="1"/>
            <a:endCxn id="13" idx="0"/>
          </p:cNvCxnSpPr>
          <p:nvPr/>
        </p:nvCxnSpPr>
        <p:spPr>
          <a:xfrm rot="10800000" flipV="1">
            <a:off x="1340970" y="2366433"/>
            <a:ext cx="2299696" cy="62186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左右矢印 18"/>
          <p:cNvSpPr/>
          <p:nvPr/>
        </p:nvSpPr>
        <p:spPr>
          <a:xfrm rot="734973">
            <a:off x="2121108" y="3638129"/>
            <a:ext cx="1397024" cy="201189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17"/>
          <p:cNvSpPr txBox="1"/>
          <p:nvPr/>
        </p:nvSpPr>
        <p:spPr>
          <a:xfrm rot="778777">
            <a:off x="2492559" y="3446496"/>
            <a:ext cx="73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Liaison</a:t>
            </a:r>
            <a:endParaRPr lang="ja-JP" altLang="en-US" sz="1400" dirty="0"/>
          </a:p>
        </p:txBody>
      </p:sp>
      <p:sp>
        <p:nvSpPr>
          <p:cNvPr id="24" name="正方形/長方形 6"/>
          <p:cNvSpPr/>
          <p:nvPr/>
        </p:nvSpPr>
        <p:spPr>
          <a:xfrm>
            <a:off x="5606568" y="5315240"/>
            <a:ext cx="2332708" cy="584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Real World Test </a:t>
            </a:r>
            <a:r>
              <a:rPr lang="en-GB" dirty="0" smtClean="0">
                <a:solidFill>
                  <a:schemeClr val="tx1"/>
                </a:solidFill>
              </a:rPr>
              <a:t>Drive SG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左右矢印 18"/>
          <p:cNvSpPr/>
          <p:nvPr/>
        </p:nvSpPr>
        <p:spPr>
          <a:xfrm rot="5400000">
            <a:off x="646037" y="4342879"/>
            <a:ext cx="1741945" cy="201189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17"/>
          <p:cNvSpPr txBox="1"/>
          <p:nvPr/>
        </p:nvSpPr>
        <p:spPr>
          <a:xfrm>
            <a:off x="1517009" y="4162920"/>
            <a:ext cx="73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Liaison</a:t>
            </a:r>
            <a:endParaRPr lang="ja-JP" altLang="en-US" sz="1400" dirty="0"/>
          </a:p>
        </p:txBody>
      </p:sp>
      <p:cxnSp>
        <p:nvCxnSpPr>
          <p:cNvPr id="11" name="カギ線コネクタ 10"/>
          <p:cNvCxnSpPr>
            <a:stCxn id="6" idx="2"/>
            <a:endCxn id="24" idx="0"/>
          </p:cNvCxnSpPr>
          <p:nvPr/>
        </p:nvCxnSpPr>
        <p:spPr>
          <a:xfrm rot="16200000" flipH="1">
            <a:off x="5333650" y="3875968"/>
            <a:ext cx="823672" cy="205487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416415" y="6263507"/>
            <a:ext cx="6568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The Task </a:t>
            </a:r>
            <a:r>
              <a:rPr lang="en-US" altLang="ja-JP" sz="1400" smtClean="0"/>
              <a:t>Force shall start </a:t>
            </a:r>
            <a:r>
              <a:rPr lang="en-US" altLang="ja-JP" sz="1400" dirty="0" smtClean="0"/>
              <a:t>with discussion on Highway Chauffeur (e.g. ACSF Category E) as a model case for high-level </a:t>
            </a:r>
            <a:r>
              <a:rPr lang="en-US" altLang="ja-JP" sz="1400" dirty="0"/>
              <a:t>and state-of-the-art automated </a:t>
            </a:r>
            <a:r>
              <a:rPr lang="en-US" altLang="ja-JP" sz="1400" dirty="0" smtClean="0"/>
              <a:t>driving function.  </a:t>
            </a:r>
            <a:endParaRPr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6870" y="80656"/>
            <a:ext cx="8844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281738" algn="l"/>
              </a:tabLst>
            </a:pPr>
            <a:r>
              <a:rPr lang="en-US" altLang="ja-JP" sz="1600" dirty="0"/>
              <a:t>Submitted by </a:t>
            </a:r>
            <a:r>
              <a:rPr lang="en-US" altLang="ja-JP" sz="1600" smtClean="0"/>
              <a:t>UK and JAPAN</a:t>
            </a:r>
            <a:r>
              <a:rPr lang="en-US" altLang="ja-JP" sz="1600" dirty="0" smtClean="0"/>
              <a:t>	Document </a:t>
            </a:r>
            <a:r>
              <a:rPr lang="en-US" altLang="ja-JP" sz="1600" dirty="0"/>
              <a:t>No. </a:t>
            </a:r>
            <a:r>
              <a:rPr lang="en-US" altLang="ja-JP" sz="1600" dirty="0" smtClean="0"/>
              <a:t>ITS/AD-14-08</a:t>
            </a:r>
            <a:endParaRPr lang="ja-JP" altLang="ja-JP" sz="1600" dirty="0"/>
          </a:p>
          <a:p>
            <a:pPr algn="r">
              <a:tabLst>
                <a:tab pos="5829300" algn="r"/>
              </a:tabLst>
            </a:pPr>
            <a:r>
              <a:rPr lang="en-US" altLang="ja-JP" sz="1600" dirty="0"/>
              <a:t>(</a:t>
            </a:r>
            <a:r>
              <a:rPr lang="en-US" altLang="ja-JP" sz="1600" dirty="0" smtClean="0"/>
              <a:t>14th </a:t>
            </a:r>
            <a:r>
              <a:rPr lang="en-US" altLang="ja-JP" sz="1600" dirty="0"/>
              <a:t>ITS/AD, </a:t>
            </a:r>
            <a:r>
              <a:rPr lang="en-US" altLang="ja-JP" sz="1600" dirty="0" smtClean="0"/>
              <a:t>15 March 2018, </a:t>
            </a:r>
            <a:r>
              <a:rPr lang="en-US" altLang="ja-JP" sz="1600" dirty="0"/>
              <a:t>agenda item </a:t>
            </a:r>
            <a:r>
              <a:rPr lang="en-US" altLang="ja-JP" sz="1600" dirty="0" smtClean="0"/>
              <a:t>4-2) </a:t>
            </a:r>
            <a:endParaRPr lang="ja-JP" altLang="ja-JP" sz="1600" dirty="0"/>
          </a:p>
        </p:txBody>
      </p:sp>
    </p:spTree>
    <p:extLst>
      <p:ext uri="{BB962C8B-B14F-4D97-AF65-F5344CB8AC3E}">
        <p14:creationId xmlns:p14="http://schemas.microsoft.com/office/powerpoint/2010/main" val="29370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34039A2A-3895-4949-B29D-8D448C160BB3}" vid="{F25AFA44-C9FE-45E3-B143-D19B236927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258</TotalTime>
  <Words>63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テーマ1</vt:lpstr>
      <vt:lpstr>Proposed structure of Informal Group  on Assessment of Automated Vehicles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Sekine</dc:creator>
  <cp:lastModifiedBy>Sekine</cp:lastModifiedBy>
  <cp:revision>32</cp:revision>
  <cp:lastPrinted>2018-02-19T04:46:23Z</cp:lastPrinted>
  <dcterms:created xsi:type="dcterms:W3CDTF">2018-02-16T02:33:41Z</dcterms:created>
  <dcterms:modified xsi:type="dcterms:W3CDTF">2018-03-12T05:08:26Z</dcterms:modified>
</cp:coreProperties>
</file>