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1"/>
  </p:notesMasterIdLst>
  <p:handoutMasterIdLst>
    <p:handoutMasterId r:id="rId12"/>
  </p:handoutMasterIdLst>
  <p:sldIdLst>
    <p:sldId id="262" r:id="rId3"/>
    <p:sldId id="269" r:id="rId4"/>
    <p:sldId id="265" r:id="rId5"/>
    <p:sldId id="268" r:id="rId6"/>
    <p:sldId id="267" r:id="rId7"/>
    <p:sldId id="266" r:id="rId8"/>
    <p:sldId id="263" r:id="rId9"/>
    <p:sldId id="257" r:id="rId10"/>
  </p:sldIdLst>
  <p:sldSz cx="12192000" cy="6858000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8" d="100"/>
          <a:sy n="88" d="100"/>
        </p:scale>
        <p:origin x="5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4D6D4C3-7F68-479F-A0DC-23E626A171D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7C4B147-5E68-411D-990C-6D0D4A69C5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21047-ECCA-4595-A9B2-155B5E01E6D2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2DF9880-AE90-4B2D-B1A1-8018ECF8149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6754487-13CD-45F9-B9D5-0F3EFD6363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6931C-3773-4EFF-97B0-EF00975B3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10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7231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7231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C6ACBAE5-7C65-4218-9232-E591F18663E9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81532"/>
            <a:ext cx="5621020" cy="3666708"/>
          </a:xfrm>
          <a:prstGeom prst="rect">
            <a:avLst/>
          </a:prstGeom>
        </p:spPr>
        <p:txBody>
          <a:bodyPr vert="horz" lIns="93360" tIns="46680" rIns="93360" bIns="4668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6"/>
            <a:ext cx="3044719" cy="467230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6"/>
            <a:ext cx="3044719" cy="467230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CED92AEC-B279-4B6B-90F0-6D9DDFF26A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117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F545BA-FEEA-4CE5-B733-F7417B0D63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2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FD4A33-1BC8-46EC-AEFE-B280E69ADD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90D4A29-E3DE-47D5-A928-F9418C3976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52EE1BA-7F02-4289-91E3-3CE21EF7D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33B658D-73AA-4939-A769-79656116F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7B550B4-3B15-4B7E-AF94-97AFB6C0C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6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31FCE4-3269-4AA9-9B99-1EFD2FB22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95BA4F6-B40F-4C54-8B89-E50497F287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65664D6-3B94-46B8-8B0E-1300B223F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C4E18C7-B6D5-4216-83F6-6AB999109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C7C4560-AB62-4600-B433-95181478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48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3E71BD15-5CA7-4422-A8CF-EFBBB256EC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A877DB5-65C2-4830-ADA7-222659ABC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20F9A8-9EFE-4BDB-B013-B24FB059C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4BDEC2D-E77F-4C66-A348-3B4BC4AB4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2BDE053-370F-4987-A05C-F60996602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617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One-thir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609600" y="1214965"/>
            <a:ext cx="3535680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328160" y="1214965"/>
            <a:ext cx="7254240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465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214965"/>
            <a:ext cx="10972800" cy="48768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 anchor="ctr"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658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nt_sae_sg_720_blk_rgb_wht.png"/>
          <p:cNvPicPr>
            <a:picLocks noChangeAspect="1"/>
          </p:cNvPicPr>
          <p:nvPr userDrawn="1"/>
        </p:nvPicPr>
        <p:blipFill>
          <a:blip r:embed="rId2"/>
          <a:srcRect l="1303"/>
          <a:stretch>
            <a:fillRect/>
          </a:stretch>
        </p:blipFill>
        <p:spPr>
          <a:xfrm rot="-5400000">
            <a:off x="6994725" y="1662905"/>
            <a:ext cx="6858000" cy="3532191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 bwMode="hidden">
          <a:xfrm>
            <a:off x="0" y="-1"/>
            <a:ext cx="12192000" cy="6858001"/>
            <a:chOff x="0" y="-1"/>
            <a:chExt cx="9144000" cy="5143501"/>
          </a:xfrm>
        </p:grpSpPr>
        <p:sp>
          <p:nvSpPr>
            <p:cNvPr id="8" name="Rectangle 7"/>
            <p:cNvSpPr/>
            <p:nvPr userDrawn="1"/>
          </p:nvSpPr>
          <p:spPr bwMode="hidden">
            <a:xfrm>
              <a:off x="0" y="0"/>
              <a:ext cx="9144000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7" name="Picture 6" descr="int_sae_sg_720_dbl_rgb_wht.png"/>
            <p:cNvPicPr>
              <a:picLocks noChangeAspect="1"/>
            </p:cNvPicPr>
            <p:nvPr userDrawn="1"/>
          </p:nvPicPr>
          <p:blipFill>
            <a:blip r:embed="rId3" cstate="print"/>
            <a:srcRect l="1818"/>
            <a:stretch>
              <a:fillRect/>
            </a:stretch>
          </p:blipFill>
          <p:spPr bwMode="hidden">
            <a:xfrm rot="16200000">
              <a:off x="5238750" y="1238448"/>
              <a:ext cx="5143501" cy="266660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93800"/>
            <a:ext cx="7412736" cy="1253699"/>
          </a:xfrm>
        </p:spPr>
        <p:txBody>
          <a:bodyPr anchor="b"/>
          <a:lstStyle>
            <a:lvl1pPr>
              <a:defRPr sz="2800"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09600" y="585217"/>
            <a:ext cx="74127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latin typeface="+mj-lt"/>
              </a:rPr>
              <a:t>SAE INTERNATIONAL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9600" y="2511189"/>
            <a:ext cx="7416800" cy="3589044"/>
          </a:xfrm>
        </p:spPr>
        <p:txBody>
          <a:bodyPr>
            <a:noAutofit/>
          </a:bodyPr>
          <a:lstStyle>
            <a:lvl1pPr marL="0" indent="0" algn="l"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0" indent="0" algn="l">
              <a:buNone/>
              <a:defRPr sz="2800">
                <a:solidFill>
                  <a:schemeClr val="accent1"/>
                </a:solidFill>
              </a:defRPr>
            </a:lvl2pPr>
            <a:lvl3pPr marL="0" indent="0" algn="l">
              <a:buNone/>
              <a:defRPr sz="2800">
                <a:solidFill>
                  <a:schemeClr val="accent1"/>
                </a:solidFill>
              </a:defRPr>
            </a:lvl3pPr>
            <a:lvl4pPr marL="0" indent="0" algn="l">
              <a:buNone/>
              <a:defRPr sz="2800">
                <a:solidFill>
                  <a:schemeClr val="accent1"/>
                </a:solidFill>
              </a:defRPr>
            </a:lvl4pPr>
            <a:lvl5pPr marL="0" indent="0" algn="l">
              <a:buNone/>
              <a:tabLst/>
              <a:defRPr sz="2800">
                <a:solidFill>
                  <a:schemeClr val="accent1"/>
                </a:solidFill>
              </a:defRPr>
            </a:lvl5pPr>
            <a:lvl6pPr marL="0" indent="0" algn="l">
              <a:spcBef>
                <a:spcPts val="0"/>
              </a:spcBef>
              <a:buNone/>
              <a:defRPr sz="2800">
                <a:solidFill>
                  <a:schemeClr val="accent1"/>
                </a:solidFill>
              </a:defRPr>
            </a:lvl6pPr>
            <a:lvl7pPr marL="0" indent="0" algn="l">
              <a:spcBef>
                <a:spcPts val="0"/>
              </a:spcBef>
              <a:buNone/>
              <a:defRPr sz="2800">
                <a:solidFill>
                  <a:schemeClr val="accent1"/>
                </a:solidFill>
              </a:defRPr>
            </a:lvl7pPr>
            <a:lvl8pPr marL="0" indent="0" algn="l">
              <a:spcBef>
                <a:spcPts val="0"/>
              </a:spcBef>
              <a:buNone/>
              <a:defRPr sz="2800">
                <a:solidFill>
                  <a:schemeClr val="accent1"/>
                </a:solidFill>
              </a:defRPr>
            </a:lvl8pPr>
            <a:lvl9pPr marL="0" indent="0" algn="l">
              <a:spcBef>
                <a:spcPts val="0"/>
              </a:spcBef>
              <a:buNone/>
              <a:defRPr sz="2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 sz="2800" dirty="0"/>
              <a:t>Click to edit subhead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88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A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_sae_sg_720_blk_rgb_wht.png"/>
          <p:cNvPicPr>
            <a:picLocks noChangeAspect="1"/>
          </p:cNvPicPr>
          <p:nvPr userDrawn="1"/>
        </p:nvPicPr>
        <p:blipFill>
          <a:blip r:embed="rId2"/>
          <a:srcRect l="1303"/>
          <a:stretch>
            <a:fillRect/>
          </a:stretch>
        </p:blipFill>
        <p:spPr>
          <a:xfrm rot="-5400000">
            <a:off x="6994725" y="1662905"/>
            <a:ext cx="6858000" cy="3532191"/>
          </a:xfrm>
          <a:prstGeom prst="rect">
            <a:avLst/>
          </a:prstGeom>
        </p:spPr>
      </p:pic>
      <p:grpSp>
        <p:nvGrpSpPr>
          <p:cNvPr id="15" name="Group 14"/>
          <p:cNvGrpSpPr/>
          <p:nvPr userDrawn="1"/>
        </p:nvGrpSpPr>
        <p:grpSpPr bwMode="hidden">
          <a:xfrm>
            <a:off x="0" y="-1"/>
            <a:ext cx="12192000" cy="6858001"/>
            <a:chOff x="0" y="-1"/>
            <a:chExt cx="9144000" cy="5143501"/>
          </a:xfrm>
        </p:grpSpPr>
        <p:sp>
          <p:nvSpPr>
            <p:cNvPr id="12" name="Rectangle 11"/>
            <p:cNvSpPr/>
            <p:nvPr userDrawn="1"/>
          </p:nvSpPr>
          <p:spPr bwMode="hidden">
            <a:xfrm>
              <a:off x="0" y="0"/>
              <a:ext cx="9144000" cy="5143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9" name="Picture 8" descr="int_sae_sg_720_dbl_rgb_wht.png"/>
            <p:cNvPicPr>
              <a:picLocks noChangeAspect="1"/>
            </p:cNvPicPr>
            <p:nvPr userDrawn="1"/>
          </p:nvPicPr>
          <p:blipFill>
            <a:blip r:embed="rId3" cstate="print"/>
            <a:srcRect l="1818"/>
            <a:stretch>
              <a:fillRect/>
            </a:stretch>
          </p:blipFill>
          <p:spPr bwMode="hidden">
            <a:xfrm rot="16200000">
              <a:off x="5238750" y="1238448"/>
              <a:ext cx="5143501" cy="266660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609600" y="1193800"/>
            <a:ext cx="7412736" cy="1253699"/>
          </a:xfrm>
        </p:spPr>
        <p:txBody>
          <a:bodyPr anchor="b"/>
          <a:lstStyle>
            <a:lvl1pPr>
              <a:defRPr sz="2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09600" y="585217"/>
            <a:ext cx="74127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SAE INTERNATIONAL</a:t>
            </a:r>
          </a:p>
        </p:txBody>
      </p:sp>
      <p:sp>
        <p:nvSpPr>
          <p:cNvPr id="6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09600" y="2511189"/>
            <a:ext cx="7416800" cy="3589044"/>
          </a:xfrm>
        </p:spPr>
        <p:txBody>
          <a:bodyPr>
            <a:noAutofit/>
          </a:bodyPr>
          <a:lstStyle>
            <a:lvl1pPr marL="0" indent="0" algn="l">
              <a:buNone/>
              <a:defRPr sz="2800" b="0" cap="none" baseline="0">
                <a:solidFill>
                  <a:schemeClr val="bg1"/>
                </a:solidFill>
              </a:defRPr>
            </a:lvl1pPr>
            <a:lvl2pPr marL="0" indent="0" algn="l">
              <a:buNone/>
              <a:defRPr sz="2800">
                <a:solidFill>
                  <a:schemeClr val="bg1"/>
                </a:solidFill>
              </a:defRPr>
            </a:lvl2pPr>
            <a:lvl3pPr marL="0" indent="0" algn="l">
              <a:buNone/>
              <a:defRPr sz="2800">
                <a:solidFill>
                  <a:schemeClr val="bg1"/>
                </a:solidFill>
              </a:defRPr>
            </a:lvl3pPr>
            <a:lvl4pPr marL="0" indent="0" algn="l">
              <a:buNone/>
              <a:defRPr sz="2800">
                <a:solidFill>
                  <a:schemeClr val="bg1"/>
                </a:solidFill>
              </a:defRPr>
            </a:lvl4pPr>
            <a:lvl5pPr marL="0" indent="0" algn="l">
              <a:buNone/>
              <a:tabLst/>
              <a:defRPr sz="2800">
                <a:solidFill>
                  <a:schemeClr val="bg1"/>
                </a:solidFill>
              </a:defRPr>
            </a:lvl5pPr>
            <a:lvl6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6pPr>
            <a:lvl7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7pPr>
            <a:lvl8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8pPr>
            <a:lvl9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sz="2800" dirty="0"/>
              <a:t>Click to edit subhead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Copyright </a:t>
            </a:r>
            <a:r>
              <a:rPr lang="en-US" sz="667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</a:t>
            </a:r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SAE International.  Further use or distribution is not permitted without permission from SAE</a:t>
            </a:r>
            <a:endParaRPr lang="en-US" sz="667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39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A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nt_sae_sg_720_blk_rgb_wht.png"/>
          <p:cNvPicPr>
            <a:picLocks noChangeAspect="1"/>
          </p:cNvPicPr>
          <p:nvPr userDrawn="1"/>
        </p:nvPicPr>
        <p:blipFill>
          <a:blip r:embed="rId2"/>
          <a:srcRect l="1303"/>
          <a:stretch>
            <a:fillRect/>
          </a:stretch>
        </p:blipFill>
        <p:spPr>
          <a:xfrm rot="-5400000">
            <a:off x="6994725" y="1662905"/>
            <a:ext cx="6858000" cy="3532191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hidden">
          <a:xfrm>
            <a:off x="0" y="-1"/>
            <a:ext cx="12192000" cy="6858001"/>
            <a:chOff x="0" y="-1"/>
            <a:chExt cx="9144000" cy="5143501"/>
          </a:xfrm>
        </p:grpSpPr>
        <p:sp>
          <p:nvSpPr>
            <p:cNvPr id="8" name="Rectangle 7"/>
            <p:cNvSpPr/>
            <p:nvPr userDrawn="1"/>
          </p:nvSpPr>
          <p:spPr bwMode="hidden">
            <a:xfrm>
              <a:off x="0" y="0"/>
              <a:ext cx="9144000" cy="51435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9" name="Picture 8" descr="int_sae_sg_720_dbl_rgb_wht.png"/>
            <p:cNvPicPr>
              <a:picLocks noChangeAspect="1"/>
            </p:cNvPicPr>
            <p:nvPr userDrawn="1"/>
          </p:nvPicPr>
          <p:blipFill>
            <a:blip r:embed="rId3" cstate="print"/>
            <a:srcRect l="1818"/>
            <a:stretch>
              <a:fillRect/>
            </a:stretch>
          </p:blipFill>
          <p:spPr bwMode="hidden">
            <a:xfrm rot="16200000">
              <a:off x="5238750" y="1238448"/>
              <a:ext cx="5143501" cy="266660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93800"/>
            <a:ext cx="7412736" cy="1253699"/>
          </a:xfrm>
        </p:spPr>
        <p:txBody>
          <a:bodyPr anchor="b"/>
          <a:lstStyle>
            <a:lvl1pPr>
              <a:defRPr sz="28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09600" y="585217"/>
            <a:ext cx="74127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SAE INTERNATIONAL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9600" y="2511189"/>
            <a:ext cx="7416800" cy="3589044"/>
          </a:xfrm>
        </p:spPr>
        <p:txBody>
          <a:bodyPr>
            <a:noAutofit/>
          </a:bodyPr>
          <a:lstStyle>
            <a:lvl1pPr marL="0" indent="0" algn="l">
              <a:buNone/>
              <a:defRPr sz="2800" b="0" cap="none" baseline="0">
                <a:solidFill>
                  <a:schemeClr val="bg1"/>
                </a:solidFill>
              </a:defRPr>
            </a:lvl1pPr>
            <a:lvl2pPr marL="0" indent="0" algn="l">
              <a:buNone/>
              <a:defRPr sz="2800">
                <a:solidFill>
                  <a:schemeClr val="bg1"/>
                </a:solidFill>
              </a:defRPr>
            </a:lvl2pPr>
            <a:lvl3pPr marL="0" indent="0" algn="l">
              <a:buNone/>
              <a:defRPr sz="2800">
                <a:solidFill>
                  <a:schemeClr val="bg1"/>
                </a:solidFill>
              </a:defRPr>
            </a:lvl3pPr>
            <a:lvl4pPr marL="0" indent="0" algn="l">
              <a:buNone/>
              <a:defRPr sz="2800">
                <a:solidFill>
                  <a:schemeClr val="bg1"/>
                </a:solidFill>
              </a:defRPr>
            </a:lvl4pPr>
            <a:lvl5pPr marL="0" indent="0" algn="l">
              <a:buNone/>
              <a:tabLst/>
              <a:defRPr sz="2800">
                <a:solidFill>
                  <a:schemeClr val="bg1"/>
                </a:solidFill>
              </a:defRPr>
            </a:lvl5pPr>
            <a:lvl6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6pPr>
            <a:lvl7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7pPr>
            <a:lvl8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8pPr>
            <a:lvl9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sz="2800" dirty="0"/>
              <a:t>Click to edit subhead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Copyright </a:t>
            </a:r>
            <a:r>
              <a:rPr lang="en-US" sz="667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</a:t>
            </a:r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SAE International.  Further use or distribution is not permitted without permission from SAE</a:t>
            </a:r>
            <a:endParaRPr lang="en-US" sz="667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4063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AE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nt_sae_sg_720_blk_rgb_wht.png"/>
          <p:cNvPicPr>
            <a:picLocks noChangeAspect="1"/>
          </p:cNvPicPr>
          <p:nvPr userDrawn="1"/>
        </p:nvPicPr>
        <p:blipFill>
          <a:blip r:embed="rId2"/>
          <a:srcRect l="1303"/>
          <a:stretch>
            <a:fillRect/>
          </a:stretch>
        </p:blipFill>
        <p:spPr>
          <a:xfrm rot="-5400000">
            <a:off x="6994725" y="1662905"/>
            <a:ext cx="6858000" cy="3532191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 bwMode="hidden">
          <a:xfrm>
            <a:off x="0" y="-1"/>
            <a:ext cx="12192000" cy="6858001"/>
            <a:chOff x="0" y="-1"/>
            <a:chExt cx="9144000" cy="5143501"/>
          </a:xfrm>
        </p:grpSpPr>
        <p:sp>
          <p:nvSpPr>
            <p:cNvPr id="9" name="Rectangle 8"/>
            <p:cNvSpPr/>
            <p:nvPr userDrawn="1"/>
          </p:nvSpPr>
          <p:spPr bwMode="hidden">
            <a:xfrm>
              <a:off x="0" y="0"/>
              <a:ext cx="9144000" cy="514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7" name="Picture 6" descr="int_sae_sg_720_dbl_rgb_wht.png"/>
            <p:cNvPicPr>
              <a:picLocks noChangeAspect="1"/>
            </p:cNvPicPr>
            <p:nvPr userDrawn="1"/>
          </p:nvPicPr>
          <p:blipFill>
            <a:blip r:embed="rId3" cstate="print"/>
            <a:srcRect l="1818"/>
            <a:stretch>
              <a:fillRect/>
            </a:stretch>
          </p:blipFill>
          <p:spPr bwMode="hidden">
            <a:xfrm rot="16200000">
              <a:off x="5238750" y="1238448"/>
              <a:ext cx="5143501" cy="266660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93800"/>
            <a:ext cx="7412736" cy="1253699"/>
          </a:xfrm>
        </p:spPr>
        <p:txBody>
          <a:bodyPr anchor="b"/>
          <a:lstStyle>
            <a:lvl1pPr>
              <a:defRPr sz="28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09600" y="585217"/>
            <a:ext cx="74127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SAE INTERNATIONAL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9600" y="2511189"/>
            <a:ext cx="7416800" cy="3589044"/>
          </a:xfrm>
        </p:spPr>
        <p:txBody>
          <a:bodyPr>
            <a:noAutofit/>
          </a:bodyPr>
          <a:lstStyle>
            <a:lvl1pPr marL="0" indent="0" algn="l">
              <a:buNone/>
              <a:defRPr sz="2800" b="0" cap="none" baseline="0">
                <a:solidFill>
                  <a:schemeClr val="bg1"/>
                </a:solidFill>
              </a:defRPr>
            </a:lvl1pPr>
            <a:lvl2pPr marL="0" indent="0" algn="l">
              <a:buNone/>
              <a:defRPr sz="2800">
                <a:solidFill>
                  <a:schemeClr val="bg1"/>
                </a:solidFill>
              </a:defRPr>
            </a:lvl2pPr>
            <a:lvl3pPr marL="0" indent="0" algn="l">
              <a:buNone/>
              <a:defRPr sz="2800">
                <a:solidFill>
                  <a:schemeClr val="bg1"/>
                </a:solidFill>
              </a:defRPr>
            </a:lvl3pPr>
            <a:lvl4pPr marL="0" indent="0" algn="l">
              <a:buNone/>
              <a:defRPr sz="2800">
                <a:solidFill>
                  <a:schemeClr val="bg1"/>
                </a:solidFill>
              </a:defRPr>
            </a:lvl4pPr>
            <a:lvl5pPr marL="0" indent="0" algn="l">
              <a:buNone/>
              <a:tabLst/>
              <a:defRPr sz="2800">
                <a:solidFill>
                  <a:schemeClr val="bg1"/>
                </a:solidFill>
              </a:defRPr>
            </a:lvl5pPr>
            <a:lvl6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6pPr>
            <a:lvl7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7pPr>
            <a:lvl8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8pPr>
            <a:lvl9pPr marL="0" indent="0" algn="l"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sz="2800" dirty="0"/>
              <a:t>Click to edit subhead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Copyright </a:t>
            </a:r>
            <a:r>
              <a:rPr lang="en-US" sz="667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</a:t>
            </a:r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SAE International.  Further use or distribution is not permitted without permission from SAE</a:t>
            </a:r>
            <a:endParaRPr lang="en-US" sz="667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983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93800"/>
            <a:ext cx="7412736" cy="1253699"/>
          </a:xfrm>
        </p:spPr>
        <p:txBody>
          <a:bodyPr anchor="b"/>
          <a:lstStyle>
            <a:lvl1pPr>
              <a:defRPr sz="28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09600" y="585217"/>
            <a:ext cx="741273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latin typeface="+mj-lt"/>
              </a:rPr>
              <a:t>SAE INTERNATIONAL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9600" y="2511189"/>
            <a:ext cx="7416800" cy="3589044"/>
          </a:xfrm>
        </p:spPr>
        <p:txBody>
          <a:bodyPr>
            <a:noAutofit/>
          </a:bodyPr>
          <a:lstStyle>
            <a:lvl1pPr marL="0" indent="0" algn="l">
              <a:buNone/>
              <a:defRPr sz="2800" b="0" cap="none" baseline="0">
                <a:solidFill>
                  <a:schemeClr val="tx1"/>
                </a:solidFill>
              </a:defRPr>
            </a:lvl1pPr>
            <a:lvl2pPr marL="0" indent="0" algn="l">
              <a:buNone/>
              <a:defRPr sz="2800">
                <a:solidFill>
                  <a:schemeClr val="tx1"/>
                </a:solidFill>
              </a:defRPr>
            </a:lvl2pPr>
            <a:lvl3pPr marL="0" indent="0" algn="l">
              <a:buNone/>
              <a:defRPr sz="2800">
                <a:solidFill>
                  <a:schemeClr val="tx1"/>
                </a:solidFill>
              </a:defRPr>
            </a:lvl3pPr>
            <a:lvl4pPr marL="0" indent="0" algn="l">
              <a:buNone/>
              <a:defRPr sz="2800">
                <a:solidFill>
                  <a:schemeClr val="tx1"/>
                </a:solidFill>
              </a:defRPr>
            </a:lvl4pPr>
            <a:lvl5pPr marL="0" indent="0" algn="l">
              <a:buNone/>
              <a:tabLst/>
              <a:defRPr sz="2800">
                <a:solidFill>
                  <a:schemeClr val="tx1"/>
                </a:solidFill>
              </a:defRPr>
            </a:lvl5pPr>
            <a:lvl6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6pPr>
            <a:lvl7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7pPr>
            <a:lvl8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8pPr>
            <a:lvl9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sz="2800" dirty="0"/>
              <a:t>Click to edit subhead</a:t>
            </a:r>
          </a:p>
        </p:txBody>
      </p:sp>
      <p:pic>
        <p:nvPicPr>
          <p:cNvPr id="8" name="Picture 7" descr="int_sae_sg_720_dbl_rgb_wht.png"/>
          <p:cNvPicPr>
            <a:picLocks noChangeAspect="1"/>
          </p:cNvPicPr>
          <p:nvPr userDrawn="1"/>
        </p:nvPicPr>
        <p:blipFill>
          <a:blip r:embed="rId2" cstate="print"/>
          <a:srcRect l="1818"/>
          <a:stretch>
            <a:fillRect/>
          </a:stretch>
        </p:blipFill>
        <p:spPr>
          <a:xfrm rot="16200000">
            <a:off x="6984997" y="1654811"/>
            <a:ext cx="6858003" cy="354838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240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AE Box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nt_sae_vrt_blk_rgb_po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65920" y="5681473"/>
            <a:ext cx="1227331" cy="812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19100"/>
            <a:ext cx="10314432" cy="1676401"/>
          </a:xfrm>
        </p:spPr>
        <p:txBody>
          <a:bodyPr anchor="b"/>
          <a:lstStyle>
            <a:lvl1pPr>
              <a:defRPr sz="28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9"/>
          <p:cNvGrpSpPr/>
          <p:nvPr userDrawn="1"/>
        </p:nvGrpSpPr>
        <p:grpSpPr bwMode="hidden">
          <a:xfrm>
            <a:off x="0" y="0"/>
            <a:ext cx="12192000" cy="6858000"/>
            <a:chOff x="0" y="0"/>
            <a:chExt cx="9144000" cy="5143500"/>
          </a:xfrm>
        </p:grpSpPr>
        <p:sp>
          <p:nvSpPr>
            <p:cNvPr id="8" name="Rectangle 7"/>
            <p:cNvSpPr/>
            <p:nvPr userDrawn="1"/>
          </p:nvSpPr>
          <p:spPr bwMode="hidden">
            <a:xfrm>
              <a:off x="0" y="0"/>
              <a:ext cx="457200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9" name="Rectangle 8"/>
            <p:cNvSpPr/>
            <p:nvPr userDrawn="1"/>
          </p:nvSpPr>
          <p:spPr bwMode="hidden">
            <a:xfrm>
              <a:off x="8686800" y="0"/>
              <a:ext cx="457200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0" name="Rectangle 9"/>
            <p:cNvSpPr/>
            <p:nvPr userDrawn="1"/>
          </p:nvSpPr>
          <p:spPr bwMode="hidden">
            <a:xfrm>
              <a:off x="0" y="3790950"/>
              <a:ext cx="9144000" cy="1352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" name="Rectangle 10"/>
            <p:cNvSpPr/>
            <p:nvPr userDrawn="1"/>
          </p:nvSpPr>
          <p:spPr bwMode="hidden">
            <a:xfrm rot="-3540000">
              <a:off x="8483424" y="3474150"/>
              <a:ext cx="561406" cy="4727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14" name="Text Placeholder 13"/>
          <p:cNvSpPr>
            <a:spLocks noGrp="1"/>
          </p:cNvSpPr>
          <p:nvPr userDrawn="1">
            <p:ph type="body" sz="quarter" idx="10"/>
          </p:nvPr>
        </p:nvSpPr>
        <p:spPr>
          <a:xfrm>
            <a:off x="914401" y="2171699"/>
            <a:ext cx="10308167" cy="2578100"/>
          </a:xfrm>
        </p:spPr>
        <p:txBody>
          <a:bodyPr/>
          <a:lstStyle>
            <a:lvl1pPr marL="0" indent="0">
              <a:buFont typeface="Arial" pitchFamily="34" charset="0"/>
              <a:buNone/>
              <a:defRPr sz="2800" b="0">
                <a:latin typeface="+mn-lt"/>
              </a:defRPr>
            </a:lvl1pPr>
            <a:lvl2pPr marL="0" indent="0">
              <a:buFont typeface="Arial" pitchFamily="34" charset="0"/>
              <a:buNone/>
              <a:defRPr sz="2800" b="0">
                <a:latin typeface="+mn-lt"/>
              </a:defRPr>
            </a:lvl2pPr>
            <a:lvl3pPr marL="0" indent="0">
              <a:buNone/>
              <a:defRPr sz="2800" b="0">
                <a:latin typeface="+mn-lt"/>
              </a:defRPr>
            </a:lvl3pPr>
            <a:lvl4pPr marL="0" indent="0">
              <a:buNone/>
              <a:defRPr sz="2800" b="0">
                <a:latin typeface="+mn-lt"/>
              </a:defRPr>
            </a:lvl4pPr>
            <a:lvl5pPr marL="0" indent="0">
              <a:buFont typeface="Arial" pitchFamily="34" charset="0"/>
              <a:buNone/>
              <a:defRPr sz="2800" b="0">
                <a:latin typeface="+mn-lt"/>
              </a:defRPr>
            </a:lvl5pPr>
            <a:lvl6pPr marL="0" indent="0">
              <a:spcBef>
                <a:spcPts val="0"/>
              </a:spcBef>
              <a:buNone/>
              <a:defRPr sz="2800"/>
            </a:lvl6pPr>
            <a:lvl7pPr marL="0" indent="0">
              <a:spcBef>
                <a:spcPts val="0"/>
              </a:spcBef>
              <a:buNone/>
              <a:defRPr sz="2800"/>
            </a:lvl7pPr>
            <a:lvl8pPr marL="0" indent="0">
              <a:spcBef>
                <a:spcPts val="0"/>
              </a:spcBef>
              <a:buNone/>
              <a:defRPr sz="2800"/>
            </a:lvl8pPr>
            <a:lvl9pPr marL="0" indent="0">
              <a:spcBef>
                <a:spcPts val="0"/>
              </a:spcBef>
              <a:buNone/>
              <a:defRPr sz="2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int_sae_vrt_dbl_rgb_pos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 bwMode="hidden">
          <a:xfrm>
            <a:off x="560832" y="5681473"/>
            <a:ext cx="1227331" cy="812801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866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8AB668-2287-4033-AC1C-6EC08B08E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758535-B737-497D-AB84-7767549D4C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DACFAC3-FDC7-42F6-8C4C-6CA473033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92D6DD0-6AB5-4D42-A624-B766E1906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6D9007C-7D86-43B3-8A83-2C1AF1A34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1460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Color 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16000" y="877824"/>
            <a:ext cx="10160000" cy="731520"/>
          </a:xfrm>
        </p:spPr>
        <p:txBody>
          <a:bodyPr>
            <a:noAutofit/>
          </a:bodyPr>
          <a:lstStyle>
            <a:lvl1pPr>
              <a:defRPr sz="4933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HEADLINE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016000" y="1905000"/>
            <a:ext cx="10160000" cy="377952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b="0">
                <a:solidFill>
                  <a:schemeClr val="bg1"/>
                </a:solidFill>
              </a:defRPr>
            </a:lvl1pPr>
            <a:lvl2pPr marL="230712" indent="-230712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b="0">
                <a:solidFill>
                  <a:schemeClr val="bg1"/>
                </a:solidFill>
              </a:defRPr>
            </a:lvl2pPr>
            <a:lvl3pPr marL="613818" indent="-306910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–"/>
              <a:defRPr b="0">
                <a:solidFill>
                  <a:schemeClr val="bg1"/>
                </a:solidFill>
              </a:defRPr>
            </a:lvl3pPr>
            <a:lvl4pPr marL="1064657" indent="-228594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600" b="0">
                <a:solidFill>
                  <a:schemeClr val="bg1"/>
                </a:solidFill>
              </a:defRPr>
            </a:lvl4pPr>
            <a:lvl5pPr marL="1064657" indent="-228594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600" b="0">
                <a:solidFill>
                  <a:schemeClr val="bg1"/>
                </a:solidFill>
              </a:defRPr>
            </a:lvl5pPr>
            <a:lvl6pPr marL="1064657" indent="-228594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600" b="0">
                <a:solidFill>
                  <a:schemeClr val="bg1"/>
                </a:solidFill>
              </a:defRPr>
            </a:lvl6pPr>
            <a:lvl7pPr marL="1064657" indent="-228594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600" b="0">
                <a:solidFill>
                  <a:schemeClr val="bg1"/>
                </a:solidFill>
              </a:defRPr>
            </a:lvl7pPr>
            <a:lvl8pPr marL="1064657" indent="-228594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600" b="0">
                <a:solidFill>
                  <a:schemeClr val="bg1"/>
                </a:solidFill>
              </a:defRPr>
            </a:lvl8pPr>
            <a:lvl9pPr marL="1064657" indent="-228594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9" name="Freeform 8"/>
          <p:cNvSpPr/>
          <p:nvPr userDrawn="1"/>
        </p:nvSpPr>
        <p:spPr>
          <a:xfrm>
            <a:off x="614253" y="577026"/>
            <a:ext cx="10972800" cy="5518975"/>
          </a:xfrm>
          <a:custGeom>
            <a:avLst/>
            <a:gdLst>
              <a:gd name="connsiteX0" fmla="*/ 7950394 w 8229600"/>
              <a:gd name="connsiteY0" fmla="*/ 4139231 h 4139231"/>
              <a:gd name="connsiteX1" fmla="*/ 8229600 w 8229600"/>
              <a:gd name="connsiteY1" fmla="*/ 3692501 h 4139231"/>
              <a:gd name="connsiteX2" fmla="*/ 8222620 w 8229600"/>
              <a:gd name="connsiteY2" fmla="*/ 0 h 4139231"/>
              <a:gd name="connsiteX3" fmla="*/ 0 w 8229600"/>
              <a:gd name="connsiteY3" fmla="*/ 0 h 4139231"/>
              <a:gd name="connsiteX4" fmla="*/ 0 w 8229600"/>
              <a:gd name="connsiteY4" fmla="*/ 4139231 h 4139231"/>
              <a:gd name="connsiteX5" fmla="*/ 7950394 w 8229600"/>
              <a:gd name="connsiteY5" fmla="*/ 4139231 h 413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29600" h="4139231">
                <a:moveTo>
                  <a:pt x="7950394" y="4139231"/>
                </a:moveTo>
                <a:lnTo>
                  <a:pt x="8229600" y="3692501"/>
                </a:lnTo>
                <a:cubicBezTo>
                  <a:pt x="8227273" y="2461667"/>
                  <a:pt x="8224947" y="1230834"/>
                  <a:pt x="8222620" y="0"/>
                </a:cubicBezTo>
                <a:lnTo>
                  <a:pt x="0" y="0"/>
                </a:lnTo>
                <a:lnTo>
                  <a:pt x="0" y="4139231"/>
                </a:lnTo>
                <a:lnTo>
                  <a:pt x="7950394" y="413923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FOOTER CHANGED UNDER INSERT&gt;HEADER &amp; FOOTER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07912"/>
            <a:ext cx="2844800" cy="1706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solidFill>
                  <a:schemeClr val="bg1"/>
                </a:solidFill>
                <a:latin typeface="+mj-lt"/>
              </a:rPr>
              <a:t>SAE INTERNATIONAL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Copyright </a:t>
            </a:r>
            <a:r>
              <a:rPr lang="en-US" sz="667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</a:t>
            </a:r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SAE International.  Further use or distribution is not permitted without permission from SAE</a:t>
            </a:r>
            <a:endParaRPr lang="en-US" sz="667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969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Color Backgrou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016000" y="876299"/>
            <a:ext cx="10160000" cy="45720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4933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933" b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933" b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933" b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933" b="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933" b="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933" b="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933" b="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4933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HEADLINE</a:t>
            </a:r>
          </a:p>
          <a:p>
            <a:pPr lvl="1"/>
            <a:r>
              <a:rPr lang="en-US" dirty="0"/>
              <a:t>Click to edit subhead</a:t>
            </a:r>
          </a:p>
        </p:txBody>
      </p:sp>
      <p:sp>
        <p:nvSpPr>
          <p:cNvPr id="9" name="Freeform 8"/>
          <p:cNvSpPr/>
          <p:nvPr userDrawn="1"/>
        </p:nvSpPr>
        <p:spPr>
          <a:xfrm>
            <a:off x="614253" y="577026"/>
            <a:ext cx="10972800" cy="5518975"/>
          </a:xfrm>
          <a:custGeom>
            <a:avLst/>
            <a:gdLst>
              <a:gd name="connsiteX0" fmla="*/ 7950394 w 8229600"/>
              <a:gd name="connsiteY0" fmla="*/ 4139231 h 4139231"/>
              <a:gd name="connsiteX1" fmla="*/ 8229600 w 8229600"/>
              <a:gd name="connsiteY1" fmla="*/ 3692501 h 4139231"/>
              <a:gd name="connsiteX2" fmla="*/ 8222620 w 8229600"/>
              <a:gd name="connsiteY2" fmla="*/ 0 h 4139231"/>
              <a:gd name="connsiteX3" fmla="*/ 0 w 8229600"/>
              <a:gd name="connsiteY3" fmla="*/ 0 h 4139231"/>
              <a:gd name="connsiteX4" fmla="*/ 0 w 8229600"/>
              <a:gd name="connsiteY4" fmla="*/ 4139231 h 4139231"/>
              <a:gd name="connsiteX5" fmla="*/ 7950394 w 8229600"/>
              <a:gd name="connsiteY5" fmla="*/ 4139231 h 4139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29600" h="4139231">
                <a:moveTo>
                  <a:pt x="7950394" y="4139231"/>
                </a:moveTo>
                <a:lnTo>
                  <a:pt x="8229600" y="3692501"/>
                </a:lnTo>
                <a:cubicBezTo>
                  <a:pt x="8227273" y="2461667"/>
                  <a:pt x="8224947" y="1230834"/>
                  <a:pt x="8222620" y="0"/>
                </a:cubicBezTo>
                <a:lnTo>
                  <a:pt x="0" y="0"/>
                </a:lnTo>
                <a:lnTo>
                  <a:pt x="0" y="4139231"/>
                </a:lnTo>
                <a:lnTo>
                  <a:pt x="7950394" y="413923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FOOTER CHANGED UNDER INSERT&gt;HEADER &amp; FOOTER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07912"/>
            <a:ext cx="2844800" cy="1706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solidFill>
                  <a:schemeClr val="bg1"/>
                </a:solidFill>
                <a:latin typeface="+mj-lt"/>
              </a:rPr>
              <a:t>SAE INTERNATIONAL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Copyright </a:t>
            </a:r>
            <a:r>
              <a:rPr lang="en-US" sz="667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</a:t>
            </a:r>
            <a:r>
              <a:rPr lang="en-US" sz="667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SAE International.  Further use or distribution is not permitted without permission from SAE</a:t>
            </a:r>
            <a:endParaRPr lang="en-US" sz="667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00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214965"/>
            <a:ext cx="10972800" cy="48768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 anchor="ctr"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614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e-thir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609600" y="1214965"/>
            <a:ext cx="3535680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328160" y="1214965"/>
            <a:ext cx="7254240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98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wo Columns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609600" y="1214965"/>
            <a:ext cx="5401056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6181344" y="1214965"/>
            <a:ext cx="5401056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24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Two-thirds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 hasCustomPrompt="1"/>
          </p:nvPr>
        </p:nvSpPr>
        <p:spPr>
          <a:xfrm>
            <a:off x="609600" y="1214965"/>
            <a:ext cx="7254240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8046720" y="1214965"/>
            <a:ext cx="3535680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6555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3" hasCustomPrompt="1"/>
          </p:nvPr>
        </p:nvSpPr>
        <p:spPr>
          <a:xfrm>
            <a:off x="609600" y="1219200"/>
            <a:ext cx="3535680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4" hasCustomPrompt="1"/>
          </p:nvPr>
        </p:nvSpPr>
        <p:spPr>
          <a:xfrm>
            <a:off x="4328160" y="1219200"/>
            <a:ext cx="3535680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5" hasCustomPrompt="1"/>
          </p:nvPr>
        </p:nvSpPr>
        <p:spPr>
          <a:xfrm>
            <a:off x="8046720" y="1219200"/>
            <a:ext cx="3535680" cy="487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028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ottom Two Columns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214968"/>
            <a:ext cx="10972800" cy="167453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 hasCustomPrompt="1"/>
          </p:nvPr>
        </p:nvSpPr>
        <p:spPr>
          <a:xfrm>
            <a:off x="609600" y="3048000"/>
            <a:ext cx="5401056" cy="304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 hasCustomPrompt="1"/>
          </p:nvPr>
        </p:nvSpPr>
        <p:spPr>
          <a:xfrm>
            <a:off x="6181344" y="3048000"/>
            <a:ext cx="5401056" cy="304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603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ottom Three Columns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214968"/>
            <a:ext cx="10972800" cy="211243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3" hasCustomPrompt="1"/>
          </p:nvPr>
        </p:nvSpPr>
        <p:spPr>
          <a:xfrm>
            <a:off x="609600" y="3474720"/>
            <a:ext cx="3535680" cy="26212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4" hasCustomPrompt="1"/>
          </p:nvPr>
        </p:nvSpPr>
        <p:spPr>
          <a:xfrm>
            <a:off x="4328160" y="3474720"/>
            <a:ext cx="3535680" cy="26212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5" hasCustomPrompt="1"/>
          </p:nvPr>
        </p:nvSpPr>
        <p:spPr>
          <a:xfrm>
            <a:off x="8046720" y="3474720"/>
            <a:ext cx="3535680" cy="26212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8105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lumns with Captions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 bwMode="hidden">
          <a:xfrm>
            <a:off x="0" y="394331"/>
            <a:ext cx="12192000" cy="6463671"/>
          </a:xfrm>
          <a:custGeom>
            <a:avLst/>
            <a:gdLst>
              <a:gd name="connsiteX0" fmla="*/ 0 w 9144000"/>
              <a:gd name="connsiteY0" fmla="*/ 0 h 758952"/>
              <a:gd name="connsiteX1" fmla="*/ 9144000 w 9144000"/>
              <a:gd name="connsiteY1" fmla="*/ 0 h 758952"/>
              <a:gd name="connsiteX2" fmla="*/ 9144000 w 9144000"/>
              <a:gd name="connsiteY2" fmla="*/ 758952 h 758952"/>
              <a:gd name="connsiteX3" fmla="*/ 0 w 9144000"/>
              <a:gd name="connsiteY3" fmla="*/ 758952 h 758952"/>
              <a:gd name="connsiteX4" fmla="*/ 0 w 9144000"/>
              <a:gd name="connsiteY4" fmla="*/ 0 h 758952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758952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9144000 w 9144000"/>
              <a:gd name="connsiteY3" fmla="*/ 758952 h 760491"/>
              <a:gd name="connsiteX4" fmla="*/ 8872396 w 9144000"/>
              <a:gd name="connsiteY4" fmla="*/ 760491 h 760491"/>
              <a:gd name="connsiteX5" fmla="*/ 0 w 9144000"/>
              <a:gd name="connsiteY5" fmla="*/ 758952 h 760491"/>
              <a:gd name="connsiteX6" fmla="*/ 0 w 9144000"/>
              <a:gd name="connsiteY6" fmla="*/ 0 h 760491"/>
              <a:gd name="connsiteX0" fmla="*/ 0 w 9144000"/>
              <a:gd name="connsiteY0" fmla="*/ 0 h 760491"/>
              <a:gd name="connsiteX1" fmla="*/ 9144000 w 9144000"/>
              <a:gd name="connsiteY1" fmla="*/ 0 h 760491"/>
              <a:gd name="connsiteX2" fmla="*/ 9144000 w 9144000"/>
              <a:gd name="connsiteY2" fmla="*/ 295747 h 760491"/>
              <a:gd name="connsiteX3" fmla="*/ 8872396 w 9144000"/>
              <a:gd name="connsiteY3" fmla="*/ 760491 h 760491"/>
              <a:gd name="connsiteX4" fmla="*/ 0 w 9144000"/>
              <a:gd name="connsiteY4" fmla="*/ 758952 h 760491"/>
              <a:gd name="connsiteX5" fmla="*/ 0 w 9144000"/>
              <a:gd name="connsiteY5" fmla="*/ 0 h 760491"/>
              <a:gd name="connsiteX0" fmla="*/ 0 w 9144000"/>
              <a:gd name="connsiteY0" fmla="*/ 0 h 5143500"/>
              <a:gd name="connsiteX1" fmla="*/ 9144000 w 9144000"/>
              <a:gd name="connsiteY1" fmla="*/ 5143500 h 5143500"/>
              <a:gd name="connsiteX2" fmla="*/ 9144000 w 9144000"/>
              <a:gd name="connsiteY2" fmla="*/ 295747 h 5143500"/>
              <a:gd name="connsiteX3" fmla="*/ 8872396 w 9144000"/>
              <a:gd name="connsiteY3" fmla="*/ 760491 h 5143500"/>
              <a:gd name="connsiteX4" fmla="*/ 0 w 9144000"/>
              <a:gd name="connsiteY4" fmla="*/ 758952 h 5143500"/>
              <a:gd name="connsiteX5" fmla="*/ 0 w 9144000"/>
              <a:gd name="connsiteY5" fmla="*/ 0 h 5143500"/>
              <a:gd name="connsiteX0" fmla="*/ 0 w 9144000"/>
              <a:gd name="connsiteY0" fmla="*/ 4847753 h 4847753"/>
              <a:gd name="connsiteX1" fmla="*/ 9144000 w 9144000"/>
              <a:gd name="connsiteY1" fmla="*/ 4847753 h 4847753"/>
              <a:gd name="connsiteX2" fmla="*/ 9144000 w 9144000"/>
              <a:gd name="connsiteY2" fmla="*/ 0 h 4847753"/>
              <a:gd name="connsiteX3" fmla="*/ 8872396 w 9144000"/>
              <a:gd name="connsiteY3" fmla="*/ 464744 h 4847753"/>
              <a:gd name="connsiteX4" fmla="*/ 0 w 9144000"/>
              <a:gd name="connsiteY4" fmla="*/ 463205 h 4847753"/>
              <a:gd name="connsiteX5" fmla="*/ 0 w 9144000"/>
              <a:gd name="connsiteY5" fmla="*/ 4847753 h 484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4847753">
                <a:moveTo>
                  <a:pt x="0" y="4847753"/>
                </a:moveTo>
                <a:lnTo>
                  <a:pt x="9144000" y="4847753"/>
                </a:lnTo>
                <a:lnTo>
                  <a:pt x="9144000" y="0"/>
                </a:lnTo>
                <a:lnTo>
                  <a:pt x="8872396" y="464744"/>
                </a:lnTo>
                <a:lnTo>
                  <a:pt x="0" y="463205"/>
                </a:lnTo>
                <a:lnTo>
                  <a:pt x="0" y="48477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</p:spPr>
        <p:txBody>
          <a:bodyPr/>
          <a:lstStyle>
            <a:lvl1pPr>
              <a:defRPr sz="266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3" hasCustomPrompt="1"/>
          </p:nvPr>
        </p:nvSpPr>
        <p:spPr>
          <a:xfrm>
            <a:off x="609600" y="1219200"/>
            <a:ext cx="3535680" cy="1706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4" hasCustomPrompt="1"/>
          </p:nvPr>
        </p:nvSpPr>
        <p:spPr>
          <a:xfrm>
            <a:off x="4328160" y="1219200"/>
            <a:ext cx="3535680" cy="1706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5" hasCustomPrompt="1"/>
          </p:nvPr>
        </p:nvSpPr>
        <p:spPr>
          <a:xfrm>
            <a:off x="8046720" y="1219200"/>
            <a:ext cx="3535680" cy="1706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3347720"/>
            <a:ext cx="3535680" cy="487680"/>
          </a:xfrm>
        </p:spPr>
        <p:txBody>
          <a:bodyPr/>
          <a:lstStyle>
            <a:lvl1pPr marL="0" indent="0">
              <a:buFont typeface="Arial" pitchFamily="34" charset="0"/>
              <a:buNone/>
              <a:defRPr sz="1333" b="0"/>
            </a:lvl1pPr>
            <a:lvl2pPr marL="0" indent="0">
              <a:buFont typeface="Arial" pitchFamily="34" charset="0"/>
              <a:buNone/>
              <a:defRPr sz="1333" b="0"/>
            </a:lvl2pPr>
            <a:lvl3pPr marL="0" indent="0">
              <a:buNone/>
              <a:defRPr sz="1333" b="0"/>
            </a:lvl3pPr>
            <a:lvl4pPr marL="0" indent="0">
              <a:buNone/>
              <a:defRPr sz="1333" b="0"/>
            </a:lvl4pPr>
            <a:lvl5pPr marL="0" indent="0">
              <a:buNone/>
              <a:defRPr sz="1333" b="0"/>
            </a:lvl5pPr>
            <a:lvl6pPr marL="0" indent="0">
              <a:buNone/>
              <a:defRPr sz="1333"/>
            </a:lvl6pPr>
            <a:lvl8pPr marL="0" indent="0">
              <a:buNone/>
              <a:defRPr sz="1333"/>
            </a:lvl8pPr>
            <a:lvl9pPr marL="0" indent="0">
              <a:buNone/>
              <a:defRPr sz="133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328160" y="3347720"/>
            <a:ext cx="3535680" cy="487680"/>
          </a:xfrm>
        </p:spPr>
        <p:txBody>
          <a:bodyPr/>
          <a:lstStyle>
            <a:lvl1pPr marL="0" indent="0">
              <a:buFont typeface="Arial" pitchFamily="34" charset="0"/>
              <a:buNone/>
              <a:defRPr sz="1333" b="0"/>
            </a:lvl1pPr>
            <a:lvl2pPr marL="0" indent="0">
              <a:buFont typeface="Arial" pitchFamily="34" charset="0"/>
              <a:buNone/>
              <a:defRPr sz="1333" b="0"/>
            </a:lvl2pPr>
            <a:lvl3pPr marL="0" indent="0">
              <a:buNone/>
              <a:defRPr sz="1333" b="0"/>
            </a:lvl3pPr>
            <a:lvl4pPr marL="0" indent="0">
              <a:buNone/>
              <a:defRPr sz="1333" b="0"/>
            </a:lvl4pPr>
            <a:lvl5pPr marL="0" indent="0">
              <a:buNone/>
              <a:defRPr sz="1333" b="0"/>
            </a:lvl5pPr>
            <a:lvl6pPr marL="0" indent="0">
              <a:buNone/>
              <a:defRPr sz="1333"/>
            </a:lvl6pPr>
            <a:lvl8pPr marL="0" indent="0">
              <a:buNone/>
              <a:defRPr sz="1333"/>
            </a:lvl8pPr>
            <a:lvl9pPr marL="0" indent="0">
              <a:buNone/>
              <a:defRPr sz="133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8046720" y="3347720"/>
            <a:ext cx="3535680" cy="487680"/>
          </a:xfrm>
        </p:spPr>
        <p:txBody>
          <a:bodyPr/>
          <a:lstStyle>
            <a:lvl1pPr marL="0" indent="0">
              <a:buFont typeface="Arial" pitchFamily="34" charset="0"/>
              <a:buNone/>
              <a:defRPr sz="1333" b="0"/>
            </a:lvl1pPr>
            <a:lvl2pPr marL="0" indent="0">
              <a:buFont typeface="Arial" pitchFamily="34" charset="0"/>
              <a:buNone/>
              <a:defRPr sz="1333" b="0"/>
            </a:lvl2pPr>
            <a:lvl3pPr marL="0" indent="0">
              <a:buNone/>
              <a:defRPr sz="1333" b="0"/>
            </a:lvl3pPr>
            <a:lvl4pPr marL="0" indent="0">
              <a:buNone/>
              <a:defRPr sz="1333" b="0"/>
            </a:lvl4pPr>
            <a:lvl5pPr marL="0" indent="0">
              <a:buNone/>
              <a:defRPr sz="1333" b="0"/>
            </a:lvl5pPr>
            <a:lvl6pPr marL="0" indent="0">
              <a:buNone/>
              <a:defRPr sz="1333"/>
            </a:lvl6pPr>
            <a:lvl8pPr marL="0" indent="0">
              <a:buNone/>
              <a:defRPr sz="1333"/>
            </a:lvl8pPr>
            <a:lvl9pPr marL="0" indent="0">
              <a:buNone/>
              <a:defRPr sz="133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19" hasCustomPrompt="1"/>
          </p:nvPr>
        </p:nvSpPr>
        <p:spPr>
          <a:xfrm>
            <a:off x="609600" y="3805519"/>
            <a:ext cx="3535680" cy="1706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Content Placeholder 18"/>
          <p:cNvSpPr>
            <a:spLocks noGrp="1"/>
          </p:cNvSpPr>
          <p:nvPr>
            <p:ph sz="quarter" idx="20" hasCustomPrompt="1"/>
          </p:nvPr>
        </p:nvSpPr>
        <p:spPr>
          <a:xfrm>
            <a:off x="4328160" y="3805519"/>
            <a:ext cx="3535680" cy="1706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Content Placeholder 20"/>
          <p:cNvSpPr>
            <a:spLocks noGrp="1"/>
          </p:cNvSpPr>
          <p:nvPr>
            <p:ph sz="quarter" idx="21" hasCustomPrompt="1"/>
          </p:nvPr>
        </p:nvSpPr>
        <p:spPr>
          <a:xfrm>
            <a:off x="8046720" y="3805519"/>
            <a:ext cx="3535680" cy="1706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09600" y="5989320"/>
            <a:ext cx="3535680" cy="487680"/>
          </a:xfrm>
        </p:spPr>
        <p:txBody>
          <a:bodyPr/>
          <a:lstStyle>
            <a:lvl1pPr marL="0" indent="0">
              <a:buFont typeface="Arial" pitchFamily="34" charset="0"/>
              <a:buNone/>
              <a:defRPr sz="1333" b="0"/>
            </a:lvl1pPr>
            <a:lvl2pPr marL="0" indent="0">
              <a:buFont typeface="Arial" pitchFamily="34" charset="0"/>
              <a:buNone/>
              <a:defRPr sz="1333" b="0"/>
            </a:lvl2pPr>
            <a:lvl3pPr marL="0" indent="0">
              <a:buNone/>
              <a:defRPr sz="1333" b="0"/>
            </a:lvl3pPr>
            <a:lvl4pPr marL="0" indent="0">
              <a:buNone/>
              <a:defRPr sz="1333" b="0"/>
            </a:lvl4pPr>
            <a:lvl5pPr marL="0" indent="0">
              <a:buNone/>
              <a:defRPr sz="1333" b="0"/>
            </a:lvl5pPr>
            <a:lvl6pPr marL="0" indent="0">
              <a:buNone/>
              <a:defRPr sz="1333"/>
            </a:lvl6pPr>
            <a:lvl8pPr marL="0" indent="0">
              <a:buNone/>
              <a:defRPr sz="1333"/>
            </a:lvl8pPr>
            <a:lvl9pPr marL="0" indent="0">
              <a:buNone/>
              <a:defRPr sz="133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23" hasCustomPrompt="1"/>
          </p:nvPr>
        </p:nvSpPr>
        <p:spPr>
          <a:xfrm>
            <a:off x="4328160" y="5989320"/>
            <a:ext cx="3535680" cy="487680"/>
          </a:xfrm>
        </p:spPr>
        <p:txBody>
          <a:bodyPr/>
          <a:lstStyle>
            <a:lvl1pPr marL="0" indent="0">
              <a:buFont typeface="Arial" pitchFamily="34" charset="0"/>
              <a:buNone/>
              <a:defRPr sz="1333" b="0"/>
            </a:lvl1pPr>
            <a:lvl2pPr marL="0" indent="0">
              <a:buFont typeface="Arial" pitchFamily="34" charset="0"/>
              <a:buNone/>
              <a:defRPr sz="1333" b="0"/>
            </a:lvl2pPr>
            <a:lvl3pPr marL="0" indent="0">
              <a:buNone/>
              <a:defRPr sz="1333" b="0"/>
            </a:lvl3pPr>
            <a:lvl4pPr marL="0" indent="0">
              <a:buNone/>
              <a:defRPr sz="1333" b="0"/>
            </a:lvl4pPr>
            <a:lvl5pPr marL="0" indent="0">
              <a:buNone/>
              <a:defRPr sz="1333" b="0"/>
            </a:lvl5pPr>
            <a:lvl6pPr marL="0" indent="0">
              <a:buNone/>
              <a:defRPr sz="1333"/>
            </a:lvl6pPr>
            <a:lvl8pPr marL="0" indent="0">
              <a:buNone/>
              <a:defRPr sz="1333"/>
            </a:lvl8pPr>
            <a:lvl9pPr marL="0" indent="0">
              <a:buNone/>
              <a:defRPr sz="133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8046720" y="5989320"/>
            <a:ext cx="3535680" cy="487680"/>
          </a:xfrm>
        </p:spPr>
        <p:txBody>
          <a:bodyPr/>
          <a:lstStyle>
            <a:lvl1pPr marL="0" indent="0">
              <a:buFont typeface="Arial" pitchFamily="34" charset="0"/>
              <a:buNone/>
              <a:defRPr sz="1333" b="0"/>
            </a:lvl1pPr>
            <a:lvl2pPr marL="0" indent="0">
              <a:buFont typeface="Arial" pitchFamily="34" charset="0"/>
              <a:buNone/>
              <a:defRPr sz="1333" b="0"/>
            </a:lvl2pPr>
            <a:lvl3pPr marL="0" indent="0">
              <a:buNone/>
              <a:defRPr sz="1333" b="0"/>
            </a:lvl3pPr>
            <a:lvl4pPr marL="0" indent="0">
              <a:buNone/>
              <a:defRPr sz="1333" b="0"/>
            </a:lvl4pPr>
            <a:lvl5pPr marL="0" indent="0">
              <a:buNone/>
              <a:defRPr sz="1333" b="0"/>
            </a:lvl5pPr>
            <a:lvl6pPr marL="0" indent="0">
              <a:buNone/>
              <a:defRPr sz="1333"/>
            </a:lvl6pPr>
            <a:lvl8pPr marL="0" indent="0">
              <a:buNone/>
              <a:defRPr sz="1333"/>
            </a:lvl8pPr>
            <a:lvl9pPr marL="0" indent="0">
              <a:buNone/>
              <a:defRPr sz="1333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07912"/>
            <a:ext cx="3860800" cy="170688"/>
          </a:xfrm>
        </p:spPr>
        <p:txBody>
          <a:bodyPr/>
          <a:lstStyle/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07912"/>
            <a:ext cx="2844800" cy="170688"/>
          </a:xfrm>
        </p:spPr>
        <p:txBody>
          <a:bodyPr/>
          <a:lstStyle/>
          <a:p>
            <a:fld id="{C5A2E38E-3676-4AC9-AE40-117CF2D4B3A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00" y="6346953"/>
            <a:ext cx="109728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 userDrawn="1"/>
        </p:nvSpPr>
        <p:spPr>
          <a:xfrm>
            <a:off x="609600" y="6407912"/>
            <a:ext cx="2840736" cy="164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1" cap="all" baseline="0" dirty="0">
                <a:latin typeface="+mj-lt"/>
              </a:rPr>
              <a:t>SAE INTERNATIONAL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3048000" y="6586810"/>
            <a:ext cx="6096000" cy="19499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667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Copyright © SAE International.  Further use or distribution is not permitted without permission from SAE</a:t>
            </a:r>
            <a:endParaRPr lang="en-US" sz="667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063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AE8BB5-CCA3-4D45-8315-673F9D743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4FCE8DC-EA6C-4F6D-BA27-4A94208EA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8B7D488-6633-4469-A1D8-4E8556745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DF3E613-8D8E-4AFF-9598-3E76C911B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1BEB952-E0FF-4902-B410-5AC65DA74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03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59F6F2-894F-4DE2-B162-2A3D3DC5F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F1A5DE-5F78-49FD-860A-FDD390C5E0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644C79C-8F20-49AC-901A-A3DFAF333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746B778-09C8-43F5-AB42-5A4616D72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EB6017-893E-4B80-BB1E-D97D71382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52E61BF-72F3-498F-A32D-D14A2B046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12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6167F5-1FB6-45A1-84AA-2465DB883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94AADFF-DF71-4069-9FC6-9E0FE6CA0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D9FE3F3-E7FF-4694-9C40-F3BDE03982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7604ECD-0223-4581-8BA3-15419A8E96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B65F82F-760E-4818-87F5-8B9DC63003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EAE486D-848C-4A74-8C36-9B37A925C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E45E5C3-DC9A-457A-8861-6B4840DDF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7E491B5-F866-49F1-9117-8F2D53DF2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15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46EFCF-ADC8-4577-8EB7-D3A3D3866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A612C01-A6ED-494A-9E6B-4EAC630AF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0D8A3FD-4219-4348-8C26-15E62B598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AE18AD8-84DE-414A-A4F5-D41FB48DE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508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3DD27D7-172D-4AE6-8958-4FB71EBF4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C984AD3-C0B2-4FE9-B149-32FA0D0AF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03CF3D6-4B72-4C95-9E8F-E2002932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80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864554-6D15-421C-BBE2-EB6F52B8E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382C0B-789A-46B5-A25A-30D77B484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852940A-992D-4037-9DAC-B821D10DA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5DD08E4-A3CF-4FA2-92F7-035B74019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D231D92-8EE5-45F1-98DC-96D079EAB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73F5143-38F9-491A-AC73-7078FCF6B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5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D4B0E2-848A-47C2-93AF-0CE9DA282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F1446C5-5146-4B0A-B333-60246B30FD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3113339-1AA7-4353-B220-3798E143D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966825A-7C97-4683-A1F6-5B144D7EB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12A72A5-F879-4709-9284-D834DC362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B2BFC82-AFFA-4AAC-9A58-3A90EAE85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8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8D1FFDD-A6C0-403C-9494-F8D2E537F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B90A53F-0F51-4F52-8192-EEB73D248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2E913D-F3FB-4F1A-AF29-8F6BA41A4C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DDBCC-C3F2-495A-8F26-9CEE35FEE365}" type="datetimeFigureOut">
              <a:rPr lang="en-US" smtClean="0"/>
              <a:t>3/16/2018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641D88-3C99-41B7-8553-75464A411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A7BC770-F131-405A-AB91-D396B4ED1F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23054-E624-4E26-A3F6-9F8B247E7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3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2880"/>
            <a:ext cx="10972800" cy="67056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4965"/>
            <a:ext cx="10972800" cy="4876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8160" y="6498336"/>
            <a:ext cx="3860800" cy="170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67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FOOTER CHANGED UNDER INSERT&gt;HEADER &amp;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8336"/>
            <a:ext cx="2844800" cy="170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67" b="0">
                <a:solidFill>
                  <a:schemeClr val="tx1"/>
                </a:solidFill>
                <a:latin typeface="+mj-lt"/>
              </a:defRPr>
            </a:lvl1pPr>
          </a:lstStyle>
          <a:p>
            <a:fld id="{C5A2E38E-3676-4AC9-AE40-117CF2D4B3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61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hf hdr="0" dt="0"/>
  <p:txStyles>
    <p:titleStyle>
      <a:lvl1pPr algn="l" defTabSz="1219170" rtl="0" eaLnBrk="1" latinLnBrk="0" hangingPunct="1">
        <a:spcBef>
          <a:spcPct val="0"/>
        </a:spcBef>
        <a:buNone/>
        <a:defRPr sz="24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itchFamily="34" charset="0"/>
        <a:buNone/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32828" indent="-232828" algn="l" defTabSz="1219170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620168" indent="-311143" algn="l" defTabSz="1219170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910144" indent="-228594" algn="l" defTabSz="1219170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301718" indent="-309026" algn="l" defTabSz="1219170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01718" indent="-309026" algn="l" defTabSz="1219170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99601" indent="-306910" algn="l" defTabSz="1219170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301718" indent="-309026" algn="l" defTabSz="1219170" rtl="0" eaLnBrk="1" latinLnBrk="0" hangingPunct="1">
        <a:lnSpc>
          <a:spcPct val="100000"/>
        </a:lnSpc>
        <a:spcBef>
          <a:spcPts val="0"/>
        </a:spcBef>
        <a:spcAft>
          <a:spcPts val="533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4619" y="1397000"/>
            <a:ext cx="7412736" cy="1253699"/>
          </a:xfrm>
        </p:spPr>
        <p:txBody>
          <a:bodyPr/>
          <a:lstStyle/>
          <a:p>
            <a:r>
              <a:rPr lang="en-US" dirty="0"/>
              <a:t>SAE J3016 </a:t>
            </a:r>
            <a:r>
              <a:rPr lang="en-US" dirty="0" smtClean="0"/>
              <a:t>Revisions &amp; SAE Ads/</a:t>
            </a:r>
            <a:r>
              <a:rPr lang="en-US" dirty="0" err="1" smtClean="0"/>
              <a:t>adas</a:t>
            </a:r>
            <a:r>
              <a:rPr lang="en-US" dirty="0" smtClean="0"/>
              <a:t> Standards 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05536" y="3683001"/>
            <a:ext cx="7416800" cy="2492612"/>
          </a:xfrm>
        </p:spPr>
        <p:txBody>
          <a:bodyPr/>
          <a:lstStyle/>
          <a:p>
            <a:r>
              <a:rPr lang="en-US" sz="2133" dirty="0">
                <a:solidFill>
                  <a:srgbClr val="002060"/>
                </a:solidFill>
              </a:rPr>
              <a:t>Bill Gouse</a:t>
            </a:r>
          </a:p>
          <a:p>
            <a:r>
              <a:rPr lang="en-US" sz="2133" dirty="0">
                <a:solidFill>
                  <a:srgbClr val="002060"/>
                </a:solidFill>
              </a:rPr>
              <a:t>Director, Federal Program Development</a:t>
            </a:r>
          </a:p>
          <a:p>
            <a:r>
              <a:rPr lang="en-US" sz="2133" dirty="0">
                <a:solidFill>
                  <a:srgbClr val="002060"/>
                </a:solidFill>
              </a:rPr>
              <a:t>Global Ground Vehicle Standards</a:t>
            </a:r>
          </a:p>
          <a:p>
            <a:endParaRPr lang="en-US" sz="2133" dirty="0">
              <a:solidFill>
                <a:srgbClr val="002060"/>
              </a:solidFill>
            </a:endParaRPr>
          </a:p>
          <a:p>
            <a:endParaRPr lang="en-US" sz="2133" dirty="0">
              <a:solidFill>
                <a:srgbClr val="002060"/>
              </a:solidFill>
            </a:endParaRPr>
          </a:p>
          <a:p>
            <a:r>
              <a:rPr lang="en-US" sz="2133" dirty="0">
                <a:solidFill>
                  <a:srgbClr val="002060"/>
                </a:solidFill>
              </a:rPr>
              <a:t>March 15, 2018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25486" y="80656"/>
            <a:ext cx="5987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135313" algn="l"/>
              </a:tabLst>
            </a:pPr>
            <a:r>
              <a:rPr lang="en-US" altLang="ja-JP" sz="1600" dirty="0" smtClean="0"/>
              <a:t>	Document </a:t>
            </a:r>
            <a:r>
              <a:rPr lang="en-US" altLang="ja-JP" sz="1600" dirty="0"/>
              <a:t>No. </a:t>
            </a:r>
            <a:r>
              <a:rPr lang="en-US" altLang="ja-JP" sz="1600" dirty="0" smtClean="0"/>
              <a:t>ITS/AD-14-10</a:t>
            </a:r>
            <a:endParaRPr lang="ja-JP" altLang="ja-JP" sz="1600" dirty="0"/>
          </a:p>
          <a:p>
            <a:pPr algn="r">
              <a:tabLst>
                <a:tab pos="5829300" algn="r"/>
              </a:tabLst>
            </a:pPr>
            <a:r>
              <a:rPr lang="en-US" altLang="ja-JP" sz="1600" dirty="0"/>
              <a:t>(</a:t>
            </a:r>
            <a:r>
              <a:rPr lang="en-US" altLang="ja-JP" sz="1600" dirty="0" smtClean="0"/>
              <a:t>14th </a:t>
            </a:r>
            <a:r>
              <a:rPr lang="en-US" altLang="ja-JP" sz="1600" dirty="0"/>
              <a:t>ITS/AD, </a:t>
            </a:r>
            <a:r>
              <a:rPr lang="en-US" altLang="ja-JP" sz="1600" dirty="0" smtClean="0"/>
              <a:t>15 March 2018, </a:t>
            </a:r>
            <a:r>
              <a:rPr lang="en-US" altLang="ja-JP" sz="1600" dirty="0"/>
              <a:t>agenda item </a:t>
            </a:r>
            <a:r>
              <a:rPr lang="en-US" altLang="ja-JP" sz="1600" dirty="0"/>
              <a:t>5</a:t>
            </a:r>
            <a:r>
              <a:rPr lang="en-US" altLang="ja-JP" sz="1600" dirty="0" smtClean="0"/>
              <a:t>-2</a:t>
            </a:r>
            <a:r>
              <a:rPr lang="en-US" altLang="ja-JP" sz="1600" dirty="0" smtClean="0"/>
              <a:t>) </a:t>
            </a:r>
            <a:endParaRPr lang="ja-JP" altLang="ja-JP" sz="1600" dirty="0"/>
          </a:p>
        </p:txBody>
      </p:sp>
    </p:spTree>
    <p:extLst>
      <p:ext uri="{BB962C8B-B14F-4D97-AF65-F5344CB8AC3E}">
        <p14:creationId xmlns:p14="http://schemas.microsoft.com/office/powerpoint/2010/main" val="2950458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SAE J3016_201401:  Taxonomy and Definitions for Terms Related to On-Road Motor Vehicle Automated Driving Systems [Historical]</a:t>
            </a:r>
          </a:p>
          <a:p>
            <a:pPr marL="0" indent="0">
              <a:buNone/>
            </a:pPr>
            <a:r>
              <a:rPr lang="en-US" i="1" dirty="0" smtClean="0"/>
              <a:t>1</a:t>
            </a:r>
            <a:r>
              <a:rPr lang="en-US" i="1" baseline="30000" dirty="0" smtClean="0"/>
              <a:t>st</a:t>
            </a:r>
            <a:r>
              <a:rPr lang="en-US" i="1" dirty="0" smtClean="0"/>
              <a:t> Revision:</a:t>
            </a:r>
          </a:p>
          <a:p>
            <a:r>
              <a:rPr lang="en-US" sz="1600" dirty="0"/>
              <a:t>Clarifies and rationalizes taxonomical differentiators for lower levels (levels 0-2)</a:t>
            </a:r>
          </a:p>
          <a:p>
            <a:r>
              <a:rPr lang="en-US" sz="1600" dirty="0"/>
              <a:t>Clarifies the scope of the J3016 driving automation taxonomy (i.e., explains to what it does and does not apply)</a:t>
            </a:r>
          </a:p>
          <a:p>
            <a:r>
              <a:rPr lang="en-US" sz="1600" dirty="0"/>
              <a:t>Modifies existing, and adds new, supporting terms and definitions</a:t>
            </a:r>
          </a:p>
          <a:p>
            <a:r>
              <a:rPr lang="en-US" sz="1600" dirty="0"/>
              <a:t>Adds more rationale, examples, and explanatory text </a:t>
            </a:r>
            <a:r>
              <a:rPr lang="en-US" sz="1600" dirty="0" smtClean="0"/>
              <a:t>throughout</a:t>
            </a:r>
          </a:p>
          <a:p>
            <a:r>
              <a:rPr lang="en-US" sz="1600" dirty="0" smtClean="0"/>
              <a:t>Title Changed</a:t>
            </a:r>
            <a:endParaRPr lang="en-US" b="1" i="1" dirty="0"/>
          </a:p>
          <a:p>
            <a:r>
              <a:rPr lang="en-US" dirty="0" smtClean="0"/>
              <a:t>SAE J3016_201609:  </a:t>
            </a:r>
            <a:r>
              <a:rPr lang="en-US" dirty="0"/>
              <a:t>Taxonomy and Definitions for Terms Related to Driving Automation Systems for On-Road Motor Vehicles </a:t>
            </a:r>
          </a:p>
          <a:p>
            <a:pPr marL="0" indent="0">
              <a:buNone/>
            </a:pPr>
            <a:r>
              <a:rPr lang="en-US" dirty="0" smtClean="0"/>
              <a:t>Referenced in Declaration of Amsterdam (2016), US Policy documents, US Senate and House of Representatives legislation, various states’ legislation and regulations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SAE J3016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333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0EC0DF6D-D163-42F6-989B-351C9B6AE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Substantive content revisions necessitated a 2</a:t>
            </a:r>
            <a:r>
              <a:rPr lang="en-US" b="1" baseline="30000" dirty="0"/>
              <a:t>nd</a:t>
            </a:r>
            <a:r>
              <a:rPr lang="en-US" b="1" dirty="0"/>
              <a:t> ballot (concludes end of March)</a:t>
            </a:r>
          </a:p>
          <a:p>
            <a:pPr marL="0" indent="0">
              <a:buNone/>
            </a:pPr>
            <a:r>
              <a:rPr lang="en-US" dirty="0"/>
              <a:t>SUMMARY:</a:t>
            </a:r>
          </a:p>
          <a:p>
            <a:r>
              <a:rPr lang="en-US" dirty="0"/>
              <a:t>Levels are described for driving and fallback</a:t>
            </a:r>
          </a:p>
          <a:p>
            <a:r>
              <a:rPr lang="en-US" dirty="0"/>
              <a:t>Clarifying Automated Driving System (ADS) – dedicated and dual mode vehicles to driving automation levels 4 and 5 (further discussion regarding level 3 / remote control)</a:t>
            </a:r>
          </a:p>
          <a:p>
            <a:r>
              <a:rPr lang="en-US" dirty="0"/>
              <a:t>Dispatching entities ~ defining “dispatch”</a:t>
            </a:r>
          </a:p>
          <a:p>
            <a:r>
              <a:rPr lang="en-US" dirty="0"/>
              <a:t>Dynamic Driving Task (DDT) – Fallback:  level 3 to minimal risk condition / A variety of possibly use cases are illustrated with flow diagrams</a:t>
            </a:r>
          </a:p>
          <a:p>
            <a:r>
              <a:rPr lang="en-US" dirty="0"/>
              <a:t>Editorial clarification of “monitor” for different uses: driver, driving environment, vehicle performance, ADS performance</a:t>
            </a:r>
          </a:p>
          <a:p>
            <a:r>
              <a:rPr lang="en-US" dirty="0"/>
              <a:t>Added examples of Operational Design Domain (ODD) related to use cases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B2F38BA4-5812-4786-9B55-38D71A1CC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SAE </a:t>
            </a:r>
            <a:r>
              <a:rPr lang="en-US" i="1" dirty="0" smtClean="0"/>
              <a:t>J3016_201804?</a:t>
            </a:r>
            <a:r>
              <a:rPr lang="en-US" dirty="0" smtClean="0"/>
              <a:t> Revisions</a:t>
            </a:r>
            <a:r>
              <a:rPr lang="en-US" dirty="0"/>
              <a:t>	 - </a:t>
            </a:r>
            <a:r>
              <a:rPr lang="en-US" i="1" dirty="0"/>
              <a:t>currently in ballot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87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 defTabSz="34272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None/>
            </a:pPr>
            <a:endParaRPr lang="en-US" sz="1800" b="1" dirty="0">
              <a:latin typeface="Arial"/>
              <a:cs typeface="Arial" pitchFamily="34" charset="0"/>
            </a:endParaRPr>
          </a:p>
          <a:p>
            <a:pPr marL="0" lvl="0" indent="0" defTabSz="34272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None/>
            </a:pPr>
            <a:r>
              <a:rPr lang="en-US" sz="1800" b="1" dirty="0">
                <a:solidFill>
                  <a:srgbClr val="01A0E9"/>
                </a:solidFill>
                <a:latin typeface="Arial"/>
                <a:cs typeface="Arial" pitchFamily="34" charset="0"/>
              </a:rPr>
              <a:t>J3016</a:t>
            </a:r>
            <a:r>
              <a:rPr lang="en-US" sz="1800" dirty="0">
                <a:solidFill>
                  <a:srgbClr val="01A0E9"/>
                </a:solidFill>
                <a:latin typeface="Arial"/>
              </a:rPr>
              <a:t>™</a:t>
            </a:r>
            <a:r>
              <a:rPr lang="en-US" sz="1800" dirty="0">
                <a:latin typeface="Arial"/>
              </a:rPr>
              <a:t>:  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Taxonomy and Definitions for Terms Related to On-Road Motor Vehicle Automated Driving Systems (Currently in Ballot Till March 28</a:t>
            </a:r>
            <a:r>
              <a:rPr lang="en-US" sz="1800" baseline="30000" dirty="0">
                <a:solidFill>
                  <a:prstClr val="black"/>
                </a:solidFill>
                <a:latin typeface="Arial"/>
              </a:rPr>
              <a:t>th</a:t>
            </a:r>
            <a:r>
              <a:rPr lang="en-US" sz="1800" dirty="0" smtClean="0">
                <a:solidFill>
                  <a:prstClr val="black"/>
                </a:solidFill>
                <a:latin typeface="Arial"/>
              </a:rPr>
              <a:t>)</a:t>
            </a:r>
          </a:p>
          <a:p>
            <a:pPr marL="0" lvl="0" indent="0" defTabSz="34272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None/>
            </a:pPr>
            <a:r>
              <a:rPr lang="en-US" sz="1800" b="1" dirty="0" smtClean="0">
                <a:solidFill>
                  <a:srgbClr val="01A0E9"/>
                </a:solidFill>
                <a:latin typeface="Arial"/>
                <a:cs typeface="Arial" pitchFamily="34" charset="0"/>
              </a:rPr>
              <a:t>J3134</a:t>
            </a:r>
            <a:r>
              <a:rPr lang="en-US" sz="1800" dirty="0" smtClean="0">
                <a:solidFill>
                  <a:srgbClr val="01A0E9"/>
                </a:solidFill>
                <a:latin typeface="Arial"/>
              </a:rPr>
              <a:t>™</a:t>
            </a:r>
            <a:r>
              <a:rPr lang="en-US" sz="1800" dirty="0" smtClean="0">
                <a:solidFill>
                  <a:prstClr val="black"/>
                </a:solidFill>
                <a:latin typeface="Arial"/>
              </a:rPr>
              <a:t>:  ADS Equipped Vehicle Signal and Marking Lights (Work in Progress)</a:t>
            </a:r>
            <a:endParaRPr lang="en-US" sz="1800" dirty="0">
              <a:solidFill>
                <a:prstClr val="black"/>
              </a:solidFill>
              <a:latin typeface="Arial"/>
            </a:endParaRPr>
          </a:p>
          <a:p>
            <a:pPr marL="0" lvl="0" indent="0" defTabSz="34272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None/>
            </a:pPr>
            <a:r>
              <a:rPr lang="en-US" sz="1800" b="1" dirty="0">
                <a:solidFill>
                  <a:srgbClr val="01A0E9"/>
                </a:solidFill>
                <a:latin typeface="Arial"/>
                <a:cs typeface="Arial" pitchFamily="34" charset="0"/>
              </a:rPr>
              <a:t>J3114</a:t>
            </a:r>
            <a:r>
              <a:rPr lang="en-US" sz="1800" dirty="0">
                <a:solidFill>
                  <a:srgbClr val="01A0E9"/>
                </a:solidFill>
                <a:latin typeface="Arial"/>
              </a:rPr>
              <a:t>™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:  Human Factors Definitions for Automated Driving and Related Research Topics</a:t>
            </a:r>
          </a:p>
          <a:p>
            <a:pPr marL="0" lvl="0" indent="0" defTabSz="34272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None/>
            </a:pPr>
            <a:r>
              <a:rPr lang="en-US" sz="1800" b="1" dirty="0">
                <a:solidFill>
                  <a:srgbClr val="01A0E9"/>
                </a:solidFill>
                <a:latin typeface="Arial"/>
                <a:cs typeface="Arial" pitchFamily="34" charset="0"/>
              </a:rPr>
              <a:t>J3018</a:t>
            </a:r>
            <a:r>
              <a:rPr lang="en-US" sz="1800" dirty="0">
                <a:solidFill>
                  <a:srgbClr val="01A0E9"/>
                </a:solidFill>
                <a:latin typeface="Arial"/>
              </a:rPr>
              <a:t>™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:  Guidelines for Safe On-Road Testing of SAE Level 3, 4, and 5 Prototype Automated Driving Systems </a:t>
            </a:r>
            <a:endParaRPr lang="en-US" sz="1800" dirty="0">
              <a:solidFill>
                <a:srgbClr val="01A0E9"/>
              </a:solidFill>
              <a:latin typeface="Arial"/>
              <a:cs typeface="Arial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1A0E9"/>
              </a:buClr>
              <a:buNone/>
            </a:pPr>
            <a:r>
              <a:rPr lang="en-US" sz="1800" b="1" dirty="0">
                <a:solidFill>
                  <a:srgbClr val="01A0E9"/>
                </a:solidFill>
                <a:latin typeface="Arial"/>
              </a:rPr>
              <a:t>J2395™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:  ITS In-Vehicle Message Priority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1A0E9"/>
              </a:buClr>
              <a:buNone/>
            </a:pPr>
            <a:r>
              <a:rPr lang="en-US" sz="1800" b="1" dirty="0">
                <a:solidFill>
                  <a:srgbClr val="01A0E9"/>
                </a:solidFill>
                <a:latin typeface="Arial"/>
              </a:rPr>
              <a:t>J2831™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:  Development of Design &amp; Engineering Recommendations for In-Vehicle Alphanumeric Messages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1A0E9"/>
              </a:buClr>
              <a:buNone/>
            </a:pPr>
            <a:r>
              <a:rPr lang="en-US" sz="1800" b="1" dirty="0">
                <a:solidFill>
                  <a:srgbClr val="01A0E9"/>
                </a:solidFill>
                <a:latin typeface="Arial"/>
              </a:rPr>
              <a:t>J2988™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:  Guidelines for Speech Input &amp; Audible Output in Driver Vehicle </a:t>
            </a:r>
            <a:r>
              <a:rPr lang="en-US" sz="1800" dirty="0" smtClean="0">
                <a:solidFill>
                  <a:prstClr val="black"/>
                </a:solidFill>
                <a:latin typeface="Arial"/>
              </a:rPr>
              <a:t>Interface</a:t>
            </a:r>
            <a:endParaRPr lang="en-US" sz="1800" dirty="0">
              <a:solidFill>
                <a:prstClr val="black"/>
              </a:solidFill>
              <a:latin typeface="Arial"/>
            </a:endParaRP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1A0E9"/>
              </a:buClr>
              <a:buNone/>
            </a:pPr>
            <a:r>
              <a:rPr lang="en-US" sz="1800" b="1" dirty="0">
                <a:solidFill>
                  <a:srgbClr val="01A0E9"/>
                </a:solidFill>
                <a:latin typeface="Arial"/>
              </a:rPr>
              <a:t>J2944™</a:t>
            </a:r>
            <a:r>
              <a:rPr lang="en-US" sz="1800" dirty="0">
                <a:latin typeface="Arial"/>
              </a:rPr>
              <a:t>: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  Operational Definitions of Driving Performance Measures &amp; Statistics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1A0E9"/>
              </a:buClr>
              <a:buNone/>
            </a:pPr>
            <a:r>
              <a:rPr lang="en-US" sz="1800" b="1" dirty="0" smtClean="0">
                <a:solidFill>
                  <a:srgbClr val="01A0E9"/>
                </a:solidFill>
                <a:latin typeface="Arial"/>
                <a:cs typeface="Arial" pitchFamily="34" charset="0"/>
              </a:rPr>
              <a:t>J3061</a:t>
            </a:r>
            <a:r>
              <a:rPr lang="en-US" sz="1800" dirty="0" smtClean="0">
                <a:solidFill>
                  <a:srgbClr val="01A0E9"/>
                </a:solidFill>
                <a:latin typeface="Arial"/>
              </a:rPr>
              <a:t>™</a:t>
            </a:r>
            <a:r>
              <a:rPr lang="en-US" sz="1800" dirty="0" smtClean="0">
                <a:latin typeface="Arial"/>
              </a:rPr>
              <a:t>:</a:t>
            </a:r>
            <a:r>
              <a:rPr lang="en-US" sz="1800" dirty="0" smtClean="0">
                <a:solidFill>
                  <a:prstClr val="black"/>
                </a:solidFill>
                <a:latin typeface="Arial"/>
              </a:rPr>
              <a:t>   Cybersecurity Guidebook for Cyber-Physical Systems</a:t>
            </a:r>
            <a:endParaRPr lang="en-US" sz="1800" b="1" dirty="0" smtClean="0">
              <a:solidFill>
                <a:srgbClr val="01A0E9"/>
              </a:solidFill>
              <a:latin typeface="Arial"/>
            </a:endParaRP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1A0E9"/>
              </a:buClr>
              <a:buNone/>
            </a:pPr>
            <a:r>
              <a:rPr lang="en-US" sz="1800" b="1" dirty="0" smtClean="0">
                <a:solidFill>
                  <a:srgbClr val="01A0E9"/>
                </a:solidFill>
                <a:latin typeface="Arial"/>
              </a:rPr>
              <a:t>J2735</a:t>
            </a:r>
            <a:r>
              <a:rPr lang="en-US" sz="1800" b="1" dirty="0">
                <a:solidFill>
                  <a:srgbClr val="01A0E9"/>
                </a:solidFill>
                <a:latin typeface="Arial"/>
              </a:rPr>
              <a:t>™</a:t>
            </a:r>
            <a:r>
              <a:rPr lang="en-US" sz="1800" dirty="0">
                <a:latin typeface="Arial"/>
              </a:rPr>
              <a:t>: </a:t>
            </a:r>
            <a:r>
              <a:rPr lang="en-US" sz="1800" b="1" dirty="0">
                <a:latin typeface="Arial"/>
              </a:rPr>
              <a:t> </a:t>
            </a:r>
            <a:r>
              <a:rPr lang="en-US" sz="1800" dirty="0">
                <a:latin typeface="Arial"/>
              </a:rPr>
              <a:t>Message Set Dictionary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1A0E9"/>
              </a:buClr>
              <a:buNone/>
            </a:pPr>
            <a:r>
              <a:rPr lang="en-US" sz="1800" b="1" dirty="0">
                <a:solidFill>
                  <a:srgbClr val="01A0E9"/>
                </a:solidFill>
                <a:latin typeface="Arial"/>
              </a:rPr>
              <a:t>J2945/x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:  Systems Engineering Process </a:t>
            </a:r>
            <a:r>
              <a:rPr lang="en-US" sz="1800" dirty="0" smtClean="0">
                <a:solidFill>
                  <a:prstClr val="black"/>
                </a:solidFill>
                <a:latin typeface="Arial"/>
              </a:rPr>
              <a:t>Documentation</a:t>
            </a:r>
            <a:endParaRPr lang="en-US" sz="1800" dirty="0">
              <a:latin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SAE Standards: Automated Driving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834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prstClr val="black"/>
                </a:solidFill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ADAS Related Documents – Work In-Process &amp; Published</a:t>
            </a:r>
            <a:endParaRPr lang="en-US" sz="1400" dirty="0">
              <a:solidFill>
                <a:prstClr val="black"/>
              </a:solidFill>
              <a:latin typeface="Arial"/>
            </a:endParaRP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  <a:cs typeface="Arial" panose="020B0604020202020204" pitchFamily="34" charset="0"/>
              </a:rPr>
              <a:t>J3087 WIP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: Automatic Emergency Braking Performance Assessment Test Methods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  <a:cs typeface="Arial" panose="020B0604020202020204" pitchFamily="34" charset="0"/>
              </a:rPr>
              <a:t>J3122 WIP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: Active Safety Test Target Correlation</a:t>
            </a:r>
          </a:p>
          <a:p>
            <a:pPr marL="230188" lvl="1" indent="-47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  <a:cs typeface="Arial" panose="020B0604020202020204" pitchFamily="34" charset="0"/>
              </a:rPr>
              <a:t>J3157 WIP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: Active Safety Bicyclist Test Targets Task Force – </a:t>
            </a:r>
            <a:r>
              <a:rPr lang="en-US" sz="1400" b="1" dirty="0">
                <a:solidFill>
                  <a:srgbClr val="01A0E9"/>
                </a:solidFill>
                <a:latin typeface="Arial"/>
                <a:cs typeface="Arial" panose="020B0604020202020204" pitchFamily="34" charset="0"/>
              </a:rPr>
              <a:t>New</a:t>
            </a:r>
          </a:p>
          <a:p>
            <a:pPr marL="230188" lvl="1" indent="-47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  <a:ea typeface="Calibri" panose="020F0502020204030204" pitchFamily="34" charset="0"/>
                <a:cs typeface="Arial" panose="020B0604020202020204" pitchFamily="34" charset="0"/>
              </a:rPr>
              <a:t>J3088™  </a:t>
            </a:r>
            <a:r>
              <a:rPr lang="en-US" sz="1400" dirty="0">
                <a:solidFill>
                  <a:prstClr val="black"/>
                </a:solidFill>
                <a:latin typeface="Arial"/>
                <a:ea typeface="Calibri" panose="020F0502020204030204" pitchFamily="34" charset="0"/>
                <a:cs typeface="Arial" panose="020B0604020202020204" pitchFamily="34" charset="0"/>
              </a:rPr>
              <a:t>: Active Safety Systems </a:t>
            </a:r>
            <a:r>
              <a:rPr lang="en-US" sz="1400" dirty="0" smtClean="0">
                <a:solidFill>
                  <a:prstClr val="black"/>
                </a:solidFill>
                <a:latin typeface="Arial"/>
                <a:ea typeface="Calibri" panose="020F0502020204030204" pitchFamily="34" charset="0"/>
                <a:cs typeface="Arial" panose="020B0604020202020204" pitchFamily="34" charset="0"/>
              </a:rPr>
              <a:t>Sensors</a:t>
            </a:r>
          </a:p>
          <a:p>
            <a:pPr marL="230188" lvl="1" indent="-47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 smtClean="0">
                <a:solidFill>
                  <a:srgbClr val="01A0E9"/>
                </a:solidFill>
                <a:latin typeface="Arial"/>
                <a:ea typeface="Calibri" panose="020F0502020204030204" pitchFamily="34" charset="0"/>
                <a:cs typeface="Arial" panose="020B0604020202020204" pitchFamily="34" charset="0"/>
              </a:rPr>
              <a:t>J3063™  </a:t>
            </a:r>
            <a:r>
              <a:rPr lang="en-US" sz="1400" dirty="0">
                <a:solidFill>
                  <a:prstClr val="black"/>
                </a:solidFill>
                <a:latin typeface="Arial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>
                <a:solidFill>
                  <a:prstClr val="black"/>
                </a:solidFill>
                <a:latin typeface="Arial"/>
                <a:ea typeface="Calibri" panose="020F0502020204030204" pitchFamily="34" charset="0"/>
                <a:cs typeface="Arial" panose="020B0604020202020204" pitchFamily="34" charset="0"/>
              </a:rPr>
              <a:t>Active Safety Systems Terms and Definitions</a:t>
            </a:r>
            <a:endParaRPr lang="en-US" sz="1400" dirty="0">
              <a:solidFill>
                <a:prstClr val="black"/>
              </a:solidFill>
              <a:latin typeface="Arial"/>
              <a:cs typeface="Arial" panose="020B0604020202020204" pitchFamily="34" charset="0"/>
            </a:endParaRPr>
          </a:p>
          <a:p>
            <a:pPr marL="230188" lvl="1" indent="-4763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endParaRPr lang="en-US" sz="1400" dirty="0">
              <a:solidFill>
                <a:prstClr val="black"/>
              </a:solidFill>
              <a:latin typeface="Arial"/>
              <a:cs typeface="Arial" panose="020B0604020202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prstClr val="black"/>
                </a:solidFill>
                <a:latin typeface="Arial"/>
              </a:rPr>
              <a:t>Safety and Human Factors Standards Related to ADAS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  <a:cs typeface="Arial" panose="020B0604020202020204" pitchFamily="34" charset="0"/>
              </a:rPr>
              <a:t>J3045</a:t>
            </a:r>
            <a:r>
              <a:rPr lang="en-US" sz="1400" b="1" dirty="0">
                <a:solidFill>
                  <a:srgbClr val="01A0E9"/>
                </a:solidFill>
                <a:latin typeface="Arial"/>
              </a:rPr>
              <a:t>™</a:t>
            </a:r>
            <a:r>
              <a:rPr lang="en-US" sz="1400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: Truck &amp; Bus Lane Departure Warning Systems Test Procedure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</a:rPr>
              <a:t>J3048™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: Driver-Vehicle Interface Considerations for Lane Keeping Assistance Systems 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</a:rPr>
              <a:t>J2988™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: Guidelines for Speech Input &amp; Audible Output in Driver Vehicle Interface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</a:rPr>
              <a:t>J2400™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: Human Factors in Forward Collision Warning Systems Operating Characteristics &amp; User Interface 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</a:rPr>
              <a:t>J2831™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: Development of Design &amp; Engineering Recommendations for In-Vehicle Alphanumeric Messages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</a:rPr>
              <a:t>J2972™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: Definition of Hands-Free Operation of a Person to Person Wireless Communication System or Device 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</a:rPr>
              <a:t>J2399™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: Adaptive Cruise Control Operating Characteristics &amp; User Interface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</a:rPr>
              <a:t>J2808™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: Road/Lane Departure Warning Systems: Information for the Human Interface</a:t>
            </a:r>
          </a:p>
          <a:p>
            <a:pPr marL="230188" lvl="1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400" b="1" dirty="0">
                <a:solidFill>
                  <a:srgbClr val="01A0E9"/>
                </a:solidFill>
                <a:latin typeface="Arial"/>
              </a:rPr>
              <a:t>J3077™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: Definitions and Data Sources for the Driver Vehicle Interface (DVI)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SAE Standards: Advanced Driver Assistance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950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7B36B76B-A8E9-47EE-B929-D64D540B2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National Highway Transportation Safety Administration (NHTSA) Letter of 15 September 2017 </a:t>
            </a:r>
            <a:r>
              <a:rPr lang="en-US" dirty="0"/>
              <a:t>(</a:t>
            </a:r>
            <a:r>
              <a:rPr lang="en-US" i="1" dirty="0" smtClean="0"/>
              <a:t>provided</a:t>
            </a:r>
            <a:r>
              <a:rPr lang="en-US" dirty="0" smtClean="0"/>
              <a:t>):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Standard </a:t>
            </a:r>
            <a:r>
              <a:rPr lang="en-US" dirty="0"/>
              <a:t>Data Elements for Crash </a:t>
            </a:r>
            <a:r>
              <a:rPr lang="en-US" dirty="0" smtClean="0"/>
              <a:t>Reconstruction</a:t>
            </a:r>
          </a:p>
          <a:p>
            <a:r>
              <a:rPr lang="en-US" dirty="0" smtClean="0"/>
              <a:t>Clear </a:t>
            </a:r>
            <a:r>
              <a:rPr lang="en-US" dirty="0"/>
              <a:t>and Concise Definitions of Parameters Regarding Operational Design </a:t>
            </a:r>
            <a:r>
              <a:rPr lang="en-US" dirty="0" smtClean="0"/>
              <a:t>Domain</a:t>
            </a:r>
          </a:p>
          <a:p>
            <a:r>
              <a:rPr lang="en-US" dirty="0" smtClean="0"/>
              <a:t>Performance </a:t>
            </a:r>
            <a:r>
              <a:rPr lang="en-US" dirty="0"/>
              <a:t>Tests Suitable for Variable Performance ADS </a:t>
            </a:r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78B5977-F19E-4BFC-A384-46FA472DB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SAE </a:t>
            </a:r>
            <a:r>
              <a:rPr lang="en-US" dirty="0" smtClean="0"/>
              <a:t>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83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547EA37B-A9F4-476D-94AB-71481481A8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8884" y="1018744"/>
            <a:ext cx="4111187" cy="531633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0C3C92B4-947C-4AFE-A6F0-3031C35A6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NHTSA Letter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104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C10FDF-3F04-4281-B6B7-7C1EF5037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B2B2E1-985A-439F-B169-D65EE3CD4FB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1600" dirty="0"/>
              <a:t>Bill Gouse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S.William.Gouse@sae.org</a:t>
            </a:r>
          </a:p>
          <a:p>
            <a:pPr marL="0" indent="0">
              <a:buNone/>
            </a:pPr>
            <a:r>
              <a:rPr lang="en-US" sz="1600" dirty="0"/>
              <a:t>1.202.281.5844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SAE International</a:t>
            </a:r>
          </a:p>
          <a:p>
            <a:pPr marL="0" indent="0">
              <a:buNone/>
            </a:pPr>
            <a:r>
              <a:rPr lang="en-US" sz="1600" dirty="0"/>
              <a:t>Global Ground Vehicle Standards</a:t>
            </a:r>
          </a:p>
          <a:p>
            <a:pPr marL="0" indent="0">
              <a:buNone/>
            </a:pPr>
            <a:r>
              <a:rPr lang="en-US" sz="1600" dirty="0"/>
              <a:t>Washington, DC office</a:t>
            </a:r>
          </a:p>
          <a:p>
            <a:endParaRPr lang="en-US" sz="1600" dirty="0"/>
          </a:p>
        </p:txBody>
      </p:sp>
      <p:pic>
        <p:nvPicPr>
          <p:cNvPr id="8" name="Content Placeholder 11">
            <a:extLst>
              <a:ext uri="{FF2B5EF4-FFF2-40B4-BE49-F238E27FC236}">
                <a16:creationId xmlns:a16="http://schemas.microsoft.com/office/drawing/2014/main" xmlns="" id="{505C89FC-5A61-40A5-B508-D460F96165D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81" y="1113049"/>
            <a:ext cx="7468073" cy="4978715"/>
          </a:xfrm>
        </p:spPr>
      </p:pic>
    </p:spTree>
    <p:extLst>
      <p:ext uri="{BB962C8B-B14F-4D97-AF65-F5344CB8AC3E}">
        <p14:creationId xmlns:p14="http://schemas.microsoft.com/office/powerpoint/2010/main" val="18372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ae_16X9 preferred">
  <a:themeElements>
    <a:clrScheme name="SAE_ppt_130415">
      <a:dk1>
        <a:sysClr val="windowText" lastClr="000000"/>
      </a:dk1>
      <a:lt1>
        <a:sysClr val="window" lastClr="FFFFFF"/>
      </a:lt1>
      <a:dk2>
        <a:srgbClr val="616265"/>
      </a:dk2>
      <a:lt2>
        <a:srgbClr val="CACAC8"/>
      </a:lt2>
      <a:accent1>
        <a:srgbClr val="01A0E9"/>
      </a:accent1>
      <a:accent2>
        <a:srgbClr val="005195"/>
      </a:accent2>
      <a:accent3>
        <a:srgbClr val="2EB135"/>
      </a:accent3>
      <a:accent4>
        <a:srgbClr val="FFB201"/>
      </a:accent4>
      <a:accent5>
        <a:srgbClr val="EA7125"/>
      </a:accent5>
      <a:accent6>
        <a:srgbClr val="DC291E"/>
      </a:accent6>
      <a:hlink>
        <a:srgbClr val="005195"/>
      </a:hlink>
      <a:folHlink>
        <a:srgbClr val="01A0E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6172</TotalTime>
  <Words>666</Words>
  <Application>Microsoft Office PowerPoint</Application>
  <PresentationFormat>ワイド画面</PresentationFormat>
  <Paragraphs>78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Office Theme</vt:lpstr>
      <vt:lpstr>sae_16X9 preferred</vt:lpstr>
      <vt:lpstr>SAE J3016 Revisions &amp; SAE Ads/adas Standards </vt:lpstr>
      <vt:lpstr>SAE J3016 Overview</vt:lpstr>
      <vt:lpstr>SAE J3016_201804? Revisions  - currently in ballot</vt:lpstr>
      <vt:lpstr>SAE Standards: Automated Driving Systems</vt:lpstr>
      <vt:lpstr>SAE Standards: Advanced Driver Assistance Systems</vt:lpstr>
      <vt:lpstr>Additional SAE Activities</vt:lpstr>
      <vt:lpstr>NHTSA Letter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</dc:title>
  <dc:creator>S William Gouse</dc:creator>
  <cp:lastModifiedBy>関根道昭</cp:lastModifiedBy>
  <cp:revision>37</cp:revision>
  <cp:lastPrinted>2018-03-06T20:15:36Z</cp:lastPrinted>
  <dcterms:created xsi:type="dcterms:W3CDTF">2018-03-05T15:28:40Z</dcterms:created>
  <dcterms:modified xsi:type="dcterms:W3CDTF">2018-03-15T15:24:44Z</dcterms:modified>
</cp:coreProperties>
</file>