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0" r:id="rId2"/>
    <p:sldId id="273" r:id="rId3"/>
    <p:sldId id="271" r:id="rId4"/>
    <p:sldId id="272" r:id="rId5"/>
    <p:sldId id="270" r:id="rId6"/>
    <p:sldId id="279" r:id="rId7"/>
    <p:sldId id="264" r:id="rId8"/>
    <p:sldId id="276" r:id="rId9"/>
    <p:sldId id="278" r:id="rId10"/>
    <p:sldId id="277" r:id="rId11"/>
    <p:sldId id="256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4" autoAdjust="0"/>
    <p:restoredTop sz="94675" autoAdjust="0"/>
  </p:normalViewPr>
  <p:slideViewPr>
    <p:cSldViewPr>
      <p:cViewPr varScale="1">
        <p:scale>
          <a:sx n="103" d="100"/>
          <a:sy n="103" d="100"/>
        </p:scale>
        <p:origin x="-139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20000" y="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/>
              <a:t>TFCS-12-16</a:t>
            </a:r>
            <a:endParaRPr lang="en-US" sz="16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81000" y="2736890"/>
            <a:ext cx="8382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800" dirty="0" smtClean="0"/>
              <a:t>Outcome </a:t>
            </a:r>
            <a:r>
              <a:rPr lang="de-DE" sz="4800" dirty="0" smtClean="0"/>
              <a:t>of TFCS-12</a:t>
            </a:r>
            <a:br>
              <a:rPr lang="de-DE" sz="4800" dirty="0" smtClean="0"/>
            </a:br>
            <a:r>
              <a:rPr lang="de-DE" sz="3600" dirty="0" smtClean="0"/>
              <a:t>- summary slides -</a:t>
            </a:r>
            <a:br>
              <a:rPr lang="de-DE" sz="3600" dirty="0" smtClean="0"/>
            </a:br>
            <a:r>
              <a:rPr lang="de-DE" sz="1600" dirty="0" smtClean="0"/>
              <a:t>(detailed meeting minutes will be provided separately)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17-19 </a:t>
            </a:r>
            <a:r>
              <a:rPr lang="de-DE" sz="2400" dirty="0" smtClean="0"/>
              <a:t>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360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de-DE" sz="2400" dirty="0" smtClean="0">
                <a:solidFill>
                  <a:schemeClr val="tx1"/>
                </a:solidFill>
              </a:rPr>
              <a:t>Next steps:</a:t>
            </a:r>
          </a:p>
          <a:p>
            <a:endParaRPr lang="de-DE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Germany and OICA volunteered to </a:t>
            </a:r>
            <a:r>
              <a:rPr lang="de-DE" sz="2400" dirty="0" smtClean="0">
                <a:solidFill>
                  <a:schemeClr val="tx1"/>
                </a:solidFill>
              </a:rPr>
              <a:t>refine the structure of</a:t>
            </a:r>
            <a:r>
              <a:rPr lang="de-DE" sz="2400" dirty="0">
                <a:solidFill>
                  <a:schemeClr val="tx1"/>
                </a:solidFill>
              </a:rPr>
              <a:t/>
            </a:r>
            <a:br>
              <a:rPr lang="de-DE" sz="24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Annex A of the  S/W update </a:t>
            </a:r>
            <a:r>
              <a:rPr lang="de-DE" sz="2400" dirty="0" smtClean="0">
                <a:solidFill>
                  <a:schemeClr val="tx1"/>
                </a:solidFill>
              </a:rPr>
              <a:t>recommendation according to the outcome of TFCS 12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The group agreed to hold four additional </a:t>
            </a:r>
            <a:r>
              <a:rPr lang="de-DE" sz="2400" dirty="0">
                <a:solidFill>
                  <a:schemeClr val="tx1"/>
                </a:solidFill>
              </a:rPr>
              <a:t>web </a:t>
            </a:r>
            <a:r>
              <a:rPr lang="de-DE" sz="2400" dirty="0" smtClean="0">
                <a:solidFill>
                  <a:schemeClr val="tx1"/>
                </a:solidFill>
              </a:rPr>
              <a:t>meetings in </a:t>
            </a:r>
            <a:r>
              <a:rPr lang="de-DE" sz="2400" dirty="0">
                <a:solidFill>
                  <a:schemeClr val="tx1"/>
                </a:solidFill>
              </a:rPr>
              <a:t>order to </a:t>
            </a:r>
            <a:r>
              <a:rPr lang="de-DE" sz="2400" dirty="0" smtClean="0">
                <a:solidFill>
                  <a:schemeClr val="tx1"/>
                </a:solidFill>
              </a:rPr>
              <a:t>progress the remaining work (one C/S and one S/W update webinar before and </a:t>
            </a:r>
            <a:r>
              <a:rPr lang="de-DE" sz="2400" dirty="0">
                <a:solidFill>
                  <a:schemeClr val="tx1"/>
                </a:solidFill>
              </a:rPr>
              <a:t>after </a:t>
            </a:r>
            <a:r>
              <a:rPr lang="de-DE" sz="2400" dirty="0" smtClean="0">
                <a:solidFill>
                  <a:schemeClr val="tx1"/>
                </a:solidFill>
              </a:rPr>
              <a:t>the WP.29 IWG ITS/AD meeting) =&gt; Doodle poll will be sent out shortly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tx1"/>
                </a:solidFill>
              </a:rPr>
              <a:t>The latest status of the draft recommendations will be </a:t>
            </a:r>
            <a:r>
              <a:rPr lang="en-US" sz="2400" dirty="0" smtClean="0">
                <a:solidFill>
                  <a:schemeClr val="tx1"/>
                </a:solidFill>
              </a:rPr>
              <a:t>referenced</a:t>
            </a:r>
            <a:r>
              <a:rPr lang="de-DE" sz="2400" dirty="0" smtClean="0">
                <a:solidFill>
                  <a:schemeClr val="tx1"/>
                </a:solidFill>
              </a:rPr>
              <a:t> for the WP.29 IWG ITS/AD on 21 June 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</a:endParaRPr>
          </a:p>
          <a:p>
            <a:endParaRPr lang="de-DE" sz="2400" dirty="0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988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u="sng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Next </a:t>
            </a:r>
            <a:r>
              <a:rPr lang="en-US" sz="24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meetings:</a:t>
            </a:r>
          </a:p>
          <a:p>
            <a:pPr defTabSz="633413"/>
            <a:endParaRPr lang="de-DE" sz="105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842963"/>
            <a:r>
              <a:rPr lang="de-DE" sz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de-DE" sz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			</a:t>
            </a:r>
          </a:p>
          <a:p>
            <a:pPr defTabSz="671513">
              <a:tabLst>
                <a:tab pos="1657350" algn="l"/>
                <a:tab pos="5486400" algn="l"/>
              </a:tabLst>
            </a:pPr>
            <a:r>
              <a:rPr lang="de-DE" sz="2400" dirty="0" smtClean="0">
                <a:solidFill>
                  <a:schemeClr val="tx1"/>
                </a:solidFill>
              </a:rPr>
              <a:t>TFCS ad hoc „Cyber Security Review I“		June 2018</a:t>
            </a:r>
          </a:p>
          <a:p>
            <a:pPr defTabSz="671513">
              <a:tabLst>
                <a:tab pos="1657350" algn="l"/>
                <a:tab pos="5486400" algn="l"/>
              </a:tabLst>
            </a:pPr>
            <a:r>
              <a:rPr lang="de-DE" sz="2000" dirty="0">
                <a:solidFill>
                  <a:schemeClr val="tx1"/>
                </a:solidFill>
              </a:rPr>
              <a:t>	</a:t>
            </a:r>
            <a:r>
              <a:rPr lang="de-DE" sz="1400" i="1" dirty="0">
                <a:solidFill>
                  <a:schemeClr val="tx1"/>
                </a:solidFill>
              </a:rPr>
              <a:t>(Webmeeting)	</a:t>
            </a:r>
            <a:r>
              <a:rPr lang="de-DE" sz="1400" i="1" dirty="0" smtClean="0">
                <a:solidFill>
                  <a:schemeClr val="tx1"/>
                </a:solidFill>
              </a:rPr>
              <a:t>	time </a:t>
            </a:r>
            <a:r>
              <a:rPr lang="de-DE" sz="1400" i="1" dirty="0">
                <a:solidFill>
                  <a:schemeClr val="tx1"/>
                </a:solidFill>
              </a:rPr>
              <a:t>tbd</a:t>
            </a:r>
          </a:p>
          <a:p>
            <a:pPr defTabSz="671513">
              <a:tabLst>
                <a:tab pos="1657350" algn="l"/>
                <a:tab pos="5029200" algn="l"/>
              </a:tabLst>
            </a:pPr>
            <a:endParaRPr lang="de-DE" sz="1400" dirty="0" smtClean="0">
              <a:solidFill>
                <a:schemeClr val="tx1"/>
              </a:solidFill>
            </a:endParaRPr>
          </a:p>
          <a:p>
            <a:pPr defTabSz="671513">
              <a:tabLst>
                <a:tab pos="1657350" algn="l"/>
                <a:tab pos="5029200" algn="l"/>
              </a:tabLst>
            </a:pPr>
            <a:r>
              <a:rPr lang="de-DE" sz="2400" dirty="0" smtClean="0">
                <a:solidFill>
                  <a:schemeClr val="tx1"/>
                </a:solidFill>
              </a:rPr>
              <a:t>TFCS ad hoc „Software updates Review I“	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smtClean="0">
                <a:solidFill>
                  <a:schemeClr val="tx1"/>
                </a:solidFill>
              </a:rPr>
              <a:t>	June 2018</a:t>
            </a:r>
            <a:endParaRPr lang="de-DE" sz="2400" dirty="0">
              <a:solidFill>
                <a:schemeClr val="tx1"/>
              </a:solidFill>
            </a:endParaRPr>
          </a:p>
          <a:p>
            <a:pPr defTabSz="671513">
              <a:tabLst>
                <a:tab pos="1657350" algn="l"/>
                <a:tab pos="5486400" algn="l"/>
              </a:tabLst>
            </a:pPr>
            <a:r>
              <a:rPr lang="de-DE" sz="1400" dirty="0">
                <a:solidFill>
                  <a:schemeClr val="tx1"/>
                </a:solidFill>
              </a:rPr>
              <a:t>	</a:t>
            </a:r>
            <a:r>
              <a:rPr lang="de-DE" sz="1400" i="1" dirty="0" smtClean="0">
                <a:solidFill>
                  <a:schemeClr val="tx1"/>
                </a:solidFill>
              </a:rPr>
              <a:t>(</a:t>
            </a:r>
            <a:r>
              <a:rPr lang="de-DE" sz="1400" i="1" dirty="0">
                <a:solidFill>
                  <a:schemeClr val="tx1"/>
                </a:solidFill>
              </a:rPr>
              <a:t>Webmeeting)	</a:t>
            </a:r>
            <a:r>
              <a:rPr lang="de-DE" sz="1400" i="1" dirty="0" smtClean="0">
                <a:solidFill>
                  <a:schemeClr val="tx1"/>
                </a:solidFill>
              </a:rPr>
              <a:t>	time tbd</a:t>
            </a:r>
          </a:p>
          <a:p>
            <a:pPr lvl="0" defTabSz="671513">
              <a:tabLst>
                <a:tab pos="1657350" algn="l"/>
                <a:tab pos="5029200" algn="l"/>
              </a:tabLst>
            </a:pPr>
            <a:r>
              <a:rPr lang="de-DE" sz="1400" i="1" dirty="0" smtClean="0">
                <a:solidFill>
                  <a:schemeClr val="tx1"/>
                </a:solidFill>
              </a:rPr>
              <a:t/>
            </a:r>
            <a:br>
              <a:rPr lang="de-DE" sz="1400" i="1" dirty="0" smtClean="0">
                <a:solidFill>
                  <a:schemeClr val="tx1"/>
                </a:solidFill>
              </a:rPr>
            </a:br>
            <a:r>
              <a:rPr lang="de-DE" sz="2400" i="1" dirty="0" smtClean="0">
                <a:solidFill>
                  <a:schemeClr val="bg1">
                    <a:lumMod val="65000"/>
                  </a:schemeClr>
                </a:solidFill>
              </a:rPr>
              <a:t>WP.29 IWG ITS/AD	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</a:rPr>
              <a:t>	 	</a:t>
            </a:r>
            <a:r>
              <a:rPr lang="de-DE" sz="2400" i="1" dirty="0" smtClean="0">
                <a:solidFill>
                  <a:schemeClr val="bg1">
                    <a:lumMod val="65000"/>
                  </a:schemeClr>
                </a:solidFill>
              </a:rPr>
              <a:t>21 June 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</a:rPr>
              <a:t>2018</a:t>
            </a:r>
          </a:p>
          <a:p>
            <a:pPr lvl="0" defTabSz="671513">
              <a:tabLst>
                <a:tab pos="1657350" algn="l"/>
                <a:tab pos="5486400" algn="l"/>
              </a:tabLst>
            </a:pPr>
            <a:r>
              <a:rPr lang="de-DE" sz="1400" dirty="0" smtClean="0">
                <a:solidFill>
                  <a:prstClr val="black"/>
                </a:solidFill>
              </a:rPr>
              <a:t/>
            </a:r>
            <a:br>
              <a:rPr lang="de-DE" sz="1400" dirty="0" smtClean="0">
                <a:solidFill>
                  <a:prstClr val="black"/>
                </a:solidFill>
              </a:rPr>
            </a:br>
            <a:r>
              <a:rPr lang="de-DE" sz="2400" dirty="0" smtClean="0">
                <a:solidFill>
                  <a:prstClr val="black"/>
                </a:solidFill>
              </a:rPr>
              <a:t>TFCS </a:t>
            </a:r>
            <a:r>
              <a:rPr lang="de-DE" sz="2400" dirty="0">
                <a:solidFill>
                  <a:prstClr val="black"/>
                </a:solidFill>
              </a:rPr>
              <a:t>ad hoc „Cyber Security Review </a:t>
            </a:r>
            <a:r>
              <a:rPr lang="de-DE" sz="2400" dirty="0" smtClean="0">
                <a:solidFill>
                  <a:prstClr val="black"/>
                </a:solidFill>
              </a:rPr>
              <a:t>II“</a:t>
            </a:r>
            <a:r>
              <a:rPr lang="de-DE" sz="2400" dirty="0">
                <a:solidFill>
                  <a:prstClr val="black"/>
                </a:solidFill>
              </a:rPr>
              <a:t>	</a:t>
            </a:r>
            <a:r>
              <a:rPr lang="de-DE" sz="2400" dirty="0" smtClean="0">
                <a:solidFill>
                  <a:prstClr val="black"/>
                </a:solidFill>
              </a:rPr>
              <a:t>	July </a:t>
            </a:r>
            <a:r>
              <a:rPr lang="de-DE" sz="2400" dirty="0">
                <a:solidFill>
                  <a:prstClr val="black"/>
                </a:solidFill>
              </a:rPr>
              <a:t>2018</a:t>
            </a:r>
          </a:p>
          <a:p>
            <a:pPr lvl="0" defTabSz="671513">
              <a:tabLst>
                <a:tab pos="1657350" algn="l"/>
                <a:tab pos="5486400" algn="l"/>
              </a:tabLst>
            </a:pPr>
            <a:r>
              <a:rPr lang="de-DE" sz="2000" dirty="0">
                <a:solidFill>
                  <a:prstClr val="black"/>
                </a:solidFill>
              </a:rPr>
              <a:t>	</a:t>
            </a:r>
            <a:r>
              <a:rPr lang="de-DE" sz="1400" i="1" dirty="0">
                <a:solidFill>
                  <a:prstClr val="black"/>
                </a:solidFill>
              </a:rPr>
              <a:t>(Webmeeting)	</a:t>
            </a:r>
            <a:r>
              <a:rPr lang="de-DE" sz="1400" i="1" dirty="0" smtClean="0">
                <a:solidFill>
                  <a:prstClr val="black"/>
                </a:solidFill>
              </a:rPr>
              <a:t>	time </a:t>
            </a:r>
            <a:r>
              <a:rPr lang="de-DE" sz="1400" i="1" dirty="0">
                <a:solidFill>
                  <a:prstClr val="black"/>
                </a:solidFill>
              </a:rPr>
              <a:t>tbd</a:t>
            </a:r>
          </a:p>
          <a:p>
            <a:pPr lvl="0" defTabSz="671513">
              <a:tabLst>
                <a:tab pos="1657350" algn="l"/>
                <a:tab pos="5029200" algn="l"/>
              </a:tabLst>
            </a:pPr>
            <a:endParaRPr lang="de-DE" sz="1400" dirty="0">
              <a:solidFill>
                <a:prstClr val="black"/>
              </a:solidFill>
            </a:endParaRPr>
          </a:p>
          <a:p>
            <a:pPr lvl="0" defTabSz="671513">
              <a:tabLst>
                <a:tab pos="1657350" algn="l"/>
                <a:tab pos="5029200" algn="l"/>
              </a:tabLst>
            </a:pPr>
            <a:r>
              <a:rPr lang="de-DE" sz="2400" dirty="0">
                <a:solidFill>
                  <a:prstClr val="black"/>
                </a:solidFill>
              </a:rPr>
              <a:t>TFCS ad hoc „Software updates Review </a:t>
            </a:r>
            <a:r>
              <a:rPr lang="de-DE" sz="2400" dirty="0" smtClean="0">
                <a:solidFill>
                  <a:prstClr val="black"/>
                </a:solidFill>
              </a:rPr>
              <a:t>II“</a:t>
            </a:r>
            <a:r>
              <a:rPr lang="de-DE" sz="2400" dirty="0">
                <a:solidFill>
                  <a:prstClr val="black"/>
                </a:solidFill>
              </a:rPr>
              <a:t>	 </a:t>
            </a:r>
            <a:r>
              <a:rPr lang="de-DE" sz="2400" dirty="0" smtClean="0">
                <a:solidFill>
                  <a:prstClr val="black"/>
                </a:solidFill>
              </a:rPr>
              <a:t>	July </a:t>
            </a:r>
            <a:r>
              <a:rPr lang="de-DE" sz="2400" dirty="0">
                <a:solidFill>
                  <a:prstClr val="black"/>
                </a:solidFill>
              </a:rPr>
              <a:t>2018</a:t>
            </a:r>
          </a:p>
          <a:p>
            <a:pPr lvl="0" defTabSz="671513">
              <a:tabLst>
                <a:tab pos="1657350" algn="l"/>
                <a:tab pos="5486400" algn="l"/>
              </a:tabLst>
            </a:pPr>
            <a:r>
              <a:rPr lang="de-DE" sz="1400" dirty="0">
                <a:solidFill>
                  <a:prstClr val="black"/>
                </a:solidFill>
              </a:rPr>
              <a:t>	</a:t>
            </a:r>
            <a:r>
              <a:rPr lang="de-DE" sz="1400" i="1" dirty="0">
                <a:solidFill>
                  <a:prstClr val="black"/>
                </a:solidFill>
              </a:rPr>
              <a:t>(Webmeeting)	</a:t>
            </a:r>
            <a:r>
              <a:rPr lang="de-DE" sz="1400" i="1" dirty="0" smtClean="0">
                <a:solidFill>
                  <a:prstClr val="black"/>
                </a:solidFill>
              </a:rPr>
              <a:t>	time </a:t>
            </a:r>
            <a:r>
              <a:rPr lang="de-DE" sz="1400" i="1" dirty="0">
                <a:solidFill>
                  <a:prstClr val="black"/>
                </a:solidFill>
              </a:rPr>
              <a:t>tbd</a:t>
            </a:r>
          </a:p>
          <a:p>
            <a:pPr defTabSz="671513">
              <a:tabLst>
                <a:tab pos="1657350" algn="l"/>
                <a:tab pos="5029200" algn="l"/>
              </a:tabLst>
            </a:pPr>
            <a:endParaRPr lang="de-DE" sz="1400" dirty="0" smtClean="0">
              <a:solidFill>
                <a:schemeClr val="tx1"/>
              </a:solidFill>
            </a:endParaRPr>
          </a:p>
          <a:p>
            <a:pPr lvl="0" defTabSz="671513">
              <a:tabLst>
                <a:tab pos="1657350" algn="l"/>
                <a:tab pos="5029200" algn="l"/>
              </a:tabLst>
            </a:pPr>
            <a:r>
              <a:rPr lang="de-DE" sz="2400" dirty="0" smtClean="0">
                <a:solidFill>
                  <a:prstClr val="black"/>
                </a:solidFill>
              </a:rPr>
              <a:t>TFCS-13 (if needed; in Europe)			Sept. 2018</a:t>
            </a:r>
            <a:endParaRPr lang="de-DE" sz="2400" dirty="0">
              <a:solidFill>
                <a:prstClr val="black"/>
              </a:solidFill>
            </a:endParaRPr>
          </a:p>
          <a:p>
            <a:pPr defTabSz="842963">
              <a:tabLst>
                <a:tab pos="1657350" algn="l"/>
                <a:tab pos="5029200" algn="l"/>
              </a:tabLst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93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u="sng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Timing (target)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3733800" y="3276600"/>
            <a:ext cx="4876800" cy="150412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57600" y="1295400"/>
            <a:ext cx="9144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tx2"/>
                </a:solidFill>
              </a:rPr>
              <a:t>End of extended</a:t>
            </a:r>
            <a:br>
              <a:rPr lang="de-DE" sz="1000" b="1" dirty="0" smtClean="0">
                <a:solidFill>
                  <a:schemeClr val="tx2"/>
                </a:solidFill>
              </a:rPr>
            </a:br>
            <a:r>
              <a:rPr lang="de-DE" sz="1000" b="1" dirty="0" smtClean="0">
                <a:solidFill>
                  <a:schemeClr val="tx2"/>
                </a:solidFill>
              </a:rPr>
              <a:t>mandate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7315200" y="5562600"/>
            <a:ext cx="12192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accent5">
                    <a:lumMod val="75000"/>
                  </a:schemeClr>
                </a:solidFill>
              </a:rPr>
              <a:t>Presentation of recommendation papers</a:t>
            </a:r>
            <a:endParaRPr lang="en-US" sz="1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733800" y="1981200"/>
            <a:ext cx="762000" cy="3581400"/>
            <a:chOff x="3733800" y="2819400"/>
            <a:chExt cx="762000" cy="358140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4114800" y="3657600"/>
              <a:ext cx="0" cy="274320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 flipV="1">
              <a:off x="4038600" y="41148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733800" y="2819400"/>
              <a:ext cx="762000" cy="762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400" b="1" dirty="0" smtClean="0">
                  <a:solidFill>
                    <a:schemeClr val="accent5">
                      <a:lumMod val="75000"/>
                    </a:schemeClr>
                  </a:solidFill>
                </a:rPr>
                <a:t>ITS/AD</a:t>
              </a:r>
              <a:br>
                <a:rPr lang="de-DE" sz="1400" b="1" dirty="0" smtClean="0">
                  <a:solidFill>
                    <a:schemeClr val="accent5">
                      <a:lumMod val="75000"/>
                    </a:schemeClr>
                  </a:solidFill>
                </a:rPr>
              </a:br>
              <a:r>
                <a:rPr lang="de-DE" sz="1400" b="1" dirty="0" smtClean="0">
                  <a:solidFill>
                    <a:schemeClr val="accent5">
                      <a:lumMod val="75000"/>
                    </a:schemeClr>
                  </a:solidFill>
                </a:rPr>
                <a:t>Geneva</a:t>
              </a:r>
              <a:endParaRPr lang="en-US" sz="14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3733800" y="4648200"/>
              <a:ext cx="7620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  <a:t>21 June</a:t>
              </a:r>
              <a:b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</a:br>
              <a: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  <a:t>2018</a:t>
              </a:r>
              <a:endParaRPr lang="en-US" sz="12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Pentagon 6"/>
          <p:cNvSpPr/>
          <p:nvPr/>
        </p:nvSpPr>
        <p:spPr>
          <a:xfrm>
            <a:off x="762000" y="3276600"/>
            <a:ext cx="3276600" cy="152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762000" y="1981200"/>
            <a:ext cx="914400" cy="3581400"/>
            <a:chOff x="3505200" y="2667000"/>
            <a:chExt cx="914400" cy="3581400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3505200" y="2667000"/>
              <a:ext cx="9144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smtClean="0">
                  <a:solidFill>
                    <a:prstClr val="white"/>
                  </a:solidFill>
                </a:rPr>
                <a:t>TFCS-12</a:t>
              </a:r>
              <a:r>
                <a:rPr lang="de-DE" sz="1400" b="1" dirty="0">
                  <a:solidFill>
                    <a:prstClr val="white"/>
                  </a:solidFill>
                </a:rPr>
                <a:t/>
              </a:r>
              <a:br>
                <a:rPr lang="de-DE" sz="1400" b="1" dirty="0">
                  <a:solidFill>
                    <a:prstClr val="white"/>
                  </a:solidFill>
                </a:rPr>
              </a:br>
              <a:r>
                <a:rPr lang="de-DE" sz="1000" b="1" dirty="0" smtClean="0">
                  <a:solidFill>
                    <a:prstClr val="white"/>
                  </a:solidFill>
                </a:rPr>
                <a:t>Seoul</a:t>
              </a:r>
              <a:endParaRPr lang="en-US" sz="1000" b="1" dirty="0">
                <a:solidFill>
                  <a:prstClr val="white"/>
                </a:solidFill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17-19 Apr. 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1" name="Rounded Rectangle 50"/>
          <p:cNvSpPr/>
          <p:nvPr/>
        </p:nvSpPr>
        <p:spPr>
          <a:xfrm>
            <a:off x="3505200" y="5562600"/>
            <a:ext cx="1219200" cy="457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accent5">
                    <a:lumMod val="75000"/>
                  </a:schemeClr>
                </a:solidFill>
              </a:rPr>
              <a:t>Status</a:t>
            </a:r>
            <a:br>
              <a:rPr lang="de-DE" sz="1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de-DE" sz="1000" b="1" dirty="0" smtClean="0">
                <a:solidFill>
                  <a:schemeClr val="accent5">
                    <a:lumMod val="75000"/>
                  </a:schemeClr>
                </a:solidFill>
              </a:rPr>
              <a:t>report</a:t>
            </a:r>
            <a:endParaRPr lang="en-US" sz="1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553200" y="1981200"/>
            <a:ext cx="914400" cy="3581400"/>
            <a:chOff x="3505200" y="2667000"/>
            <a:chExt cx="914400" cy="358140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3505200" y="2667000"/>
              <a:ext cx="9144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smtClean="0">
                  <a:solidFill>
                    <a:prstClr val="white"/>
                  </a:solidFill>
                </a:rPr>
                <a:t>TFCS-13 </a:t>
              </a:r>
              <a:r>
                <a:rPr lang="de-DE" sz="1400" b="1" dirty="0">
                  <a:solidFill>
                    <a:prstClr val="white"/>
                  </a:solidFill>
                </a:rPr>
                <a:t/>
              </a:r>
              <a:br>
                <a:rPr lang="de-DE" sz="1400" b="1" dirty="0">
                  <a:solidFill>
                    <a:prstClr val="white"/>
                  </a:solidFill>
                </a:rPr>
              </a:br>
              <a:r>
                <a:rPr lang="de-DE" sz="1000" b="1" dirty="0" smtClean="0">
                  <a:solidFill>
                    <a:prstClr val="white"/>
                  </a:solidFill>
                </a:rPr>
                <a:t>Europe</a:t>
              </a:r>
            </a:p>
            <a:p>
              <a:pPr algn="ctr"/>
              <a:r>
                <a:rPr lang="de-DE" sz="900" b="1" dirty="0" smtClean="0">
                  <a:solidFill>
                    <a:prstClr val="white"/>
                  </a:solidFill>
                </a:rPr>
                <a:t>- if required -</a:t>
              </a:r>
              <a:endParaRPr lang="en-US" sz="900" b="1" dirty="0">
                <a:solidFill>
                  <a:prstClr val="white"/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Sept.</a:t>
              </a:r>
              <a:br>
                <a:rPr lang="de-DE" sz="1200" b="1" dirty="0" smtClean="0">
                  <a:solidFill>
                    <a:schemeClr val="tx2"/>
                  </a:solidFill>
                </a:rPr>
              </a:br>
              <a:r>
                <a:rPr lang="de-DE" sz="1200" b="1" dirty="0" smtClean="0">
                  <a:solidFill>
                    <a:schemeClr val="tx2"/>
                  </a:solidFill>
                </a:rPr>
                <a:t>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543800" y="1981200"/>
            <a:ext cx="762000" cy="3581400"/>
            <a:chOff x="3733800" y="2819400"/>
            <a:chExt cx="762000" cy="358140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4114800" y="3657600"/>
              <a:ext cx="0" cy="274320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>
            <a:xfrm flipV="1">
              <a:off x="4038600" y="41148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3733800" y="2819400"/>
              <a:ext cx="762000" cy="762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400" b="1" dirty="0" smtClean="0">
                  <a:solidFill>
                    <a:schemeClr val="accent5">
                      <a:lumMod val="75000"/>
                    </a:schemeClr>
                  </a:solidFill>
                </a:rPr>
                <a:t>ITS/AD</a:t>
              </a:r>
              <a:br>
                <a:rPr lang="de-DE" sz="1400" b="1" dirty="0" smtClean="0">
                  <a:solidFill>
                    <a:schemeClr val="accent5">
                      <a:lumMod val="75000"/>
                    </a:schemeClr>
                  </a:solidFill>
                </a:rPr>
              </a:br>
              <a:r>
                <a:rPr lang="de-DE" sz="1400" b="1" dirty="0" smtClean="0">
                  <a:solidFill>
                    <a:schemeClr val="accent5">
                      <a:lumMod val="75000"/>
                    </a:schemeClr>
                  </a:solidFill>
                </a:rPr>
                <a:t>Geneva</a:t>
              </a:r>
              <a:endParaRPr lang="en-US" sz="14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3733800" y="4648200"/>
              <a:ext cx="7620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  <a:t>15 Nov.</a:t>
              </a:r>
              <a:b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</a:br>
              <a: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  <a:t>2018</a:t>
              </a:r>
              <a:endParaRPr lang="en-US" sz="12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752600" y="1981200"/>
            <a:ext cx="914400" cy="3581400"/>
            <a:chOff x="3505200" y="2667000"/>
            <a:chExt cx="914400" cy="358140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3505200" y="2667000"/>
              <a:ext cx="914400" cy="76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smtClean="0">
                  <a:solidFill>
                    <a:prstClr val="white"/>
                  </a:solidFill>
                </a:rPr>
                <a:t>Ad hoc C/S 1</a:t>
              </a:r>
              <a:r>
                <a:rPr lang="de-DE" sz="1400" b="1" dirty="0">
                  <a:solidFill>
                    <a:prstClr val="white"/>
                  </a:solidFill>
                </a:rPr>
                <a:t/>
              </a:r>
              <a:br>
                <a:rPr lang="de-DE" sz="1400" b="1" dirty="0">
                  <a:solidFill>
                    <a:prstClr val="white"/>
                  </a:solidFill>
                </a:rPr>
              </a:br>
              <a:r>
                <a:rPr lang="de-DE" sz="1000" b="1" dirty="0" smtClean="0">
                  <a:solidFill>
                    <a:prstClr val="white"/>
                  </a:solidFill>
                </a:rPr>
                <a:t>Web</a:t>
              </a:r>
              <a:endParaRPr lang="en-US" sz="1000" b="1" dirty="0">
                <a:solidFill>
                  <a:prstClr val="white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June </a:t>
              </a:r>
              <a:br>
                <a:rPr lang="de-DE" sz="1200" b="1" dirty="0" smtClean="0">
                  <a:solidFill>
                    <a:schemeClr val="tx2"/>
                  </a:solidFill>
                </a:rPr>
              </a:br>
              <a:r>
                <a:rPr lang="de-DE" sz="1200" b="1" dirty="0" smtClean="0">
                  <a:solidFill>
                    <a:schemeClr val="tx2"/>
                  </a:solidFill>
                </a:rPr>
                <a:t>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737884" y="1981200"/>
            <a:ext cx="914400" cy="3581400"/>
            <a:chOff x="3505200" y="2667000"/>
            <a:chExt cx="914400" cy="3581400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3505200" y="2667000"/>
              <a:ext cx="914400" cy="76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smtClean="0">
                  <a:solidFill>
                    <a:prstClr val="white"/>
                  </a:solidFill>
                </a:rPr>
                <a:t>Ad hoc S/W 1</a:t>
              </a:r>
              <a:r>
                <a:rPr lang="de-DE" sz="1400" b="1" dirty="0">
                  <a:solidFill>
                    <a:prstClr val="white"/>
                  </a:solidFill>
                </a:rPr>
                <a:t/>
              </a:r>
              <a:br>
                <a:rPr lang="de-DE" sz="1400" b="1" dirty="0">
                  <a:solidFill>
                    <a:prstClr val="white"/>
                  </a:solidFill>
                </a:rPr>
              </a:br>
              <a:r>
                <a:rPr lang="de-DE" sz="1000" b="1" dirty="0" smtClean="0">
                  <a:solidFill>
                    <a:prstClr val="white"/>
                  </a:solidFill>
                </a:rPr>
                <a:t>Web</a:t>
              </a:r>
              <a:endParaRPr lang="en-US" sz="1000" b="1" dirty="0">
                <a:solidFill>
                  <a:prstClr val="white"/>
                </a:solidFill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June </a:t>
              </a:r>
              <a:br>
                <a:rPr lang="de-DE" sz="1200" b="1" dirty="0" smtClean="0">
                  <a:solidFill>
                    <a:schemeClr val="tx2"/>
                  </a:solidFill>
                </a:rPr>
              </a:br>
              <a:r>
                <a:rPr lang="de-DE" sz="1200" b="1" dirty="0" smtClean="0">
                  <a:solidFill>
                    <a:schemeClr val="tx2"/>
                  </a:solidFill>
                </a:rPr>
                <a:t>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577316" y="1981200"/>
            <a:ext cx="914400" cy="3581400"/>
            <a:chOff x="3505200" y="2667000"/>
            <a:chExt cx="914400" cy="358140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3505200" y="2667000"/>
              <a:ext cx="914400" cy="76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smtClean="0">
                  <a:solidFill>
                    <a:prstClr val="white"/>
                  </a:solidFill>
                </a:rPr>
                <a:t>Ad hoc C/S 2</a:t>
              </a:r>
              <a:r>
                <a:rPr lang="de-DE" sz="1400" b="1" dirty="0">
                  <a:solidFill>
                    <a:prstClr val="white"/>
                  </a:solidFill>
                </a:rPr>
                <a:t/>
              </a:r>
              <a:br>
                <a:rPr lang="de-DE" sz="1400" b="1" dirty="0">
                  <a:solidFill>
                    <a:prstClr val="white"/>
                  </a:solidFill>
                </a:rPr>
              </a:br>
              <a:r>
                <a:rPr lang="de-DE" sz="1000" b="1" dirty="0" smtClean="0">
                  <a:solidFill>
                    <a:prstClr val="white"/>
                  </a:solidFill>
                </a:rPr>
                <a:t>Web</a:t>
              </a:r>
              <a:endParaRPr lang="en-US" sz="1000" b="1" dirty="0">
                <a:solidFill>
                  <a:prstClr val="white"/>
                </a:solidFill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July</a:t>
              </a:r>
              <a:br>
                <a:rPr lang="de-DE" sz="1200" b="1" dirty="0" smtClean="0">
                  <a:solidFill>
                    <a:schemeClr val="tx2"/>
                  </a:solidFill>
                </a:rPr>
              </a:br>
              <a:r>
                <a:rPr lang="de-DE" sz="1200" b="1" dirty="0" smtClean="0">
                  <a:solidFill>
                    <a:schemeClr val="tx2"/>
                  </a:solidFill>
                </a:rPr>
                <a:t>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562600" y="1981200"/>
            <a:ext cx="914400" cy="3581400"/>
            <a:chOff x="3505200" y="2667000"/>
            <a:chExt cx="914400" cy="358140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3505200" y="2667000"/>
              <a:ext cx="914400" cy="76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smtClean="0">
                  <a:solidFill>
                    <a:prstClr val="white"/>
                  </a:solidFill>
                </a:rPr>
                <a:t>Ad hoc S/W 2</a:t>
              </a:r>
              <a:r>
                <a:rPr lang="de-DE" sz="1400" b="1" dirty="0">
                  <a:solidFill>
                    <a:prstClr val="white"/>
                  </a:solidFill>
                </a:rPr>
                <a:t/>
              </a:r>
              <a:br>
                <a:rPr lang="de-DE" sz="1400" b="1" dirty="0">
                  <a:solidFill>
                    <a:prstClr val="white"/>
                  </a:solidFill>
                </a:rPr>
              </a:br>
              <a:r>
                <a:rPr lang="de-DE" sz="1000" b="1" dirty="0" smtClean="0">
                  <a:solidFill>
                    <a:prstClr val="white"/>
                  </a:solidFill>
                </a:rPr>
                <a:t>Web</a:t>
              </a:r>
              <a:endParaRPr lang="en-US" sz="1000" b="1" dirty="0">
                <a:solidFill>
                  <a:prstClr val="white"/>
                </a:solidFill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July</a:t>
              </a:r>
              <a:br>
                <a:rPr lang="de-DE" sz="1200" b="1" dirty="0" smtClean="0">
                  <a:solidFill>
                    <a:schemeClr val="tx2"/>
                  </a:solidFill>
                </a:rPr>
              </a:br>
              <a:r>
                <a:rPr lang="de-DE" sz="1200" b="1" dirty="0" smtClean="0">
                  <a:solidFill>
                    <a:schemeClr val="tx2"/>
                  </a:solidFill>
                </a:rPr>
                <a:t>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1" name="Oval 60"/>
          <p:cNvSpPr/>
          <p:nvPr/>
        </p:nvSpPr>
        <p:spPr>
          <a:xfrm flipV="1">
            <a:off x="4038600" y="32766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Pentagon 61"/>
          <p:cNvSpPr/>
          <p:nvPr/>
        </p:nvSpPr>
        <p:spPr>
          <a:xfrm>
            <a:off x="5867400" y="4644656"/>
            <a:ext cx="2057400" cy="232144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Pentagon 62"/>
          <p:cNvSpPr/>
          <p:nvPr/>
        </p:nvSpPr>
        <p:spPr>
          <a:xfrm>
            <a:off x="5867400" y="4949456"/>
            <a:ext cx="2057400" cy="228600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Pentagon 73"/>
          <p:cNvSpPr/>
          <p:nvPr/>
        </p:nvSpPr>
        <p:spPr>
          <a:xfrm>
            <a:off x="838200" y="4648200"/>
            <a:ext cx="5181600" cy="228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 smtClean="0"/>
              <a:t>Cyber Security Resolution + Regulation</a:t>
            </a:r>
            <a:endParaRPr lang="en-US" sz="1050" b="1" dirty="0"/>
          </a:p>
        </p:txBody>
      </p:sp>
      <p:sp>
        <p:nvSpPr>
          <p:cNvPr id="75" name="Pentagon 74"/>
          <p:cNvSpPr/>
          <p:nvPr/>
        </p:nvSpPr>
        <p:spPr>
          <a:xfrm>
            <a:off x="838200" y="4953000"/>
            <a:ext cx="5181600" cy="228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 smtClean="0"/>
              <a:t>S/W update Resolution + Regulation</a:t>
            </a:r>
            <a:endParaRPr lang="en-US" sz="1050" b="1" dirty="0"/>
          </a:p>
        </p:txBody>
      </p:sp>
      <p:sp>
        <p:nvSpPr>
          <p:cNvPr id="64" name="Rectangle 63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050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UN Task Force on Cyber Security and Over the Air issues (TF-CS/OTA) will provide two recommendations:</a:t>
            </a: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347863" y="2302934"/>
            <a:ext cx="6417664" cy="4097866"/>
            <a:chOff x="264568" y="914400"/>
            <a:chExt cx="8592245" cy="5486400"/>
          </a:xfrm>
        </p:grpSpPr>
        <p:sp>
          <p:nvSpPr>
            <p:cNvPr id="18" name="Rectangle 17"/>
            <p:cNvSpPr/>
            <p:nvPr/>
          </p:nvSpPr>
          <p:spPr>
            <a:xfrm>
              <a:off x="914400" y="914400"/>
              <a:ext cx="13716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Data protection</a:t>
              </a:r>
              <a:endParaRPr lang="en-US" sz="10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524500" y="914400"/>
              <a:ext cx="13716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Software updates</a:t>
              </a:r>
              <a:endParaRPr lang="en-US" sz="1000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524500" y="1752600"/>
              <a:ext cx="13716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 smtClean="0"/>
                <a:t>Certification aspects</a:t>
              </a:r>
              <a:endParaRPr lang="en-US" sz="900" b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749071" y="914400"/>
              <a:ext cx="13716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Cyber Security</a:t>
              </a:r>
              <a:endParaRPr lang="en-US" sz="1000" b="1" dirty="0"/>
            </a:p>
          </p:txBody>
        </p:sp>
        <p:cxnSp>
          <p:nvCxnSpPr>
            <p:cNvPr id="23" name="Elbow Connector 22"/>
            <p:cNvCxnSpPr>
              <a:stCxn id="18" idx="2"/>
              <a:endCxn id="29" idx="0"/>
            </p:cNvCxnSpPr>
            <p:nvPr/>
          </p:nvCxnSpPr>
          <p:spPr>
            <a:xfrm rot="5400000">
              <a:off x="1064571" y="1216971"/>
              <a:ext cx="344424" cy="726835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18" idx="2"/>
              <a:endCxn id="25" idx="0"/>
            </p:cNvCxnSpPr>
            <p:nvPr/>
          </p:nvCxnSpPr>
          <p:spPr>
            <a:xfrm rot="16200000" flipH="1">
              <a:off x="1770888" y="1237488"/>
              <a:ext cx="344424" cy="685800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1828800" y="1752600"/>
              <a:ext cx="9144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Security </a:t>
              </a:r>
              <a:br>
                <a:rPr lang="de-DE" sz="900" b="1" dirty="0"/>
              </a:br>
              <a:r>
                <a:rPr lang="de-DE" sz="900" b="1" dirty="0"/>
                <a:t>aspects</a:t>
              </a:r>
              <a:endParaRPr lang="en-US" sz="900" b="1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038600" y="1752600"/>
              <a:ext cx="9144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Security </a:t>
              </a:r>
              <a:br>
                <a:rPr lang="de-DE" sz="900" b="1" dirty="0"/>
              </a:br>
              <a:r>
                <a:rPr lang="de-DE" sz="900" b="1" dirty="0"/>
                <a:t>aspects</a:t>
              </a:r>
              <a:endParaRPr lang="en-US" sz="900" b="1" dirty="0"/>
            </a:p>
          </p:txBody>
        </p:sp>
        <p:cxnSp>
          <p:nvCxnSpPr>
            <p:cNvPr id="27" name="Elbow Connector 26"/>
            <p:cNvCxnSpPr>
              <a:stCxn id="20" idx="2"/>
              <a:endCxn id="21" idx="0"/>
            </p:cNvCxnSpPr>
            <p:nvPr/>
          </p:nvCxnSpPr>
          <p:spPr>
            <a:xfrm rot="5400000">
              <a:off x="6038088" y="1580388"/>
              <a:ext cx="344424" cy="12700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20" idx="2"/>
              <a:endCxn id="26" idx="0"/>
            </p:cNvCxnSpPr>
            <p:nvPr/>
          </p:nvCxnSpPr>
          <p:spPr>
            <a:xfrm rot="5400000">
              <a:off x="5180838" y="723138"/>
              <a:ext cx="344424" cy="1714500"/>
            </a:xfrm>
            <a:prstGeom prst="bentConnector3">
              <a:avLst>
                <a:gd name="adj1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381000" y="1752600"/>
              <a:ext cx="984729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Legal </a:t>
              </a:r>
              <a:br>
                <a:rPr lang="de-DE" sz="900" b="1" dirty="0"/>
              </a:br>
              <a:r>
                <a:rPr lang="de-DE" sz="900" b="1" dirty="0"/>
                <a:t>aspects</a:t>
              </a:r>
              <a:endParaRPr lang="en-US" sz="900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64568" y="2895600"/>
              <a:ext cx="1164879" cy="3363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000" b="1" dirty="0"/>
                <a:t>out of scope</a:t>
              </a:r>
              <a:endParaRPr lang="en-US" sz="1000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596671" y="2819400"/>
              <a:ext cx="16764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Threat analysis</a:t>
              </a:r>
              <a:endParaRPr lang="en-US" sz="1000" b="1" dirty="0"/>
            </a:p>
          </p:txBody>
        </p:sp>
        <p:sp>
          <p:nvSpPr>
            <p:cNvPr id="32" name="Down Arrow 31"/>
            <p:cNvSpPr/>
            <p:nvPr/>
          </p:nvSpPr>
          <p:spPr>
            <a:xfrm>
              <a:off x="5410200" y="30480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084913" y="2514600"/>
              <a:ext cx="10668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pre-</a:t>
              </a:r>
              <a:br>
                <a:rPr lang="de-DE" sz="900" b="1" dirty="0"/>
              </a:br>
              <a:r>
                <a:rPr lang="de-DE" sz="900" b="1" dirty="0"/>
                <a:t>registration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324600" y="2514600"/>
              <a:ext cx="10668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post-</a:t>
              </a:r>
              <a:br>
                <a:rPr lang="de-DE" sz="900" b="1" dirty="0"/>
              </a:br>
              <a:r>
                <a:rPr lang="de-DE" sz="900" b="1" dirty="0"/>
                <a:t>registration</a:t>
              </a:r>
            </a:p>
          </p:txBody>
        </p:sp>
        <p:cxnSp>
          <p:nvCxnSpPr>
            <p:cNvPr id="35" name="Elbow Connector 34"/>
            <p:cNvCxnSpPr>
              <a:stCxn id="21" idx="2"/>
            </p:cNvCxnSpPr>
            <p:nvPr/>
          </p:nvCxnSpPr>
          <p:spPr>
            <a:xfrm rot="5400000">
              <a:off x="5790438" y="2094738"/>
              <a:ext cx="268224" cy="571500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>
              <a:stCxn id="21" idx="2"/>
              <a:endCxn id="34" idx="0"/>
            </p:cNvCxnSpPr>
            <p:nvPr/>
          </p:nvCxnSpPr>
          <p:spPr>
            <a:xfrm rot="16200000" flipH="1">
              <a:off x="6400038" y="2056638"/>
              <a:ext cx="268224" cy="647700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Down Arrow 36"/>
            <p:cNvSpPr/>
            <p:nvPr/>
          </p:nvSpPr>
          <p:spPr>
            <a:xfrm>
              <a:off x="6705600" y="30480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448300" y="3505200"/>
              <a:ext cx="16002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Develop flow diagram</a:t>
              </a:r>
              <a:endParaRPr lang="en-US" sz="1000" b="1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596671" y="4572000"/>
              <a:ext cx="16764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Define mitigation principles</a:t>
              </a:r>
              <a:endParaRPr lang="en-US" sz="1000" b="1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48300" y="4572000"/>
              <a:ext cx="16002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Define approval method</a:t>
              </a:r>
              <a:endParaRPr lang="en-US" sz="1000" b="1" dirty="0"/>
            </a:p>
          </p:txBody>
        </p:sp>
        <p:pic>
          <p:nvPicPr>
            <p:cNvPr id="41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749071" y="3352800"/>
              <a:ext cx="1382852" cy="65944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Rectangle 41"/>
            <p:cNvSpPr/>
            <p:nvPr/>
          </p:nvSpPr>
          <p:spPr>
            <a:xfrm rot="20336246">
              <a:off x="2681015" y="3473626"/>
              <a:ext cx="1577322" cy="336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sz="1000" b="1" dirty="0"/>
                <a:t>Table of </a:t>
              </a:r>
              <a:r>
                <a:rPr lang="de-DE" sz="1000" b="1" dirty="0" smtClean="0"/>
                <a:t>threats</a:t>
              </a:r>
              <a:endParaRPr lang="en-US" sz="1000" b="1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0648" y="5638800"/>
              <a:ext cx="2788052" cy="762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/>
                <a:t>Develop </a:t>
              </a:r>
              <a:r>
                <a:rPr lang="de-DE" sz="1200" b="1" dirty="0" smtClean="0"/>
                <a:t>Recommendation on Cyber Security</a:t>
              </a:r>
              <a:endParaRPr lang="en-US" sz="1200" b="1" dirty="0"/>
            </a:p>
          </p:txBody>
        </p:sp>
        <p:sp>
          <p:nvSpPr>
            <p:cNvPr id="44" name="Down Arrow 43"/>
            <p:cNvSpPr/>
            <p:nvPr/>
          </p:nvSpPr>
          <p:spPr>
            <a:xfrm rot="19363540">
              <a:off x="2591828" y="2369161"/>
              <a:ext cx="384815" cy="384815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5" name="Down Arrow 44"/>
            <p:cNvSpPr/>
            <p:nvPr/>
          </p:nvSpPr>
          <p:spPr>
            <a:xfrm rot="2236460" flipH="1">
              <a:off x="3818866" y="2365194"/>
              <a:ext cx="394614" cy="394614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6" name="Down Arrow 45"/>
            <p:cNvSpPr/>
            <p:nvPr/>
          </p:nvSpPr>
          <p:spPr>
            <a:xfrm>
              <a:off x="3282471" y="41148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7" name="Down Arrow 46"/>
            <p:cNvSpPr/>
            <p:nvPr/>
          </p:nvSpPr>
          <p:spPr>
            <a:xfrm>
              <a:off x="3282471" y="51816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8" name="Down Arrow 47"/>
            <p:cNvSpPr/>
            <p:nvPr/>
          </p:nvSpPr>
          <p:spPr>
            <a:xfrm>
              <a:off x="677663" y="24384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599513" y="1752599"/>
              <a:ext cx="9144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Safe execution</a:t>
              </a:r>
              <a:endParaRPr lang="en-US" sz="900" b="1" dirty="0"/>
            </a:p>
          </p:txBody>
        </p:sp>
        <p:cxnSp>
          <p:nvCxnSpPr>
            <p:cNvPr id="50" name="Elbow Connector 49"/>
            <p:cNvCxnSpPr>
              <a:stCxn id="20" idx="2"/>
              <a:endCxn id="49" idx="0"/>
            </p:cNvCxnSpPr>
            <p:nvPr/>
          </p:nvCxnSpPr>
          <p:spPr>
            <a:xfrm rot="16200000" flipH="1">
              <a:off x="6961295" y="657180"/>
              <a:ext cx="344423" cy="1846413"/>
            </a:xfrm>
            <a:prstGeom prst="bentConnector3">
              <a:avLst>
                <a:gd name="adj1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Down Arrow 50"/>
            <p:cNvSpPr/>
            <p:nvPr/>
          </p:nvSpPr>
          <p:spPr>
            <a:xfrm>
              <a:off x="6019800" y="41148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2" name="Down Arrow 51"/>
            <p:cNvSpPr/>
            <p:nvPr/>
          </p:nvSpPr>
          <p:spPr>
            <a:xfrm>
              <a:off x="6019800" y="51816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3" name="Down Arrow 52"/>
            <p:cNvSpPr/>
            <p:nvPr/>
          </p:nvSpPr>
          <p:spPr>
            <a:xfrm>
              <a:off x="3206271" y="1447800"/>
              <a:ext cx="381000" cy="1143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256613" y="3429000"/>
              <a:ext cx="1600200" cy="7985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Develop</a:t>
              </a:r>
            </a:p>
            <a:p>
              <a:pPr algn="ctr"/>
              <a:r>
                <a:rPr lang="de-DE" sz="900" b="1" dirty="0"/>
                <a:t>recommendation for safe execution</a:t>
              </a:r>
            </a:p>
          </p:txBody>
        </p:sp>
        <p:sp>
          <p:nvSpPr>
            <p:cNvPr id="55" name="Down Arrow 54"/>
            <p:cNvSpPr/>
            <p:nvPr/>
          </p:nvSpPr>
          <p:spPr>
            <a:xfrm>
              <a:off x="7866213" y="2362200"/>
              <a:ext cx="381000" cy="9144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6" name="Down Arrow 55"/>
            <p:cNvSpPr/>
            <p:nvPr/>
          </p:nvSpPr>
          <p:spPr>
            <a:xfrm>
              <a:off x="7866213" y="4343400"/>
              <a:ext cx="381000" cy="12192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427258" y="5638800"/>
              <a:ext cx="3183341" cy="762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/>
                <a:t>Develop </a:t>
              </a:r>
              <a:r>
                <a:rPr lang="de-DE" sz="1200" b="1" dirty="0" smtClean="0"/>
                <a:t>Recommendation on Software Updates</a:t>
              </a:r>
              <a:endParaRPr lang="en-US" sz="1200" b="1" dirty="0"/>
            </a:p>
          </p:txBody>
        </p:sp>
      </p:grpSp>
      <p:sp>
        <p:nvSpPr>
          <p:cNvPr id="58" name="Rectangle 57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156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dirty="0" smtClean="0">
                <a:solidFill>
                  <a:schemeClr val="tx1"/>
                </a:solidFill>
              </a:rPr>
              <a:t>Document structure: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Software update paper</a:t>
            </a:r>
          </a:p>
          <a:p>
            <a:pPr marL="0" lvl="4"/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838200" y="1752600"/>
            <a:ext cx="1981200" cy="76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Recommendation Software updates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171700" y="4093457"/>
            <a:ext cx="28575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„S/W update Regulation“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171700" y="5562600"/>
            <a:ext cx="2857500" cy="6096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„Regultory text RxSWIN“</a:t>
            </a:r>
            <a:endParaRPr lang="en-US" dirty="0"/>
          </a:p>
        </p:txBody>
      </p:sp>
      <p:cxnSp>
        <p:nvCxnSpPr>
          <p:cNvPr id="15" name="Elbow Connector 14"/>
          <p:cNvCxnSpPr>
            <a:stCxn id="7" idx="1"/>
          </p:cNvCxnSpPr>
          <p:nvPr/>
        </p:nvCxnSpPr>
        <p:spPr>
          <a:xfrm rot="10800000">
            <a:off x="1828800" y="3718097"/>
            <a:ext cx="342901" cy="680160"/>
          </a:xfrm>
          <a:prstGeom prst="bentConnector2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8" idx="1"/>
            <a:endCxn id="2" idx="2"/>
          </p:cNvCxnSpPr>
          <p:nvPr/>
        </p:nvCxnSpPr>
        <p:spPr>
          <a:xfrm rot="10800000">
            <a:off x="1828800" y="2514600"/>
            <a:ext cx="342900" cy="3352800"/>
          </a:xfrm>
          <a:prstGeom prst="bentConnector2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ight Arrow 49"/>
          <p:cNvSpPr/>
          <p:nvPr/>
        </p:nvSpPr>
        <p:spPr>
          <a:xfrm>
            <a:off x="5410200" y="4321578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5410200" y="5071174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5410200" y="5745306"/>
            <a:ext cx="533400" cy="244187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5410200" y="2990437"/>
            <a:ext cx="533400" cy="244187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6164436" y="3966617"/>
            <a:ext cx="25223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olidFill>
                  <a:schemeClr val="tx2">
                    <a:lumMod val="50000"/>
                  </a:schemeClr>
                </a:solidFill>
              </a:rPr>
              <a:t>Requirements for approving OEM S/W update Management; Incl. process verification, audits &amp; assessment of OEM capability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64436" y="5562600"/>
            <a:ext cx="24732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olidFill>
                  <a:schemeClr val="accent4">
                    <a:lumMod val="50000"/>
                  </a:schemeClr>
                </a:solidFill>
              </a:rPr>
              <a:t>Software Identification Number</a:t>
            </a:r>
          </a:p>
          <a:p>
            <a:r>
              <a:rPr lang="de-DE" sz="1400" i="1" dirty="0" smtClean="0">
                <a:solidFill>
                  <a:schemeClr val="accent4">
                    <a:lumMod val="50000"/>
                  </a:schemeClr>
                </a:solidFill>
              </a:rPr>
              <a:t>be introduced in existing UN Reg. (where appropriate)</a:t>
            </a:r>
            <a:endParaRPr lang="en-US" sz="14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64758" y="2743200"/>
            <a:ext cx="24732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olidFill>
                  <a:schemeClr val="accent5">
                    <a:lumMod val="50000"/>
                  </a:schemeClr>
                </a:solidFill>
              </a:rPr>
              <a:t>Guidance on processes and procedures, and advice to support national registration processes </a:t>
            </a:r>
            <a:endParaRPr lang="en-US" sz="1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64758" y="4931657"/>
            <a:ext cx="2522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olidFill>
                  <a:schemeClr val="tx2">
                    <a:lumMod val="50000"/>
                  </a:schemeClr>
                </a:solidFill>
              </a:rPr>
              <a:t>S/W update requirements </a:t>
            </a:r>
          </a:p>
          <a:p>
            <a:r>
              <a:rPr lang="de-DE" sz="1400" i="1" dirty="0" smtClean="0">
                <a:solidFill>
                  <a:schemeClr val="tx2">
                    <a:lumMod val="50000"/>
                  </a:schemeClr>
                </a:solidFill>
              </a:rPr>
              <a:t>incl. safety and security 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2171701" y="2807731"/>
            <a:ext cx="2857500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„S/W update Resolution“</a:t>
            </a:r>
            <a:endParaRPr lang="en-US" dirty="0"/>
          </a:p>
        </p:txBody>
      </p:sp>
      <p:cxnSp>
        <p:nvCxnSpPr>
          <p:cNvPr id="62" name="Elbow Connector 61"/>
          <p:cNvCxnSpPr>
            <a:stCxn id="61" idx="1"/>
          </p:cNvCxnSpPr>
          <p:nvPr/>
        </p:nvCxnSpPr>
        <p:spPr>
          <a:xfrm rot="10800000">
            <a:off x="1828801" y="2502931"/>
            <a:ext cx="342901" cy="609600"/>
          </a:xfrm>
          <a:prstGeom prst="bentConnector2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2306153" y="3505200"/>
            <a:ext cx="4036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chemeClr val="accent5">
                    <a:lumMod val="50000"/>
                  </a:schemeClr>
                </a:solidFill>
              </a:rPr>
              <a:t>Main body of the </a:t>
            </a:r>
            <a:r>
              <a:rPr lang="de-DE" sz="1400" b="1" i="1" dirty="0" smtClean="0">
                <a:solidFill>
                  <a:schemeClr val="accent5">
                    <a:lumMod val="50000"/>
                  </a:schemeClr>
                </a:solidFill>
              </a:rPr>
              <a:t>Recommendation </a:t>
            </a:r>
            <a:r>
              <a:rPr lang="de-DE" sz="1400" dirty="0" smtClean="0">
                <a:solidFill>
                  <a:schemeClr val="accent5">
                    <a:lumMod val="50000"/>
                  </a:schemeClr>
                </a:solidFill>
              </a:rPr>
              <a:t>(Chapter 1-6)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8174" y="4800600"/>
            <a:ext cx="975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chemeClr val="tx2">
                    <a:lumMod val="75000"/>
                  </a:schemeClr>
                </a:solidFill>
              </a:rPr>
              <a:t>Annex A</a:t>
            </a:r>
            <a:endParaRPr lang="de-DE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00948" y="6243430"/>
            <a:ext cx="975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chemeClr val="accent4">
                    <a:lumMod val="50000"/>
                  </a:schemeClr>
                </a:solidFill>
              </a:rPr>
              <a:t>Annex B</a:t>
            </a:r>
            <a:endParaRPr lang="de-DE" sz="14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959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Document structure: Cyber Security paper</a:t>
            </a:r>
          </a:p>
          <a:p>
            <a:pPr marL="0" lvl="4"/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838200" y="2012722"/>
            <a:ext cx="1981200" cy="76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Recommendation Cyber Security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171700" y="4865132"/>
            <a:ext cx="28575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„Cyber Security Regulation“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171699" y="3205286"/>
            <a:ext cx="2857500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„Cyber Security Resolution“</a:t>
            </a:r>
            <a:endParaRPr lang="en-US" dirty="0"/>
          </a:p>
        </p:txBody>
      </p:sp>
      <p:cxnSp>
        <p:nvCxnSpPr>
          <p:cNvPr id="15" name="Elbow Connector 14"/>
          <p:cNvCxnSpPr>
            <a:stCxn id="7" idx="1"/>
            <a:endCxn id="2" idx="2"/>
          </p:cNvCxnSpPr>
          <p:nvPr/>
        </p:nvCxnSpPr>
        <p:spPr>
          <a:xfrm rot="10800000">
            <a:off x="1828800" y="2774722"/>
            <a:ext cx="342900" cy="2395210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8" idx="1"/>
            <a:endCxn id="2" idx="2"/>
          </p:cNvCxnSpPr>
          <p:nvPr/>
        </p:nvCxnSpPr>
        <p:spPr>
          <a:xfrm rot="10800000">
            <a:off x="1828801" y="2774722"/>
            <a:ext cx="342899" cy="735364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ight Arrow 26"/>
          <p:cNvSpPr/>
          <p:nvPr/>
        </p:nvSpPr>
        <p:spPr>
          <a:xfrm>
            <a:off x="5410200" y="6080546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5410200" y="3429000"/>
            <a:ext cx="533400" cy="244187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5410200" y="5047839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096000" y="3183199"/>
            <a:ext cx="2386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olidFill>
                  <a:schemeClr val="accent5">
                    <a:lumMod val="50000"/>
                  </a:schemeClr>
                </a:solidFill>
              </a:rPr>
              <a:t>Guidance on  process and procedures; best practices (threats &amp; mitigations); ...</a:t>
            </a:r>
            <a:endParaRPr lang="en-US" sz="1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89725" y="4800600"/>
            <a:ext cx="2510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olidFill>
                  <a:schemeClr val="accent1">
                    <a:lumMod val="50000"/>
                  </a:schemeClr>
                </a:solidFill>
              </a:rPr>
              <a:t>Requirements for approving OEM C/S Management System; </a:t>
            </a:r>
            <a:br>
              <a:rPr lang="de-DE" sz="1400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DE" sz="1400" i="1" dirty="0" smtClean="0">
                <a:solidFill>
                  <a:schemeClr val="accent1">
                    <a:lumMod val="50000"/>
                  </a:schemeClr>
                </a:solidFill>
              </a:rPr>
              <a:t>Certification of OEM </a:t>
            </a:r>
          </a:p>
          <a:p>
            <a:endParaRPr lang="de-DE" sz="300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89725" y="5941029"/>
            <a:ext cx="2357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olidFill>
                  <a:schemeClr val="accent1">
                    <a:lumMod val="50000"/>
                  </a:schemeClr>
                </a:solidFill>
              </a:rPr>
              <a:t>Cyber Security requirements</a:t>
            </a:r>
          </a:p>
          <a:p>
            <a:r>
              <a:rPr lang="de-DE" sz="1400" i="1" dirty="0" smtClean="0">
                <a:solidFill>
                  <a:schemeClr val="accent1">
                    <a:lumMod val="50000"/>
                  </a:schemeClr>
                </a:solidFill>
              </a:rPr>
              <a:t>refer to Resolution</a:t>
            </a:r>
            <a:endParaRPr lang="en-US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306153" y="3909536"/>
            <a:ext cx="60917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chemeClr val="accent5">
                    <a:lumMod val="50000"/>
                  </a:schemeClr>
                </a:solidFill>
              </a:rPr>
              <a:t>Main body of the </a:t>
            </a:r>
            <a:r>
              <a:rPr lang="de-DE" sz="1400" b="1" i="1" dirty="0" smtClean="0">
                <a:solidFill>
                  <a:schemeClr val="accent5">
                    <a:lumMod val="50000"/>
                  </a:schemeClr>
                </a:solidFill>
              </a:rPr>
              <a:t>Recommendation </a:t>
            </a:r>
            <a:r>
              <a:rPr lang="de-DE" sz="1400" dirty="0" smtClean="0">
                <a:solidFill>
                  <a:schemeClr val="accent5">
                    <a:lumMod val="50000"/>
                  </a:schemeClr>
                </a:solidFill>
              </a:rPr>
              <a:t>(Chapter 1-6) 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chemeClr val="accent5">
                    <a:lumMod val="50000"/>
                  </a:schemeClr>
                </a:solidFill>
              </a:rPr>
              <a:t>Annex B </a:t>
            </a:r>
            <a:r>
              <a:rPr lang="de-DE" sz="1400" dirty="0" smtClean="0">
                <a:solidFill>
                  <a:schemeClr val="accent5">
                    <a:lumMod val="50000"/>
                  </a:schemeClr>
                </a:solidFill>
              </a:rPr>
              <a:t>(„List of threats and corresponding mitigations“)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chemeClr val="accent5">
                    <a:lumMod val="50000"/>
                  </a:schemeClr>
                </a:solidFill>
              </a:rPr>
              <a:t>Annex C </a:t>
            </a:r>
            <a:r>
              <a:rPr lang="de-DE" sz="1400" dirty="0" smtClean="0">
                <a:solidFill>
                  <a:schemeClr val="accent5">
                    <a:lumMod val="50000"/>
                  </a:schemeClr>
                </a:solidFill>
              </a:rPr>
              <a:t>(„Examples of Security Controls related to mitigations“ - informative)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06153" y="5539263"/>
            <a:ext cx="975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chemeClr val="tx2">
                    <a:lumMod val="75000"/>
                  </a:schemeClr>
                </a:solidFill>
              </a:rPr>
              <a:t>Annex A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410200" y="5606244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79127" y="5574448"/>
            <a:ext cx="22533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1400" i="1" dirty="0">
                <a:solidFill>
                  <a:srgbClr val="4F81BD">
                    <a:lumMod val="50000"/>
                  </a:srgbClr>
                </a:solidFill>
              </a:rPr>
              <a:t>Approval of vehicle type C/S </a:t>
            </a:r>
            <a:endParaRPr lang="en-US" sz="1400" i="1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dirty="0" smtClean="0">
                <a:solidFill>
                  <a:schemeClr val="tx1"/>
                </a:solidFill>
              </a:rPr>
              <a:t>Software updates: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group reviewed the entire Annex A of the draft </a:t>
            </a:r>
            <a:r>
              <a:rPr lang="en-US" sz="2400" dirty="0" smtClean="0">
                <a:solidFill>
                  <a:schemeClr val="tx1"/>
                </a:solidFill>
              </a:rPr>
              <a:t>Recommendation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on Software updates (Regulatory Annex)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for the first time</a:t>
            </a:r>
            <a:r>
              <a:rPr lang="en-US" sz="1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Further work is necessary: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1371600" lvl="4" indent="-339725">
              <a:buFontTx/>
              <a:buChar char="-"/>
            </a:pPr>
            <a:r>
              <a:rPr lang="de-DE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structure of the draft Regulation (Annex A) needs further refinement, especially in order to better differentiate between requirements for:</a:t>
            </a:r>
          </a:p>
          <a:p>
            <a:pPr marL="2233613" lvl="8" indent="-339725">
              <a:buFontTx/>
              <a:buChar char="-"/>
            </a:pPr>
            <a:r>
              <a:rPr lang="de-DE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OEM processes vs. vehicle approval</a:t>
            </a:r>
          </a:p>
          <a:p>
            <a:pPr marL="2233613" lvl="8" indent="-339725">
              <a:buFontTx/>
              <a:buChar char="-"/>
            </a:pPr>
            <a:r>
              <a:rPr lang="de-DE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General software updates vs. OTA updates</a:t>
            </a:r>
            <a:br>
              <a:rPr lang="de-DE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1371600" lvl="4" indent="-339725">
              <a:buFontTx/>
              <a:buChar char="-"/>
            </a:pPr>
            <a:r>
              <a:rPr lang="de-DE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content of the paper needs to be finalised and agreed</a:t>
            </a:r>
            <a:br>
              <a:rPr lang="de-DE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1371600" lvl="4" indent="-339725">
              <a:buFontTx/>
              <a:buChar char="-"/>
            </a:pPr>
            <a:r>
              <a:rPr lang="de-DE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regulatory text needs to be checked for 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whether/where</a:t>
            </a:r>
            <a:r>
              <a:rPr lang="de-DE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changes may be needed for automated vehicles</a:t>
            </a:r>
            <a:endParaRPr lang="en-US" sz="2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365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dirty="0" smtClean="0">
                <a:solidFill>
                  <a:schemeClr val="tx1"/>
                </a:solidFill>
              </a:rPr>
              <a:t>Software updates (continued):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OICA suggested there may be a need to have independent approvals for production vehicles and vehicles that are already registred: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1371600" lvl="4" indent="-339725">
              <a:buFontTx/>
              <a:buChar char="-"/>
            </a:pPr>
            <a:r>
              <a:rPr lang="de-DE" sz="2200" dirty="0">
                <a:solidFill>
                  <a:schemeClr val="tx1"/>
                </a:solidFill>
              </a:rPr>
              <a:t>i</a:t>
            </a:r>
            <a:r>
              <a:rPr lang="de-DE" sz="2200" dirty="0" smtClean="0">
                <a:solidFill>
                  <a:schemeClr val="tx1"/>
                </a:solidFill>
              </a:rPr>
              <a:t>nitial </a:t>
            </a:r>
            <a:r>
              <a:rPr lang="de-DE" sz="2200" dirty="0">
                <a:solidFill>
                  <a:schemeClr val="tx1"/>
                </a:solidFill>
              </a:rPr>
              <a:t>suggestion is to insert text highlighting the issue into the recommendation. Depending on further considerations it may be added into the </a:t>
            </a:r>
            <a:r>
              <a:rPr lang="de-DE" sz="2200" dirty="0" smtClean="0">
                <a:solidFill>
                  <a:schemeClr val="tx1"/>
                </a:solidFill>
              </a:rPr>
              <a:t>draft regulation</a:t>
            </a:r>
            <a:br>
              <a:rPr lang="de-DE" sz="2200" dirty="0" smtClean="0">
                <a:solidFill>
                  <a:schemeClr val="tx1"/>
                </a:solidFill>
              </a:rPr>
            </a:br>
            <a:endParaRPr lang="de-DE" sz="1000" dirty="0">
              <a:solidFill>
                <a:schemeClr val="tx1"/>
              </a:solidFill>
            </a:endParaRPr>
          </a:p>
          <a:p>
            <a:pPr marL="1371600" lvl="4" indent="-339725">
              <a:buFontTx/>
              <a:buChar char="-"/>
            </a:pPr>
            <a:r>
              <a:rPr lang="de-DE" sz="2200" dirty="0">
                <a:solidFill>
                  <a:schemeClr val="tx1"/>
                </a:solidFill>
              </a:rPr>
              <a:t>Japan raised initial concerns about the approach but will check the issue </a:t>
            </a:r>
            <a:r>
              <a:rPr lang="de-DE" sz="2200" dirty="0" smtClean="0">
                <a:solidFill>
                  <a:schemeClr val="tx1"/>
                </a:solidFill>
              </a:rPr>
              <a:t>internally</a:t>
            </a:r>
            <a:br>
              <a:rPr lang="de-DE" sz="2200" dirty="0" smtClean="0">
                <a:solidFill>
                  <a:schemeClr val="tx1"/>
                </a:solidFill>
              </a:rPr>
            </a:br>
            <a:endParaRPr lang="de-DE" sz="1000" dirty="0">
              <a:solidFill>
                <a:schemeClr val="tx1"/>
              </a:solidFill>
            </a:endParaRPr>
          </a:p>
          <a:p>
            <a:pPr marL="1371600" lvl="4" indent="-339725">
              <a:buFontTx/>
              <a:buChar char="-"/>
            </a:pPr>
            <a:r>
              <a:rPr lang="de-DE" sz="2200" dirty="0">
                <a:solidFill>
                  <a:schemeClr val="tx1"/>
                </a:solidFill>
              </a:rPr>
              <a:t>OICA was invite to develop their recommendation  so that the task force may further contemplate it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94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dirty="0" smtClean="0">
                <a:solidFill>
                  <a:schemeClr val="tx1"/>
                </a:solidFill>
              </a:rPr>
              <a:t>Cyber Security: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group reviewed </a:t>
            </a:r>
            <a:r>
              <a:rPr lang="en-US" sz="2400" dirty="0" smtClean="0">
                <a:solidFill>
                  <a:schemeClr val="tx1"/>
                </a:solidFill>
              </a:rPr>
              <a:t>the entirety of </a:t>
            </a:r>
            <a:r>
              <a:rPr lang="en-US" sz="2400" dirty="0">
                <a:solidFill>
                  <a:schemeClr val="tx1"/>
                </a:solidFill>
              </a:rPr>
              <a:t>Annex A 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>
                <a:solidFill>
                  <a:schemeClr val="tx1"/>
                </a:solidFill>
              </a:rPr>
              <a:t>Regulatory </a:t>
            </a:r>
            <a:r>
              <a:rPr lang="en-US" sz="2400" dirty="0" smtClean="0">
                <a:solidFill>
                  <a:schemeClr val="tx1"/>
                </a:solidFill>
              </a:rPr>
              <a:t>Annex) and </a:t>
            </a:r>
            <a:r>
              <a:rPr lang="en-US" sz="2400" dirty="0">
                <a:solidFill>
                  <a:schemeClr val="tx1"/>
                </a:solidFill>
              </a:rPr>
              <a:t>C</a:t>
            </a:r>
            <a:r>
              <a:rPr lang="en-US" sz="2400" dirty="0" smtClean="0">
                <a:solidFill>
                  <a:schemeClr val="tx1"/>
                </a:solidFill>
              </a:rPr>
              <a:t>hapter 7 (</a:t>
            </a:r>
            <a:r>
              <a:rPr lang="en-US" sz="2400" dirty="0">
                <a:solidFill>
                  <a:schemeClr val="tx1"/>
                </a:solidFill>
              </a:rPr>
              <a:t>R</a:t>
            </a:r>
            <a:r>
              <a:rPr lang="en-US" sz="2400" dirty="0" smtClean="0">
                <a:solidFill>
                  <a:schemeClr val="tx1"/>
                </a:solidFill>
              </a:rPr>
              <a:t>ecommendations) for </a:t>
            </a:r>
            <a:r>
              <a:rPr lang="en-US" sz="2400" dirty="0">
                <a:solidFill>
                  <a:schemeClr val="tx1"/>
                </a:solidFill>
              </a:rPr>
              <a:t>the first </a:t>
            </a:r>
            <a:r>
              <a:rPr lang="en-US" sz="2400" dirty="0" smtClean="0">
                <a:solidFill>
                  <a:schemeClr val="tx1"/>
                </a:solidFill>
              </a:rPr>
              <a:t>time</a:t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1000" dirty="0" smtClean="0">
              <a:solidFill>
                <a:schemeClr val="tx1"/>
              </a:solidFill>
            </a:endParaRPr>
          </a:p>
          <a:p>
            <a:pPr marL="628650" lvl="1" indent="-28575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</a:rPr>
              <a:t>Annex C (“Examples of Security Controls related to mitigations”) is kept as an informative annex </a:t>
            </a:r>
            <a:r>
              <a:rPr lang="en-US" sz="1000" dirty="0">
                <a:solidFill>
                  <a:schemeClr val="tx1"/>
                </a:solidFill>
              </a:rPr>
              <a:t/>
            </a:r>
            <a:br>
              <a:rPr lang="en-US" sz="1000" dirty="0">
                <a:solidFill>
                  <a:schemeClr val="tx1"/>
                </a:solidFill>
              </a:rPr>
            </a:br>
            <a:endParaRPr lang="de-DE" sz="1000" dirty="0">
              <a:solidFill>
                <a:schemeClr val="tx1"/>
              </a:solidFill>
            </a:endParaRPr>
          </a:p>
          <a:p>
            <a:pPr marL="628650" lvl="1" indent="-285750">
              <a:buFontTx/>
              <a:buChar char="-"/>
            </a:pPr>
            <a:r>
              <a:rPr lang="de-DE" sz="2400" dirty="0">
                <a:solidFill>
                  <a:schemeClr val="tx1"/>
                </a:solidFill>
              </a:rPr>
              <a:t>Further work is </a:t>
            </a:r>
            <a:r>
              <a:rPr lang="de-DE" sz="2400" dirty="0" smtClean="0">
                <a:solidFill>
                  <a:schemeClr val="tx1"/>
                </a:solidFill>
              </a:rPr>
              <a:t>necessary, particularly:</a:t>
            </a:r>
            <a:br>
              <a:rPr lang="de-DE" sz="2400" dirty="0" smtClean="0">
                <a:solidFill>
                  <a:schemeClr val="tx1"/>
                </a:solidFill>
              </a:rPr>
            </a:br>
            <a:endParaRPr lang="de-DE" sz="400" dirty="0" smtClean="0">
              <a:solidFill>
                <a:schemeClr val="tx1"/>
              </a:solidFill>
            </a:endParaRPr>
          </a:p>
          <a:p>
            <a:pPr marL="1371600" lvl="4" indent="-339725">
              <a:buFontTx/>
              <a:buChar char="-"/>
            </a:pPr>
            <a:r>
              <a:rPr lang="de-DE" sz="2200" dirty="0">
                <a:solidFill>
                  <a:schemeClr val="tx1"/>
                </a:solidFill>
              </a:rPr>
              <a:t>u</a:t>
            </a:r>
            <a:r>
              <a:rPr lang="de-DE" sz="2200" dirty="0" smtClean="0">
                <a:solidFill>
                  <a:schemeClr val="tx1"/>
                </a:solidFill>
              </a:rPr>
              <a:t>pdate chapters 4 &amp;7 according to agreed changes</a:t>
            </a:r>
            <a:br>
              <a:rPr lang="de-DE" sz="2200" dirty="0" smtClean="0">
                <a:solidFill>
                  <a:schemeClr val="tx1"/>
                </a:solidFill>
              </a:rPr>
            </a:br>
            <a:endParaRPr lang="de-DE" sz="400" dirty="0" smtClean="0">
              <a:solidFill>
                <a:schemeClr val="tx1"/>
              </a:solidFill>
            </a:endParaRPr>
          </a:p>
          <a:p>
            <a:pPr marL="1371600" lvl="4" indent="-339725">
              <a:buFontTx/>
              <a:buChar char="-"/>
            </a:pPr>
            <a:r>
              <a:rPr lang="de-DE" sz="2200" dirty="0">
                <a:solidFill>
                  <a:schemeClr val="tx1"/>
                </a:solidFill>
              </a:rPr>
              <a:t>r</a:t>
            </a:r>
            <a:r>
              <a:rPr lang="de-DE" sz="2200" dirty="0" smtClean="0">
                <a:solidFill>
                  <a:schemeClr val="tx1"/>
                </a:solidFill>
              </a:rPr>
              <a:t>efine Annex A to fit standard UNECE regulatory text </a:t>
            </a:r>
            <a:br>
              <a:rPr lang="de-DE" sz="2200" dirty="0" smtClean="0">
                <a:solidFill>
                  <a:schemeClr val="tx1"/>
                </a:solidFill>
              </a:rPr>
            </a:br>
            <a:endParaRPr lang="de-DE" sz="400" dirty="0" smtClean="0">
              <a:solidFill>
                <a:schemeClr val="tx1"/>
              </a:solidFill>
            </a:endParaRPr>
          </a:p>
          <a:p>
            <a:pPr marL="1371600" lvl="4" indent="-339725">
              <a:buFontTx/>
              <a:buChar char="-"/>
            </a:pPr>
            <a:r>
              <a:rPr lang="de-DE" sz="2200" dirty="0">
                <a:solidFill>
                  <a:schemeClr val="tx1"/>
                </a:solidFill>
              </a:rPr>
              <a:t>f</a:t>
            </a:r>
            <a:r>
              <a:rPr lang="de-DE" sz="2200" dirty="0" smtClean="0">
                <a:solidFill>
                  <a:schemeClr val="tx1"/>
                </a:solidFill>
              </a:rPr>
              <a:t>urther reflection on Annex A (regulatory text) was requested to ensure its appropriateness</a:t>
            </a:r>
            <a:br>
              <a:rPr lang="de-DE" sz="2200" dirty="0" smtClean="0">
                <a:solidFill>
                  <a:schemeClr val="tx1"/>
                </a:solidFill>
              </a:rPr>
            </a:br>
            <a:endParaRPr lang="de-DE" sz="400" dirty="0" smtClean="0">
              <a:solidFill>
                <a:schemeClr val="tx1"/>
              </a:solidFill>
            </a:endParaRPr>
          </a:p>
          <a:p>
            <a:pPr marL="1371600" lvl="4" indent="-339725">
              <a:buFontTx/>
              <a:buChar char="-"/>
            </a:pPr>
            <a:r>
              <a:rPr lang="de-DE" sz="2200" dirty="0">
                <a:solidFill>
                  <a:schemeClr val="tx1"/>
                </a:solidFill>
              </a:rPr>
              <a:t>c</a:t>
            </a:r>
            <a:r>
              <a:rPr lang="de-DE" sz="2200" dirty="0" smtClean="0">
                <a:solidFill>
                  <a:schemeClr val="tx1"/>
                </a:solidFill>
              </a:rPr>
              <a:t>ontent </a:t>
            </a:r>
            <a:r>
              <a:rPr lang="de-DE" sz="2200" dirty="0">
                <a:solidFill>
                  <a:schemeClr val="tx1"/>
                </a:solidFill>
              </a:rPr>
              <a:t>of the </a:t>
            </a:r>
            <a:r>
              <a:rPr lang="de-DE" sz="2200" dirty="0" smtClean="0">
                <a:solidFill>
                  <a:schemeClr val="tx1"/>
                </a:solidFill>
              </a:rPr>
              <a:t>consolidated paper </a:t>
            </a:r>
            <a:r>
              <a:rPr lang="de-DE" sz="2200" dirty="0">
                <a:solidFill>
                  <a:schemeClr val="tx1"/>
                </a:solidFill>
              </a:rPr>
              <a:t>needs to be finalised and </a:t>
            </a:r>
            <a:r>
              <a:rPr lang="de-DE" sz="2200" dirty="0" smtClean="0">
                <a:solidFill>
                  <a:schemeClr val="tx1"/>
                </a:solidFill>
              </a:rPr>
              <a:t>agreed, including verification that Annexes B and C are appropriate and accurate.</a:t>
            </a:r>
            <a:endParaRPr lang="de-DE" sz="2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980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dirty="0" smtClean="0">
                <a:solidFill>
                  <a:schemeClr val="tx1"/>
                </a:solidFill>
              </a:rPr>
              <a:t>General: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group </a:t>
            </a:r>
            <a:r>
              <a:rPr lang="de-DE" sz="2400" dirty="0" smtClean="0">
                <a:solidFill>
                  <a:schemeClr val="tx1"/>
                </a:solidFill>
              </a:rPr>
              <a:t>drafted the proposed Regulations on Cyber Security and Software updates according to the 1958 Agreement of UN ECE (=&gt; as UN Regulations)</a:t>
            </a:r>
          </a:p>
          <a:p>
            <a:pPr marL="628650" lvl="1" indent="-285750">
              <a:buFontTx/>
              <a:buChar char="-"/>
            </a:pPr>
            <a:endParaRPr lang="de-DE" sz="1400" dirty="0">
              <a:solidFill>
                <a:schemeClr val="tx1"/>
              </a:solidFill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</a:rPr>
              <a:t>In case WP.29 IWG ITS/AD would like to bring the content of the Task Force forward as a GTR, further review will be required</a:t>
            </a:r>
          </a:p>
          <a:p>
            <a:pPr marL="628650" lvl="1" indent="-285750">
              <a:buFontTx/>
              <a:buChar char="-"/>
            </a:pPr>
            <a:endParaRPr lang="de-DE" sz="1400" dirty="0">
              <a:solidFill>
                <a:schemeClr val="tx1"/>
              </a:solidFill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</a:rPr>
              <a:t>WP.29 IWG ITS/AD may need to further discuss the scope of the new draft Regulations since there had been no participation from industry representatives of vehicle category O, R, S and T, and very late involvement of IMMA.</a:t>
            </a:r>
            <a:br>
              <a:rPr lang="de-DE" sz="2400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Therefore, category L, R, S and T are put in parenthesis.   </a:t>
            </a:r>
            <a:endParaRPr lang="de-DE" sz="2400" dirty="0">
              <a:solidFill>
                <a:schemeClr val="tx1"/>
              </a:solidFill>
            </a:endParaRPr>
          </a:p>
          <a:p>
            <a:pPr marL="1371600" lvl="4" indent="-339725">
              <a:buFontTx/>
              <a:buChar char="-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541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dirty="0" smtClean="0">
                <a:solidFill>
                  <a:schemeClr val="tx1"/>
                </a:solidFill>
              </a:rPr>
              <a:t>General (continued):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8650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</a:rPr>
              <a:t>Information item:</a:t>
            </a:r>
            <a:br>
              <a:rPr lang="de-DE" sz="2400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Presentation by NL on a proposal to handle the issue of „Software Verification and Validation“ (Software quality) by a new group (subgroup of ITS/AD Task Force on Assessment/Certification of Automated Vehicles)</a:t>
            </a:r>
            <a:endParaRPr lang="de-DE" sz="2400" dirty="0">
              <a:solidFill>
                <a:schemeClr val="tx1"/>
              </a:solidFill>
            </a:endParaRPr>
          </a:p>
          <a:p>
            <a:pPr marL="1371600" lvl="4" indent="-339725">
              <a:buFontTx/>
              <a:buChar char="-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TFCS-12// 17-19 April 2018 @ The Shilla Seoul, ROK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031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3349</TotalTime>
  <Words>471</Words>
  <Application>Microsoft Office PowerPoint</Application>
  <PresentationFormat>On-screen Show (4:3)</PresentationFormat>
  <Paragraphs>149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143</cp:revision>
  <dcterms:created xsi:type="dcterms:W3CDTF">2017-02-17T12:02:37Z</dcterms:created>
  <dcterms:modified xsi:type="dcterms:W3CDTF">2018-04-24T12:28:27Z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