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3"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3" d="100"/>
          <a:sy n="73" d="100"/>
        </p:scale>
        <p:origin x="-1064"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DE3FAA-9E69-4FA1-9375-76F0A6F87187}"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DE3FAA-9E69-4FA1-9375-76F0A6F87187}"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DE3FAA-9E69-4FA1-9375-76F0A6F87187}"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DE3FAA-9E69-4FA1-9375-76F0A6F87187}"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DE3FAA-9E69-4FA1-9375-76F0A6F87187}"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DE3FAA-9E69-4FA1-9375-76F0A6F87187}" type="datetimeFigureOut">
              <a:rPr lang="en-US" smtClean="0"/>
              <a:pPr/>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DE3FAA-9E69-4FA1-9375-76F0A6F87187}" type="datetimeFigureOut">
              <a:rPr lang="en-US" smtClean="0"/>
              <a:pPr/>
              <a:t>4/10/2013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DE3FAA-9E69-4FA1-9375-76F0A6F87187}" type="datetimeFigureOut">
              <a:rPr lang="en-US" smtClean="0"/>
              <a:pPr/>
              <a:t>4/10/2013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DE3FAA-9E69-4FA1-9375-76F0A6F87187}" type="datetimeFigureOut">
              <a:rPr lang="en-US" smtClean="0"/>
              <a:pPr/>
              <a:t>4/10/2013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DE3FAA-9E69-4FA1-9375-76F0A6F87187}" type="datetimeFigureOut">
              <a:rPr lang="en-US" smtClean="0"/>
              <a:pPr/>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DE3FAA-9E69-4FA1-9375-76F0A6F87187}" type="datetimeFigureOut">
              <a:rPr lang="en-US" smtClean="0"/>
              <a:pPr/>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8A354A-320B-4FC7-907F-5EEE4FA8936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DE3FAA-9E69-4FA1-9375-76F0A6F87187}" type="datetimeFigureOut">
              <a:rPr lang="en-US" smtClean="0"/>
              <a:pPr/>
              <a:t>4/10/2013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8A354A-320B-4FC7-907F-5EEE4FA8936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HDH 13</a:t>
            </a:r>
            <a:r>
              <a:rPr lang="en-US" baseline="30000" dirty="0" smtClean="0"/>
              <a:t>th</a:t>
            </a:r>
            <a:r>
              <a:rPr lang="en-US" dirty="0" smtClean="0"/>
              <a:t> - Summary</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HDH 13</a:t>
            </a:r>
            <a:r>
              <a:rPr lang="en-US" baseline="30000" dirty="0" smtClean="0"/>
              <a:t>th</a:t>
            </a:r>
            <a:r>
              <a:rPr lang="en-US" dirty="0" smtClean="0"/>
              <a:t> - Summary</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 universities and JARI presented methods for matching the work of the WHVC with the WHTC but smoothing the instantaneous power to remove unrealistic grade.  </a:t>
            </a:r>
          </a:p>
          <a:p>
            <a:pPr lvl="1"/>
            <a:r>
              <a:rPr lang="en-US" dirty="0" smtClean="0"/>
              <a:t>The universities proposed match the work over mini-cycles by adding constant grade for each section.</a:t>
            </a:r>
          </a:p>
          <a:p>
            <a:pPr lvl="1"/>
            <a:r>
              <a:rPr lang="en-US" dirty="0" smtClean="0"/>
              <a:t>JARI present two options.  The first was to match the work over the full cycle by adding a constant grade for the full cycle.  The second option was to add a 30 second moving average to the instantaneous grade.</a:t>
            </a:r>
          </a:p>
          <a:p>
            <a:r>
              <a:rPr lang="en-US" dirty="0" smtClean="0"/>
              <a:t>It was discussed if the torque interrupts during shifting should ignored.  Current Japanese HILS method ignores the shifting events, but EPA expressed concern that this would not allow the test to recognize the benefit of advance transmission like dual clutch transmission since AMT’s would also be test as if they have no torque interrupt.  </a:t>
            </a:r>
          </a:p>
          <a:p>
            <a:r>
              <a:rPr lang="en-US" dirty="0" smtClean="0"/>
              <a:t>EPA presented on their current work evaluating different powertrain test procedures and cycles.  EPA also reiterated that the powertrain method could be used to validate the HILS model just like it is done in Japan. </a:t>
            </a:r>
          </a:p>
          <a:p>
            <a:pPr lvl="1">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HDH 13</a:t>
            </a:r>
            <a:r>
              <a:rPr lang="en-US" baseline="30000" dirty="0" smtClean="0"/>
              <a:t>th</a:t>
            </a:r>
            <a:r>
              <a:rPr lang="en-US" dirty="0" smtClean="0"/>
              <a:t> – Summary Continued</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Validation phase 2 was discussed.</a:t>
            </a:r>
          </a:p>
          <a:p>
            <a:pPr lvl="1"/>
            <a:r>
              <a:rPr lang="en-US" dirty="0" smtClean="0"/>
              <a:t>OEM will work with the universities to build a model for each vehicle.</a:t>
            </a:r>
          </a:p>
          <a:p>
            <a:pPr lvl="1"/>
            <a:r>
              <a:rPr lang="en-US" dirty="0" smtClean="0"/>
              <a:t>Universities will work on creating drive cycles for chassis testing of each vehicle.</a:t>
            </a:r>
          </a:p>
          <a:p>
            <a:pPr lvl="1"/>
            <a:r>
              <a:rPr lang="en-US" dirty="0" smtClean="0"/>
              <a:t>May through July, JRC will chassis test the two parallel hybrid vehicles (Volvo bus and </a:t>
            </a:r>
            <a:r>
              <a:rPr lang="en-US" dirty="0" err="1" smtClean="0"/>
              <a:t>Iveco</a:t>
            </a:r>
            <a:r>
              <a:rPr lang="en-US" dirty="0" smtClean="0"/>
              <a:t> truck) and one serial hybrid vehicle (MAN bus).</a:t>
            </a:r>
          </a:p>
          <a:p>
            <a:pPr lvl="1"/>
            <a:r>
              <a:rPr lang="en-US" dirty="0" smtClean="0"/>
              <a:t>Universities will run SILS to create engine cycles.</a:t>
            </a:r>
          </a:p>
          <a:p>
            <a:pPr lvl="1"/>
            <a:r>
              <a:rPr lang="en-US" dirty="0" smtClean="0"/>
              <a:t>OEM will perform engine test with engine cycles created with SILS.</a:t>
            </a:r>
          </a:p>
          <a:p>
            <a:pPr lvl="1"/>
            <a:r>
              <a:rPr lang="en-US" dirty="0" smtClean="0"/>
              <a:t>OEM’s will setup HILS test and validate that the cycles generated with SILS and HILS are identical.</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HDH Status</a:t>
            </a:r>
            <a:endParaRPr lang="en-US" dirty="0"/>
          </a:p>
        </p:txBody>
      </p:sp>
      <p:sp>
        <p:nvSpPr>
          <p:cNvPr id="3" name="Content Placeholder 2"/>
          <p:cNvSpPr>
            <a:spLocks noGrp="1"/>
          </p:cNvSpPr>
          <p:nvPr>
            <p:ph idx="1"/>
          </p:nvPr>
        </p:nvSpPr>
        <p:spPr/>
        <p:txBody>
          <a:bodyPr/>
          <a:lstStyle/>
          <a:p>
            <a:r>
              <a:rPr lang="en-US" dirty="0" smtClean="0"/>
              <a:t>2</a:t>
            </a:r>
            <a:r>
              <a:rPr lang="en-US" baseline="30000" dirty="0" smtClean="0"/>
              <a:t>nd</a:t>
            </a:r>
            <a:r>
              <a:rPr lang="en-US" dirty="0" smtClean="0"/>
              <a:t> drafting meeting, June 3</a:t>
            </a:r>
            <a:r>
              <a:rPr lang="en-US" baseline="30000" dirty="0" smtClean="0"/>
              <a:t>rd</a:t>
            </a:r>
            <a:r>
              <a:rPr lang="en-US" dirty="0" smtClean="0"/>
              <a:t> in Geneva or May 29</a:t>
            </a:r>
            <a:r>
              <a:rPr lang="en-US" baseline="30000" dirty="0" smtClean="0"/>
              <a:t>th</a:t>
            </a:r>
            <a:r>
              <a:rPr lang="en-US" dirty="0" smtClean="0"/>
              <a:t> in Brussels</a:t>
            </a:r>
          </a:p>
          <a:p>
            <a:r>
              <a:rPr lang="en-US" dirty="0" smtClean="0"/>
              <a:t>14</a:t>
            </a:r>
            <a:r>
              <a:rPr lang="en-US" baseline="30000" dirty="0" smtClean="0"/>
              <a:t>th</a:t>
            </a:r>
            <a:r>
              <a:rPr lang="en-US" dirty="0" smtClean="0"/>
              <a:t> HDH meeting, June 4</a:t>
            </a:r>
            <a:r>
              <a:rPr lang="en-US" baseline="30000" dirty="0" smtClean="0"/>
              <a:t>th</a:t>
            </a:r>
            <a:r>
              <a:rPr lang="en-US" dirty="0" smtClean="0"/>
              <a:t> in Geneva</a:t>
            </a:r>
          </a:p>
          <a:p>
            <a:r>
              <a:rPr lang="en-US" dirty="0" smtClean="0"/>
              <a:t>15</a:t>
            </a:r>
            <a:r>
              <a:rPr lang="en-US" baseline="30000" dirty="0" smtClean="0"/>
              <a:t>th</a:t>
            </a:r>
            <a:r>
              <a:rPr lang="en-US" dirty="0" smtClean="0"/>
              <a:t> HDH meeting, October 22</a:t>
            </a:r>
            <a:r>
              <a:rPr lang="en-US" baseline="30000" dirty="0" smtClean="0"/>
              <a:t>nd</a:t>
            </a:r>
            <a:r>
              <a:rPr lang="en-US" dirty="0" smtClean="0"/>
              <a:t> in San </a:t>
            </a:r>
            <a:r>
              <a:rPr lang="en-US" smtClean="0"/>
              <a:t>Fransico</a:t>
            </a:r>
            <a:endParaRPr lang="en-US" dirty="0" smtClean="0"/>
          </a:p>
          <a:p>
            <a:r>
              <a:rPr lang="en-US" dirty="0" smtClean="0"/>
              <a:t>Draft GTR by December 2013</a:t>
            </a:r>
          </a:p>
          <a:p>
            <a:r>
              <a:rPr lang="en-US" dirty="0" smtClean="0"/>
              <a:t>Final GTR by mid-March 2014</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335</Words>
  <Application>Microsoft Office PowerPoint</Application>
  <PresentationFormat>On-screen Show (4:3)</PresentationFormat>
  <Paragraphs>21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HDH 13th - Summary</vt:lpstr>
      <vt:lpstr>HDH 13th - Summary</vt:lpstr>
      <vt:lpstr>HDH 13th – Summary Continued</vt:lpstr>
      <vt:lpstr>HDH Status</vt:lpstr>
    </vt:vector>
  </TitlesOfParts>
  <Company>US-EPA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 Sanchez</dc:creator>
  <cp:lastModifiedBy>Marchington,Erin [NCR]</cp:lastModifiedBy>
  <cp:revision>4</cp:revision>
  <dcterms:created xsi:type="dcterms:W3CDTF">2013-04-04T12:21:27Z</dcterms:created>
  <dcterms:modified xsi:type="dcterms:W3CDTF">2013-04-10T14:34:04Z</dcterms:modified>
</cp:coreProperties>
</file>