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61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76" y="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GRPE-65-nn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77E7CB-09AF-43F2-ADA4-B2B423205EE4}" type="datetimeFigureOut">
              <a:rPr lang="en-US" smtClean="0"/>
              <a:t>3/25/2013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F0532F-1526-46CA-8FD1-CC19224FD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168350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GRPE-65-nn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78D883-694A-41C9-ACD9-6257BE9C1E94}" type="datetimeFigureOut">
              <a:rPr lang="en-US" smtClean="0"/>
              <a:t>3/25/2013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92BFAC-DA74-4C24-AAF2-8D09F2FE08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148091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2BFAC-DA74-4C24-AAF2-8D09F2FE08CA}" type="slidenum">
              <a:rPr lang="en-US" smtClean="0"/>
              <a:t>1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GRPE-65-nn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F5506-71AD-4702-B852-37BFA4148757}" type="datetime1">
              <a:rPr lang="en-US" smtClean="0"/>
              <a:t>3/25/2013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4235127-2B2F-4F7B-BE35-1DACAD78B01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CD68-1FF2-4B80-A104-54D675CB397A}" type="datetime1">
              <a:rPr lang="en-US" smtClean="0"/>
              <a:t>3/25/2013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4235127-2B2F-4F7B-BE35-1DACAD78B01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3271F-990C-43C7-8781-D304754763A4}" type="datetime1">
              <a:rPr lang="en-US" smtClean="0"/>
              <a:t>3/25/2013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FA50C-D222-436D-A117-AA388BAFFE5E}" type="datetime1">
              <a:rPr lang="en-US" smtClean="0"/>
              <a:t>3/25/2013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4235127-2B2F-4F7B-BE35-1DACAD78B01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A52D-BE50-4F08-AD58-8265CD255240}" type="datetime1">
              <a:rPr lang="en-US" smtClean="0"/>
              <a:t>3/25/2013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4235127-2B2F-4F7B-BE35-1DACAD78B01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AA8F1C0-37A7-44DD-93BE-0E3F2F961832}" type="datetime1">
              <a:rPr lang="en-US" smtClean="0"/>
              <a:t>3/25/2013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36DAD-3BDC-419E-AE3F-D8FC6E36B033}" type="datetime1">
              <a:rPr lang="en-US" smtClean="0"/>
              <a:t>3/25/2013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4235127-2B2F-4F7B-BE35-1DACAD78B01E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6DF2A-444D-4333-891F-660515AA55A0}" type="datetime1">
              <a:rPr lang="en-US" smtClean="0"/>
              <a:t>3/25/2013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4235127-2B2F-4F7B-BE35-1DACAD78B0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4AE2A-32A9-4F0C-933E-D0FDAE8BA04F}" type="datetime1">
              <a:rPr lang="en-US" smtClean="0"/>
              <a:t>3/25/2013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4235127-2B2F-4F7B-BE35-1DACAD78B0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4235127-2B2F-4F7B-BE35-1DACAD78B01E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F63CA-B077-4590-B190-CE7E3D6602DD}" type="datetime1">
              <a:rPr lang="en-US" smtClean="0"/>
              <a:t>3/25/2013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4235127-2B2F-4F7B-BE35-1DACAD78B01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394D68C-FAA0-4FCE-902D-8BB0274CF2EB}" type="datetime1">
              <a:rPr lang="en-US" smtClean="0"/>
              <a:t>3/25/2013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803112B-5E2C-4A90-A818-D325F3E5456A}" type="datetime1">
              <a:rPr lang="en-US" smtClean="0"/>
              <a:t>3/25/2013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4235127-2B2F-4F7B-BE35-1DACAD78B01E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7526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Report to GRPE 65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Session</a:t>
            </a:r>
            <a:endParaRPr lang="en-US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t>1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Electric Vehicles and the Environment</a:t>
            </a:r>
            <a:br>
              <a:rPr lang="en-US" sz="3200" b="1" dirty="0" smtClean="0"/>
            </a:br>
            <a:r>
              <a:rPr lang="en-US" sz="3200" b="1" dirty="0" smtClean="0"/>
              <a:t> (EVE IWG)</a:t>
            </a:r>
            <a:endParaRPr lang="en-US" sz="3200" b="1" dirty="0"/>
          </a:p>
        </p:txBody>
      </p:sp>
      <p:sp>
        <p:nvSpPr>
          <p:cNvPr id="6" name="Textfeld 12"/>
          <p:cNvSpPr txBox="1">
            <a:spLocks noChangeArrowheads="1"/>
          </p:cNvSpPr>
          <p:nvPr/>
        </p:nvSpPr>
        <p:spPr bwMode="auto">
          <a:xfrm>
            <a:off x="5626968" y="152400"/>
            <a:ext cx="33623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Informal document No.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GRPE-65-31</a:t>
            </a:r>
            <a:endParaRPr lang="de-DE" sz="1200" dirty="0">
              <a:latin typeface="Times New Roman" pitchFamily="18" charset="0"/>
              <a:cs typeface="Times New Roman" pitchFamily="18" charset="0"/>
            </a:endParaRPr>
          </a:p>
          <a:p>
            <a:pPr algn="r" eaLnBrk="1" hangingPunct="1"/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(65</a:t>
            </a:r>
            <a:r>
              <a:rPr lang="en-US" sz="1200" baseline="30000" dirty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GRPE, 15 - 18 January 2012, agenda item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11)</a:t>
            </a:r>
            <a:endParaRPr lang="de-DE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feld 39"/>
          <p:cNvSpPr txBox="1">
            <a:spLocks noChangeArrowheads="1"/>
          </p:cNvSpPr>
          <p:nvPr/>
        </p:nvSpPr>
        <p:spPr bwMode="auto">
          <a:xfrm>
            <a:off x="152400" y="152400"/>
            <a:ext cx="2819400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Transmitted by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EVE</a:t>
            </a:r>
            <a:endParaRPr lang="de-DE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Meetings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t>2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447800"/>
            <a:ext cx="8686800" cy="5181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EVE Session #2 – Baltimore, Maryland USA (13~14.9.2012)</a:t>
            </a:r>
          </a:p>
          <a:p>
            <a:pPr lvl="1"/>
            <a:r>
              <a:rPr lang="en-US" dirty="0" smtClean="0"/>
              <a:t>Many presentations by experts working on electrified vehicles</a:t>
            </a:r>
          </a:p>
          <a:p>
            <a:pPr lvl="2"/>
            <a:r>
              <a:rPr lang="en-US" dirty="0" smtClean="0"/>
              <a:t>Informed the EVE on issues important to electrified vehicles</a:t>
            </a:r>
          </a:p>
          <a:p>
            <a:pPr lvl="1"/>
            <a:r>
              <a:rPr lang="en-US" dirty="0" smtClean="0"/>
              <a:t>Initial discussion to focus on the regulatory reference guide as starting point for the EVE.</a:t>
            </a:r>
          </a:p>
          <a:p>
            <a:pPr lvl="2"/>
            <a:r>
              <a:rPr lang="en-US" dirty="0" smtClean="0"/>
              <a:t>Reference guide will help identify areas for further research</a:t>
            </a:r>
          </a:p>
          <a:p>
            <a:pPr lvl="2"/>
            <a:r>
              <a:rPr lang="en-US" dirty="0" smtClean="0"/>
              <a:t>Serve as the foundation for the final recommendations of the EVE IWG to the GRPE</a:t>
            </a:r>
          </a:p>
          <a:p>
            <a:r>
              <a:rPr lang="en-US" dirty="0" smtClean="0"/>
              <a:t>EVE Session #3 – Conference Call and </a:t>
            </a:r>
            <a:r>
              <a:rPr lang="en-US" dirty="0" err="1" smtClean="0"/>
              <a:t>Webex</a:t>
            </a:r>
            <a:r>
              <a:rPr lang="en-US" dirty="0" smtClean="0"/>
              <a:t> (27.11.2012)</a:t>
            </a:r>
          </a:p>
          <a:p>
            <a:pPr lvl="1"/>
            <a:r>
              <a:rPr lang="en-US" dirty="0" smtClean="0"/>
              <a:t>Proposed a format for the reference guide and a questionnaire which will be used to gather the information required to populate the guide.</a:t>
            </a:r>
          </a:p>
          <a:p>
            <a:r>
              <a:rPr lang="en-US" dirty="0" smtClean="0"/>
              <a:t>EVE Session #4 – Geneva (14.1.2013)</a:t>
            </a:r>
          </a:p>
          <a:p>
            <a:pPr lvl="1"/>
            <a:r>
              <a:rPr lang="en-US" dirty="0" smtClean="0"/>
              <a:t>Confirmed the framework and the content of the reference guide as well as the questionnaire.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 Strategy:  Reference Guide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t>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5344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Regulatory reference guide will form the basis for the EVE recommendations to the GRPE.</a:t>
            </a:r>
          </a:p>
          <a:p>
            <a:pPr lvl="1"/>
            <a:r>
              <a:rPr lang="en-US" dirty="0" smtClean="0"/>
              <a:t>Through the completion of the guide, potential gaps in the regulatory landscape will be identified.</a:t>
            </a:r>
          </a:p>
          <a:p>
            <a:pPr lvl="1"/>
            <a:r>
              <a:rPr lang="en-US" dirty="0" smtClean="0"/>
              <a:t>Recommendations from the EVE will be based on the gaps identified.</a:t>
            </a:r>
          </a:p>
          <a:p>
            <a:pPr lvl="1"/>
            <a:r>
              <a:rPr lang="en-US" dirty="0" smtClean="0"/>
              <a:t>Research may be performed to bolster the conclusions of the EVE. </a:t>
            </a:r>
          </a:p>
          <a:p>
            <a:pPr lvl="1"/>
            <a:r>
              <a:rPr lang="en-US" dirty="0" smtClean="0"/>
              <a:t>Definitions continue to be point of concern.  EVE will use the common definitions from the other IWG’s and VPSD.</a:t>
            </a:r>
          </a:p>
          <a:p>
            <a:pPr lvl="1"/>
            <a:r>
              <a:rPr lang="en-US" dirty="0" smtClean="0"/>
              <a:t>Contractor has been identified to assist in the completion of the guide.  Pending funding source.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 Strategy: Questionnaire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t>4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5344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Reference guide will be initially populated through the use of a questionnaire.</a:t>
            </a:r>
          </a:p>
          <a:p>
            <a:pPr lvl="1"/>
            <a:r>
              <a:rPr lang="en-US" dirty="0" smtClean="0"/>
              <a:t>Stakeholders have been asked to identify an individual(s) to be a point contact for completing the questionnaire.</a:t>
            </a:r>
          </a:p>
          <a:p>
            <a:pPr lvl="2"/>
            <a:r>
              <a:rPr lang="en-US" dirty="0" smtClean="0"/>
              <a:t>Commitment from the CP’s is essential for completion of the guide.</a:t>
            </a:r>
          </a:p>
          <a:p>
            <a:pPr lvl="1"/>
            <a:r>
              <a:rPr lang="en-US" dirty="0" smtClean="0"/>
              <a:t>EVE will share the questionnaire with the other related IWG’s for input and feedback.</a:t>
            </a:r>
          </a:p>
          <a:p>
            <a:pPr lvl="1"/>
            <a:r>
              <a:rPr lang="en-US" dirty="0" smtClean="0"/>
              <a:t>OICA has agree to review the format of the reference guide and the questionnaire, although they are not expected to provide input for the initial draft.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 Roadmap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t>5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10" y="2209800"/>
            <a:ext cx="906679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 Future Meetings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t>6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76400"/>
            <a:ext cx="85344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EVE #5 – Tokyo, Japan (11~12.4.2013)</a:t>
            </a:r>
          </a:p>
          <a:p>
            <a:pPr lvl="1"/>
            <a:r>
              <a:rPr lang="en-US" dirty="0" smtClean="0"/>
              <a:t>Review the initial draft of the reference guide.</a:t>
            </a:r>
          </a:p>
          <a:p>
            <a:pPr lvl="1"/>
            <a:r>
              <a:rPr lang="en-US" dirty="0" smtClean="0"/>
              <a:t>Begin to identify potential gaps and areas of additional research.</a:t>
            </a:r>
          </a:p>
          <a:p>
            <a:r>
              <a:rPr lang="en-US" dirty="0" smtClean="0"/>
              <a:t>EVE #6 – Geneva (June, 2013)</a:t>
            </a:r>
          </a:p>
          <a:p>
            <a:r>
              <a:rPr lang="en-US" dirty="0" smtClean="0"/>
              <a:t>EVE #7 – Location and timing not yet fixed </a:t>
            </a:r>
          </a:p>
          <a:p>
            <a:pPr lvl="1"/>
            <a:r>
              <a:rPr lang="en-US" dirty="0" smtClean="0"/>
              <a:t>Considering a European location in September, 2013</a:t>
            </a:r>
          </a:p>
          <a:p>
            <a:r>
              <a:rPr lang="en-US" dirty="0" smtClean="0"/>
              <a:t>EVE #8 – Considering Geneva (Ad-hoc GRPE in November, 2013)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411</TotalTime>
  <Words>452</Words>
  <Application>Microsoft Office PowerPoint</Application>
  <PresentationFormat>On-screen Show (4:3)</PresentationFormat>
  <Paragraphs>52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Civic</vt:lpstr>
      <vt:lpstr>Electric Vehicles and the Environment  (EVE IWG)</vt:lpstr>
      <vt:lpstr>Summary of Meetings</vt:lpstr>
      <vt:lpstr>EVE Strategy:  Reference Guide</vt:lpstr>
      <vt:lpstr>EVE Strategy: Questionnaire</vt:lpstr>
      <vt:lpstr>EVE Roadmap</vt:lpstr>
      <vt:lpstr>EVE Future Meetings</vt:lpstr>
    </vt:vector>
  </TitlesOfParts>
  <Company>US-EPA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Electric Vehicles and the Environment (EVE IWG)</dc:title>
  <dc:creator>Michael Olechiw</dc:creator>
  <cp:lastModifiedBy>Marchington,Erin [NCR]</cp:lastModifiedBy>
  <cp:revision>14</cp:revision>
  <dcterms:created xsi:type="dcterms:W3CDTF">2013-01-16T08:42:22Z</dcterms:created>
  <dcterms:modified xsi:type="dcterms:W3CDTF">2013-03-25T19:49:51Z</dcterms:modified>
</cp:coreProperties>
</file>