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61" r:id="rId2"/>
    <p:sldId id="262" r:id="rId3"/>
    <p:sldId id="270" r:id="rId4"/>
    <p:sldId id="271" r:id="rId5"/>
    <p:sldId id="268" r:id="rId6"/>
    <p:sldId id="267" r:id="rId7"/>
    <p:sldId id="266" r:id="rId8"/>
    <p:sldId id="263" r:id="rId9"/>
    <p:sldId id="264" r:id="rId10"/>
    <p:sldId id="265" r:id="rId11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CC"/>
    <a:srgbClr val="FFD100"/>
    <a:srgbClr val="C82D20"/>
    <a:srgbClr val="51A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38" autoAdjust="0"/>
    <p:restoredTop sz="94787" autoAdjust="0"/>
  </p:normalViewPr>
  <p:slideViewPr>
    <p:cSldViewPr snapToGrid="0">
      <p:cViewPr>
        <p:scale>
          <a:sx n="100" d="100"/>
          <a:sy n="100" d="100"/>
        </p:scale>
        <p:origin x="-1080" y="-768"/>
      </p:cViewPr>
      <p:guideLst>
        <p:guide orient="horz" pos="142"/>
        <p:guide orient="horz" pos="963"/>
        <p:guide orient="horz" pos="395"/>
        <p:guide orient="horz" pos="1088"/>
        <p:guide orient="horz" pos="3578"/>
        <p:guide orient="horz" pos="4178"/>
        <p:guide pos="5660"/>
        <p:guide pos="149"/>
        <p:guide pos="6090"/>
        <p:guide pos="6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34A03-512B-4175-A05C-244CAC0C2483}" type="datetimeFigureOut">
              <a:rPr lang="de-DE" smtClean="0"/>
              <a:t>15.03.2013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26462-A666-4A36-A2AC-732EB0290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27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E5248-7149-47ED-803C-9DA23D570A1D}" type="slidenum">
              <a:rPr lang="de-DE"/>
              <a:pPr/>
              <a:t>1</a:t>
            </a:fld>
            <a:endParaRPr lang="de-DE"/>
          </a:p>
        </p:txBody>
      </p:sp>
      <p:sp>
        <p:nvSpPr>
          <p:cNvPr id="382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E5248-7149-47ED-803C-9DA23D570A1D}" type="slidenum">
              <a:rPr lang="de-DE"/>
              <a:pPr/>
              <a:t>10</a:t>
            </a:fld>
            <a:endParaRPr lang="de-DE"/>
          </a:p>
        </p:txBody>
      </p:sp>
      <p:sp>
        <p:nvSpPr>
          <p:cNvPr id="382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E5248-7149-47ED-803C-9DA23D570A1D}" type="slidenum">
              <a:rPr lang="de-DE"/>
              <a:pPr/>
              <a:t>2</a:t>
            </a:fld>
            <a:endParaRPr lang="de-DE"/>
          </a:p>
        </p:txBody>
      </p:sp>
      <p:sp>
        <p:nvSpPr>
          <p:cNvPr id="382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E5248-7149-47ED-803C-9DA23D570A1D}" type="slidenum">
              <a:rPr lang="de-DE"/>
              <a:pPr/>
              <a:t>3</a:t>
            </a:fld>
            <a:endParaRPr lang="de-DE"/>
          </a:p>
        </p:txBody>
      </p:sp>
      <p:sp>
        <p:nvSpPr>
          <p:cNvPr id="382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E5248-7149-47ED-803C-9DA23D570A1D}" type="slidenum">
              <a:rPr lang="de-DE"/>
              <a:pPr/>
              <a:t>4</a:t>
            </a:fld>
            <a:endParaRPr lang="de-DE"/>
          </a:p>
        </p:txBody>
      </p:sp>
      <p:sp>
        <p:nvSpPr>
          <p:cNvPr id="382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E5248-7149-47ED-803C-9DA23D570A1D}" type="slidenum">
              <a:rPr lang="de-DE"/>
              <a:pPr/>
              <a:t>5</a:t>
            </a:fld>
            <a:endParaRPr lang="de-DE"/>
          </a:p>
        </p:txBody>
      </p:sp>
      <p:sp>
        <p:nvSpPr>
          <p:cNvPr id="382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E5248-7149-47ED-803C-9DA23D570A1D}" type="slidenum">
              <a:rPr lang="de-DE"/>
              <a:pPr/>
              <a:t>6</a:t>
            </a:fld>
            <a:endParaRPr lang="de-DE"/>
          </a:p>
        </p:txBody>
      </p:sp>
      <p:sp>
        <p:nvSpPr>
          <p:cNvPr id="382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E5248-7149-47ED-803C-9DA23D570A1D}" type="slidenum">
              <a:rPr lang="de-DE"/>
              <a:pPr/>
              <a:t>7</a:t>
            </a:fld>
            <a:endParaRPr lang="de-DE"/>
          </a:p>
        </p:txBody>
      </p:sp>
      <p:sp>
        <p:nvSpPr>
          <p:cNvPr id="382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E5248-7149-47ED-803C-9DA23D570A1D}" type="slidenum">
              <a:rPr lang="de-DE"/>
              <a:pPr/>
              <a:t>8</a:t>
            </a:fld>
            <a:endParaRPr lang="de-DE"/>
          </a:p>
        </p:txBody>
      </p:sp>
      <p:sp>
        <p:nvSpPr>
          <p:cNvPr id="382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CE5248-7149-47ED-803C-9DA23D570A1D}" type="slidenum">
              <a:rPr lang="de-DE"/>
              <a:pPr/>
              <a:t>9</a:t>
            </a:fld>
            <a:endParaRPr lang="de-DE"/>
          </a:p>
        </p:txBody>
      </p:sp>
      <p:sp>
        <p:nvSpPr>
          <p:cNvPr id="3827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7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kswagen 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Page </a:t>
            </a:r>
            <a:fld id="{A5BB97A9-7D72-4F8F-8BC5-4E547C3F4DC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4440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64000" y="6500813"/>
            <a:ext cx="4445000" cy="28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tabLst>
                <a:tab pos="1003300" algn="l"/>
                <a:tab pos="2751138" algn="l"/>
              </a:tabLst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6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55800" y="6499225"/>
            <a:ext cx="1611313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84273" y="6499225"/>
            <a:ext cx="900112" cy="28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defRPr sz="1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feld 4"/>
          <p:cNvSpPr txBox="1"/>
          <p:nvPr userDrawn="1"/>
        </p:nvSpPr>
        <p:spPr>
          <a:xfrm>
            <a:off x="8353425" y="47625"/>
            <a:ext cx="1495425" cy="3865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2100" dirty="0" smtClean="0"/>
              <a:t>GTR9-6-21</a:t>
            </a:r>
          </a:p>
        </p:txBody>
      </p:sp>
    </p:spTree>
    <p:extLst>
      <p:ext uri="{BB962C8B-B14F-4D97-AF65-F5344CB8AC3E}">
        <p14:creationId xmlns:p14="http://schemas.microsoft.com/office/powerpoint/2010/main" val="405836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lnSpc>
          <a:spcPct val="103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marR="0" indent="-265113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533400" marR="0" indent="-265113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784225" marR="0" indent="-249238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7750" marR="0" indent="-261938" algn="l" defTabSz="914400" rtl="0" eaLnBrk="1" fontAlgn="base" latinLnBrk="0" hangingPunct="1">
        <a:lnSpc>
          <a:spcPct val="103000"/>
        </a:lnSpc>
        <a:spcBef>
          <a:spcPct val="50000"/>
        </a:spcBef>
        <a:spcAft>
          <a:spcPct val="0"/>
        </a:spcAft>
        <a:buClrTx/>
        <a:buSzTx/>
        <a:buFont typeface="VW Headline OT-Book" pitchFamily="34" charset="0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60000" y="1260000"/>
            <a:ext cx="9265920" cy="43178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32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Industry proposal (update)</a:t>
            </a:r>
          </a:p>
          <a:p>
            <a:pPr algn="ctr"/>
            <a:r>
              <a:rPr lang="en-US" sz="32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to identify the relevant measuring results</a:t>
            </a:r>
          </a:p>
          <a:p>
            <a:pPr algn="ctr"/>
            <a:r>
              <a:rPr lang="en-US" sz="32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in FlexPLI to vehicle tests</a:t>
            </a:r>
          </a:p>
          <a:p>
            <a:pPr algn="ctr"/>
            <a:r>
              <a:rPr lang="en-US" sz="32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to be compared to the Flex-PLI requirements</a:t>
            </a:r>
          </a:p>
          <a:p>
            <a:pPr algn="ctr"/>
            <a:r>
              <a:rPr lang="en-US" sz="32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of the GTR9-PH2</a:t>
            </a:r>
          </a:p>
          <a:p>
            <a:endParaRPr lang="en-US" sz="2400" b="1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See rebound discussion during the 5. IG-GTR9-PH2 meeting</a:t>
            </a:r>
          </a:p>
          <a:p>
            <a:r>
              <a:rPr lang="en-US" sz="24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in Dec. 2012 at the BASt offices</a:t>
            </a:r>
          </a:p>
          <a:p>
            <a:r>
              <a:rPr lang="en-US" sz="24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See also documents TEG-128, GTR9-5-08 and GTR9-5-30</a:t>
            </a:r>
          </a:p>
          <a:p>
            <a:pPr algn="ctr"/>
            <a:endParaRPr lang="en-US" sz="2400" b="1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2800" b="1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2800" b="1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80000" y="6480000"/>
            <a:ext cx="7168560" cy="304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DE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IG-GTR9-PH2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meeting</a:t>
            </a:r>
            <a:r>
              <a:rPr lang="de-DE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NHTSA Washington, 19. &amp; 20.03.2013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84273" y="6499225"/>
            <a:ext cx="900112" cy="284163"/>
          </a:xfrm>
        </p:spPr>
        <p:txBody>
          <a:bodyPr/>
          <a:lstStyle/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7" name="Grafik 5" descr="nouveaulogooic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"/>
          <a:stretch>
            <a:fillRect/>
          </a:stretch>
        </p:blipFill>
        <p:spPr bwMode="auto">
          <a:xfrm>
            <a:off x="7743825" y="386583"/>
            <a:ext cx="192405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216877" y="177800"/>
            <a:ext cx="904308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Flex-PLI Rebound Issue: Industry Proposal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941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0000" y="180000"/>
            <a:ext cx="904308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800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Flex-PLI Rebound Issue: Industry Proposal</a:t>
            </a:r>
            <a:endParaRPr lang="en-US" sz="280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0000" y="6480000"/>
            <a:ext cx="7168560" cy="304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IG-GTR9-PH2 meeting, NHTSA Washington, 19. &amp; 20.03.2013</a:t>
            </a:r>
            <a:endParaRPr lang="en-US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60000" y="1080000"/>
            <a:ext cx="9265920" cy="4607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endParaRPr lang="en-US" sz="4000" b="1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4000" b="1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4000" b="1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40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Thank you</a:t>
            </a:r>
          </a:p>
          <a:p>
            <a:pPr algn="ctr"/>
            <a:endParaRPr lang="en-US" sz="400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84273" y="6499225"/>
            <a:ext cx="900112" cy="284163"/>
          </a:xfrm>
        </p:spPr>
        <p:txBody>
          <a:bodyPr/>
          <a:lstStyle/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10</a:t>
            </a:fld>
            <a:endParaRPr lang="de-DE" dirty="0"/>
          </a:p>
        </p:txBody>
      </p:sp>
      <p:pic>
        <p:nvPicPr>
          <p:cNvPr id="7" name="Grafik 5" descr="nouveaulogooic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"/>
          <a:stretch>
            <a:fillRect/>
          </a:stretch>
        </p:blipFill>
        <p:spPr bwMode="auto">
          <a:xfrm>
            <a:off x="7743825" y="386583"/>
            <a:ext cx="192405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4887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80000" y="6480000"/>
            <a:ext cx="7168560" cy="304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IG-GTR9-PH2 meeting, NHTSA Washington, 19. &amp; 20.03.2013</a:t>
            </a:r>
            <a:endParaRPr lang="en-US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60000" y="1080000"/>
            <a:ext cx="9265920" cy="4860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General:</a:t>
            </a:r>
          </a:p>
          <a:p>
            <a:endParaRPr lang="en-US" sz="280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Updated proposal based on the aforementioned documents GTR9-5-08 and GTR9-5-30</a:t>
            </a:r>
          </a:p>
          <a:p>
            <a:endParaRPr lang="en-US" sz="280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The basic statements to biofidelity &amp; biomechanics of the FlexPLI remain unchanged (see TEG-128)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Relevant results which have to be compared to the requirements are measured during the contact phase of the impactor and the vehicle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84273" y="6499225"/>
            <a:ext cx="900112" cy="284163"/>
          </a:xfrm>
        </p:spPr>
        <p:txBody>
          <a:bodyPr/>
          <a:lstStyle/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6" name="Grafik 5" descr="nouveaulogooic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"/>
          <a:stretch>
            <a:fillRect/>
          </a:stretch>
        </p:blipFill>
        <p:spPr bwMode="auto">
          <a:xfrm>
            <a:off x="8338123" y="411663"/>
            <a:ext cx="128779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16877" y="177800"/>
            <a:ext cx="904308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Flex-PLI Rebound Issue: Industry Proposal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34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80000" y="6480000"/>
            <a:ext cx="7168560" cy="304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DE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IG-GTR9-PH2 </a:t>
            </a:r>
            <a:r>
              <a:rPr lang="de-DE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meeting</a:t>
            </a:r>
            <a:r>
              <a:rPr lang="de-DE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NHTSA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Washington</a:t>
            </a:r>
            <a:r>
              <a:rPr lang="de-DE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19. &amp; 20.03.2013</a:t>
            </a:r>
            <a:endParaRPr lang="de-DE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60000" y="1080000"/>
            <a:ext cx="9265920" cy="52868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Updated Proposal:</a:t>
            </a:r>
          </a:p>
          <a:p>
            <a:endParaRPr lang="en-US" sz="10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Distinguish between bending moment results and ligament results since contact phases of tibia and knee are different </a:t>
            </a:r>
          </a:p>
          <a:p>
            <a:endParaRPr lang="en-US" sz="9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Bending moment measurements T1, T2, T3 and T4: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relevant result is the maximum </a:t>
            </a:r>
            <a:r>
              <a:rPr lang="en-US" sz="28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before 30ms </a:t>
            </a:r>
          </a:p>
          <a:p>
            <a:endParaRPr lang="en-US" sz="1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533400"/>
            <a:r>
              <a:rPr lang="en-US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However, the maximum before 50ms is used when the following conditions are met:</a:t>
            </a:r>
          </a:p>
          <a:p>
            <a:pPr marL="1346200" indent="-355600">
              <a:buAutoNum type="arabicPeriod"/>
            </a:pPr>
            <a:r>
              <a:rPr lang="en-US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The maximum value up to 30ms is taken at 30ms</a:t>
            </a:r>
          </a:p>
          <a:p>
            <a:pPr marL="1346200" indent="-355600">
              <a:buAutoNum type="arabicPeriod"/>
            </a:pPr>
            <a:r>
              <a:rPr lang="de-DE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The overall maximum is taken after 30ms and the difference relative to the first local minimum prior to the overall maximum is no more than 170 Nm</a:t>
            </a:r>
          </a:p>
          <a:p>
            <a:pPr marL="1346200" indent="-355600">
              <a:buAutoNum type="arabicPeriod"/>
            </a:pPr>
            <a:r>
              <a:rPr lang="de-DE" sz="24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Whenever deemed necessary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84273" y="6499225"/>
            <a:ext cx="900112" cy="284163"/>
          </a:xfrm>
        </p:spPr>
        <p:txBody>
          <a:bodyPr/>
          <a:lstStyle/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7" name="Grafik 6" descr="nouveaulogooic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"/>
          <a:stretch>
            <a:fillRect/>
          </a:stretch>
        </p:blipFill>
        <p:spPr bwMode="auto">
          <a:xfrm>
            <a:off x="8338123" y="411663"/>
            <a:ext cx="128779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216877" y="177800"/>
            <a:ext cx="904308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Flex-PLI Rebound Issue: Industry Proposal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413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16877" y="177800"/>
            <a:ext cx="904308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Flex-PLI Rebound Issue: Industry Proposal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0000" y="6480000"/>
            <a:ext cx="7168560" cy="304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IG-GTR9-PH2 meeting, NHTSA Washington, 19. &amp; 20.03.2013</a:t>
            </a:r>
            <a:endParaRPr lang="en-US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60000" y="1080000"/>
            <a:ext cx="9265920" cy="203993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Updated Proposal:</a:t>
            </a:r>
          </a:p>
          <a:p>
            <a:endParaRPr lang="en-US" sz="1000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Ligament elongation measurements MCL, ACL and PCL: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relevant result is the maximum of local maximum values </a:t>
            </a:r>
            <a:r>
              <a:rPr lang="en-US" sz="28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before 50ms </a:t>
            </a:r>
          </a:p>
          <a:p>
            <a:endParaRPr lang="en-US" sz="28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784273" y="6499225"/>
            <a:ext cx="900112" cy="284163"/>
          </a:xfrm>
        </p:spPr>
        <p:txBody>
          <a:bodyPr/>
          <a:lstStyle/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7" name="Grafik 6" descr="nouveaulogooic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"/>
          <a:stretch>
            <a:fillRect/>
          </a:stretch>
        </p:blipFill>
        <p:spPr bwMode="auto">
          <a:xfrm>
            <a:off x="8338123" y="411663"/>
            <a:ext cx="128779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4495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0000" y="180000"/>
            <a:ext cx="904308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800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Flex-PLI Rebound Issue: Industry Proposal</a:t>
            </a:r>
            <a:endParaRPr lang="en-US" sz="280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0000" y="6480000"/>
            <a:ext cx="7168560" cy="304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IG-GTR9-PH2 meeting, NHTSA Washington, 19. &amp; 20.03.2013</a:t>
            </a:r>
            <a:endParaRPr lang="en-US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60000" y="1080000"/>
            <a:ext cx="9265920" cy="4607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8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Justification (1/2):</a:t>
            </a:r>
          </a:p>
          <a:p>
            <a:endParaRPr lang="en-US" sz="280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The proposal is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objective – no individual film assessment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based on measured time history data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easy and robust enough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84273" y="6499225"/>
            <a:ext cx="900112" cy="284163"/>
          </a:xfrm>
        </p:spPr>
        <p:txBody>
          <a:bodyPr/>
          <a:lstStyle/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6" name="Grafik 5" descr="nouveaulogooic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"/>
          <a:stretch>
            <a:fillRect/>
          </a:stretch>
        </p:blipFill>
        <p:spPr bwMode="auto">
          <a:xfrm>
            <a:off x="8338123" y="411663"/>
            <a:ext cx="128779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902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0000" y="180000"/>
            <a:ext cx="904308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800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Flex-PLI Rebound Issue: Industry Proposal</a:t>
            </a:r>
            <a:endParaRPr lang="en-US" sz="280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0000" y="6480000"/>
            <a:ext cx="7168560" cy="304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IG-GTR9-PH2 meeting, NHTSA Washington, 19. &amp; 20.03.2013</a:t>
            </a:r>
            <a:endParaRPr lang="en-US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60000" y="1080000"/>
            <a:ext cx="9265920" cy="4607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8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Justification (2/2):</a:t>
            </a:r>
          </a:p>
          <a:p>
            <a:endParaRPr lang="en-US" sz="2800" b="1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Local peaks for bending moments are clearly before 30ms (see GTR9-5-08: case studies; and GTR9-5-30: page 4)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The 50ms value for ligament measurements are observed by an additional JAMA case study (see next 2 pages)</a:t>
            </a:r>
          </a:p>
          <a:p>
            <a:endParaRPr lang="en-US" sz="280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84273" y="6499225"/>
            <a:ext cx="900112" cy="284163"/>
          </a:xfrm>
        </p:spPr>
        <p:txBody>
          <a:bodyPr/>
          <a:lstStyle/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6" name="Grafik 5" descr="nouveaulogooic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"/>
          <a:stretch>
            <a:fillRect/>
          </a:stretch>
        </p:blipFill>
        <p:spPr bwMode="auto">
          <a:xfrm>
            <a:off x="8338123" y="411663"/>
            <a:ext cx="128779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6426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0000" y="180000"/>
            <a:ext cx="904308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800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Flex-PLI Rebound Issue: Industry Proposal</a:t>
            </a:r>
            <a:endParaRPr lang="en-US" sz="280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0000" y="6480000"/>
            <a:ext cx="7168560" cy="304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IG-GTR9-PH2 meeting, NHTSA Washington, 19. &amp; 20.03.2013</a:t>
            </a:r>
            <a:endParaRPr lang="en-US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 preferRelativeResize="0"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6" t="17500" r="21323" b="11708"/>
          <a:stretch/>
        </p:blipFill>
        <p:spPr bwMode="auto">
          <a:xfrm>
            <a:off x="1080000" y="1080000"/>
            <a:ext cx="7200000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84273" y="6499225"/>
            <a:ext cx="900112" cy="284163"/>
          </a:xfrm>
        </p:spPr>
        <p:txBody>
          <a:bodyPr/>
          <a:lstStyle/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6" name="Grafik 5" descr="nouveaulogooica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"/>
          <a:stretch>
            <a:fillRect/>
          </a:stretch>
        </p:blipFill>
        <p:spPr bwMode="auto">
          <a:xfrm>
            <a:off x="8338123" y="411663"/>
            <a:ext cx="128779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3464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0000" y="180000"/>
            <a:ext cx="904308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800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Flex-PLI Rebound Issue: Industry Proposal</a:t>
            </a:r>
            <a:endParaRPr lang="en-US" sz="280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0000" y="6480000"/>
            <a:ext cx="7168560" cy="304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IG-GTR9-PH2 meeting, NHTSA Washington, 19. &amp; 20.03.2013</a:t>
            </a:r>
            <a:endParaRPr lang="en-US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 preferRelativeResize="0"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1" t="17813" r="21538" b="11562"/>
          <a:stretch/>
        </p:blipFill>
        <p:spPr bwMode="auto">
          <a:xfrm>
            <a:off x="1080000" y="1080000"/>
            <a:ext cx="7200000" cy="50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84273" y="6499225"/>
            <a:ext cx="900112" cy="284163"/>
          </a:xfrm>
        </p:spPr>
        <p:txBody>
          <a:bodyPr/>
          <a:lstStyle/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6" name="Grafik 5" descr="nouveaulogooica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"/>
          <a:stretch>
            <a:fillRect/>
          </a:stretch>
        </p:blipFill>
        <p:spPr bwMode="auto">
          <a:xfrm>
            <a:off x="8338123" y="411663"/>
            <a:ext cx="128779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3028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80000" y="180000"/>
            <a:ext cx="9043080" cy="6096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2800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Flex-PLI Rebound Issue: Industry Proposal</a:t>
            </a:r>
            <a:endParaRPr lang="en-US" sz="280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0000" y="6480000"/>
            <a:ext cx="7168560" cy="304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b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IG-GTR9-PH2 meeting, NHTSA Washington, 19. &amp; 20.03.2013</a:t>
            </a:r>
            <a:endParaRPr lang="en-US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60000" y="1080000"/>
            <a:ext cx="9265920" cy="4607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2800" b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Next steps:</a:t>
            </a:r>
          </a:p>
          <a:p>
            <a:endParaRPr lang="en-US" sz="2800" b="1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Use test results of the round robin tests of the master legs to confirm this proposal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Establish a final IG-position latest in Sep 2013 meeting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80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Develop proposal to implement the rebound issue into the GTR9 and UN-R-127 amendments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784273" y="6499225"/>
            <a:ext cx="900112" cy="284163"/>
          </a:xfrm>
        </p:spPr>
        <p:txBody>
          <a:bodyPr/>
          <a:lstStyle/>
          <a:p>
            <a:r>
              <a:rPr lang="de-DE" dirty="0" smtClean="0"/>
              <a:t>Page </a:t>
            </a:r>
            <a:fld id="{A5BB97A9-7D72-4F8F-8BC5-4E547C3F4DC5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6" name="Grafik 5" descr="nouveaulogooica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"/>
          <a:stretch>
            <a:fillRect/>
          </a:stretch>
        </p:blipFill>
        <p:spPr bwMode="auto">
          <a:xfrm>
            <a:off x="8338123" y="411663"/>
            <a:ext cx="1287797" cy="66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3917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POOL" val="Visual"/>
  <p:tag name="CATEGORY" val="Standard"/>
  <p:tag name="NAME" val="v_40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POOL" val="Visual"/>
  <p:tag name="CATEGORY" val="Standard"/>
  <p:tag name="NAME" val="v_40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POOL" val="Visual"/>
  <p:tag name="CATEGORY" val="Standard"/>
  <p:tag name="NAME" val="v_40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POOL" val="Visual"/>
  <p:tag name="CATEGORY" val="Standard"/>
  <p:tag name="NAME" val="v_40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POOL" val="Visual"/>
  <p:tag name="CATEGORY" val="Standard"/>
  <p:tag name="NAME" val="v_40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POOL" val="Visual"/>
  <p:tag name="CATEGORY" val="Standard"/>
  <p:tag name="NAME" val="v_40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POOL" val="Visual"/>
  <p:tag name="CATEGORY" val="Standard"/>
  <p:tag name="NAME" val="v_40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POOL" val="Visual"/>
  <p:tag name="CATEGORY" val="Standard"/>
  <p:tag name="NAME" val="v_40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POOL" val="Visual"/>
  <p:tag name="CATEGORY" val="Standard"/>
  <p:tag name="NAME" val="v_40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POOL" val="Visual"/>
  <p:tag name="CATEGORY" val="Standard"/>
  <p:tag name="NAME" val="v_406"/>
</p:tagLst>
</file>

<file path=ppt/theme/theme1.xml><?xml version="1.0" encoding="utf-8"?>
<a:theme xmlns:a="http://schemas.openxmlformats.org/drawingml/2006/main" name="blank">
  <a:themeElements>
    <a:clrScheme name="Volkswagen">
      <a:dk1>
        <a:srgbClr val="33434C"/>
      </a:dk1>
      <a:lt1>
        <a:srgbClr val="FFFFFF"/>
      </a:lt1>
      <a:dk2>
        <a:srgbClr val="73B1DD"/>
      </a:dk2>
      <a:lt2>
        <a:srgbClr val="CFD7D9"/>
      </a:lt2>
      <a:accent1>
        <a:srgbClr val="003C65"/>
      </a:accent1>
      <a:accent2>
        <a:srgbClr val="2274AC"/>
      </a:accent2>
      <a:accent3>
        <a:srgbClr val="8994A0"/>
      </a:accent3>
      <a:accent4>
        <a:srgbClr val="005D4D"/>
      </a:accent4>
      <a:accent5>
        <a:srgbClr val="730019"/>
      </a:accent5>
      <a:accent6>
        <a:srgbClr val="FF871F"/>
      </a:accent6>
      <a:hlink>
        <a:srgbClr val="33434C"/>
      </a:hlink>
      <a:folHlink>
        <a:srgbClr val="8994A0"/>
      </a:folHlink>
    </a:clrScheme>
    <a:fontScheme name="Volkswagen">
      <a:majorFont>
        <a:latin typeface="VW Headline OT-Black"/>
        <a:ea typeface=""/>
        <a:cs typeface=""/>
      </a:majorFont>
      <a:minorFont>
        <a:latin typeface="VW Headline OT-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sz="21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542</Words>
  <Application>Microsoft Office PowerPoint</Application>
  <PresentationFormat>A4-Papier (210x297 mm)</PresentationFormat>
  <Paragraphs>97</Paragraphs>
  <Slides>10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blank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2013-02-17T15:26:46Z</dcterms:created>
  <dcterms:modified xsi:type="dcterms:W3CDTF">2013-03-15T11:07:43Z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-343985757</vt:i4>
  </property>
  <property fmtid="{D5CDD505-2E9C-101B-9397-08002B2CF9AE}" pid="3" name="_NewReviewCycle">
    <vt:lpwstr/>
  </property>
</Properties>
</file>