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7" r:id="rId2"/>
    <p:sldId id="295" r:id="rId3"/>
    <p:sldId id="273" r:id="rId4"/>
    <p:sldId id="269" r:id="rId5"/>
    <p:sldId id="271" r:id="rId6"/>
    <p:sldId id="279" r:id="rId7"/>
    <p:sldId id="303" r:id="rId8"/>
    <p:sldId id="285" r:id="rId9"/>
    <p:sldId id="300" r:id="rId10"/>
    <p:sldId id="304" r:id="rId11"/>
    <p:sldId id="286" r:id="rId12"/>
    <p:sldId id="276" r:id="rId13"/>
    <p:sldId id="307" r:id="rId14"/>
    <p:sldId id="275" r:id="rId15"/>
    <p:sldId id="288" r:id="rId16"/>
    <p:sldId id="306" r:id="rId17"/>
    <p:sldId id="308" r:id="rId18"/>
    <p:sldId id="297" r:id="rId19"/>
    <p:sldId id="298" r:id="rId20"/>
    <p:sldId id="299" r:id="rId21"/>
    <p:sldId id="305" r:id="rId22"/>
  </p:sldIdLst>
  <p:sldSz cx="9144000" cy="6858000" type="screen4x3"/>
  <p:notesSz cx="7010400" cy="9296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p:restoredTop sz="94660"/>
  </p:normalViewPr>
  <p:slideViewPr>
    <p:cSldViewPr>
      <p:cViewPr>
        <p:scale>
          <a:sx n="90" d="100"/>
          <a:sy n="90" d="100"/>
        </p:scale>
        <p:origin x="-426" y="498"/>
      </p:cViewPr>
      <p:guideLst>
        <p:guide orient="horz" pos="2160"/>
        <p:guide pos="2880"/>
      </p:guideLst>
    </p:cSldViewPr>
  </p:slideViewPr>
  <p:notesTextViewPr>
    <p:cViewPr>
      <p:scale>
        <a:sx n="1" d="1"/>
        <a:sy n="1" d="1"/>
      </p:scale>
      <p:origin x="0" y="0"/>
    </p:cViewPr>
  </p:notesTextViewPr>
  <p:sorterViewPr>
    <p:cViewPr>
      <p:scale>
        <a:sx n="100" d="100"/>
        <a:sy n="100" d="100"/>
      </p:scale>
      <p:origin x="0" y="174"/>
    </p:cViewPr>
  </p:sorterViewPr>
  <p:notesViewPr>
    <p:cSldViewPr>
      <p:cViewPr>
        <p:scale>
          <a:sx n="100" d="100"/>
          <a:sy n="100" d="100"/>
        </p:scale>
        <p:origin x="-816" y="3504"/>
      </p:cViewPr>
      <p:guideLst>
        <p:guide orient="horz" pos="2928"/>
        <p:guide pos="220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15BD638D-C4B4-432F-ADE2-F8F8CB152649}" type="datetimeFigureOut">
              <a:rPr lang="en-US" smtClean="0"/>
              <a:pPr/>
              <a:t>3/22/2013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264BEC06-89F1-47ED-83EF-DFF9F816700D}" type="slidenum">
              <a:rPr lang="en-US" smtClean="0"/>
              <a:pPr/>
              <a:t>‹#›</a:t>
            </a:fld>
            <a:endParaRPr lang="en-US"/>
          </a:p>
        </p:txBody>
      </p:sp>
    </p:spTree>
    <p:extLst>
      <p:ext uri="{BB962C8B-B14F-4D97-AF65-F5344CB8AC3E}">
        <p14:creationId xmlns:p14="http://schemas.microsoft.com/office/powerpoint/2010/main" xmlns="" val="18900725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umsplatzhalt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6CB08A0-C756-4FB6-86A7-04D5EF63D65B}" type="datetimeFigureOut">
              <a:rPr lang="en-US" smtClean="0"/>
              <a:pPr/>
              <a:t>3/22/2013</a:t>
            </a:fld>
            <a:endParaRPr lang="en-US" dirty="0"/>
          </a:p>
        </p:txBody>
      </p:sp>
      <p:sp>
        <p:nvSpPr>
          <p:cNvPr id="4" name="Folienbildplatzhalt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de-DE"/>
          </a:p>
        </p:txBody>
      </p:sp>
      <p:sp>
        <p:nvSpPr>
          <p:cNvPr id="5" name="Notizenplatzhalt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dirty="0" err="1" smtClean="0"/>
              <a:t>Textmasterformat</a:t>
            </a:r>
            <a:r>
              <a:rPr lang="en-US" dirty="0" smtClean="0"/>
              <a:t> </a:t>
            </a:r>
            <a:r>
              <a:rPr lang="en-US" dirty="0" err="1" smtClean="0"/>
              <a:t>bearbeiten</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a:p>
        </p:txBody>
      </p:sp>
      <p:sp>
        <p:nvSpPr>
          <p:cNvPr id="6" name="Fußzeilenplatzhalt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Foliennummernplatzhalt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C4127BE-F3A3-43CB-8C68-92542A64EF40}" type="slidenum">
              <a:rPr lang="en-US" smtClean="0"/>
              <a:pPr/>
              <a:t>‹#›</a:t>
            </a:fld>
            <a:endParaRPr lang="en-US" dirty="0"/>
          </a:p>
        </p:txBody>
      </p:sp>
    </p:spTree>
    <p:extLst>
      <p:ext uri="{BB962C8B-B14F-4D97-AF65-F5344CB8AC3E}">
        <p14:creationId xmlns:p14="http://schemas.microsoft.com/office/powerpoint/2010/main" xmlns="" val="239123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sz="1600" b="1" dirty="0"/>
          </a:p>
        </p:txBody>
      </p:sp>
      <p:sp>
        <p:nvSpPr>
          <p:cNvPr id="4" name="Foliennummernplatzhalter 3"/>
          <p:cNvSpPr>
            <a:spLocks noGrp="1"/>
          </p:cNvSpPr>
          <p:nvPr>
            <p:ph type="sldNum" sz="quarter" idx="10"/>
          </p:nvPr>
        </p:nvSpPr>
        <p:spPr/>
        <p:txBody>
          <a:bodyPr/>
          <a:lstStyle/>
          <a:p>
            <a:fld id="{4C4127BE-F3A3-43CB-8C68-92542A64EF40}" type="slidenum">
              <a:rPr lang="en-US" smtClean="0"/>
              <a:pPr/>
              <a:t>1</a:t>
            </a:fld>
            <a:endParaRPr lang="en-US" dirty="0"/>
          </a:p>
        </p:txBody>
      </p:sp>
    </p:spTree>
    <p:extLst>
      <p:ext uri="{BB962C8B-B14F-4D97-AF65-F5344CB8AC3E}">
        <p14:creationId xmlns:p14="http://schemas.microsoft.com/office/powerpoint/2010/main" xmlns="" val="41469315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C4127BE-F3A3-43CB-8C68-92542A64EF40}"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4127BE-F3A3-43CB-8C68-92542A64EF40}" type="slidenum">
              <a:rPr lang="en-US" smtClean="0"/>
              <a:pPr/>
              <a:t>11</a:t>
            </a:fld>
            <a:endParaRPr lang="en-US" dirty="0"/>
          </a:p>
        </p:txBody>
      </p:sp>
    </p:spTree>
    <p:extLst>
      <p:ext uri="{BB962C8B-B14F-4D97-AF65-F5344CB8AC3E}">
        <p14:creationId xmlns:p14="http://schemas.microsoft.com/office/powerpoint/2010/main" xmlns="" val="646216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4127BE-F3A3-43CB-8C68-92542A64EF40}" type="slidenum">
              <a:rPr lang="en-US" smtClean="0"/>
              <a:pPr/>
              <a:t>12</a:t>
            </a:fld>
            <a:endParaRPr lang="en-US" dirty="0"/>
          </a:p>
        </p:txBody>
      </p:sp>
    </p:spTree>
    <p:extLst>
      <p:ext uri="{BB962C8B-B14F-4D97-AF65-F5344CB8AC3E}">
        <p14:creationId xmlns:p14="http://schemas.microsoft.com/office/powerpoint/2010/main" xmlns="" val="2182743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C4127BE-F3A3-43CB-8C68-92542A64EF40}"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4127BE-F3A3-43CB-8C68-92542A64EF40}" type="slidenum">
              <a:rPr lang="en-US" smtClean="0"/>
              <a:pPr/>
              <a:t>14</a:t>
            </a:fld>
            <a:endParaRPr lang="en-US" dirty="0"/>
          </a:p>
        </p:txBody>
      </p:sp>
    </p:spTree>
    <p:extLst>
      <p:ext uri="{BB962C8B-B14F-4D97-AF65-F5344CB8AC3E}">
        <p14:creationId xmlns:p14="http://schemas.microsoft.com/office/powerpoint/2010/main" xmlns="" val="31271310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4127BE-F3A3-43CB-8C68-92542A64EF40}" type="slidenum">
              <a:rPr lang="en-US" smtClean="0"/>
              <a:pPr/>
              <a:t>15</a:t>
            </a:fld>
            <a:endParaRPr lang="en-US" dirty="0"/>
          </a:p>
        </p:txBody>
      </p:sp>
    </p:spTree>
    <p:extLst>
      <p:ext uri="{BB962C8B-B14F-4D97-AF65-F5344CB8AC3E}">
        <p14:creationId xmlns:p14="http://schemas.microsoft.com/office/powerpoint/2010/main" xmlns="" val="2182743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4127BE-F3A3-43CB-8C68-92542A64EF40}" type="slidenum">
              <a:rPr lang="en-US" smtClean="0"/>
              <a:pPr/>
              <a:t>16</a:t>
            </a:fld>
            <a:endParaRPr lang="en-US" dirty="0"/>
          </a:p>
        </p:txBody>
      </p:sp>
    </p:spTree>
    <p:extLst>
      <p:ext uri="{BB962C8B-B14F-4D97-AF65-F5344CB8AC3E}">
        <p14:creationId xmlns:p14="http://schemas.microsoft.com/office/powerpoint/2010/main" xmlns="" val="21827435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C4127BE-F3A3-43CB-8C68-92542A64EF40}"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C4127BE-F3A3-43CB-8C68-92542A64EF40}"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C4127BE-F3A3-43CB-8C68-92542A64EF40}"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4127BE-F3A3-43CB-8C68-92542A64EF40}" type="slidenum">
              <a:rPr lang="en-US" smtClean="0"/>
              <a:pPr/>
              <a:t>2</a:t>
            </a:fld>
            <a:endParaRPr lang="en-US" dirty="0"/>
          </a:p>
        </p:txBody>
      </p:sp>
    </p:spTree>
    <p:extLst>
      <p:ext uri="{BB962C8B-B14F-4D97-AF65-F5344CB8AC3E}">
        <p14:creationId xmlns:p14="http://schemas.microsoft.com/office/powerpoint/2010/main" xmlns="" val="12989908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C4127BE-F3A3-43CB-8C68-92542A64EF40}"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C4127BE-F3A3-43CB-8C68-92542A64EF40}" type="slidenum">
              <a:rPr lang="en-US" smtClean="0"/>
              <a:pPr/>
              <a:t>21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smtClean="0"/>
              <a:t>THE OUTLINE OF MY PRESENTATION:</a:t>
            </a:r>
          </a:p>
          <a:p>
            <a:endParaRPr lang="en-US" dirty="0" smtClean="0"/>
          </a:p>
          <a:p>
            <a:pPr algn="ctr"/>
            <a:endParaRPr lang="en-US" dirty="0"/>
          </a:p>
          <a:p>
            <a:pPr algn="ctr"/>
            <a:endParaRPr lang="en-US" dirty="0"/>
          </a:p>
          <a:p>
            <a:endParaRPr lang="en-US" dirty="0" smtClean="0"/>
          </a:p>
          <a:p>
            <a:endParaRPr lang="en-US" dirty="0" smtClean="0"/>
          </a:p>
          <a:p>
            <a:endParaRPr lang="en-US" dirty="0" smtClean="0"/>
          </a:p>
          <a:p>
            <a:endParaRPr lang="en-US" dirty="0" smtClean="0"/>
          </a:p>
        </p:txBody>
      </p:sp>
      <p:sp>
        <p:nvSpPr>
          <p:cNvPr id="9830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6997">
              <a:defRPr sz="2400" b="1">
                <a:solidFill>
                  <a:schemeClr val="tx1"/>
                </a:solidFill>
                <a:latin typeface="Arial" pitchFamily="34" charset="0"/>
              </a:defRPr>
            </a:lvl1pPr>
            <a:lvl2pPr marL="742868" indent="-285718" defTabSz="926997">
              <a:defRPr sz="2400" b="1">
                <a:solidFill>
                  <a:schemeClr val="tx1"/>
                </a:solidFill>
                <a:latin typeface="Arial" pitchFamily="34" charset="0"/>
              </a:defRPr>
            </a:lvl2pPr>
            <a:lvl3pPr marL="1142874" indent="-228574" defTabSz="926997">
              <a:defRPr sz="2400" b="1">
                <a:solidFill>
                  <a:schemeClr val="tx1"/>
                </a:solidFill>
                <a:latin typeface="Arial" pitchFamily="34" charset="0"/>
              </a:defRPr>
            </a:lvl3pPr>
            <a:lvl4pPr marL="1600023" indent="-228574" defTabSz="926997">
              <a:defRPr sz="2400" b="1">
                <a:solidFill>
                  <a:schemeClr val="tx1"/>
                </a:solidFill>
                <a:latin typeface="Arial" pitchFamily="34" charset="0"/>
              </a:defRPr>
            </a:lvl4pPr>
            <a:lvl5pPr marL="2057174" indent="-228574" defTabSz="926997">
              <a:defRPr sz="2400" b="1">
                <a:solidFill>
                  <a:schemeClr val="tx1"/>
                </a:solidFill>
                <a:latin typeface="Arial" pitchFamily="34" charset="0"/>
              </a:defRPr>
            </a:lvl5pPr>
            <a:lvl6pPr marL="2514322" indent="-228574" algn="ctr" defTabSz="926997" eaLnBrk="0" fontAlgn="base" hangingPunct="0">
              <a:spcBef>
                <a:spcPct val="0"/>
              </a:spcBef>
              <a:spcAft>
                <a:spcPct val="0"/>
              </a:spcAft>
              <a:defRPr sz="2400" b="1">
                <a:solidFill>
                  <a:schemeClr val="tx1"/>
                </a:solidFill>
                <a:latin typeface="Arial" pitchFamily="34" charset="0"/>
              </a:defRPr>
            </a:lvl6pPr>
            <a:lvl7pPr marL="2971470" indent="-228574" algn="ctr" defTabSz="926997" eaLnBrk="0" fontAlgn="base" hangingPunct="0">
              <a:spcBef>
                <a:spcPct val="0"/>
              </a:spcBef>
              <a:spcAft>
                <a:spcPct val="0"/>
              </a:spcAft>
              <a:defRPr sz="2400" b="1">
                <a:solidFill>
                  <a:schemeClr val="tx1"/>
                </a:solidFill>
                <a:latin typeface="Arial" pitchFamily="34" charset="0"/>
              </a:defRPr>
            </a:lvl7pPr>
            <a:lvl8pPr marL="3428621" indent="-228574" algn="ctr" defTabSz="926997" eaLnBrk="0" fontAlgn="base" hangingPunct="0">
              <a:spcBef>
                <a:spcPct val="0"/>
              </a:spcBef>
              <a:spcAft>
                <a:spcPct val="0"/>
              </a:spcAft>
              <a:defRPr sz="2400" b="1">
                <a:solidFill>
                  <a:schemeClr val="tx1"/>
                </a:solidFill>
                <a:latin typeface="Arial" pitchFamily="34" charset="0"/>
              </a:defRPr>
            </a:lvl8pPr>
            <a:lvl9pPr marL="3885770" indent="-228574" algn="ctr" defTabSz="926997" eaLnBrk="0" fontAlgn="base" hangingPunct="0">
              <a:spcBef>
                <a:spcPct val="0"/>
              </a:spcBef>
              <a:spcAft>
                <a:spcPct val="0"/>
              </a:spcAft>
              <a:defRPr sz="2400" b="1">
                <a:solidFill>
                  <a:schemeClr val="tx1"/>
                </a:solidFill>
                <a:latin typeface="Arial" pitchFamily="34" charset="0"/>
              </a:defRPr>
            </a:lvl9pPr>
          </a:lstStyle>
          <a:p>
            <a:fld id="{60E88364-C375-4C88-B1F0-9EDF9F2E8AB4}" type="slidenum">
              <a:rPr lang="en-GB" sz="1000" b="0">
                <a:latin typeface="Times New Roman" pitchFamily="18" charset="0"/>
              </a:rPr>
              <a:pPr/>
              <a:t>3</a:t>
            </a:fld>
            <a:endParaRPr lang="en-GB" sz="1000" b="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600" b="1" dirty="0"/>
          </a:p>
        </p:txBody>
      </p:sp>
      <p:sp>
        <p:nvSpPr>
          <p:cNvPr id="4" name="Slide Number Placeholder 3"/>
          <p:cNvSpPr>
            <a:spLocks noGrp="1"/>
          </p:cNvSpPr>
          <p:nvPr>
            <p:ph type="sldNum" sz="quarter" idx="10"/>
          </p:nvPr>
        </p:nvSpPr>
        <p:spPr/>
        <p:txBody>
          <a:bodyPr/>
          <a:lstStyle/>
          <a:p>
            <a:fld id="{4C4127BE-F3A3-43CB-8C68-92542A64EF40}" type="slidenum">
              <a:rPr lang="en-US" smtClean="0"/>
              <a:pPr/>
              <a:t>4</a:t>
            </a:fld>
            <a:endParaRPr lang="en-US" dirty="0"/>
          </a:p>
        </p:txBody>
      </p:sp>
    </p:spTree>
    <p:extLst>
      <p:ext uri="{BB962C8B-B14F-4D97-AF65-F5344CB8AC3E}">
        <p14:creationId xmlns:p14="http://schemas.microsoft.com/office/powerpoint/2010/main" xmlns="" val="1118368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4127BE-F3A3-43CB-8C68-92542A64EF40}" type="slidenum">
              <a:rPr lang="en-US" smtClean="0"/>
              <a:pPr/>
              <a:t>5</a:t>
            </a:fld>
            <a:endParaRPr lang="en-US" dirty="0"/>
          </a:p>
        </p:txBody>
      </p:sp>
    </p:spTree>
    <p:extLst>
      <p:ext uri="{BB962C8B-B14F-4D97-AF65-F5344CB8AC3E}">
        <p14:creationId xmlns:p14="http://schemas.microsoft.com/office/powerpoint/2010/main" xmlns="" val="2815676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4127BE-F3A3-43CB-8C68-92542A64EF40}" type="slidenum">
              <a:rPr lang="en-US" smtClean="0"/>
              <a:pPr/>
              <a:t>6</a:t>
            </a:fld>
            <a:endParaRPr lang="en-US" dirty="0"/>
          </a:p>
        </p:txBody>
      </p:sp>
    </p:spTree>
    <p:extLst>
      <p:ext uri="{BB962C8B-B14F-4D97-AF65-F5344CB8AC3E}">
        <p14:creationId xmlns:p14="http://schemas.microsoft.com/office/powerpoint/2010/main" xmlns="" val="3375405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4127BE-F3A3-43CB-8C68-92542A64EF40}" type="slidenum">
              <a:rPr lang="en-US" smtClean="0"/>
              <a:pPr/>
              <a:t>7</a:t>
            </a:fld>
            <a:endParaRPr lang="en-US" dirty="0"/>
          </a:p>
        </p:txBody>
      </p:sp>
    </p:spTree>
    <p:extLst>
      <p:ext uri="{BB962C8B-B14F-4D97-AF65-F5344CB8AC3E}">
        <p14:creationId xmlns:p14="http://schemas.microsoft.com/office/powerpoint/2010/main" xmlns="" val="2815676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4127BE-F3A3-43CB-8C68-92542A64EF40}" type="slidenum">
              <a:rPr lang="en-US" smtClean="0"/>
              <a:pPr/>
              <a:t>8</a:t>
            </a:fld>
            <a:endParaRPr lang="en-US" dirty="0"/>
          </a:p>
        </p:txBody>
      </p:sp>
    </p:spTree>
    <p:extLst>
      <p:ext uri="{BB962C8B-B14F-4D97-AF65-F5344CB8AC3E}">
        <p14:creationId xmlns:p14="http://schemas.microsoft.com/office/powerpoint/2010/main" xmlns="" val="4256292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4127BE-F3A3-43CB-8C68-92542A64EF40}" type="slidenum">
              <a:rPr lang="en-US" smtClean="0"/>
              <a:pPr/>
              <a:t>9</a:t>
            </a:fld>
            <a:endParaRPr lang="en-US" dirty="0"/>
          </a:p>
        </p:txBody>
      </p:sp>
    </p:spTree>
    <p:extLst>
      <p:ext uri="{BB962C8B-B14F-4D97-AF65-F5344CB8AC3E}">
        <p14:creationId xmlns:p14="http://schemas.microsoft.com/office/powerpoint/2010/main" xmlns="" val="1133812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Formatvorlage</a:t>
            </a:r>
            <a:r>
              <a:rPr lang="en-US" dirty="0" smtClean="0"/>
              <a:t> des </a:t>
            </a:r>
            <a:r>
              <a:rPr lang="en-US" dirty="0" err="1" smtClean="0"/>
              <a:t>Untertitelmasters</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a:p>
        </p:txBody>
      </p:sp>
      <p:sp>
        <p:nvSpPr>
          <p:cNvPr id="4" name="Datumsplatzhalter 3"/>
          <p:cNvSpPr>
            <a:spLocks noGrp="1"/>
          </p:cNvSpPr>
          <p:nvPr>
            <p:ph type="dt" sz="half" idx="10"/>
          </p:nvPr>
        </p:nvSpPr>
        <p:spPr/>
        <p:txBody>
          <a:bodyPr/>
          <a:lstStyle/>
          <a:p>
            <a:fld id="{D2DF8F7C-3205-4402-97BA-4A0CDDF76322}" type="datetimeFigureOut">
              <a:rPr lang="en-US" smtClean="0"/>
              <a:pPr/>
              <a:t>3/22/2013</a:t>
            </a:fld>
            <a:endParaRPr lang="en-US" dirty="0"/>
          </a:p>
        </p:txBody>
      </p:sp>
      <p:sp>
        <p:nvSpPr>
          <p:cNvPr id="5" name="Fußzeilenplatzhalter 4"/>
          <p:cNvSpPr>
            <a:spLocks noGrp="1"/>
          </p:cNvSpPr>
          <p:nvPr>
            <p:ph type="ftr" sz="quarter" idx="11"/>
          </p:nvPr>
        </p:nvSpPr>
        <p:spPr/>
        <p:txBody>
          <a:bodyPr/>
          <a:lstStyle/>
          <a:p>
            <a:endParaRPr lang="en-US" dirty="0"/>
          </a:p>
        </p:txBody>
      </p:sp>
      <p:sp>
        <p:nvSpPr>
          <p:cNvPr id="6" name="Foliennummernplatzhalter 5"/>
          <p:cNvSpPr>
            <a:spLocks noGrp="1"/>
          </p:cNvSpPr>
          <p:nvPr>
            <p:ph type="sldNum" sz="quarter" idx="12"/>
          </p:nvPr>
        </p:nvSpPr>
        <p:spPr/>
        <p:txBody>
          <a:bodyPr/>
          <a:lstStyle/>
          <a:p>
            <a:fld id="{4DB91EB1-3A5F-4DEB-86C3-BC9D6361D912}" type="slidenum">
              <a:rPr lang="en-US" smtClean="0"/>
              <a:pPr/>
              <a:t>‹#›</a:t>
            </a:fld>
            <a:endParaRPr lang="en-US" dirty="0"/>
          </a:p>
        </p:txBody>
      </p:sp>
    </p:spTree>
    <p:extLst>
      <p:ext uri="{BB962C8B-B14F-4D97-AF65-F5344CB8AC3E}">
        <p14:creationId xmlns:p14="http://schemas.microsoft.com/office/powerpoint/2010/main" xmlns="" val="3746265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en-US" dirty="0" err="1" smtClean="0"/>
              <a:t>Textmasterformat</a:t>
            </a:r>
            <a:r>
              <a:rPr lang="en-US" dirty="0" smtClean="0"/>
              <a:t> </a:t>
            </a:r>
            <a:r>
              <a:rPr lang="en-US" dirty="0" err="1" smtClean="0"/>
              <a:t>bearbeiten</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a:p>
        </p:txBody>
      </p:sp>
      <p:sp>
        <p:nvSpPr>
          <p:cNvPr id="4" name="Datumsplatzhalter 3"/>
          <p:cNvSpPr>
            <a:spLocks noGrp="1"/>
          </p:cNvSpPr>
          <p:nvPr>
            <p:ph type="dt" sz="half" idx="10"/>
          </p:nvPr>
        </p:nvSpPr>
        <p:spPr/>
        <p:txBody>
          <a:bodyPr/>
          <a:lstStyle/>
          <a:p>
            <a:fld id="{D2DF8F7C-3205-4402-97BA-4A0CDDF76322}" type="datetimeFigureOut">
              <a:rPr lang="en-US" smtClean="0"/>
              <a:pPr/>
              <a:t>3/22/2013</a:t>
            </a:fld>
            <a:endParaRPr lang="en-US" dirty="0"/>
          </a:p>
        </p:txBody>
      </p:sp>
      <p:sp>
        <p:nvSpPr>
          <p:cNvPr id="5" name="Fußzeilenplatzhalter 4"/>
          <p:cNvSpPr>
            <a:spLocks noGrp="1"/>
          </p:cNvSpPr>
          <p:nvPr>
            <p:ph type="ftr" sz="quarter" idx="11"/>
          </p:nvPr>
        </p:nvSpPr>
        <p:spPr/>
        <p:txBody>
          <a:bodyPr/>
          <a:lstStyle/>
          <a:p>
            <a:endParaRPr lang="en-US" dirty="0"/>
          </a:p>
        </p:txBody>
      </p:sp>
      <p:sp>
        <p:nvSpPr>
          <p:cNvPr id="6" name="Foliennummernplatzhalter 5"/>
          <p:cNvSpPr>
            <a:spLocks noGrp="1"/>
          </p:cNvSpPr>
          <p:nvPr>
            <p:ph type="sldNum" sz="quarter" idx="12"/>
          </p:nvPr>
        </p:nvSpPr>
        <p:spPr/>
        <p:txBody>
          <a:bodyPr/>
          <a:lstStyle/>
          <a:p>
            <a:fld id="{4DB91EB1-3A5F-4DEB-86C3-BC9D6361D912}" type="slidenum">
              <a:rPr lang="en-US" smtClean="0"/>
              <a:pPr/>
              <a:t>‹#›</a:t>
            </a:fld>
            <a:endParaRPr lang="en-US" dirty="0"/>
          </a:p>
        </p:txBody>
      </p:sp>
    </p:spTree>
    <p:extLst>
      <p:ext uri="{BB962C8B-B14F-4D97-AF65-F5344CB8AC3E}">
        <p14:creationId xmlns:p14="http://schemas.microsoft.com/office/powerpoint/2010/main" xmlns="" val="2227404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en-US" dirty="0" err="1" smtClean="0"/>
              <a:t>Textmasterformat</a:t>
            </a:r>
            <a:r>
              <a:rPr lang="en-US" dirty="0" smtClean="0"/>
              <a:t> </a:t>
            </a:r>
            <a:r>
              <a:rPr lang="en-US" dirty="0" err="1" smtClean="0"/>
              <a:t>bearbeiten</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a:p>
        </p:txBody>
      </p:sp>
      <p:sp>
        <p:nvSpPr>
          <p:cNvPr id="4" name="Datumsplatzhalter 3"/>
          <p:cNvSpPr>
            <a:spLocks noGrp="1"/>
          </p:cNvSpPr>
          <p:nvPr>
            <p:ph type="dt" sz="half" idx="10"/>
          </p:nvPr>
        </p:nvSpPr>
        <p:spPr/>
        <p:txBody>
          <a:bodyPr/>
          <a:lstStyle/>
          <a:p>
            <a:fld id="{D2DF8F7C-3205-4402-97BA-4A0CDDF76322}" type="datetimeFigureOut">
              <a:rPr lang="en-US" smtClean="0"/>
              <a:pPr/>
              <a:t>3/22/2013</a:t>
            </a:fld>
            <a:endParaRPr lang="en-US" dirty="0"/>
          </a:p>
        </p:txBody>
      </p:sp>
      <p:sp>
        <p:nvSpPr>
          <p:cNvPr id="5" name="Fußzeilenplatzhalter 4"/>
          <p:cNvSpPr>
            <a:spLocks noGrp="1"/>
          </p:cNvSpPr>
          <p:nvPr>
            <p:ph type="ftr" sz="quarter" idx="11"/>
          </p:nvPr>
        </p:nvSpPr>
        <p:spPr/>
        <p:txBody>
          <a:bodyPr/>
          <a:lstStyle/>
          <a:p>
            <a:endParaRPr lang="en-US" dirty="0"/>
          </a:p>
        </p:txBody>
      </p:sp>
      <p:sp>
        <p:nvSpPr>
          <p:cNvPr id="6" name="Foliennummernplatzhalter 5"/>
          <p:cNvSpPr>
            <a:spLocks noGrp="1"/>
          </p:cNvSpPr>
          <p:nvPr>
            <p:ph type="sldNum" sz="quarter" idx="12"/>
          </p:nvPr>
        </p:nvSpPr>
        <p:spPr/>
        <p:txBody>
          <a:bodyPr/>
          <a:lstStyle/>
          <a:p>
            <a:fld id="{4DB91EB1-3A5F-4DEB-86C3-BC9D6361D912}" type="slidenum">
              <a:rPr lang="en-US" smtClean="0"/>
              <a:pPr/>
              <a:t>‹#›</a:t>
            </a:fld>
            <a:endParaRPr lang="en-US" dirty="0"/>
          </a:p>
        </p:txBody>
      </p:sp>
    </p:spTree>
    <p:extLst>
      <p:ext uri="{BB962C8B-B14F-4D97-AF65-F5344CB8AC3E}">
        <p14:creationId xmlns:p14="http://schemas.microsoft.com/office/powerpoint/2010/main" xmlns="" val="27366114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5AE6999-C935-4D0E-B40C-8A2C7F268D15}" type="datetimeFigureOut">
              <a:rPr lang="en-US" smtClean="0"/>
              <a:pPr/>
              <a:t>3/22/2013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1CDE7158-B220-4AD9-9AF1-1F47B3793D11}" type="slidenum">
              <a:rPr lang="en-US" smtClean="0"/>
              <a:pPr/>
              <a:t>‹#›</a:t>
            </a:fld>
            <a:endParaRPr lang="en-US"/>
          </a:p>
        </p:txBody>
      </p:sp>
    </p:spTree>
    <p:extLst>
      <p:ext uri="{BB962C8B-B14F-4D97-AF65-F5344CB8AC3E}">
        <p14:creationId xmlns:p14="http://schemas.microsoft.com/office/powerpoint/2010/main" xmlns="" val="3578217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en-US" dirty="0" err="1" smtClean="0"/>
              <a:t>Textmasterformat</a:t>
            </a:r>
            <a:r>
              <a:rPr lang="en-US" dirty="0" smtClean="0"/>
              <a:t> </a:t>
            </a:r>
            <a:r>
              <a:rPr lang="en-US" dirty="0" err="1" smtClean="0"/>
              <a:t>bearbeiten</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a:p>
        </p:txBody>
      </p:sp>
      <p:sp>
        <p:nvSpPr>
          <p:cNvPr id="4" name="Datumsplatzhalter 3"/>
          <p:cNvSpPr>
            <a:spLocks noGrp="1"/>
          </p:cNvSpPr>
          <p:nvPr>
            <p:ph type="dt" sz="half" idx="10"/>
          </p:nvPr>
        </p:nvSpPr>
        <p:spPr/>
        <p:txBody>
          <a:bodyPr/>
          <a:lstStyle/>
          <a:p>
            <a:fld id="{D2DF8F7C-3205-4402-97BA-4A0CDDF76322}" type="datetimeFigureOut">
              <a:rPr lang="en-US" smtClean="0"/>
              <a:pPr/>
              <a:t>3/22/2013</a:t>
            </a:fld>
            <a:endParaRPr lang="en-US" dirty="0"/>
          </a:p>
        </p:txBody>
      </p:sp>
      <p:sp>
        <p:nvSpPr>
          <p:cNvPr id="5" name="Fußzeilenplatzhalter 4"/>
          <p:cNvSpPr>
            <a:spLocks noGrp="1"/>
          </p:cNvSpPr>
          <p:nvPr>
            <p:ph type="ftr" sz="quarter" idx="11"/>
          </p:nvPr>
        </p:nvSpPr>
        <p:spPr/>
        <p:txBody>
          <a:bodyPr/>
          <a:lstStyle/>
          <a:p>
            <a:endParaRPr lang="en-US" dirty="0"/>
          </a:p>
        </p:txBody>
      </p:sp>
      <p:sp>
        <p:nvSpPr>
          <p:cNvPr id="6" name="Foliennummernplatzhalter 5"/>
          <p:cNvSpPr>
            <a:spLocks noGrp="1"/>
          </p:cNvSpPr>
          <p:nvPr>
            <p:ph type="sldNum" sz="quarter" idx="12"/>
          </p:nvPr>
        </p:nvSpPr>
        <p:spPr/>
        <p:txBody>
          <a:bodyPr/>
          <a:lstStyle/>
          <a:p>
            <a:fld id="{4DB91EB1-3A5F-4DEB-86C3-BC9D6361D912}" type="slidenum">
              <a:rPr lang="en-US" smtClean="0"/>
              <a:pPr/>
              <a:t>‹#›</a:t>
            </a:fld>
            <a:endParaRPr lang="en-US" dirty="0"/>
          </a:p>
        </p:txBody>
      </p:sp>
    </p:spTree>
    <p:extLst>
      <p:ext uri="{BB962C8B-B14F-4D97-AF65-F5344CB8AC3E}">
        <p14:creationId xmlns:p14="http://schemas.microsoft.com/office/powerpoint/2010/main" xmlns="" val="2080013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err="1" smtClean="0"/>
              <a:t>Textmasterformat</a:t>
            </a:r>
            <a:r>
              <a:rPr lang="en-US" dirty="0" smtClean="0"/>
              <a:t> </a:t>
            </a:r>
            <a:r>
              <a:rPr lang="en-US" dirty="0" err="1" smtClean="0"/>
              <a:t>bearbeiten</a:t>
            </a:r>
            <a:endParaRPr lang="en-US" dirty="0" smtClean="0"/>
          </a:p>
        </p:txBody>
      </p:sp>
      <p:sp>
        <p:nvSpPr>
          <p:cNvPr id="4" name="Datumsplatzhalter 3"/>
          <p:cNvSpPr>
            <a:spLocks noGrp="1"/>
          </p:cNvSpPr>
          <p:nvPr>
            <p:ph type="dt" sz="half" idx="10"/>
          </p:nvPr>
        </p:nvSpPr>
        <p:spPr/>
        <p:txBody>
          <a:bodyPr/>
          <a:lstStyle/>
          <a:p>
            <a:fld id="{D2DF8F7C-3205-4402-97BA-4A0CDDF76322}" type="datetimeFigureOut">
              <a:rPr lang="en-US" smtClean="0"/>
              <a:pPr/>
              <a:t>3/22/2013</a:t>
            </a:fld>
            <a:endParaRPr lang="en-US" dirty="0"/>
          </a:p>
        </p:txBody>
      </p:sp>
      <p:sp>
        <p:nvSpPr>
          <p:cNvPr id="5" name="Fußzeilenplatzhalter 4"/>
          <p:cNvSpPr>
            <a:spLocks noGrp="1"/>
          </p:cNvSpPr>
          <p:nvPr>
            <p:ph type="ftr" sz="quarter" idx="11"/>
          </p:nvPr>
        </p:nvSpPr>
        <p:spPr/>
        <p:txBody>
          <a:bodyPr/>
          <a:lstStyle/>
          <a:p>
            <a:endParaRPr lang="en-US" dirty="0"/>
          </a:p>
        </p:txBody>
      </p:sp>
      <p:sp>
        <p:nvSpPr>
          <p:cNvPr id="6" name="Foliennummernplatzhalter 5"/>
          <p:cNvSpPr>
            <a:spLocks noGrp="1"/>
          </p:cNvSpPr>
          <p:nvPr>
            <p:ph type="sldNum" sz="quarter" idx="12"/>
          </p:nvPr>
        </p:nvSpPr>
        <p:spPr/>
        <p:txBody>
          <a:bodyPr/>
          <a:lstStyle/>
          <a:p>
            <a:fld id="{4DB91EB1-3A5F-4DEB-86C3-BC9D6361D912}" type="slidenum">
              <a:rPr lang="en-US" smtClean="0"/>
              <a:pPr/>
              <a:t>‹#›</a:t>
            </a:fld>
            <a:endParaRPr lang="en-US" dirty="0"/>
          </a:p>
        </p:txBody>
      </p:sp>
    </p:spTree>
    <p:extLst>
      <p:ext uri="{BB962C8B-B14F-4D97-AF65-F5344CB8AC3E}">
        <p14:creationId xmlns:p14="http://schemas.microsoft.com/office/powerpoint/2010/main" xmlns="" val="187213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err="1" smtClean="0"/>
              <a:t>Textmasterformat</a:t>
            </a:r>
            <a:r>
              <a:rPr lang="en-US" dirty="0" smtClean="0"/>
              <a:t> </a:t>
            </a:r>
            <a:r>
              <a:rPr lang="en-US" dirty="0" err="1" smtClean="0"/>
              <a:t>bearbeiten</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err="1" smtClean="0"/>
              <a:t>Textmasterformat</a:t>
            </a:r>
            <a:r>
              <a:rPr lang="en-US" dirty="0" smtClean="0"/>
              <a:t> </a:t>
            </a:r>
            <a:r>
              <a:rPr lang="en-US" dirty="0" err="1" smtClean="0"/>
              <a:t>bearbeiten</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a:p>
        </p:txBody>
      </p:sp>
      <p:sp>
        <p:nvSpPr>
          <p:cNvPr id="5" name="Datumsplatzhalter 4"/>
          <p:cNvSpPr>
            <a:spLocks noGrp="1"/>
          </p:cNvSpPr>
          <p:nvPr>
            <p:ph type="dt" sz="half" idx="10"/>
          </p:nvPr>
        </p:nvSpPr>
        <p:spPr/>
        <p:txBody>
          <a:bodyPr/>
          <a:lstStyle/>
          <a:p>
            <a:fld id="{D2DF8F7C-3205-4402-97BA-4A0CDDF76322}" type="datetimeFigureOut">
              <a:rPr lang="en-US" smtClean="0"/>
              <a:pPr/>
              <a:t>3/22/2013</a:t>
            </a:fld>
            <a:endParaRPr lang="en-US" dirty="0"/>
          </a:p>
        </p:txBody>
      </p:sp>
      <p:sp>
        <p:nvSpPr>
          <p:cNvPr id="6" name="Fußzeilenplatzhalter 5"/>
          <p:cNvSpPr>
            <a:spLocks noGrp="1"/>
          </p:cNvSpPr>
          <p:nvPr>
            <p:ph type="ftr" sz="quarter" idx="11"/>
          </p:nvPr>
        </p:nvSpPr>
        <p:spPr/>
        <p:txBody>
          <a:bodyPr/>
          <a:lstStyle/>
          <a:p>
            <a:endParaRPr lang="en-US" dirty="0"/>
          </a:p>
        </p:txBody>
      </p:sp>
      <p:sp>
        <p:nvSpPr>
          <p:cNvPr id="7" name="Foliennummernplatzhalter 6"/>
          <p:cNvSpPr>
            <a:spLocks noGrp="1"/>
          </p:cNvSpPr>
          <p:nvPr>
            <p:ph type="sldNum" sz="quarter" idx="12"/>
          </p:nvPr>
        </p:nvSpPr>
        <p:spPr/>
        <p:txBody>
          <a:bodyPr/>
          <a:lstStyle/>
          <a:p>
            <a:fld id="{4DB91EB1-3A5F-4DEB-86C3-BC9D6361D912}" type="slidenum">
              <a:rPr lang="en-US" smtClean="0"/>
              <a:pPr/>
              <a:t>‹#›</a:t>
            </a:fld>
            <a:endParaRPr lang="en-US" dirty="0"/>
          </a:p>
        </p:txBody>
      </p:sp>
    </p:spTree>
    <p:extLst>
      <p:ext uri="{BB962C8B-B14F-4D97-AF65-F5344CB8AC3E}">
        <p14:creationId xmlns:p14="http://schemas.microsoft.com/office/powerpoint/2010/main" xmlns="" val="1072836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Textmasterformat</a:t>
            </a:r>
            <a:r>
              <a:rPr lang="en-US" dirty="0" smtClean="0"/>
              <a:t> </a:t>
            </a:r>
            <a:r>
              <a:rPr lang="en-US" dirty="0" err="1" smtClean="0"/>
              <a:t>bearbeiten</a:t>
            </a:r>
            <a:endParaRPr lang="en-US" dirty="0" smtClean="0"/>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err="1" smtClean="0"/>
              <a:t>Textmasterformat</a:t>
            </a:r>
            <a:r>
              <a:rPr lang="en-US" dirty="0" smtClean="0"/>
              <a:t> </a:t>
            </a:r>
            <a:r>
              <a:rPr lang="en-US" dirty="0" err="1" smtClean="0"/>
              <a:t>bearbeiten</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Textmasterformat</a:t>
            </a:r>
            <a:r>
              <a:rPr lang="en-US" dirty="0" smtClean="0"/>
              <a:t> </a:t>
            </a:r>
            <a:r>
              <a:rPr lang="en-US" dirty="0" err="1" smtClean="0"/>
              <a:t>bearbeiten</a:t>
            </a:r>
            <a:endParaRPr lang="en-US" dirty="0" smtClean="0"/>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err="1" smtClean="0"/>
              <a:t>Textmasterformat</a:t>
            </a:r>
            <a:r>
              <a:rPr lang="en-US" dirty="0" smtClean="0"/>
              <a:t> </a:t>
            </a:r>
            <a:r>
              <a:rPr lang="en-US" dirty="0" err="1" smtClean="0"/>
              <a:t>bearbeiten</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a:p>
        </p:txBody>
      </p:sp>
      <p:sp>
        <p:nvSpPr>
          <p:cNvPr id="7" name="Datumsplatzhalter 6"/>
          <p:cNvSpPr>
            <a:spLocks noGrp="1"/>
          </p:cNvSpPr>
          <p:nvPr>
            <p:ph type="dt" sz="half" idx="10"/>
          </p:nvPr>
        </p:nvSpPr>
        <p:spPr/>
        <p:txBody>
          <a:bodyPr/>
          <a:lstStyle/>
          <a:p>
            <a:fld id="{D2DF8F7C-3205-4402-97BA-4A0CDDF76322}" type="datetimeFigureOut">
              <a:rPr lang="en-US" smtClean="0"/>
              <a:pPr/>
              <a:t>3/22/2013</a:t>
            </a:fld>
            <a:endParaRPr lang="en-US" dirty="0"/>
          </a:p>
        </p:txBody>
      </p:sp>
      <p:sp>
        <p:nvSpPr>
          <p:cNvPr id="8" name="Fußzeilenplatzhalter 7"/>
          <p:cNvSpPr>
            <a:spLocks noGrp="1"/>
          </p:cNvSpPr>
          <p:nvPr>
            <p:ph type="ftr" sz="quarter" idx="11"/>
          </p:nvPr>
        </p:nvSpPr>
        <p:spPr/>
        <p:txBody>
          <a:bodyPr/>
          <a:lstStyle/>
          <a:p>
            <a:endParaRPr lang="en-US" dirty="0"/>
          </a:p>
        </p:txBody>
      </p:sp>
      <p:sp>
        <p:nvSpPr>
          <p:cNvPr id="9" name="Foliennummernplatzhalter 8"/>
          <p:cNvSpPr>
            <a:spLocks noGrp="1"/>
          </p:cNvSpPr>
          <p:nvPr>
            <p:ph type="sldNum" sz="quarter" idx="12"/>
          </p:nvPr>
        </p:nvSpPr>
        <p:spPr/>
        <p:txBody>
          <a:bodyPr/>
          <a:lstStyle/>
          <a:p>
            <a:fld id="{4DB91EB1-3A5F-4DEB-86C3-BC9D6361D912}" type="slidenum">
              <a:rPr lang="en-US" smtClean="0"/>
              <a:pPr/>
              <a:t>‹#›</a:t>
            </a:fld>
            <a:endParaRPr lang="en-US" dirty="0"/>
          </a:p>
        </p:txBody>
      </p:sp>
    </p:spTree>
    <p:extLst>
      <p:ext uri="{BB962C8B-B14F-4D97-AF65-F5344CB8AC3E}">
        <p14:creationId xmlns:p14="http://schemas.microsoft.com/office/powerpoint/2010/main" xmlns="" val="3954975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a:p>
        </p:txBody>
      </p:sp>
      <p:sp>
        <p:nvSpPr>
          <p:cNvPr id="3" name="Datumsplatzhalter 2"/>
          <p:cNvSpPr>
            <a:spLocks noGrp="1"/>
          </p:cNvSpPr>
          <p:nvPr>
            <p:ph type="dt" sz="half" idx="10"/>
          </p:nvPr>
        </p:nvSpPr>
        <p:spPr/>
        <p:txBody>
          <a:bodyPr/>
          <a:lstStyle/>
          <a:p>
            <a:fld id="{D2DF8F7C-3205-4402-97BA-4A0CDDF76322}" type="datetimeFigureOut">
              <a:rPr lang="en-US" smtClean="0"/>
              <a:pPr/>
              <a:t>3/22/2013</a:t>
            </a:fld>
            <a:endParaRPr lang="en-US" dirty="0"/>
          </a:p>
        </p:txBody>
      </p:sp>
      <p:sp>
        <p:nvSpPr>
          <p:cNvPr id="4" name="Fußzeilenplatzhalter 3"/>
          <p:cNvSpPr>
            <a:spLocks noGrp="1"/>
          </p:cNvSpPr>
          <p:nvPr>
            <p:ph type="ftr" sz="quarter" idx="11"/>
          </p:nvPr>
        </p:nvSpPr>
        <p:spPr/>
        <p:txBody>
          <a:bodyPr/>
          <a:lstStyle/>
          <a:p>
            <a:endParaRPr lang="en-US" dirty="0"/>
          </a:p>
        </p:txBody>
      </p:sp>
      <p:sp>
        <p:nvSpPr>
          <p:cNvPr id="5" name="Foliennummernplatzhalter 4"/>
          <p:cNvSpPr>
            <a:spLocks noGrp="1"/>
          </p:cNvSpPr>
          <p:nvPr>
            <p:ph type="sldNum" sz="quarter" idx="12"/>
          </p:nvPr>
        </p:nvSpPr>
        <p:spPr/>
        <p:txBody>
          <a:bodyPr/>
          <a:lstStyle/>
          <a:p>
            <a:fld id="{4DB91EB1-3A5F-4DEB-86C3-BC9D6361D912}" type="slidenum">
              <a:rPr lang="en-US" smtClean="0"/>
              <a:pPr/>
              <a:t>‹#›</a:t>
            </a:fld>
            <a:endParaRPr lang="en-US" dirty="0"/>
          </a:p>
        </p:txBody>
      </p:sp>
    </p:spTree>
    <p:extLst>
      <p:ext uri="{BB962C8B-B14F-4D97-AF65-F5344CB8AC3E}">
        <p14:creationId xmlns:p14="http://schemas.microsoft.com/office/powerpoint/2010/main" xmlns="" val="3775185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2DF8F7C-3205-4402-97BA-4A0CDDF76322}" type="datetimeFigureOut">
              <a:rPr lang="en-US" smtClean="0"/>
              <a:pPr/>
              <a:t>3/22/2013</a:t>
            </a:fld>
            <a:endParaRPr lang="en-US" dirty="0"/>
          </a:p>
        </p:txBody>
      </p:sp>
      <p:sp>
        <p:nvSpPr>
          <p:cNvPr id="3" name="Fußzeilenplatzhalter 2"/>
          <p:cNvSpPr>
            <a:spLocks noGrp="1"/>
          </p:cNvSpPr>
          <p:nvPr>
            <p:ph type="ftr" sz="quarter" idx="11"/>
          </p:nvPr>
        </p:nvSpPr>
        <p:spPr/>
        <p:txBody>
          <a:bodyPr/>
          <a:lstStyle/>
          <a:p>
            <a:endParaRPr lang="en-US" dirty="0"/>
          </a:p>
        </p:txBody>
      </p:sp>
      <p:sp>
        <p:nvSpPr>
          <p:cNvPr id="4" name="Foliennummernplatzhalter 3"/>
          <p:cNvSpPr>
            <a:spLocks noGrp="1"/>
          </p:cNvSpPr>
          <p:nvPr>
            <p:ph type="sldNum" sz="quarter" idx="12"/>
          </p:nvPr>
        </p:nvSpPr>
        <p:spPr/>
        <p:txBody>
          <a:bodyPr/>
          <a:lstStyle/>
          <a:p>
            <a:fld id="{4DB91EB1-3A5F-4DEB-86C3-BC9D6361D912}" type="slidenum">
              <a:rPr lang="en-US" smtClean="0"/>
              <a:pPr/>
              <a:t>‹#›</a:t>
            </a:fld>
            <a:endParaRPr lang="en-US" dirty="0"/>
          </a:p>
        </p:txBody>
      </p:sp>
    </p:spTree>
    <p:extLst>
      <p:ext uri="{BB962C8B-B14F-4D97-AF65-F5344CB8AC3E}">
        <p14:creationId xmlns:p14="http://schemas.microsoft.com/office/powerpoint/2010/main" xmlns="" val="1004511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err="1" smtClean="0"/>
              <a:t>Textmasterformat</a:t>
            </a:r>
            <a:r>
              <a:rPr lang="en-US" dirty="0" smtClean="0"/>
              <a:t> </a:t>
            </a:r>
            <a:r>
              <a:rPr lang="en-US" dirty="0" err="1" smtClean="0"/>
              <a:t>bearbeiten</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Textmasterformat</a:t>
            </a:r>
            <a:r>
              <a:rPr lang="en-US" dirty="0" smtClean="0"/>
              <a:t> </a:t>
            </a:r>
            <a:r>
              <a:rPr lang="en-US" dirty="0" err="1" smtClean="0"/>
              <a:t>bearbeiten</a:t>
            </a:r>
            <a:endParaRPr lang="en-US" dirty="0" smtClean="0"/>
          </a:p>
        </p:txBody>
      </p:sp>
      <p:sp>
        <p:nvSpPr>
          <p:cNvPr id="5" name="Datumsplatzhalter 4"/>
          <p:cNvSpPr>
            <a:spLocks noGrp="1"/>
          </p:cNvSpPr>
          <p:nvPr>
            <p:ph type="dt" sz="half" idx="10"/>
          </p:nvPr>
        </p:nvSpPr>
        <p:spPr/>
        <p:txBody>
          <a:bodyPr/>
          <a:lstStyle/>
          <a:p>
            <a:fld id="{D2DF8F7C-3205-4402-97BA-4A0CDDF76322}" type="datetimeFigureOut">
              <a:rPr lang="en-US" smtClean="0"/>
              <a:pPr/>
              <a:t>3/22/2013</a:t>
            </a:fld>
            <a:endParaRPr lang="en-US" dirty="0"/>
          </a:p>
        </p:txBody>
      </p:sp>
      <p:sp>
        <p:nvSpPr>
          <p:cNvPr id="6" name="Fußzeilenplatzhalter 5"/>
          <p:cNvSpPr>
            <a:spLocks noGrp="1"/>
          </p:cNvSpPr>
          <p:nvPr>
            <p:ph type="ftr" sz="quarter" idx="11"/>
          </p:nvPr>
        </p:nvSpPr>
        <p:spPr/>
        <p:txBody>
          <a:bodyPr/>
          <a:lstStyle/>
          <a:p>
            <a:endParaRPr lang="en-US" dirty="0"/>
          </a:p>
        </p:txBody>
      </p:sp>
      <p:sp>
        <p:nvSpPr>
          <p:cNvPr id="7" name="Foliennummernplatzhalter 6"/>
          <p:cNvSpPr>
            <a:spLocks noGrp="1"/>
          </p:cNvSpPr>
          <p:nvPr>
            <p:ph type="sldNum" sz="quarter" idx="12"/>
          </p:nvPr>
        </p:nvSpPr>
        <p:spPr/>
        <p:txBody>
          <a:bodyPr/>
          <a:lstStyle/>
          <a:p>
            <a:fld id="{4DB91EB1-3A5F-4DEB-86C3-BC9D6361D912}" type="slidenum">
              <a:rPr lang="en-US" smtClean="0"/>
              <a:pPr/>
              <a:t>‹#›</a:t>
            </a:fld>
            <a:endParaRPr lang="en-US" dirty="0"/>
          </a:p>
        </p:txBody>
      </p:sp>
    </p:spTree>
    <p:extLst>
      <p:ext uri="{BB962C8B-B14F-4D97-AF65-F5344CB8AC3E}">
        <p14:creationId xmlns:p14="http://schemas.microsoft.com/office/powerpoint/2010/main" xmlns="" val="2418543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Textmasterformat</a:t>
            </a:r>
            <a:r>
              <a:rPr lang="en-US" dirty="0" smtClean="0"/>
              <a:t> </a:t>
            </a:r>
            <a:r>
              <a:rPr lang="en-US" dirty="0" err="1" smtClean="0"/>
              <a:t>bearbeiten</a:t>
            </a:r>
            <a:endParaRPr lang="en-US" dirty="0" smtClean="0"/>
          </a:p>
        </p:txBody>
      </p:sp>
      <p:sp>
        <p:nvSpPr>
          <p:cNvPr id="5" name="Datumsplatzhalter 4"/>
          <p:cNvSpPr>
            <a:spLocks noGrp="1"/>
          </p:cNvSpPr>
          <p:nvPr>
            <p:ph type="dt" sz="half" idx="10"/>
          </p:nvPr>
        </p:nvSpPr>
        <p:spPr/>
        <p:txBody>
          <a:bodyPr/>
          <a:lstStyle/>
          <a:p>
            <a:fld id="{D2DF8F7C-3205-4402-97BA-4A0CDDF76322}" type="datetimeFigureOut">
              <a:rPr lang="en-US" smtClean="0"/>
              <a:pPr/>
              <a:t>3/22/2013</a:t>
            </a:fld>
            <a:endParaRPr lang="en-US" dirty="0"/>
          </a:p>
        </p:txBody>
      </p:sp>
      <p:sp>
        <p:nvSpPr>
          <p:cNvPr id="6" name="Fußzeilenplatzhalter 5"/>
          <p:cNvSpPr>
            <a:spLocks noGrp="1"/>
          </p:cNvSpPr>
          <p:nvPr>
            <p:ph type="ftr" sz="quarter" idx="11"/>
          </p:nvPr>
        </p:nvSpPr>
        <p:spPr/>
        <p:txBody>
          <a:bodyPr/>
          <a:lstStyle/>
          <a:p>
            <a:endParaRPr lang="en-US" dirty="0"/>
          </a:p>
        </p:txBody>
      </p:sp>
      <p:sp>
        <p:nvSpPr>
          <p:cNvPr id="7" name="Foliennummernplatzhalter 6"/>
          <p:cNvSpPr>
            <a:spLocks noGrp="1"/>
          </p:cNvSpPr>
          <p:nvPr>
            <p:ph type="sldNum" sz="quarter" idx="12"/>
          </p:nvPr>
        </p:nvSpPr>
        <p:spPr/>
        <p:txBody>
          <a:bodyPr/>
          <a:lstStyle/>
          <a:p>
            <a:fld id="{4DB91EB1-3A5F-4DEB-86C3-BC9D6361D912}" type="slidenum">
              <a:rPr lang="en-US" smtClean="0"/>
              <a:pPr/>
              <a:t>‹#›</a:t>
            </a:fld>
            <a:endParaRPr lang="en-US" dirty="0"/>
          </a:p>
        </p:txBody>
      </p:sp>
    </p:spTree>
    <p:extLst>
      <p:ext uri="{BB962C8B-B14F-4D97-AF65-F5344CB8AC3E}">
        <p14:creationId xmlns:p14="http://schemas.microsoft.com/office/powerpoint/2010/main" xmlns="" val="2121848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DF8F7C-3205-4402-97BA-4A0CDDF76322}" type="datetimeFigureOut">
              <a:rPr lang="en-US" smtClean="0"/>
              <a:pPr/>
              <a:t>3/22/2013</a:t>
            </a:fld>
            <a:endParaRPr lang="en-US"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B91EB1-3A5F-4DEB-86C3-BC9D6361D912}" type="slidenum">
              <a:rPr lang="en-US" smtClean="0"/>
              <a:pPr/>
              <a:t>‹#›</a:t>
            </a:fld>
            <a:endParaRPr lang="en-US" dirty="0"/>
          </a:p>
        </p:txBody>
      </p:sp>
      <p:sp>
        <p:nvSpPr>
          <p:cNvPr id="7" name="Rectangle 4"/>
          <p:cNvSpPr txBox="1">
            <a:spLocks noChangeArrowheads="1"/>
          </p:cNvSpPr>
          <p:nvPr userDrawn="1"/>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de-DE"/>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mtClean="0"/>
              <a:t>WLTP-DTP-AP, Mörsch/Astorga</a:t>
            </a:r>
            <a:endParaRPr lang="en-US"/>
          </a:p>
        </p:txBody>
      </p:sp>
      <p:sp>
        <p:nvSpPr>
          <p:cNvPr id="8" name="Text Box 7"/>
          <p:cNvSpPr txBox="1">
            <a:spLocks noChangeArrowheads="1"/>
          </p:cNvSpPr>
          <p:nvPr userDrawn="1"/>
        </p:nvSpPr>
        <p:spPr bwMode="auto">
          <a:xfrm>
            <a:off x="1349375" y="22225"/>
            <a:ext cx="6257925"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en-US" sz="1600" dirty="0" smtClean="0">
                <a:solidFill>
                  <a:schemeClr val="tx2"/>
                </a:solidFill>
              </a:rPr>
              <a:t>WLTP-DTP Subgroup Additional Pollutants</a:t>
            </a:r>
          </a:p>
          <a:p>
            <a:pPr algn="ctr" eaLnBrk="1" hangingPunct="1">
              <a:defRPr/>
            </a:pPr>
            <a:r>
              <a:rPr lang="en-US" sz="1600" dirty="0" smtClean="0">
                <a:solidFill>
                  <a:schemeClr val="tx2"/>
                </a:solidFill>
              </a:rPr>
              <a:t>DTP13 - Status Report and Open Issues</a:t>
            </a:r>
          </a:p>
        </p:txBody>
      </p:sp>
      <p:sp>
        <p:nvSpPr>
          <p:cNvPr id="9" name="Line 8"/>
          <p:cNvSpPr>
            <a:spLocks noChangeShapeType="1"/>
          </p:cNvSpPr>
          <p:nvPr userDrawn="1"/>
        </p:nvSpPr>
        <p:spPr bwMode="auto">
          <a:xfrm>
            <a:off x="0" y="622300"/>
            <a:ext cx="91440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de-DE"/>
          </a:p>
        </p:txBody>
      </p:sp>
    </p:spTree>
    <p:extLst>
      <p:ext uri="{BB962C8B-B14F-4D97-AF65-F5344CB8AC3E}">
        <p14:creationId xmlns:p14="http://schemas.microsoft.com/office/powerpoint/2010/main" xmlns="" val="1749208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s://circabc.europa.eu/w/browse/75cc4af8-cc22-4665-9156-e674e709452f"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hyperlink" Target="https://circabc.europa.eu/w/browse/d51030e3-0da1-4ed4-aa4e-ca03a1bd5aa9" TargetMode="External"/><Relationship Id="rId4" Type="http://schemas.openxmlformats.org/officeDocument/2006/relationships/hyperlink" Target="https://circabc.europa.eu/w/browse/44b42c03-6b8f-468f-bdb4-3d80025ca85d"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circabc.europa.eu/w/browse/44b42c03-6b8f-468f-bdb4-3d80025ca85d"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hyperlink" Target="https://circabc.europa.eu/w/browse/" TargetMode="External"/><Relationship Id="rId4" Type="http://schemas.openxmlformats.org/officeDocument/2006/relationships/hyperlink" Target="https://circabc.europa.eu/w/browse/d51030e3-0da1-4ed4-aa4e-ca03a1bd5aa9"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685800" y="2130425"/>
            <a:ext cx="7772400" cy="1470025"/>
          </a:xfrm>
          <a:prstGeom prst="rect">
            <a:avLst/>
          </a:prstGeom>
        </p:spPr>
        <p:txBody>
          <a:bodyPr/>
          <a:lstStyle/>
          <a:p>
            <a:r>
              <a:rPr lang="en-US" sz="6600" dirty="0" smtClean="0">
                <a:solidFill>
                  <a:schemeClr val="tx2">
                    <a:lumMod val="60000"/>
                    <a:lumOff val="40000"/>
                  </a:schemeClr>
                </a:solidFill>
              </a:rPr>
              <a:t>WLTP-DTP-AP</a:t>
            </a:r>
            <a:endParaRPr lang="en-US" sz="6600" dirty="0">
              <a:solidFill>
                <a:schemeClr val="tx2">
                  <a:lumMod val="60000"/>
                  <a:lumOff val="40000"/>
                </a:schemeClr>
              </a:solidFill>
            </a:endParaRPr>
          </a:p>
        </p:txBody>
      </p:sp>
      <p:sp>
        <p:nvSpPr>
          <p:cNvPr id="3" name="Untertitel 2"/>
          <p:cNvSpPr>
            <a:spLocks noGrp="1"/>
          </p:cNvSpPr>
          <p:nvPr>
            <p:ph type="subTitle" idx="1"/>
          </p:nvPr>
        </p:nvSpPr>
        <p:spPr/>
        <p:txBody>
          <a:bodyPr/>
          <a:lstStyle/>
          <a:p>
            <a:r>
              <a:rPr lang="en-US" dirty="0" smtClean="0"/>
              <a:t>Status Report and Open issues</a:t>
            </a:r>
          </a:p>
          <a:p>
            <a:r>
              <a:rPr lang="en-US" dirty="0" smtClean="0">
                <a:solidFill>
                  <a:schemeClr val="tx2">
                    <a:lumMod val="60000"/>
                    <a:lumOff val="40000"/>
                  </a:schemeClr>
                </a:solidFill>
              </a:rPr>
              <a:t>TOKYO, 20-21-March-2013</a:t>
            </a:r>
          </a:p>
          <a:p>
            <a:r>
              <a:rPr lang="en-US" sz="2400" i="1" dirty="0" smtClean="0">
                <a:solidFill>
                  <a:schemeClr val="tx2">
                    <a:lumMod val="60000"/>
                    <a:lumOff val="40000"/>
                  </a:schemeClr>
                </a:solidFill>
              </a:rPr>
              <a:t>M.C. </a:t>
            </a:r>
            <a:r>
              <a:rPr lang="en-US" sz="2400" i="1" dirty="0" err="1" smtClean="0">
                <a:solidFill>
                  <a:schemeClr val="tx2">
                    <a:lumMod val="60000"/>
                    <a:lumOff val="40000"/>
                  </a:schemeClr>
                </a:solidFill>
              </a:rPr>
              <a:t>Astorga</a:t>
            </a:r>
            <a:endParaRPr lang="en-US" sz="2400" i="1" dirty="0">
              <a:solidFill>
                <a:schemeClr val="tx2">
                  <a:lumMod val="60000"/>
                  <a:lumOff val="40000"/>
                </a:schemeClr>
              </a:solidFill>
            </a:endParaRPr>
          </a:p>
        </p:txBody>
      </p:sp>
    </p:spTree>
    <p:extLst>
      <p:ext uri="{BB962C8B-B14F-4D97-AF65-F5344CB8AC3E}">
        <p14:creationId xmlns:p14="http://schemas.microsoft.com/office/powerpoint/2010/main" xmlns="" val="1763460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850322660"/>
              </p:ext>
            </p:extLst>
          </p:nvPr>
        </p:nvGraphicFramePr>
        <p:xfrm>
          <a:off x="35496" y="689623"/>
          <a:ext cx="9036498" cy="6051745"/>
        </p:xfrm>
        <a:graphic>
          <a:graphicData uri="http://schemas.openxmlformats.org/drawingml/2006/table">
            <a:tbl>
              <a:tblPr/>
              <a:tblGrid>
                <a:gridCol w="1421151"/>
                <a:gridCol w="5263550"/>
                <a:gridCol w="2351797"/>
              </a:tblGrid>
              <a:tr h="280985">
                <a:tc>
                  <a:txBody>
                    <a:bodyPr/>
                    <a:lstStyle/>
                    <a:p>
                      <a:pPr algn="ctr" fontAlgn="ctr"/>
                      <a:r>
                        <a:rPr lang="en-US" sz="1600" b="1" i="0" u="none" strike="noStrike" dirty="0">
                          <a:solidFill>
                            <a:srgbClr val="000000"/>
                          </a:solidFill>
                          <a:effectLst/>
                          <a:latin typeface="Arial Narrow"/>
                        </a:rPr>
                        <a:t># </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dirty="0">
                          <a:solidFill>
                            <a:srgbClr val="000000"/>
                          </a:solidFill>
                          <a:effectLst/>
                          <a:latin typeface="Arial Narrow"/>
                        </a:rPr>
                        <a:t>5</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Arial Narrow"/>
                        </a:rPr>
                        <a:t>6</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907">
                <a:tc>
                  <a:txBody>
                    <a:bodyPr/>
                    <a:lstStyle/>
                    <a:p>
                      <a:pPr algn="ctr" fontAlgn="ctr"/>
                      <a:r>
                        <a:rPr lang="en-US" sz="1600" b="1" i="0" u="none" strike="noStrike">
                          <a:solidFill>
                            <a:srgbClr val="000000"/>
                          </a:solidFill>
                          <a:effectLst/>
                          <a:latin typeface="Arial Narrow"/>
                        </a:rPr>
                        <a:t>ITEM (AP)</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dirty="0">
                          <a:solidFill>
                            <a:srgbClr val="000000"/>
                          </a:solidFill>
                          <a:effectLst/>
                          <a:latin typeface="Arial Narrow"/>
                        </a:rPr>
                        <a:t>NH3-Measurement</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000000"/>
                          </a:solidFill>
                          <a:effectLst/>
                          <a:latin typeface="Arial Narrow"/>
                        </a:rPr>
                        <a:t>NH3-Measurement                          (temperature for sampling and analysis)</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1124">
                <a:tc>
                  <a:txBody>
                    <a:bodyPr/>
                    <a:lstStyle/>
                    <a:p>
                      <a:pPr algn="ctr" fontAlgn="ctr"/>
                      <a:r>
                        <a:rPr lang="en-US" sz="1600" b="1" i="0" u="none" strike="noStrike">
                          <a:solidFill>
                            <a:srgbClr val="000000"/>
                          </a:solidFill>
                          <a:effectLst/>
                          <a:latin typeface="Arial Narrow"/>
                        </a:rPr>
                        <a:t>Closed Issue (at working group level)</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a:solidFill>
                            <a:srgbClr val="000000"/>
                          </a:solidFill>
                          <a:effectLst/>
                          <a:latin typeface="Arial Narrow"/>
                        </a:rPr>
                        <a:t> </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Arial Narrow"/>
                        </a:rPr>
                        <a:t>ø</a:t>
                      </a:r>
                    </a:p>
                  </a:txBody>
                  <a:tcPr marL="2869" marR="2869" marT="2869"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58624">
                <a:tc>
                  <a:txBody>
                    <a:bodyPr/>
                    <a:lstStyle/>
                    <a:p>
                      <a:pPr algn="ctr" fontAlgn="ctr"/>
                      <a:r>
                        <a:rPr lang="en-US" sz="1600" b="1" i="0" u="none" strike="noStrike">
                          <a:solidFill>
                            <a:srgbClr val="000000"/>
                          </a:solidFill>
                          <a:effectLst/>
                          <a:latin typeface="Arial Narrow"/>
                        </a:rPr>
                        <a:t>Open Issue</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a:solidFill>
                            <a:srgbClr val="000000"/>
                          </a:solidFill>
                          <a:effectLst/>
                          <a:latin typeface="Arial Narrow"/>
                        </a:rPr>
                        <a:t>Measurement from raw exhaust during engine off</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600" b="1" i="0" u="none" strike="noStrike">
                          <a:solidFill>
                            <a:srgbClr val="000000"/>
                          </a:solidFill>
                          <a:effectLst/>
                          <a:latin typeface="Arial Narrow"/>
                        </a:rPr>
                        <a:t> </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9856">
                <a:tc>
                  <a:txBody>
                    <a:bodyPr/>
                    <a:lstStyle/>
                    <a:p>
                      <a:pPr algn="ctr" fontAlgn="ctr"/>
                      <a:r>
                        <a:rPr lang="en-US" sz="1600" b="1" i="0" u="none" strike="noStrike" dirty="0">
                          <a:solidFill>
                            <a:srgbClr val="000000"/>
                          </a:solidFill>
                          <a:effectLst/>
                          <a:latin typeface="Arial Narrow"/>
                        </a:rPr>
                        <a:t>Solution 1                                                      (proposed by the working group)</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a:solidFill>
                            <a:srgbClr val="000000"/>
                          </a:solidFill>
                          <a:effectLst/>
                          <a:latin typeface="Arial Narrow"/>
                        </a:rPr>
                        <a:t>so far no prefered solution</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dirty="0">
                          <a:solidFill>
                            <a:srgbClr val="000000"/>
                          </a:solidFill>
                          <a:effectLst/>
                          <a:latin typeface="Arial Narrow"/>
                        </a:rPr>
                        <a:t>110 to 190 C</a:t>
                      </a:r>
                      <a:br>
                        <a:rPr lang="en-US" sz="1600" b="1" i="0" u="none" strike="noStrike" dirty="0">
                          <a:solidFill>
                            <a:srgbClr val="000000"/>
                          </a:solidFill>
                          <a:effectLst/>
                          <a:latin typeface="Arial Narrow"/>
                        </a:rPr>
                      </a:br>
                      <a:r>
                        <a:rPr lang="en-US" sz="1600" b="1" i="0" u="none" strike="noStrike" dirty="0">
                          <a:solidFill>
                            <a:srgbClr val="000000"/>
                          </a:solidFill>
                          <a:effectLst/>
                          <a:latin typeface="Arial Narrow"/>
                        </a:rPr>
                        <a:t>upon manufacturer's request 110 to 133 C</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83446">
                <a:tc>
                  <a:txBody>
                    <a:bodyPr/>
                    <a:lstStyle/>
                    <a:p>
                      <a:pPr algn="ctr" fontAlgn="ctr"/>
                      <a:r>
                        <a:rPr lang="en-US" sz="1600" b="1" i="0" u="none" strike="noStrike">
                          <a:solidFill>
                            <a:srgbClr val="000000"/>
                          </a:solidFill>
                          <a:effectLst/>
                          <a:latin typeface="Arial Narrow"/>
                        </a:rPr>
                        <a:t>Solution 2</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a:solidFill>
                            <a:srgbClr val="000000"/>
                          </a:solidFill>
                          <a:effectLst/>
                          <a:latin typeface="Arial Narrow"/>
                        </a:rPr>
                        <a:t>do not consider data during engine off</a:t>
                      </a:r>
                      <a:br>
                        <a:rPr lang="en-US" sz="1600" b="1" i="0" u="none" strike="noStrike">
                          <a:solidFill>
                            <a:srgbClr val="000000"/>
                          </a:solidFill>
                          <a:effectLst/>
                          <a:latin typeface="Arial Narrow"/>
                        </a:rPr>
                      </a:br>
                      <a:r>
                        <a:rPr lang="en-US" sz="1600" b="1" i="0" u="none" strike="noStrike">
                          <a:solidFill>
                            <a:srgbClr val="000000"/>
                          </a:solidFill>
                          <a:effectLst/>
                          <a:latin typeface="Arial Narrow"/>
                        </a:rPr>
                        <a:t>--&gt; but how to detect engine off?</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000000"/>
                          </a:solidFill>
                          <a:effectLst/>
                          <a:latin typeface="Arial Narrow"/>
                        </a:rPr>
                        <a:t> </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9330">
                <a:tc>
                  <a:txBody>
                    <a:bodyPr/>
                    <a:lstStyle/>
                    <a:p>
                      <a:pPr algn="ctr" fontAlgn="ctr"/>
                      <a:r>
                        <a:rPr lang="en-US" sz="1600" b="1" i="0" u="none" strike="noStrike">
                          <a:solidFill>
                            <a:srgbClr val="000000"/>
                          </a:solidFill>
                          <a:effectLst/>
                          <a:latin typeface="Arial Narrow"/>
                        </a:rPr>
                        <a:t>Solution 3</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a:solidFill>
                            <a:srgbClr val="000000"/>
                          </a:solidFill>
                          <a:effectLst/>
                          <a:latin typeface="Arial Narrow"/>
                        </a:rPr>
                        <a:t> </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a:solidFill>
                            <a:srgbClr val="000000"/>
                          </a:solidFill>
                          <a:effectLst/>
                          <a:latin typeface="Arial Narrow"/>
                        </a:rPr>
                        <a:t> </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6688">
                <a:tc>
                  <a:txBody>
                    <a:bodyPr/>
                    <a:lstStyle/>
                    <a:p>
                      <a:pPr algn="ctr" fontAlgn="ctr"/>
                      <a:r>
                        <a:rPr lang="en-US" sz="1600" b="1" i="0" u="none" strike="noStrike">
                          <a:solidFill>
                            <a:srgbClr val="00B050"/>
                          </a:solidFill>
                          <a:effectLst/>
                          <a:latin typeface="Arial Narrow"/>
                        </a:rPr>
                        <a:t>Remarks from AP</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r>
                        <a:rPr lang="en-US" sz="1600" b="1" i="0" u="none" strike="noStrike">
                          <a:solidFill>
                            <a:srgbClr val="00B050"/>
                          </a:solidFill>
                          <a:effectLst/>
                          <a:latin typeface="Arial Narrow"/>
                        </a:rPr>
                        <a:t>not known if this is a problem for NH3</a:t>
                      </a:r>
                      <a:br>
                        <a:rPr lang="en-US" sz="1600" b="1" i="0" u="none" strike="noStrike">
                          <a:solidFill>
                            <a:srgbClr val="00B050"/>
                          </a:solidFill>
                          <a:effectLst/>
                          <a:latin typeface="Arial Narrow"/>
                        </a:rPr>
                      </a:br>
                      <a:r>
                        <a:rPr lang="en-US" sz="1600" b="1" i="0" u="none" strike="noStrike">
                          <a:solidFill>
                            <a:srgbClr val="00B050"/>
                          </a:solidFill>
                          <a:effectLst/>
                          <a:latin typeface="Arial Narrow"/>
                        </a:rPr>
                        <a:t>General issue for EV. Will there be an engine off signal from the EV-group?</a:t>
                      </a:r>
                    </a:p>
                  </a:txBody>
                  <a:tcPr marL="2869" marR="2869" marT="28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B050"/>
                          </a:solidFill>
                          <a:effectLst/>
                          <a:latin typeface="Arial Narrow"/>
                        </a:rPr>
                        <a:t> </a:t>
                      </a:r>
                    </a:p>
                  </a:txBody>
                  <a:tcPr marL="2869" marR="2869" marT="28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63001">
                <a:tc>
                  <a:txBody>
                    <a:bodyPr/>
                    <a:lstStyle/>
                    <a:p>
                      <a:pPr algn="ctr" fontAlgn="ctr"/>
                      <a:r>
                        <a:rPr lang="en-US" sz="1600" b="1" i="0" u="none" strike="noStrike">
                          <a:solidFill>
                            <a:srgbClr val="000000"/>
                          </a:solidFill>
                          <a:effectLst/>
                          <a:latin typeface="Arial Narrow"/>
                        </a:rPr>
                        <a:t>Remarks from DTP Webconference 11th March 2013</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600" b="1" i="0" u="none" strike="noStrike">
                          <a:solidFill>
                            <a:srgbClr val="000000"/>
                          </a:solidFill>
                          <a:effectLst/>
                          <a:latin typeface="Arial Narrow"/>
                        </a:rPr>
                        <a:t>Discussion togeheter with EV-group necessary.  </a:t>
                      </a:r>
                      <a:br>
                        <a:rPr lang="en-US" sz="1600" b="1" i="0" u="none" strike="noStrike">
                          <a:solidFill>
                            <a:srgbClr val="000000"/>
                          </a:solidFill>
                          <a:effectLst/>
                          <a:latin typeface="Arial Narrow"/>
                        </a:rPr>
                      </a:br>
                      <a:r>
                        <a:rPr lang="en-US" sz="1600" b="1" i="0" u="none" strike="noStrike">
                          <a:solidFill>
                            <a:srgbClr val="000000"/>
                          </a:solidFill>
                          <a:effectLst/>
                          <a:latin typeface="Arial Narrow"/>
                        </a:rPr>
                        <a:t>Oliver Moersch will contact Kobayashi-san and Per Öhlund.</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Arial Narrow"/>
                        </a:rPr>
                        <a:t>Solution 1 is generally agreed.</a:t>
                      </a:r>
                    </a:p>
                  </a:txBody>
                  <a:tcPr marL="2869" marR="2869" marT="28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196">
                <a:tc>
                  <a:txBody>
                    <a:bodyPr/>
                    <a:lstStyle/>
                    <a:p>
                      <a:pPr algn="ctr" fontAlgn="ctr"/>
                      <a:r>
                        <a:rPr lang="en-US" sz="1600" b="1" i="0" u="none" strike="noStrike">
                          <a:solidFill>
                            <a:srgbClr val="000000"/>
                          </a:solidFill>
                          <a:effectLst/>
                          <a:latin typeface="Arial Narrow"/>
                        </a:rPr>
                        <a:t>Solution in GTR ?</a:t>
                      </a:r>
                    </a:p>
                  </a:txBody>
                  <a:tcPr marL="2869" marR="2869" marT="286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endParaRPr lang="en-US" sz="1600" b="1" i="0" u="none" strike="noStrike" dirty="0">
                        <a:solidFill>
                          <a:srgbClr val="000000"/>
                        </a:solidFill>
                        <a:effectLst/>
                        <a:latin typeface="Arial Narrow"/>
                      </a:endParaRPr>
                    </a:p>
                  </a:txBody>
                  <a:tcPr marL="2869" marR="2869" marT="28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c>
                  <a:txBody>
                    <a:bodyPr/>
                    <a:lstStyle/>
                    <a:p>
                      <a:pPr algn="ctr" fontAlgn="b"/>
                      <a:r>
                        <a:rPr lang="en-US" sz="1600" b="1" i="0" u="none" strike="noStrike" dirty="0">
                          <a:solidFill>
                            <a:srgbClr val="000000"/>
                          </a:solidFill>
                          <a:effectLst/>
                          <a:latin typeface="Arial Narrow"/>
                        </a:rPr>
                        <a:t> </a:t>
                      </a:r>
                    </a:p>
                  </a:txBody>
                  <a:tcPr marL="2869" marR="2869" marT="286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bl>
          </a:graphicData>
        </a:graphic>
      </p:graphicFrame>
    </p:spTree>
    <p:extLst>
      <p:ext uri="{BB962C8B-B14F-4D97-AF65-F5344CB8AC3E}">
        <p14:creationId xmlns:p14="http://schemas.microsoft.com/office/powerpoint/2010/main" xmlns="" val="15074401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449980920"/>
              </p:ext>
            </p:extLst>
          </p:nvPr>
        </p:nvGraphicFramePr>
        <p:xfrm>
          <a:off x="107504" y="980728"/>
          <a:ext cx="8892480" cy="5679473"/>
        </p:xfrm>
        <a:graphic>
          <a:graphicData uri="http://schemas.openxmlformats.org/drawingml/2006/table">
            <a:tbl>
              <a:tblPr/>
              <a:tblGrid>
                <a:gridCol w="1442026"/>
                <a:gridCol w="4055693"/>
                <a:gridCol w="3394761"/>
              </a:tblGrid>
              <a:tr h="215684">
                <a:tc>
                  <a:txBody>
                    <a:bodyPr/>
                    <a:lstStyle/>
                    <a:p>
                      <a:pPr algn="ctr" fontAlgn="ctr"/>
                      <a:r>
                        <a:rPr lang="en-US" sz="1400" b="1" i="0" u="none" strike="noStrike" dirty="0" smtClean="0">
                          <a:solidFill>
                            <a:srgbClr val="000000"/>
                          </a:solidFill>
                          <a:effectLst/>
                          <a:latin typeface="Arial Narrow"/>
                        </a:rPr>
                        <a:t># </a:t>
                      </a:r>
                      <a:endParaRPr lang="en-US" sz="1400" b="1" i="0" u="none" strike="noStrike" dirty="0">
                        <a:solidFill>
                          <a:srgbClr val="000000"/>
                        </a:solidFill>
                        <a:effectLst/>
                        <a:latin typeface="Arial Narrow"/>
                      </a:endParaRP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400" b="1" i="0" u="none" strike="noStrike">
                          <a:solidFill>
                            <a:srgbClr val="000000"/>
                          </a:solidFill>
                          <a:effectLst/>
                          <a:latin typeface="Arial Narrow"/>
                        </a:rPr>
                        <a:t>8</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Arial Narrow"/>
                        </a:rPr>
                        <a:t>9</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9060">
                <a:tc>
                  <a:txBody>
                    <a:bodyPr/>
                    <a:lstStyle/>
                    <a:p>
                      <a:pPr algn="ctr" fontAlgn="ctr"/>
                      <a:r>
                        <a:rPr lang="en-US" sz="1400" b="1" i="0" u="none" strike="noStrike">
                          <a:solidFill>
                            <a:srgbClr val="000000"/>
                          </a:solidFill>
                          <a:effectLst/>
                          <a:latin typeface="Arial Narrow"/>
                        </a:rPr>
                        <a:t>ITEM (AP)</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400" b="1" i="0" u="none" strike="noStrike">
                          <a:solidFill>
                            <a:srgbClr val="000000"/>
                          </a:solidFill>
                          <a:effectLst/>
                          <a:latin typeface="Arial Narrow"/>
                        </a:rPr>
                        <a:t>Measurement of EtOH and Aldehydes</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Arial Narrow"/>
                        </a:rPr>
                        <a:t>Calibration gas forFormaldehyde</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6776">
                <a:tc>
                  <a:txBody>
                    <a:bodyPr/>
                    <a:lstStyle/>
                    <a:p>
                      <a:pPr algn="ctr" fontAlgn="ctr"/>
                      <a:r>
                        <a:rPr lang="en-US" sz="1400" b="1" i="0" u="none" strike="noStrike">
                          <a:solidFill>
                            <a:srgbClr val="000000"/>
                          </a:solidFill>
                          <a:effectLst/>
                          <a:latin typeface="Arial Narrow"/>
                        </a:rPr>
                        <a:t>Closed Issue (at working group level)</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400" b="1" i="0" u="none" strike="noStrike">
                          <a:solidFill>
                            <a:srgbClr val="000000"/>
                          </a:solidFill>
                          <a:effectLst/>
                          <a:latin typeface="Arial Narrow"/>
                        </a:rPr>
                        <a:t> </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Arial Narrow"/>
                        </a:rPr>
                        <a:t> </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5281">
                <a:tc>
                  <a:txBody>
                    <a:bodyPr/>
                    <a:lstStyle/>
                    <a:p>
                      <a:pPr algn="ctr" fontAlgn="ctr"/>
                      <a:r>
                        <a:rPr lang="en-US" sz="1400" b="1" i="0" u="none" strike="noStrike">
                          <a:solidFill>
                            <a:srgbClr val="000000"/>
                          </a:solidFill>
                          <a:effectLst/>
                          <a:latin typeface="Arial Narrow"/>
                        </a:rPr>
                        <a:t>Open Issue</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400" b="1" i="0" u="none" strike="noStrike">
                          <a:solidFill>
                            <a:srgbClr val="000000"/>
                          </a:solidFill>
                          <a:effectLst/>
                          <a:latin typeface="Arial Narrow"/>
                        </a:rPr>
                        <a:t>new methods not confirmed by VP2</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400" b="1" i="0" u="none" strike="noStrike">
                          <a:solidFill>
                            <a:srgbClr val="000000"/>
                          </a:solidFill>
                          <a:effectLst/>
                          <a:latin typeface="Arial Narrow"/>
                        </a:rPr>
                        <a:t>availability and stability</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r>
              <a:tr h="161763">
                <a:tc>
                  <a:txBody>
                    <a:bodyPr/>
                    <a:lstStyle/>
                    <a:p>
                      <a:pPr algn="ctr" fontAlgn="ctr"/>
                      <a:r>
                        <a:rPr lang="en-US" sz="1400" b="1" i="0" u="none" strike="noStrike">
                          <a:solidFill>
                            <a:srgbClr val="000000"/>
                          </a:solidFill>
                          <a:effectLst/>
                          <a:latin typeface="Arial Narrow"/>
                        </a:rPr>
                        <a:t> </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r>
                        <a:rPr lang="en-US" sz="1400" b="1" i="0" u="none" strike="noStrike">
                          <a:solidFill>
                            <a:srgbClr val="000000"/>
                          </a:solidFill>
                          <a:effectLst/>
                          <a:latin typeface="Arial Narrow"/>
                        </a:rPr>
                        <a:t> </a:t>
                      </a:r>
                    </a:p>
                  </a:txBody>
                  <a:tcPr marL="2838" marR="2838" marT="28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Arial Narrow"/>
                        </a:rPr>
                        <a:t> </a:t>
                      </a:r>
                    </a:p>
                  </a:txBody>
                  <a:tcPr marL="2838" marR="2838" marT="28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44886">
                <a:tc>
                  <a:txBody>
                    <a:bodyPr/>
                    <a:lstStyle/>
                    <a:p>
                      <a:pPr algn="ctr" fontAlgn="ctr"/>
                      <a:r>
                        <a:rPr lang="en-US" sz="1400" b="1" i="0" u="none" strike="noStrike">
                          <a:solidFill>
                            <a:srgbClr val="000000"/>
                          </a:solidFill>
                          <a:effectLst/>
                          <a:latin typeface="Arial Narrow"/>
                        </a:rPr>
                        <a:t>Solution 1                                                      (proposed by the working group)</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400" b="1" i="0" u="none" strike="noStrike">
                          <a:solidFill>
                            <a:srgbClr val="000000"/>
                          </a:solidFill>
                          <a:effectLst/>
                          <a:latin typeface="Arial Narrow"/>
                        </a:rPr>
                        <a:t>Validation will be performed separately in Sept. 2013</a:t>
                      </a:r>
                      <a:br>
                        <a:rPr lang="en-US" sz="1400" b="1" i="0" u="none" strike="noStrike">
                          <a:solidFill>
                            <a:srgbClr val="000000"/>
                          </a:solidFill>
                          <a:effectLst/>
                          <a:latin typeface="Arial Narrow"/>
                        </a:rPr>
                      </a:br>
                      <a:endParaRPr lang="en-US" sz="1400" b="1" i="0" u="none" strike="noStrike">
                        <a:solidFill>
                          <a:srgbClr val="000000"/>
                        </a:solidFill>
                        <a:effectLst/>
                        <a:latin typeface="Arial Narrow"/>
                      </a:endParaRP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Arial Narrow"/>
                        </a:rPr>
                        <a:t> </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54895">
                <a:tc>
                  <a:txBody>
                    <a:bodyPr/>
                    <a:lstStyle/>
                    <a:p>
                      <a:pPr algn="ctr" fontAlgn="ctr"/>
                      <a:r>
                        <a:rPr lang="en-US" sz="1400" b="1" i="0" u="none" strike="noStrike">
                          <a:solidFill>
                            <a:srgbClr val="000000"/>
                          </a:solidFill>
                          <a:effectLst/>
                          <a:latin typeface="Arial Narrow"/>
                        </a:rPr>
                        <a:t>Solution 2</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r>
                        <a:rPr lang="en-US" sz="1400" b="1" i="0" u="none" strike="noStrike">
                          <a:solidFill>
                            <a:srgbClr val="000000"/>
                          </a:solidFill>
                          <a:effectLst/>
                          <a:latin typeface="Arial Narrow"/>
                        </a:rPr>
                        <a:t> </a:t>
                      </a:r>
                    </a:p>
                  </a:txBody>
                  <a:tcPr marL="2838" marR="2838" marT="28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Arial Narrow"/>
                        </a:rPr>
                        <a:t> </a:t>
                      </a:r>
                    </a:p>
                  </a:txBody>
                  <a:tcPr marL="2838" marR="2838" marT="28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9978">
                <a:tc>
                  <a:txBody>
                    <a:bodyPr/>
                    <a:lstStyle/>
                    <a:p>
                      <a:pPr algn="ctr" fontAlgn="ctr"/>
                      <a:r>
                        <a:rPr lang="en-US" sz="1400" b="1" i="0" u="none" strike="noStrike">
                          <a:solidFill>
                            <a:srgbClr val="000000"/>
                          </a:solidFill>
                          <a:effectLst/>
                          <a:latin typeface="Arial Narrow"/>
                        </a:rPr>
                        <a:t>Solution 3</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r>
                        <a:rPr lang="en-US" sz="1400" b="1" i="0" u="none" strike="noStrike">
                          <a:solidFill>
                            <a:srgbClr val="000000"/>
                          </a:solidFill>
                          <a:effectLst/>
                          <a:latin typeface="Arial Narrow"/>
                        </a:rPr>
                        <a:t> </a:t>
                      </a:r>
                    </a:p>
                  </a:txBody>
                  <a:tcPr marL="2838" marR="2838" marT="28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Arial Narrow"/>
                        </a:rPr>
                        <a:t> </a:t>
                      </a:r>
                    </a:p>
                  </a:txBody>
                  <a:tcPr marL="2838" marR="2838" marT="28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175">
                <a:tc>
                  <a:txBody>
                    <a:bodyPr/>
                    <a:lstStyle/>
                    <a:p>
                      <a:pPr algn="ctr" fontAlgn="ctr"/>
                      <a:r>
                        <a:rPr lang="en-US" sz="1400" b="1" i="0" u="none" strike="noStrike">
                          <a:solidFill>
                            <a:srgbClr val="00B050"/>
                          </a:solidFill>
                          <a:effectLst/>
                          <a:latin typeface="Arial Narrow"/>
                        </a:rPr>
                        <a:t>Remarks from AP</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r>
                        <a:rPr lang="en-US" sz="1400" b="1" i="0" u="none" strike="noStrike">
                          <a:solidFill>
                            <a:srgbClr val="00B050"/>
                          </a:solidFill>
                          <a:effectLst/>
                          <a:latin typeface="Arial Narrow"/>
                        </a:rPr>
                        <a:t> </a:t>
                      </a:r>
                    </a:p>
                  </a:txBody>
                  <a:tcPr marL="2838" marR="2838" marT="28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B050"/>
                          </a:solidFill>
                          <a:effectLst/>
                          <a:latin typeface="Arial Narrow"/>
                        </a:rPr>
                        <a:t>need to contact gas suppliers</a:t>
                      </a:r>
                    </a:p>
                  </a:txBody>
                  <a:tcPr marL="2838" marR="2838" marT="28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1133">
                <a:tc>
                  <a:txBody>
                    <a:bodyPr/>
                    <a:lstStyle/>
                    <a:p>
                      <a:pPr algn="ctr" fontAlgn="ctr"/>
                      <a:r>
                        <a:rPr lang="en-US" sz="1400" b="1" i="0" u="none" strike="noStrike">
                          <a:solidFill>
                            <a:srgbClr val="000000"/>
                          </a:solidFill>
                          <a:effectLst/>
                          <a:latin typeface="Arial Narrow"/>
                        </a:rPr>
                        <a:t>Remarks from DTP Webconference 11th March 2013</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400" b="1" i="0" u="none" strike="noStrike">
                          <a:solidFill>
                            <a:srgbClr val="000000"/>
                          </a:solidFill>
                          <a:effectLst/>
                          <a:latin typeface="Arial Narrow"/>
                        </a:rPr>
                        <a:t>Experts have the opinion, that a low temperature-measurement cannot be performed in a needed accuracy.</a:t>
                      </a:r>
                      <a:br>
                        <a:rPr lang="en-US" sz="1400" b="1" i="0" u="none" strike="noStrike">
                          <a:solidFill>
                            <a:srgbClr val="000000"/>
                          </a:solidFill>
                          <a:effectLst/>
                          <a:latin typeface="Arial Narrow"/>
                        </a:rPr>
                      </a:br>
                      <a:r>
                        <a:rPr lang="en-US" sz="1400" b="1" i="0" u="none" strike="noStrike">
                          <a:solidFill>
                            <a:srgbClr val="000000"/>
                          </a:solidFill>
                          <a:effectLst/>
                          <a:latin typeface="Arial Narrow"/>
                        </a:rPr>
                        <a:t>EtOH and Aldehydes-measurement will be included into the GTR in a later stage (October 2013). The formal document must however be delivered on the 18th August.</a:t>
                      </a:r>
                      <a:br>
                        <a:rPr lang="en-US" sz="1400" b="1" i="0" u="none" strike="noStrike">
                          <a:solidFill>
                            <a:srgbClr val="000000"/>
                          </a:solidFill>
                          <a:effectLst/>
                          <a:latin typeface="Arial Narrow"/>
                        </a:rPr>
                      </a:br>
                      <a:r>
                        <a:rPr lang="en-US" sz="1400" b="1" i="0" u="none" strike="noStrike">
                          <a:solidFill>
                            <a:srgbClr val="000000"/>
                          </a:solidFill>
                          <a:effectLst/>
                          <a:latin typeface="Arial Narrow"/>
                        </a:rPr>
                        <a:t>The AP-measurement has therefore to be introduced into the formal GTR-text by Amendments.</a:t>
                      </a:r>
                      <a:br>
                        <a:rPr lang="en-US" sz="1400" b="1" i="0" u="none" strike="noStrike">
                          <a:solidFill>
                            <a:srgbClr val="000000"/>
                          </a:solidFill>
                          <a:effectLst/>
                          <a:latin typeface="Arial Narrow"/>
                        </a:rPr>
                      </a:br>
                      <a:r>
                        <a:rPr lang="en-US" sz="1400" b="1" i="0" u="none" strike="noStrike">
                          <a:solidFill>
                            <a:srgbClr val="000000"/>
                          </a:solidFill>
                          <a:effectLst/>
                          <a:latin typeface="Arial Narrow"/>
                        </a:rPr>
                        <a:t>The AP group is asked to check, whether a earlier formal version of the GTR text could be available already in August. </a:t>
                      </a: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Arial Narrow"/>
                        </a:rPr>
                        <a:t>Stability at the moment in a range of +-20%</a:t>
                      </a:r>
                      <a:br>
                        <a:rPr lang="en-US" sz="1400" b="1" i="0" u="none" strike="noStrike">
                          <a:solidFill>
                            <a:srgbClr val="000000"/>
                          </a:solidFill>
                          <a:effectLst/>
                          <a:latin typeface="Arial Narrow"/>
                        </a:rPr>
                      </a:br>
                      <a:endParaRPr lang="en-US" sz="1400" b="1" i="0" u="none" strike="noStrike">
                        <a:solidFill>
                          <a:srgbClr val="000000"/>
                        </a:solidFill>
                        <a:effectLst/>
                        <a:latin typeface="Arial Narrow"/>
                      </a:endParaRPr>
                    </a:p>
                  </a:txBody>
                  <a:tcPr marL="2838" marR="2838" marT="283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4332">
                <a:tc>
                  <a:txBody>
                    <a:bodyPr/>
                    <a:lstStyle/>
                    <a:p>
                      <a:pPr algn="ctr" fontAlgn="ctr"/>
                      <a:r>
                        <a:rPr lang="en-US" sz="1400" b="1" i="0" u="none" strike="noStrike">
                          <a:solidFill>
                            <a:srgbClr val="000000"/>
                          </a:solidFill>
                          <a:effectLst/>
                          <a:latin typeface="Arial Narrow"/>
                        </a:rPr>
                        <a:t>Solution in GTR ?</a:t>
                      </a:r>
                    </a:p>
                  </a:txBody>
                  <a:tcPr marL="2838" marR="2838" marT="283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US" sz="1400" b="1" i="0" u="none" strike="noStrike" dirty="0">
                          <a:solidFill>
                            <a:srgbClr val="000000"/>
                          </a:solidFill>
                          <a:effectLst/>
                          <a:latin typeface="Arial Narrow"/>
                        </a:rPr>
                        <a:t> </a:t>
                      </a:r>
                    </a:p>
                  </a:txBody>
                  <a:tcPr marL="2838" marR="2838" marT="28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c>
                  <a:txBody>
                    <a:bodyPr/>
                    <a:lstStyle/>
                    <a:p>
                      <a:pPr algn="ctr" fontAlgn="b"/>
                      <a:r>
                        <a:rPr lang="en-US" sz="1400" b="1" i="0" u="none" strike="noStrike" dirty="0">
                          <a:solidFill>
                            <a:srgbClr val="000000"/>
                          </a:solidFill>
                          <a:effectLst/>
                          <a:latin typeface="Arial Narrow"/>
                        </a:rPr>
                        <a:t> </a:t>
                      </a:r>
                    </a:p>
                  </a:txBody>
                  <a:tcPr marL="2838" marR="2838" marT="28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bl>
          </a:graphicData>
        </a:graphic>
      </p:graphicFrame>
    </p:spTree>
    <p:extLst>
      <p:ext uri="{BB962C8B-B14F-4D97-AF65-F5344CB8AC3E}">
        <p14:creationId xmlns:p14="http://schemas.microsoft.com/office/powerpoint/2010/main" xmlns="" val="32237651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700808"/>
            <a:ext cx="8229600" cy="3600400"/>
          </a:xfrm>
        </p:spPr>
        <p:txBody>
          <a:bodyPr/>
          <a:lstStyle/>
          <a:p>
            <a:pPr algn="l"/>
            <a:r>
              <a:rPr lang="en-US" sz="2400" b="1" u="sng" dirty="0"/>
              <a:t>GTR Open </a:t>
            </a:r>
            <a:r>
              <a:rPr lang="en-US" sz="2400" b="1" u="sng" dirty="0" smtClean="0"/>
              <a:t>Issues</a:t>
            </a:r>
            <a:br>
              <a:rPr lang="en-US" sz="2400" b="1" u="sng" dirty="0" smtClean="0"/>
            </a:br>
            <a:r>
              <a:rPr lang="en-US" sz="2400" dirty="0"/>
              <a:t/>
            </a:r>
            <a:br>
              <a:rPr lang="en-US" sz="2400" dirty="0"/>
            </a:br>
            <a:r>
              <a:rPr lang="en-US" sz="2400" dirty="0"/>
              <a:t>Apart for NH</a:t>
            </a:r>
            <a:r>
              <a:rPr lang="en-US" sz="2000" dirty="0"/>
              <a:t>3</a:t>
            </a:r>
            <a:r>
              <a:rPr lang="en-US" sz="2400" dirty="0"/>
              <a:t>, </a:t>
            </a:r>
            <a:r>
              <a:rPr lang="en-US" sz="2400" dirty="0" err="1"/>
              <a:t>EtOH</a:t>
            </a:r>
            <a:r>
              <a:rPr lang="en-US" sz="2400" dirty="0"/>
              <a:t> and aldehydes, all open issues regarding AP have been resolved. For the time being, the </a:t>
            </a:r>
            <a:r>
              <a:rPr lang="en-US" sz="2400" dirty="0" smtClean="0"/>
              <a:t>text referred to </a:t>
            </a:r>
            <a:r>
              <a:rPr lang="en-US" sz="2400" dirty="0"/>
              <a:t>NH</a:t>
            </a:r>
            <a:r>
              <a:rPr lang="en-US" sz="2000" dirty="0"/>
              <a:t>3</a:t>
            </a:r>
            <a:r>
              <a:rPr lang="en-US" sz="2400" dirty="0"/>
              <a:t>, </a:t>
            </a:r>
            <a:r>
              <a:rPr lang="en-US" sz="2400" dirty="0" err="1"/>
              <a:t>EtOH</a:t>
            </a:r>
            <a:r>
              <a:rPr lang="en-US" sz="2400" dirty="0"/>
              <a:t> and aldehydes will be taken out of the GTR-Draft, allowing for a version without AP open issues. </a:t>
            </a:r>
            <a:r>
              <a:rPr lang="en-US" sz="2400" dirty="0" smtClean="0"/>
              <a:t/>
            </a:r>
            <a:br>
              <a:rPr lang="en-US" sz="2400" dirty="0" smtClean="0"/>
            </a:br>
            <a:r>
              <a:rPr lang="en-US" sz="2400" dirty="0"/>
              <a:t/>
            </a:r>
            <a:br>
              <a:rPr lang="en-US" sz="2400" dirty="0"/>
            </a:br>
            <a:r>
              <a:rPr lang="en-US" sz="2400" dirty="0" smtClean="0"/>
              <a:t>These </a:t>
            </a:r>
            <a:r>
              <a:rPr lang="en-US" sz="2400" dirty="0"/>
              <a:t>parts will be finalized after the validation campaign in Sept 2013.</a:t>
            </a:r>
            <a:br>
              <a:rPr lang="en-US" sz="2400" dirty="0"/>
            </a:br>
            <a:r>
              <a:rPr lang="en-US" sz="2400" dirty="0"/>
              <a:t/>
            </a:r>
            <a:br>
              <a:rPr lang="en-US" sz="2400" dirty="0"/>
            </a:br>
            <a:endParaRPr lang="en-US" sz="2400" dirty="0">
              <a:solidFill>
                <a:schemeClr val="bg2">
                  <a:lumMod val="75000"/>
                </a:schemeClr>
              </a:solidFill>
            </a:endParaRPr>
          </a:p>
        </p:txBody>
      </p:sp>
    </p:spTree>
    <p:extLst>
      <p:ext uri="{BB962C8B-B14F-4D97-AF65-F5344CB8AC3E}">
        <p14:creationId xmlns:p14="http://schemas.microsoft.com/office/powerpoint/2010/main" xmlns="" val="41501606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628800"/>
            <a:ext cx="8528938" cy="2862322"/>
          </a:xfrm>
          <a:prstGeom prst="rect">
            <a:avLst/>
          </a:prstGeom>
          <a:noFill/>
        </p:spPr>
        <p:txBody>
          <a:bodyPr wrap="none" rtlCol="0">
            <a:spAutoFit/>
          </a:bodyPr>
          <a:lstStyle/>
          <a:p>
            <a:r>
              <a:rPr lang="en-US" sz="2000" b="1" dirty="0"/>
              <a:t/>
            </a:r>
            <a:br>
              <a:rPr lang="en-US" sz="2000" b="1" dirty="0"/>
            </a:br>
            <a:r>
              <a:rPr lang="en-US" sz="2000" b="1" dirty="0">
                <a:hlinkClick r:id="rId3" tooltip="WLTP-DTP-AP-21-06 08.03.2013 Consolidated Draft AP.docx"/>
              </a:rPr>
              <a:t>WLTP-DTP-AP-21-06 08.03.2013 Consolidated Draft AP.docx</a:t>
            </a:r>
            <a:r>
              <a:rPr lang="en-US" sz="2000" b="1" dirty="0"/>
              <a:t> </a:t>
            </a:r>
            <a:endParaRPr lang="en-US" sz="2000" b="1" dirty="0" smtClean="0"/>
          </a:p>
          <a:p>
            <a:r>
              <a:rPr lang="en-US" sz="2000" b="1" dirty="0" smtClean="0"/>
              <a:t> </a:t>
            </a:r>
            <a:r>
              <a:rPr lang="en-US" sz="2000" b="1" dirty="0"/>
              <a:t>uploaded/updated in the interest group </a:t>
            </a:r>
            <a:endParaRPr lang="en-US" sz="2000" b="1" dirty="0" smtClean="0"/>
          </a:p>
          <a:p>
            <a:r>
              <a:rPr lang="en-US" sz="2000" b="1" dirty="0" smtClean="0">
                <a:hlinkClick r:id="rId4" tooltip="WLTP-DTP (World Light duty Test Procedures development groups)&#10;"/>
              </a:rPr>
              <a:t>WLTP-DTP </a:t>
            </a:r>
            <a:r>
              <a:rPr lang="en-US" sz="2000" b="1" dirty="0">
                <a:hlinkClick r:id="rId4" tooltip="WLTP-DTP (World Light duty Test Procedures development groups)&#10;"/>
              </a:rPr>
              <a:t>(World Light duty Test Procedures development groups) </a:t>
            </a:r>
            <a:endParaRPr lang="en-US" sz="2000" b="1" dirty="0" smtClean="0"/>
          </a:p>
          <a:p>
            <a:r>
              <a:rPr lang="en-US" sz="2000" b="1" dirty="0" smtClean="0"/>
              <a:t>(</a:t>
            </a:r>
            <a:r>
              <a:rPr lang="en-US" sz="2000" b="1" dirty="0"/>
              <a:t>Category: </a:t>
            </a:r>
            <a:r>
              <a:rPr lang="en-US" sz="2000" b="1" dirty="0">
                <a:hlinkClick r:id="rId5" tooltip="Enterprise and Industry"/>
              </a:rPr>
              <a:t>Enterprise and Industry</a:t>
            </a:r>
            <a:r>
              <a:rPr lang="en-US" sz="2000" b="1" dirty="0"/>
              <a:t>). </a:t>
            </a:r>
            <a:br>
              <a:rPr lang="en-US" sz="2000" b="1" dirty="0"/>
            </a:br>
            <a:r>
              <a:rPr lang="en-US" sz="2000" b="1" dirty="0"/>
              <a:t/>
            </a:r>
            <a:br>
              <a:rPr lang="en-US" sz="2000" b="1" dirty="0"/>
            </a:br>
            <a:r>
              <a:rPr lang="en-US" sz="2000" b="1" dirty="0"/>
              <a:t/>
            </a:r>
            <a:br>
              <a:rPr lang="en-US" sz="2000" b="1" dirty="0"/>
            </a:br>
            <a:r>
              <a:rPr lang="en-US" sz="2000" b="1" dirty="0" smtClean="0"/>
              <a:t>direct </a:t>
            </a:r>
            <a:r>
              <a:rPr lang="en-US" sz="2000" b="1" dirty="0"/>
              <a:t>access</a:t>
            </a:r>
            <a:r>
              <a:rPr lang="en-US" sz="2000" b="1" dirty="0" smtClean="0"/>
              <a:t>:</a:t>
            </a:r>
          </a:p>
          <a:p>
            <a:r>
              <a:rPr lang="en-US" sz="2000" b="1" dirty="0" smtClean="0"/>
              <a:t> </a:t>
            </a:r>
            <a:r>
              <a:rPr lang="en-US" sz="2000" b="1" i="1" dirty="0">
                <a:hlinkClick r:id="rId3" tooltip="WLTP-DTP-AP-21-06 08.03.2013 Consolidated Draft AP.docx"/>
              </a:rPr>
              <a:t>https://</a:t>
            </a:r>
            <a:r>
              <a:rPr lang="en-US" sz="2000" b="1" i="1" dirty="0" smtClean="0">
                <a:hlinkClick r:id="rId3" tooltip="WLTP-DTP-AP-21-06 08.03.2013 Consolidated Draft AP.docx"/>
              </a:rPr>
              <a:t>circabc.europa.eu/w/browse/75cc4af8-cc22-4665-9156-e674e709452f</a:t>
            </a:r>
            <a:endParaRPr lang="en-US" sz="2000" b="1" dirty="0"/>
          </a:p>
        </p:txBody>
      </p:sp>
    </p:spTree>
    <p:extLst>
      <p:ext uri="{BB962C8B-B14F-4D97-AF65-F5344CB8AC3E}">
        <p14:creationId xmlns:p14="http://schemas.microsoft.com/office/powerpoint/2010/main" xmlns="" val="9696810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8762" y="1085528"/>
            <a:ext cx="4511791" cy="615280"/>
          </a:xfrm>
          <a:ln>
            <a:solidFill>
              <a:schemeClr val="bg1"/>
            </a:solidFill>
          </a:ln>
        </p:spPr>
        <p:txBody>
          <a:bodyPr/>
          <a:lstStyle/>
          <a:p>
            <a:pPr algn="l">
              <a:spcBef>
                <a:spcPct val="20000"/>
              </a:spcBef>
            </a:pPr>
            <a:r>
              <a:rPr lang="en-US" b="1" dirty="0" smtClean="0">
                <a:solidFill>
                  <a:schemeClr val="accent1">
                    <a:lumMod val="75000"/>
                  </a:schemeClr>
                </a:solidFill>
                <a:latin typeface="+mn-lt"/>
                <a:ea typeface="+mn-ea"/>
                <a:cs typeface="+mn-cs"/>
              </a:rPr>
              <a:t>Laboratory </a:t>
            </a:r>
            <a:r>
              <a:rPr lang="en-US" b="1" dirty="0">
                <a:solidFill>
                  <a:schemeClr val="accent1">
                    <a:lumMod val="75000"/>
                  </a:schemeClr>
                </a:solidFill>
                <a:latin typeface="+mn-lt"/>
                <a:ea typeface="+mn-ea"/>
                <a:cs typeface="+mn-cs"/>
              </a:rPr>
              <a:t>VELA 2</a:t>
            </a:r>
          </a:p>
        </p:txBody>
      </p:sp>
      <p:sp>
        <p:nvSpPr>
          <p:cNvPr id="17411" name="Content Placeholder 2"/>
          <p:cNvSpPr>
            <a:spLocks noGrp="1"/>
          </p:cNvSpPr>
          <p:nvPr>
            <p:ph idx="1"/>
          </p:nvPr>
        </p:nvSpPr>
        <p:spPr>
          <a:xfrm>
            <a:off x="3601232" y="4505982"/>
            <a:ext cx="2050888" cy="2304256"/>
          </a:xfrm>
          <a:ln>
            <a:solidFill>
              <a:schemeClr val="accent1"/>
            </a:solidFill>
          </a:ln>
        </p:spPr>
        <p:txBody>
          <a:bodyPr/>
          <a:lstStyle/>
          <a:p>
            <a:pPr eaLnBrk="1" hangingPunct="1"/>
            <a:r>
              <a:rPr lang="en-US" sz="2000" b="1" dirty="0" smtClean="0">
                <a:solidFill>
                  <a:schemeClr val="accent1">
                    <a:lumMod val="75000"/>
                  </a:schemeClr>
                </a:solidFill>
              </a:rPr>
              <a:t>Cars</a:t>
            </a:r>
          </a:p>
          <a:p>
            <a:pPr eaLnBrk="1" hangingPunct="1"/>
            <a:r>
              <a:rPr lang="en-US" sz="2000" b="1" dirty="0" smtClean="0">
                <a:solidFill>
                  <a:schemeClr val="accent1">
                    <a:lumMod val="75000"/>
                  </a:schemeClr>
                </a:solidFill>
              </a:rPr>
              <a:t>Vans</a:t>
            </a:r>
          </a:p>
          <a:p>
            <a:pPr eaLnBrk="1" hangingPunct="1"/>
            <a:r>
              <a:rPr lang="en-US" sz="2000" b="1" dirty="0" smtClean="0">
                <a:solidFill>
                  <a:schemeClr val="accent1">
                    <a:lumMod val="75000"/>
                  </a:schemeClr>
                </a:solidFill>
              </a:rPr>
              <a:t>Little trucks</a:t>
            </a:r>
          </a:p>
          <a:p>
            <a:pPr eaLnBrk="1" hangingPunct="1"/>
            <a:r>
              <a:rPr lang="en-US" sz="2000" b="1" dirty="0" smtClean="0">
                <a:solidFill>
                  <a:schemeClr val="accent1">
                    <a:lumMod val="75000"/>
                  </a:schemeClr>
                </a:solidFill>
              </a:rPr>
              <a:t>Tractors</a:t>
            </a:r>
          </a:p>
          <a:p>
            <a:pPr eaLnBrk="1" hangingPunct="1"/>
            <a:r>
              <a:rPr lang="en-US" sz="2000" b="1" dirty="0" smtClean="0">
                <a:solidFill>
                  <a:schemeClr val="accent1">
                    <a:lumMod val="75000"/>
                  </a:schemeClr>
                </a:solidFill>
              </a:rPr>
              <a:t>-10/+30</a:t>
            </a:r>
            <a:r>
              <a:rPr lang="en-US" sz="2000" b="1" dirty="0" smtClean="0">
                <a:solidFill>
                  <a:schemeClr val="accent1">
                    <a:lumMod val="75000"/>
                  </a:schemeClr>
                </a:solidFill>
                <a:latin typeface="Arial"/>
                <a:cs typeface="Arial"/>
              </a:rPr>
              <a:t>º</a:t>
            </a:r>
            <a:r>
              <a:rPr lang="en-US" sz="2000" b="1" dirty="0" smtClean="0">
                <a:solidFill>
                  <a:schemeClr val="accent1">
                    <a:lumMod val="75000"/>
                  </a:schemeClr>
                </a:solidFill>
              </a:rPr>
              <a:t>C </a:t>
            </a:r>
            <a:endParaRPr lang="en-US" sz="2000" b="1" dirty="0">
              <a:solidFill>
                <a:schemeClr val="accent1">
                  <a:lumMod val="75000"/>
                </a:schemeClr>
              </a:solidFill>
            </a:endParaRPr>
          </a:p>
          <a:p>
            <a:pPr eaLnBrk="1" hangingPunct="1"/>
            <a:r>
              <a:rPr lang="en-US" sz="2000" b="1" dirty="0" smtClean="0">
                <a:solidFill>
                  <a:schemeClr val="accent1">
                    <a:lumMod val="75000"/>
                  </a:schemeClr>
                </a:solidFill>
              </a:rPr>
              <a:t>30-70% RH</a:t>
            </a:r>
          </a:p>
          <a:p>
            <a:pPr eaLnBrk="1" hangingPunct="1"/>
            <a:endParaRPr lang="en-US" sz="2000" b="1" dirty="0" smtClean="0">
              <a:solidFill>
                <a:schemeClr val="accent1">
                  <a:lumMod val="75000"/>
                </a:schemeClr>
              </a:solidFill>
            </a:endParaRPr>
          </a:p>
          <a:p>
            <a:pPr eaLnBrk="1" hangingPunct="1"/>
            <a:endParaRPr lang="en-US" sz="2000" b="1" dirty="0" smtClean="0">
              <a:solidFill>
                <a:schemeClr val="accent1">
                  <a:lumMod val="75000"/>
                </a:schemeClr>
              </a:solidFill>
            </a:endParaRPr>
          </a:p>
          <a:p>
            <a:pPr eaLnBrk="1" hangingPunct="1"/>
            <a:endParaRPr lang="en-US" sz="2000" b="1" dirty="0" smtClean="0">
              <a:solidFill>
                <a:schemeClr val="accent1">
                  <a:lumMod val="75000"/>
                </a:schemeClr>
              </a:solidFill>
            </a:endParaRPr>
          </a:p>
        </p:txBody>
      </p:sp>
      <p:pic>
        <p:nvPicPr>
          <p:cNvPr id="17412" name="Picture 5" descr="F:\2011_Smog Chamber Campaign_USB\2011_ PREPARATION Smog Chamber Presentation\PA12014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96713" y="1700808"/>
            <a:ext cx="4406610" cy="358068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7201272" y="6550223"/>
            <a:ext cx="1907232" cy="307777"/>
          </a:xfrm>
          <a:prstGeom prst="rect">
            <a:avLst/>
          </a:prstGeom>
          <a:noFill/>
        </p:spPr>
        <p:txBody>
          <a:bodyPr wrap="square" rtlCol="0">
            <a:spAutoFit/>
          </a:bodyPr>
          <a:lstStyle/>
          <a:p>
            <a:r>
              <a:rPr lang="en-US" sz="1400" b="1" i="1" dirty="0" err="1" smtClean="0">
                <a:solidFill>
                  <a:schemeClr val="accent2">
                    <a:lumMod val="60000"/>
                    <a:lumOff val="40000"/>
                  </a:schemeClr>
                </a:solidFill>
              </a:rPr>
              <a:t>Zardini</a:t>
            </a:r>
            <a:r>
              <a:rPr lang="en-US" sz="1400" b="1" i="1" dirty="0" smtClean="0">
                <a:solidFill>
                  <a:schemeClr val="accent2">
                    <a:lumMod val="60000"/>
                    <a:lumOff val="40000"/>
                  </a:schemeClr>
                </a:solidFill>
              </a:rPr>
              <a:t>, </a:t>
            </a:r>
            <a:r>
              <a:rPr lang="en-US" sz="1400" b="1" i="1" dirty="0" err="1" smtClean="0">
                <a:solidFill>
                  <a:schemeClr val="accent2">
                    <a:lumMod val="60000"/>
                    <a:lumOff val="40000"/>
                  </a:schemeClr>
                </a:solidFill>
              </a:rPr>
              <a:t>Astorga</a:t>
            </a:r>
            <a:r>
              <a:rPr lang="en-US" sz="1400" b="1" i="1" dirty="0" smtClean="0">
                <a:solidFill>
                  <a:schemeClr val="accent2">
                    <a:lumMod val="60000"/>
                    <a:lumOff val="40000"/>
                  </a:schemeClr>
                </a:solidFill>
              </a:rPr>
              <a:t>, 2012</a:t>
            </a:r>
            <a:endParaRPr lang="en-US" sz="1400" b="1" i="1" dirty="0">
              <a:solidFill>
                <a:schemeClr val="accent2">
                  <a:lumMod val="60000"/>
                  <a:lumOff val="40000"/>
                </a:schemeClr>
              </a:solidFill>
            </a:endParaRPr>
          </a:p>
        </p:txBody>
      </p:sp>
      <p:sp>
        <p:nvSpPr>
          <p:cNvPr id="2" name="Rectangle 1"/>
          <p:cNvSpPr/>
          <p:nvPr/>
        </p:nvSpPr>
        <p:spPr>
          <a:xfrm>
            <a:off x="24712" y="692696"/>
            <a:ext cx="6059455" cy="4893647"/>
          </a:xfrm>
          <a:prstGeom prst="rect">
            <a:avLst/>
          </a:prstGeom>
        </p:spPr>
        <p:txBody>
          <a:bodyPr wrap="square">
            <a:spAutoFit/>
          </a:bodyPr>
          <a:lstStyle/>
          <a:p>
            <a:r>
              <a:rPr lang="en-US" b="1" dirty="0"/>
              <a:t> </a:t>
            </a:r>
            <a:r>
              <a:rPr lang="en-US" sz="2400" b="1" u="sng" dirty="0" smtClean="0"/>
              <a:t>Definition </a:t>
            </a:r>
            <a:r>
              <a:rPr lang="en-US" sz="2400" b="1" u="sng" dirty="0"/>
              <a:t>and preparation of Test Campaign </a:t>
            </a:r>
            <a:endParaRPr lang="en-US" sz="2400" b="1" u="sng" dirty="0" smtClean="0"/>
          </a:p>
          <a:p>
            <a:r>
              <a:rPr lang="en-US" b="1" dirty="0"/>
              <a:t> </a:t>
            </a:r>
          </a:p>
          <a:p>
            <a:r>
              <a:rPr lang="en-US" b="1" u="sng" dirty="0"/>
              <a:t>Scope:</a:t>
            </a:r>
            <a:r>
              <a:rPr lang="en-US" b="1" dirty="0"/>
              <a:t> 	</a:t>
            </a:r>
            <a:endParaRPr lang="en-US" b="1" dirty="0" smtClean="0"/>
          </a:p>
          <a:p>
            <a:r>
              <a:rPr lang="en-US" b="1" dirty="0" smtClean="0"/>
              <a:t>Validation </a:t>
            </a:r>
            <a:r>
              <a:rPr lang="en-US" b="1" dirty="0"/>
              <a:t>of </a:t>
            </a:r>
            <a:r>
              <a:rPr lang="en-US" b="1" dirty="0" err="1"/>
              <a:t>EtOH</a:t>
            </a:r>
            <a:r>
              <a:rPr lang="en-US" b="1" dirty="0"/>
              <a:t> </a:t>
            </a:r>
            <a:r>
              <a:rPr lang="en-US" b="1" dirty="0" smtClean="0"/>
              <a:t>&amp;</a:t>
            </a:r>
            <a:r>
              <a:rPr lang="en-US" b="1" dirty="0" err="1" smtClean="0"/>
              <a:t>Aldehydes</a:t>
            </a:r>
            <a:r>
              <a:rPr lang="en-US" b="1" dirty="0" smtClean="0"/>
              <a:t> measurement </a:t>
            </a:r>
          </a:p>
          <a:p>
            <a:r>
              <a:rPr lang="en-US" b="1" dirty="0" smtClean="0"/>
              <a:t>(part 1) </a:t>
            </a:r>
          </a:p>
          <a:p>
            <a:r>
              <a:rPr lang="en-US" b="1" dirty="0" smtClean="0"/>
              <a:t>Validation </a:t>
            </a:r>
            <a:r>
              <a:rPr lang="en-US" b="1" dirty="0"/>
              <a:t>of </a:t>
            </a:r>
            <a:r>
              <a:rPr lang="en-US" b="1" dirty="0" smtClean="0"/>
              <a:t>NH3-measurement (part 2)</a:t>
            </a:r>
            <a:endParaRPr lang="en-US" b="1" dirty="0"/>
          </a:p>
          <a:p>
            <a:r>
              <a:rPr lang="en-US" b="1" dirty="0"/>
              <a:t> </a:t>
            </a:r>
            <a:endParaRPr lang="en-US" b="1" dirty="0" smtClean="0"/>
          </a:p>
          <a:p>
            <a:pPr marL="342900" indent="-342900">
              <a:buFont typeface="+mj-lt"/>
              <a:buAutoNum type="arabicPeriod"/>
            </a:pPr>
            <a:r>
              <a:rPr lang="en-US" b="1" dirty="0" smtClean="0"/>
              <a:t>TIME LINE</a:t>
            </a:r>
          </a:p>
          <a:p>
            <a:pPr marL="285750" indent="-285750">
              <a:buFont typeface="Arial" pitchFamily="34" charset="0"/>
              <a:buChar char="•"/>
            </a:pPr>
            <a:r>
              <a:rPr lang="en-US" b="1" dirty="0" smtClean="0"/>
              <a:t>2 </a:t>
            </a:r>
            <a:r>
              <a:rPr lang="en-US" b="1" dirty="0"/>
              <a:t>weeks </a:t>
            </a:r>
            <a:r>
              <a:rPr lang="en-US" b="1" dirty="0" smtClean="0"/>
              <a:t>for </a:t>
            </a:r>
            <a:r>
              <a:rPr lang="en-US" b="1" dirty="0"/>
              <a:t>measurement of </a:t>
            </a:r>
            <a:r>
              <a:rPr lang="en-US" b="1" dirty="0" err="1"/>
              <a:t>EtOH</a:t>
            </a:r>
            <a:r>
              <a:rPr lang="en-US" b="1" dirty="0"/>
              <a:t> </a:t>
            </a:r>
            <a:endParaRPr lang="en-US" b="1" dirty="0" smtClean="0"/>
          </a:p>
          <a:p>
            <a:r>
              <a:rPr lang="en-US" b="1" dirty="0"/>
              <a:t>	</a:t>
            </a:r>
            <a:r>
              <a:rPr lang="en-US" b="1" dirty="0" smtClean="0"/>
              <a:t>and </a:t>
            </a:r>
            <a:r>
              <a:rPr lang="en-US" b="1" dirty="0"/>
              <a:t>Aldehydes</a:t>
            </a:r>
          </a:p>
          <a:p>
            <a:pPr marL="285750" indent="-285750">
              <a:buFont typeface="Arial" pitchFamily="34" charset="0"/>
              <a:buChar char="•"/>
            </a:pPr>
            <a:r>
              <a:rPr lang="en-US" b="1" dirty="0"/>
              <a:t>1 week for measurement of NH3</a:t>
            </a:r>
          </a:p>
          <a:p>
            <a:endParaRPr lang="en-US" b="1" dirty="0"/>
          </a:p>
          <a:p>
            <a:r>
              <a:rPr lang="en-US" b="1" dirty="0"/>
              <a:t>For both campaigns several instruments </a:t>
            </a:r>
            <a:endParaRPr lang="en-US" b="1" dirty="0" smtClean="0"/>
          </a:p>
          <a:p>
            <a:r>
              <a:rPr lang="en-US" b="1" dirty="0" smtClean="0"/>
              <a:t>will </a:t>
            </a:r>
            <a:r>
              <a:rPr lang="en-US" b="1" dirty="0"/>
              <a:t>be available.</a:t>
            </a:r>
          </a:p>
          <a:p>
            <a:pPr marL="342900" indent="-342900">
              <a:buFont typeface="+mj-lt"/>
              <a:buAutoNum type="arabicPeriod"/>
            </a:pPr>
            <a:endParaRPr lang="en-US" b="1" dirty="0"/>
          </a:p>
          <a:p>
            <a:r>
              <a:rPr lang="en-US" b="1" dirty="0"/>
              <a:t>Details have been defined </a:t>
            </a:r>
          </a:p>
          <a:p>
            <a:r>
              <a:rPr lang="en-US" b="1" dirty="0"/>
              <a:t>  </a:t>
            </a:r>
          </a:p>
        </p:txBody>
      </p:sp>
    </p:spTree>
    <p:extLst>
      <p:ext uri="{BB962C8B-B14F-4D97-AF65-F5344CB8AC3E}">
        <p14:creationId xmlns:p14="http://schemas.microsoft.com/office/powerpoint/2010/main" xmlns="" val="4891475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2962768765"/>
              </p:ext>
            </p:extLst>
          </p:nvPr>
        </p:nvGraphicFramePr>
        <p:xfrm>
          <a:off x="107503" y="1302216"/>
          <a:ext cx="8928992" cy="5511160"/>
        </p:xfrm>
        <a:graphic>
          <a:graphicData uri="http://schemas.openxmlformats.org/drawingml/2006/table">
            <a:tbl>
              <a:tblPr firstRow="1" bandRow="1">
                <a:tableStyleId>{5C22544A-7EE6-4342-B048-85BDC9FD1C3A}</a:tableStyleId>
              </a:tblPr>
              <a:tblGrid>
                <a:gridCol w="1296145"/>
                <a:gridCol w="1203563"/>
                <a:gridCol w="1327004"/>
                <a:gridCol w="1429873"/>
                <a:gridCol w="1121267"/>
                <a:gridCol w="1275570"/>
                <a:gridCol w="1275570"/>
              </a:tblGrid>
              <a:tr h="360040">
                <a:tc>
                  <a:txBody>
                    <a:bodyPr/>
                    <a:lstStyle/>
                    <a:p>
                      <a:r>
                        <a:rPr lang="en-US" sz="1000" dirty="0" smtClean="0"/>
                        <a:t>TEST SEQUENCE</a:t>
                      </a:r>
                      <a:endParaRPr lang="en-US" sz="1000" dirty="0"/>
                    </a:p>
                  </a:txBody>
                  <a:tcPr/>
                </a:tc>
                <a:tc>
                  <a:txBody>
                    <a:bodyPr/>
                    <a:lstStyle/>
                    <a:p>
                      <a:r>
                        <a:rPr lang="en-US" sz="1000" dirty="0" smtClean="0"/>
                        <a:t>VEHICLES</a:t>
                      </a:r>
                      <a:endParaRPr lang="en-US" sz="1000" dirty="0"/>
                    </a:p>
                  </a:txBody>
                  <a:tcPr/>
                </a:tc>
                <a:tc>
                  <a:txBody>
                    <a:bodyPr/>
                    <a:lstStyle/>
                    <a:p>
                      <a:r>
                        <a:rPr lang="en-US" sz="1000" dirty="0" smtClean="0"/>
                        <a:t>INSTRUMENTS</a:t>
                      </a:r>
                      <a:endParaRPr lang="en-US" sz="1000" dirty="0"/>
                    </a:p>
                  </a:txBody>
                  <a:tcPr/>
                </a:tc>
                <a:tc>
                  <a:txBody>
                    <a:bodyPr/>
                    <a:lstStyle/>
                    <a:p>
                      <a:r>
                        <a:rPr lang="en-US" sz="1000" dirty="0" smtClean="0"/>
                        <a:t>CALIB</a:t>
                      </a:r>
                      <a:r>
                        <a:rPr lang="en-US" sz="1000" baseline="0" dirty="0" smtClean="0"/>
                        <a:t>RATION GASES</a:t>
                      </a:r>
                      <a:endParaRPr lang="en-US" sz="1000" dirty="0"/>
                    </a:p>
                  </a:txBody>
                  <a:tcPr/>
                </a:tc>
                <a:tc>
                  <a:txBody>
                    <a:bodyPr/>
                    <a:lstStyle/>
                    <a:p>
                      <a:r>
                        <a:rPr lang="en-US" sz="1000" dirty="0" smtClean="0"/>
                        <a:t>TEST</a:t>
                      </a:r>
                      <a:r>
                        <a:rPr lang="en-US" sz="1000" baseline="0" dirty="0" smtClean="0"/>
                        <a:t> SEQUENCE</a:t>
                      </a:r>
                      <a:endParaRPr lang="en-US" sz="1000" dirty="0"/>
                    </a:p>
                  </a:txBody>
                  <a:tcPr/>
                </a:tc>
                <a:tc>
                  <a:txBody>
                    <a:bodyPr/>
                    <a:lstStyle/>
                    <a:p>
                      <a:r>
                        <a:rPr lang="en-US" sz="1000" dirty="0" smtClean="0"/>
                        <a:t>DATA RECORDING</a:t>
                      </a:r>
                      <a:endParaRPr lang="en-US" sz="1000" dirty="0"/>
                    </a:p>
                  </a:txBody>
                  <a:tcPr/>
                </a:tc>
                <a:tc>
                  <a:txBody>
                    <a:bodyPr/>
                    <a:lstStyle/>
                    <a:p>
                      <a:r>
                        <a:rPr lang="en-US" sz="1000" dirty="0" smtClean="0"/>
                        <a:t>EVALUATION</a:t>
                      </a:r>
                      <a:endParaRPr lang="en-US" sz="1000" dirty="0"/>
                    </a:p>
                  </a:txBody>
                  <a:tcPr/>
                </a:tc>
              </a:tr>
              <a:tr h="636071">
                <a:tc>
                  <a:txBody>
                    <a:bodyPr/>
                    <a:lstStyle/>
                    <a:p>
                      <a:r>
                        <a:rPr lang="en-US" sz="1400" b="1" kern="1200" dirty="0" smtClean="0">
                          <a:solidFill>
                            <a:schemeClr val="dk1"/>
                          </a:solidFill>
                          <a:effectLst/>
                          <a:latin typeface="+mn-lt"/>
                          <a:ea typeface="+mn-ea"/>
                          <a:cs typeface="+mn-cs"/>
                        </a:rPr>
                        <a:t>WLTC</a:t>
                      </a:r>
                    </a:p>
                    <a:p>
                      <a:endParaRPr lang="en-US" sz="1400" b="1"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Version 5.3 L,M,H,XH </a:t>
                      </a:r>
                    </a:p>
                    <a:p>
                      <a:endParaRPr lang="en-US" sz="1400" b="1"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cold start</a:t>
                      </a:r>
                    </a:p>
                    <a:p>
                      <a:endParaRPr lang="en-US" sz="1400" b="1"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Sampling for batch methods: 4 phases</a:t>
                      </a:r>
                    </a:p>
                    <a:p>
                      <a:endParaRPr lang="en-US" sz="1400" b="1"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22 °C</a:t>
                      </a:r>
                    </a:p>
                    <a:p>
                      <a:endParaRPr lang="en-US" sz="1000" dirty="0"/>
                    </a:p>
                  </a:txBody>
                  <a:tcPr/>
                </a:tc>
                <a:tc>
                  <a:txBody>
                    <a:bodyPr/>
                    <a:lstStyle/>
                    <a:p>
                      <a:r>
                        <a:rPr lang="en-US" sz="1400" b="1" kern="1200" dirty="0" smtClean="0">
                          <a:solidFill>
                            <a:schemeClr val="dk1"/>
                          </a:solidFill>
                          <a:effectLst/>
                          <a:latin typeface="+mn-lt"/>
                          <a:ea typeface="+mn-ea"/>
                          <a:cs typeface="+mn-cs"/>
                        </a:rPr>
                        <a:t>Flex-Fuel:</a:t>
                      </a:r>
                    </a:p>
                    <a:p>
                      <a:endParaRPr lang="en-US" sz="1400" b="1"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one FFV is needed (Ford? Volvo?)</a:t>
                      </a:r>
                    </a:p>
                    <a:p>
                      <a:r>
                        <a:rPr lang="en-US" sz="1400" b="1" kern="1200" dirty="0" smtClean="0">
                          <a:solidFill>
                            <a:schemeClr val="dk1"/>
                          </a:solidFill>
                          <a:effectLst/>
                          <a:latin typeface="+mn-lt"/>
                          <a:ea typeface="+mn-ea"/>
                          <a:cs typeface="+mn-cs"/>
                        </a:rPr>
                        <a:t>	</a:t>
                      </a:r>
                    </a:p>
                    <a:p>
                      <a:r>
                        <a:rPr lang="en-US" sz="1400" b="1" kern="1200" dirty="0" smtClean="0">
                          <a:solidFill>
                            <a:schemeClr val="dk1"/>
                          </a:solidFill>
                          <a:effectLst/>
                          <a:latin typeface="+mn-lt"/>
                          <a:ea typeface="+mn-ea"/>
                          <a:cs typeface="+mn-cs"/>
                        </a:rPr>
                        <a:t>Fuel: E85 reference fuel</a:t>
                      </a:r>
                    </a:p>
                    <a:p>
                      <a:endParaRPr lang="en-US" sz="1400" b="1"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Gasoline:</a:t>
                      </a:r>
                    </a:p>
                    <a:p>
                      <a:endParaRPr lang="en-US" sz="1400" b="1"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EURO5b, JRC (rental car)</a:t>
                      </a:r>
                    </a:p>
                    <a:p>
                      <a:endParaRPr lang="en-US" sz="1400" b="1"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Fuel: gasoline E5 reference fuel</a:t>
                      </a:r>
                    </a:p>
                  </a:txBody>
                  <a:tcPr/>
                </a:tc>
                <a:tc>
                  <a:txBody>
                    <a:bodyPr/>
                    <a:lstStyle/>
                    <a:p>
                      <a:r>
                        <a:rPr lang="en-US" sz="1000" b="1" kern="1200" dirty="0" smtClean="0">
                          <a:solidFill>
                            <a:schemeClr val="dk1"/>
                          </a:solidFill>
                          <a:effectLst/>
                          <a:latin typeface="+mn-lt"/>
                          <a:ea typeface="+mn-ea"/>
                          <a:cs typeface="+mn-cs"/>
                        </a:rPr>
                        <a:t>Ethanol:</a:t>
                      </a:r>
                      <a:endParaRPr lang="en-US" sz="1000" kern="1200" dirty="0" smtClean="0">
                        <a:solidFill>
                          <a:schemeClr val="dk1"/>
                        </a:solidFill>
                        <a:effectLst/>
                        <a:latin typeface="+mn-lt"/>
                        <a:ea typeface="+mn-ea"/>
                        <a:cs typeface="+mn-cs"/>
                      </a:endParaRPr>
                    </a:p>
                    <a:p>
                      <a:r>
                        <a:rPr lang="en-US" sz="1000" kern="1200" dirty="0" smtClean="0">
                          <a:solidFill>
                            <a:schemeClr val="dk1"/>
                          </a:solidFill>
                          <a:effectLst/>
                          <a:latin typeface="+mn-lt"/>
                          <a:ea typeface="+mn-ea"/>
                          <a:cs typeface="+mn-cs"/>
                        </a:rPr>
                        <a:t>GC-PID, </a:t>
                      </a:r>
                    </a:p>
                    <a:p>
                      <a:r>
                        <a:rPr lang="en-US" sz="1000" kern="1200" dirty="0" smtClean="0">
                          <a:solidFill>
                            <a:schemeClr val="dk1"/>
                          </a:solidFill>
                          <a:effectLst/>
                          <a:latin typeface="+mn-lt"/>
                          <a:ea typeface="+mn-ea"/>
                          <a:cs typeface="+mn-cs"/>
                        </a:rPr>
                        <a:t>Laser IR absorption spectrometry 	</a:t>
                      </a:r>
                    </a:p>
                    <a:p>
                      <a:r>
                        <a:rPr lang="en-US" sz="1000" kern="1200" dirty="0" smtClean="0">
                          <a:solidFill>
                            <a:schemeClr val="dk1"/>
                          </a:solidFill>
                          <a:effectLst/>
                          <a:latin typeface="+mn-lt"/>
                          <a:ea typeface="+mn-ea"/>
                          <a:cs typeface="+mn-cs"/>
                        </a:rPr>
                        <a:t> Photo </a:t>
                      </a:r>
                      <a:r>
                        <a:rPr lang="en-US" sz="1000" kern="1200" dirty="0" err="1" smtClean="0">
                          <a:solidFill>
                            <a:schemeClr val="dk1"/>
                          </a:solidFill>
                          <a:effectLst/>
                          <a:latin typeface="+mn-lt"/>
                          <a:ea typeface="+mn-ea"/>
                          <a:cs typeface="+mn-cs"/>
                        </a:rPr>
                        <a:t>Accoustic</a:t>
                      </a:r>
                      <a:r>
                        <a:rPr lang="en-US" sz="1000" kern="1200" dirty="0" smtClean="0">
                          <a:solidFill>
                            <a:schemeClr val="dk1"/>
                          </a:solidFill>
                          <a:effectLst/>
                          <a:latin typeface="+mn-lt"/>
                          <a:ea typeface="+mn-ea"/>
                          <a:cs typeface="+mn-cs"/>
                        </a:rPr>
                        <a:t> </a:t>
                      </a:r>
                      <a:r>
                        <a:rPr lang="en-US" sz="1000" kern="1200" dirty="0" smtClean="0">
                          <a:solidFill>
                            <a:schemeClr val="dk1"/>
                          </a:solidFill>
                          <a:effectLst/>
                          <a:latin typeface="+mn-lt"/>
                          <a:ea typeface="+mn-ea"/>
                          <a:cs typeface="+mn-cs"/>
                          <a:sym typeface="Wingdings"/>
                        </a:rPr>
                        <a:t></a:t>
                      </a:r>
                      <a:r>
                        <a:rPr lang="en-US" sz="1000" kern="1200" dirty="0" smtClean="0">
                          <a:solidFill>
                            <a:schemeClr val="dk1"/>
                          </a:solidFill>
                          <a:effectLst/>
                          <a:latin typeface="+mn-lt"/>
                          <a:ea typeface="+mn-ea"/>
                          <a:cs typeface="+mn-cs"/>
                        </a:rPr>
                        <a:t> no</a:t>
                      </a:r>
                    </a:p>
                    <a:p>
                      <a:r>
                        <a:rPr lang="en-US" sz="1000" kern="1200" dirty="0" smtClean="0">
                          <a:solidFill>
                            <a:schemeClr val="dk1"/>
                          </a:solidFill>
                          <a:effectLst/>
                          <a:latin typeface="+mn-lt"/>
                          <a:ea typeface="+mn-ea"/>
                          <a:cs typeface="+mn-cs"/>
                        </a:rPr>
                        <a:t>FT-IR		</a:t>
                      </a:r>
                    </a:p>
                    <a:p>
                      <a:r>
                        <a:rPr lang="en-US" sz="1000" kern="1200" dirty="0" smtClean="0">
                          <a:solidFill>
                            <a:schemeClr val="dk1"/>
                          </a:solidFill>
                          <a:effectLst/>
                          <a:latin typeface="+mn-lt"/>
                          <a:ea typeface="+mn-ea"/>
                          <a:cs typeface="+mn-cs"/>
                        </a:rPr>
                        <a:t>Reference method: </a:t>
                      </a:r>
                      <a:r>
                        <a:rPr lang="en-US" sz="1000" kern="1200" dirty="0" err="1" smtClean="0">
                          <a:solidFill>
                            <a:schemeClr val="dk1"/>
                          </a:solidFill>
                          <a:effectLst/>
                          <a:latin typeface="+mn-lt"/>
                          <a:ea typeface="+mn-ea"/>
                          <a:cs typeface="+mn-cs"/>
                        </a:rPr>
                        <a:t>Impingers</a:t>
                      </a:r>
                      <a:endParaRPr lang="en-US" sz="1000" kern="1200" dirty="0" smtClean="0">
                        <a:solidFill>
                          <a:schemeClr val="dk1"/>
                        </a:solidFill>
                        <a:effectLst/>
                        <a:latin typeface="+mn-lt"/>
                        <a:ea typeface="+mn-ea"/>
                        <a:cs typeface="+mn-cs"/>
                      </a:endParaRPr>
                    </a:p>
                    <a:p>
                      <a:r>
                        <a:rPr lang="en-US" sz="1000" kern="1200" dirty="0" err="1" smtClean="0">
                          <a:solidFill>
                            <a:schemeClr val="dk1"/>
                          </a:solidFill>
                          <a:effectLst/>
                          <a:latin typeface="+mn-lt"/>
                          <a:ea typeface="+mn-ea"/>
                          <a:cs typeface="+mn-cs"/>
                        </a:rPr>
                        <a:t>Impinger</a:t>
                      </a:r>
                      <a:r>
                        <a:rPr lang="en-US" sz="1000" kern="1200" dirty="0" smtClean="0">
                          <a:solidFill>
                            <a:schemeClr val="dk1"/>
                          </a:solidFill>
                          <a:effectLst/>
                          <a:latin typeface="+mn-lt"/>
                          <a:ea typeface="+mn-ea"/>
                          <a:cs typeface="+mn-cs"/>
                        </a:rPr>
                        <a:t> sampler (Horiba?)</a:t>
                      </a:r>
                    </a:p>
                    <a:p>
                      <a:endParaRPr lang="en-US" sz="1000" kern="1200" dirty="0" smtClean="0">
                        <a:solidFill>
                          <a:schemeClr val="dk1"/>
                        </a:solidFill>
                        <a:effectLst/>
                        <a:latin typeface="+mn-lt"/>
                        <a:ea typeface="+mn-ea"/>
                        <a:cs typeface="+mn-cs"/>
                      </a:endParaRPr>
                    </a:p>
                    <a:p>
                      <a:r>
                        <a:rPr lang="en-US" sz="1000" kern="1200" dirty="0" smtClean="0">
                          <a:solidFill>
                            <a:schemeClr val="dk1"/>
                          </a:solidFill>
                          <a:effectLst/>
                          <a:latin typeface="+mn-lt"/>
                          <a:ea typeface="+mn-ea"/>
                          <a:cs typeface="+mn-cs"/>
                        </a:rPr>
                        <a:t>Handling by JRC, protocol to be established before the campaign</a:t>
                      </a:r>
                    </a:p>
                    <a:p>
                      <a:endParaRPr lang="en-US" sz="1000" kern="1200" dirty="0" smtClean="0">
                        <a:solidFill>
                          <a:schemeClr val="dk1"/>
                        </a:solidFill>
                        <a:effectLst/>
                        <a:latin typeface="+mn-lt"/>
                        <a:ea typeface="+mn-ea"/>
                        <a:cs typeface="+mn-cs"/>
                      </a:endParaRPr>
                    </a:p>
                    <a:p>
                      <a:r>
                        <a:rPr lang="en-US" sz="1000" kern="1200" dirty="0" smtClean="0">
                          <a:solidFill>
                            <a:schemeClr val="dk1"/>
                          </a:solidFill>
                          <a:effectLst/>
                          <a:latin typeface="+mn-lt"/>
                          <a:ea typeface="+mn-ea"/>
                          <a:cs typeface="+mn-cs"/>
                        </a:rPr>
                        <a:t>Analysis: External lab in Italy, alternative: VW?</a:t>
                      </a:r>
                    </a:p>
                    <a:p>
                      <a:endParaRPr lang="en-US" sz="1000" dirty="0"/>
                    </a:p>
                  </a:txBody>
                  <a:tcPr/>
                </a:tc>
                <a:tc>
                  <a:txBody>
                    <a:bodyPr/>
                    <a:lstStyle/>
                    <a:p>
                      <a:r>
                        <a:rPr lang="en-US" sz="1000" kern="1200" dirty="0" err="1" smtClean="0">
                          <a:solidFill>
                            <a:schemeClr val="dk1"/>
                          </a:solidFill>
                          <a:effectLst/>
                          <a:latin typeface="+mn-lt"/>
                          <a:ea typeface="+mn-ea"/>
                          <a:cs typeface="+mn-cs"/>
                        </a:rPr>
                        <a:t>EtOH</a:t>
                      </a:r>
                      <a:r>
                        <a:rPr lang="en-US" sz="1000" kern="1200" dirty="0" smtClean="0">
                          <a:solidFill>
                            <a:schemeClr val="dk1"/>
                          </a:solidFill>
                          <a:effectLst/>
                          <a:latin typeface="+mn-lt"/>
                          <a:ea typeface="+mn-ea"/>
                          <a:cs typeface="+mn-cs"/>
                        </a:rPr>
                        <a:t>: 10 ppm in N2</a:t>
                      </a:r>
                    </a:p>
                    <a:p>
                      <a:r>
                        <a:rPr lang="en-US" sz="1000" kern="1200" dirty="0" smtClean="0">
                          <a:solidFill>
                            <a:schemeClr val="dk1"/>
                          </a:solidFill>
                          <a:effectLst/>
                          <a:latin typeface="+mn-lt"/>
                          <a:ea typeface="+mn-ea"/>
                          <a:cs typeface="+mn-cs"/>
                        </a:rPr>
                        <a:t>100 ppm in N2</a:t>
                      </a:r>
                    </a:p>
                    <a:p>
                      <a:r>
                        <a:rPr lang="en-US" sz="1000" kern="1200" dirty="0" smtClean="0">
                          <a:solidFill>
                            <a:schemeClr val="dk1"/>
                          </a:solidFill>
                          <a:effectLst/>
                          <a:latin typeface="+mn-lt"/>
                          <a:ea typeface="+mn-ea"/>
                          <a:cs typeface="+mn-cs"/>
                        </a:rPr>
                        <a:t> </a:t>
                      </a:r>
                    </a:p>
                    <a:p>
                      <a:r>
                        <a:rPr lang="en-US" sz="1000" kern="1200" dirty="0" smtClean="0">
                          <a:solidFill>
                            <a:schemeClr val="dk1"/>
                          </a:solidFill>
                          <a:effectLst/>
                          <a:latin typeface="+mn-lt"/>
                          <a:ea typeface="+mn-ea"/>
                          <a:cs typeface="+mn-cs"/>
                        </a:rPr>
                        <a:t>Formaldehyde:	10 ppm in N2 (Check by cartridge method)</a:t>
                      </a:r>
                    </a:p>
                    <a:p>
                      <a:r>
                        <a:rPr lang="en-US" sz="1000" kern="1200" dirty="0" smtClean="0">
                          <a:solidFill>
                            <a:schemeClr val="dk1"/>
                          </a:solidFill>
                          <a:effectLst/>
                          <a:latin typeface="+mn-lt"/>
                          <a:ea typeface="+mn-ea"/>
                          <a:cs typeface="+mn-cs"/>
                        </a:rPr>
                        <a:t> Availability/stability/precision to be checked</a:t>
                      </a:r>
                    </a:p>
                    <a:p>
                      <a:r>
                        <a:rPr lang="en-US" sz="1000" kern="1200" dirty="0" smtClean="0">
                          <a:solidFill>
                            <a:schemeClr val="dk1"/>
                          </a:solidFill>
                          <a:effectLst/>
                          <a:latin typeface="+mn-lt"/>
                          <a:ea typeface="+mn-ea"/>
                          <a:cs typeface="+mn-cs"/>
                        </a:rPr>
                        <a:t>Acetaldehyde:	</a:t>
                      </a:r>
                    </a:p>
                    <a:p>
                      <a:r>
                        <a:rPr lang="en-US" sz="1000" kern="1200" dirty="0" smtClean="0">
                          <a:solidFill>
                            <a:schemeClr val="dk1"/>
                          </a:solidFill>
                          <a:effectLst/>
                          <a:latin typeface="+mn-lt"/>
                          <a:ea typeface="+mn-ea"/>
                          <a:cs typeface="+mn-cs"/>
                        </a:rPr>
                        <a:t>25 ppm in N2 (Check by cartridge method)</a:t>
                      </a:r>
                    </a:p>
                    <a:p>
                      <a:r>
                        <a:rPr lang="en-US" sz="1000" kern="1200" dirty="0" smtClean="0">
                          <a:solidFill>
                            <a:schemeClr val="dk1"/>
                          </a:solidFill>
                          <a:effectLst/>
                          <a:latin typeface="+mn-lt"/>
                          <a:ea typeface="+mn-ea"/>
                          <a:cs typeface="+mn-cs"/>
                        </a:rPr>
                        <a:t> </a:t>
                      </a:r>
                    </a:p>
                    <a:p>
                      <a:r>
                        <a:rPr lang="en-US" sz="1000" kern="1200" dirty="0" smtClean="0">
                          <a:solidFill>
                            <a:schemeClr val="dk1"/>
                          </a:solidFill>
                          <a:effectLst/>
                          <a:latin typeface="+mn-lt"/>
                          <a:ea typeface="+mn-ea"/>
                          <a:cs typeface="+mn-cs"/>
                        </a:rPr>
                        <a:t>Operating gases:	N2 (5.6) carrier gas for GC</a:t>
                      </a:r>
                    </a:p>
                    <a:p>
                      <a:endParaRPr lang="en-US" sz="1000" kern="1200" dirty="0" smtClean="0">
                        <a:solidFill>
                          <a:schemeClr val="dk1"/>
                        </a:solidFill>
                        <a:effectLst/>
                        <a:latin typeface="+mn-lt"/>
                        <a:ea typeface="+mn-ea"/>
                        <a:cs typeface="+mn-cs"/>
                      </a:endParaRPr>
                    </a:p>
                    <a:p>
                      <a:r>
                        <a:rPr lang="en-US" sz="1000" kern="1200" dirty="0" smtClean="0">
                          <a:solidFill>
                            <a:schemeClr val="dk1"/>
                          </a:solidFill>
                          <a:effectLst/>
                          <a:latin typeface="+mn-lt"/>
                          <a:ea typeface="+mn-ea"/>
                          <a:cs typeface="+mn-cs"/>
                        </a:rPr>
                        <a:t>Liquid N2 for FTIR</a:t>
                      </a:r>
                    </a:p>
                    <a:p>
                      <a:r>
                        <a:rPr lang="en-US" sz="1000" kern="1200" dirty="0" smtClean="0">
                          <a:solidFill>
                            <a:schemeClr val="dk1"/>
                          </a:solidFill>
                          <a:effectLst/>
                          <a:latin typeface="+mn-lt"/>
                          <a:ea typeface="+mn-ea"/>
                          <a:cs typeface="+mn-cs"/>
                        </a:rPr>
                        <a:t> </a:t>
                      </a:r>
                    </a:p>
                    <a:p>
                      <a:r>
                        <a:rPr lang="en-US" sz="1000" kern="1200" dirty="0" smtClean="0">
                          <a:solidFill>
                            <a:schemeClr val="dk1"/>
                          </a:solidFill>
                          <a:effectLst/>
                          <a:latin typeface="+mn-lt"/>
                          <a:ea typeface="+mn-ea"/>
                          <a:cs typeface="+mn-cs"/>
                        </a:rPr>
                        <a:t>All gases ordered by JRC</a:t>
                      </a:r>
                    </a:p>
                    <a:p>
                      <a:endParaRPr lang="en-US" sz="1000" dirty="0"/>
                    </a:p>
                  </a:txBody>
                  <a:tcPr/>
                </a:tc>
                <a:tc>
                  <a:txBody>
                    <a:bodyPr/>
                    <a:lstStyle/>
                    <a:p>
                      <a:r>
                        <a:rPr lang="en-US" sz="1000" kern="1200" dirty="0" smtClean="0">
                          <a:solidFill>
                            <a:schemeClr val="dk1"/>
                          </a:solidFill>
                          <a:effectLst/>
                          <a:latin typeface="+mn-lt"/>
                          <a:ea typeface="+mn-ea"/>
                          <a:cs typeface="+mn-cs"/>
                        </a:rPr>
                        <a:t>Mo, </a:t>
                      </a:r>
                      <a:r>
                        <a:rPr lang="en-US" sz="1000" kern="1200" dirty="0" err="1" smtClean="0">
                          <a:solidFill>
                            <a:schemeClr val="dk1"/>
                          </a:solidFill>
                          <a:effectLst/>
                          <a:latin typeface="+mn-lt"/>
                          <a:ea typeface="+mn-ea"/>
                          <a:cs typeface="+mn-cs"/>
                        </a:rPr>
                        <a:t>Fr</a:t>
                      </a:r>
                      <a:r>
                        <a:rPr lang="en-US" sz="1000" kern="1200" dirty="0" smtClean="0">
                          <a:solidFill>
                            <a:schemeClr val="dk1"/>
                          </a:solidFill>
                          <a:effectLst/>
                          <a:latin typeface="+mn-lt"/>
                          <a:ea typeface="+mn-ea"/>
                          <a:cs typeface="+mn-cs"/>
                        </a:rPr>
                        <a:t>: 	Gas Check with cartridges (Aldehydes)</a:t>
                      </a:r>
                    </a:p>
                    <a:p>
                      <a:r>
                        <a:rPr lang="en-US" sz="1000" kern="1200" dirty="0" smtClean="0">
                          <a:solidFill>
                            <a:schemeClr val="dk1"/>
                          </a:solidFill>
                          <a:effectLst/>
                          <a:latin typeface="+mn-lt"/>
                          <a:ea typeface="+mn-ea"/>
                          <a:cs typeface="+mn-cs"/>
                        </a:rPr>
                        <a:t>Daily:		Span gas check (all instruments)</a:t>
                      </a:r>
                    </a:p>
                    <a:p>
                      <a:r>
                        <a:rPr lang="en-US" sz="1000" kern="1200" dirty="0" smtClean="0">
                          <a:solidFill>
                            <a:schemeClr val="dk1"/>
                          </a:solidFill>
                          <a:effectLst/>
                          <a:latin typeface="+mn-lt"/>
                          <a:ea typeface="+mn-ea"/>
                          <a:cs typeface="+mn-cs"/>
                        </a:rPr>
                        <a:t>Background test WLTC L (no </a:t>
                      </a:r>
                      <a:r>
                        <a:rPr lang="en-US" sz="1000" kern="1200" dirty="0" err="1" smtClean="0">
                          <a:solidFill>
                            <a:schemeClr val="dk1"/>
                          </a:solidFill>
                          <a:effectLst/>
                          <a:latin typeface="+mn-lt"/>
                          <a:ea typeface="+mn-ea"/>
                          <a:cs typeface="+mn-cs"/>
                        </a:rPr>
                        <a:t>impinger</a:t>
                      </a:r>
                      <a:r>
                        <a:rPr lang="en-US" sz="1000" kern="1200" dirty="0" smtClean="0">
                          <a:solidFill>
                            <a:schemeClr val="dk1"/>
                          </a:solidFill>
                          <a:effectLst/>
                          <a:latin typeface="+mn-lt"/>
                          <a:ea typeface="+mn-ea"/>
                          <a:cs typeface="+mn-cs"/>
                        </a:rPr>
                        <a:t>)</a:t>
                      </a:r>
                    </a:p>
                    <a:p>
                      <a:r>
                        <a:rPr lang="en-US" sz="1000" kern="1200" dirty="0" smtClean="0">
                          <a:solidFill>
                            <a:schemeClr val="dk1"/>
                          </a:solidFill>
                          <a:effectLst/>
                          <a:latin typeface="+mn-lt"/>
                          <a:ea typeface="+mn-ea"/>
                          <a:cs typeface="+mn-cs"/>
                        </a:rPr>
                        <a:t>FFV cold start (order switched daily)</a:t>
                      </a:r>
                    </a:p>
                    <a:p>
                      <a:r>
                        <a:rPr lang="en-US" sz="1000" kern="1200" dirty="0" smtClean="0">
                          <a:solidFill>
                            <a:schemeClr val="dk1"/>
                          </a:solidFill>
                          <a:effectLst/>
                          <a:latin typeface="+mn-lt"/>
                          <a:ea typeface="+mn-ea"/>
                          <a:cs typeface="+mn-cs"/>
                        </a:rPr>
                        <a:t>Gasoline cold start</a:t>
                      </a:r>
                    </a:p>
                    <a:p>
                      <a:r>
                        <a:rPr lang="en-US" sz="1000" kern="1200" dirty="0" smtClean="0">
                          <a:solidFill>
                            <a:schemeClr val="dk1"/>
                          </a:solidFill>
                          <a:effectLst/>
                          <a:latin typeface="+mn-lt"/>
                          <a:ea typeface="+mn-ea"/>
                          <a:cs typeface="+mn-cs"/>
                        </a:rPr>
                        <a:t>Fill additional sample bag during L-phase</a:t>
                      </a:r>
                    </a:p>
                    <a:p>
                      <a:r>
                        <a:rPr lang="en-US" sz="1000" kern="1200" dirty="0" smtClean="0">
                          <a:solidFill>
                            <a:schemeClr val="dk1"/>
                          </a:solidFill>
                          <a:effectLst/>
                          <a:latin typeface="+mn-lt"/>
                          <a:ea typeface="+mn-ea"/>
                          <a:cs typeface="+mn-cs"/>
                        </a:rPr>
                        <a:t>Background test WLTC L (no </a:t>
                      </a:r>
                      <a:r>
                        <a:rPr lang="en-US" sz="1000" kern="1200" dirty="0" err="1" smtClean="0">
                          <a:solidFill>
                            <a:schemeClr val="dk1"/>
                          </a:solidFill>
                          <a:effectLst/>
                          <a:latin typeface="+mn-lt"/>
                          <a:ea typeface="+mn-ea"/>
                          <a:cs typeface="+mn-cs"/>
                        </a:rPr>
                        <a:t>impinger</a:t>
                      </a:r>
                      <a:r>
                        <a:rPr lang="en-US" sz="1000" kern="1200" dirty="0" smtClean="0">
                          <a:solidFill>
                            <a:schemeClr val="dk1"/>
                          </a:solidFill>
                          <a:effectLst/>
                          <a:latin typeface="+mn-lt"/>
                          <a:ea typeface="+mn-ea"/>
                          <a:cs typeface="+mn-cs"/>
                        </a:rPr>
                        <a:t>)</a:t>
                      </a:r>
                    </a:p>
                    <a:p>
                      <a:r>
                        <a:rPr lang="en-US" sz="1000" kern="1200" dirty="0" smtClean="0">
                          <a:solidFill>
                            <a:schemeClr val="dk1"/>
                          </a:solidFill>
                          <a:effectLst/>
                          <a:latin typeface="+mn-lt"/>
                          <a:ea typeface="+mn-ea"/>
                          <a:cs typeface="+mn-cs"/>
                        </a:rPr>
                        <a:t>Span gas check</a:t>
                      </a:r>
                    </a:p>
                    <a:p>
                      <a:endParaRPr lang="en-US" sz="1000" dirty="0"/>
                    </a:p>
                  </a:txBody>
                  <a:tcPr/>
                </a:tc>
                <a:tc>
                  <a:txBody>
                    <a:bodyPr/>
                    <a:lstStyle/>
                    <a:p>
                      <a:pPr lvl="0"/>
                      <a:r>
                        <a:rPr lang="en-US" sz="1000" kern="1200" dirty="0" smtClean="0">
                          <a:solidFill>
                            <a:schemeClr val="dk1"/>
                          </a:solidFill>
                          <a:effectLst/>
                          <a:latin typeface="+mn-lt"/>
                          <a:ea typeface="+mn-ea"/>
                          <a:cs typeface="+mn-cs"/>
                        </a:rPr>
                        <a:t>Fuel Spec</a:t>
                      </a:r>
                    </a:p>
                    <a:p>
                      <a:pPr lvl="0"/>
                      <a:r>
                        <a:rPr lang="en-US" sz="1000" kern="1200" dirty="0" smtClean="0">
                          <a:solidFill>
                            <a:schemeClr val="dk1"/>
                          </a:solidFill>
                          <a:effectLst/>
                          <a:latin typeface="+mn-lt"/>
                          <a:ea typeface="+mn-ea"/>
                          <a:cs typeface="+mn-cs"/>
                        </a:rPr>
                        <a:t>Speed,</a:t>
                      </a:r>
                    </a:p>
                    <a:p>
                      <a:pPr lvl="0"/>
                      <a:r>
                        <a:rPr lang="en-US" sz="1000" kern="1200" dirty="0" smtClean="0">
                          <a:solidFill>
                            <a:schemeClr val="dk1"/>
                          </a:solidFill>
                          <a:effectLst/>
                          <a:latin typeface="+mn-lt"/>
                          <a:ea typeface="+mn-ea"/>
                          <a:cs typeface="+mn-cs"/>
                        </a:rPr>
                        <a:t>CVS-Volume</a:t>
                      </a:r>
                    </a:p>
                    <a:p>
                      <a:pPr lvl="0"/>
                      <a:r>
                        <a:rPr lang="en-US" sz="1000" kern="1200" dirty="0" smtClean="0">
                          <a:solidFill>
                            <a:schemeClr val="dk1"/>
                          </a:solidFill>
                          <a:effectLst/>
                          <a:latin typeface="+mn-lt"/>
                          <a:ea typeface="+mn-ea"/>
                          <a:cs typeface="+mn-cs"/>
                        </a:rPr>
                        <a:t>DF</a:t>
                      </a:r>
                    </a:p>
                    <a:p>
                      <a:pPr lvl="0"/>
                      <a:r>
                        <a:rPr lang="en-US" sz="1000" kern="1200" dirty="0" smtClean="0">
                          <a:solidFill>
                            <a:schemeClr val="dk1"/>
                          </a:solidFill>
                          <a:effectLst/>
                          <a:latin typeface="+mn-lt"/>
                          <a:ea typeface="+mn-ea"/>
                          <a:cs typeface="+mn-cs"/>
                        </a:rPr>
                        <a:t>Regulated pollutants (modal and bag)</a:t>
                      </a:r>
                    </a:p>
                    <a:p>
                      <a:pPr lvl="0"/>
                      <a:r>
                        <a:rPr lang="en-US" sz="1000" kern="1200" dirty="0" err="1" smtClean="0">
                          <a:solidFill>
                            <a:schemeClr val="dk1"/>
                          </a:solidFill>
                          <a:effectLst/>
                          <a:latin typeface="+mn-lt"/>
                          <a:ea typeface="+mn-ea"/>
                          <a:cs typeface="+mn-cs"/>
                        </a:rPr>
                        <a:t>Impinger</a:t>
                      </a:r>
                      <a:r>
                        <a:rPr lang="en-US" sz="1000" kern="1200" dirty="0" smtClean="0">
                          <a:solidFill>
                            <a:schemeClr val="dk1"/>
                          </a:solidFill>
                          <a:effectLst/>
                          <a:latin typeface="+mn-lt"/>
                          <a:ea typeface="+mn-ea"/>
                          <a:cs typeface="+mn-cs"/>
                        </a:rPr>
                        <a:t> sample volume/phase</a:t>
                      </a:r>
                    </a:p>
                    <a:p>
                      <a:pPr lvl="0"/>
                      <a:r>
                        <a:rPr lang="en-US" sz="1000" kern="1200" dirty="0" smtClean="0">
                          <a:solidFill>
                            <a:schemeClr val="dk1"/>
                          </a:solidFill>
                          <a:effectLst/>
                          <a:latin typeface="+mn-lt"/>
                          <a:ea typeface="+mn-ea"/>
                          <a:cs typeface="+mn-cs"/>
                        </a:rPr>
                        <a:t>Cartridge sample volume/phase</a:t>
                      </a:r>
                    </a:p>
                    <a:p>
                      <a:pPr lvl="0"/>
                      <a:r>
                        <a:rPr lang="en-US" sz="1000" kern="1200" dirty="0" smtClean="0">
                          <a:solidFill>
                            <a:schemeClr val="dk1"/>
                          </a:solidFill>
                          <a:effectLst/>
                          <a:latin typeface="+mn-lt"/>
                          <a:ea typeface="+mn-ea"/>
                          <a:cs typeface="+mn-cs"/>
                        </a:rPr>
                        <a:t>Second by second concentration for modal measurements</a:t>
                      </a:r>
                    </a:p>
                    <a:p>
                      <a:pPr lvl="0"/>
                      <a:r>
                        <a:rPr lang="en-US" sz="1000" kern="1200" dirty="0" smtClean="0">
                          <a:solidFill>
                            <a:schemeClr val="dk1"/>
                          </a:solidFill>
                          <a:effectLst/>
                          <a:latin typeface="+mn-lt"/>
                          <a:ea typeface="+mn-ea"/>
                          <a:cs typeface="+mn-cs"/>
                        </a:rPr>
                        <a:t>Background concentration before test for modal measurements</a:t>
                      </a:r>
                    </a:p>
                    <a:p>
                      <a:r>
                        <a:rPr lang="en-US" sz="1000" kern="1200" dirty="0" smtClean="0">
                          <a:solidFill>
                            <a:schemeClr val="dk1"/>
                          </a:solidFill>
                          <a:effectLst/>
                          <a:latin typeface="+mn-lt"/>
                          <a:ea typeface="+mn-ea"/>
                          <a:cs typeface="+mn-cs"/>
                        </a:rPr>
                        <a:t> </a:t>
                      </a:r>
                    </a:p>
                    <a:p>
                      <a:endParaRPr lang="en-US" sz="1000" dirty="0"/>
                    </a:p>
                  </a:txBody>
                  <a:tcPr/>
                </a:tc>
                <a:tc>
                  <a:txBody>
                    <a:bodyPr/>
                    <a:lstStyle/>
                    <a:p>
                      <a:pPr lvl="0"/>
                      <a:r>
                        <a:rPr lang="en-US" sz="1000" kern="1200" dirty="0" smtClean="0">
                          <a:solidFill>
                            <a:schemeClr val="dk1"/>
                          </a:solidFill>
                          <a:effectLst/>
                          <a:latin typeface="+mn-lt"/>
                          <a:ea typeface="+mn-ea"/>
                          <a:cs typeface="+mn-cs"/>
                        </a:rPr>
                        <a:t>Compare results from different systems</a:t>
                      </a:r>
                    </a:p>
                    <a:p>
                      <a:pPr lvl="0"/>
                      <a:endParaRPr lang="en-US" sz="1000" kern="1200" dirty="0" smtClean="0">
                        <a:solidFill>
                          <a:schemeClr val="dk1"/>
                        </a:solidFill>
                        <a:effectLst/>
                        <a:latin typeface="+mn-lt"/>
                        <a:ea typeface="+mn-ea"/>
                        <a:cs typeface="+mn-cs"/>
                      </a:endParaRPr>
                    </a:p>
                    <a:p>
                      <a:pPr lvl="0"/>
                      <a:r>
                        <a:rPr lang="en-US" sz="1000" kern="1200" dirty="0" smtClean="0">
                          <a:solidFill>
                            <a:schemeClr val="dk1"/>
                          </a:solidFill>
                          <a:effectLst/>
                          <a:latin typeface="+mn-lt"/>
                          <a:ea typeface="+mn-ea"/>
                          <a:cs typeface="+mn-cs"/>
                        </a:rPr>
                        <a:t>Compare modal/bag measurement</a:t>
                      </a:r>
                    </a:p>
                    <a:p>
                      <a:pPr lvl="0"/>
                      <a:endParaRPr lang="en-US" sz="1000" kern="1200" dirty="0" smtClean="0">
                        <a:solidFill>
                          <a:schemeClr val="dk1"/>
                        </a:solidFill>
                        <a:effectLst/>
                        <a:latin typeface="+mn-lt"/>
                        <a:ea typeface="+mn-ea"/>
                        <a:cs typeface="+mn-cs"/>
                      </a:endParaRPr>
                    </a:p>
                    <a:p>
                      <a:pPr lvl="0"/>
                      <a:r>
                        <a:rPr lang="en-US" sz="1000" kern="1200" dirty="0" smtClean="0">
                          <a:solidFill>
                            <a:schemeClr val="dk1"/>
                          </a:solidFill>
                          <a:effectLst/>
                          <a:latin typeface="+mn-lt"/>
                          <a:ea typeface="+mn-ea"/>
                          <a:cs typeface="+mn-cs"/>
                        </a:rPr>
                        <a:t>Repeatability</a:t>
                      </a:r>
                    </a:p>
                    <a:p>
                      <a:pPr lvl="0"/>
                      <a:endParaRPr lang="en-US" sz="1000" kern="1200" dirty="0" smtClean="0">
                        <a:solidFill>
                          <a:schemeClr val="dk1"/>
                        </a:solidFill>
                        <a:effectLst/>
                        <a:latin typeface="+mn-lt"/>
                        <a:ea typeface="+mn-ea"/>
                        <a:cs typeface="+mn-cs"/>
                      </a:endParaRPr>
                    </a:p>
                    <a:p>
                      <a:pPr lvl="0"/>
                      <a:r>
                        <a:rPr lang="en-US" sz="1000" kern="1200" dirty="0" smtClean="0">
                          <a:solidFill>
                            <a:schemeClr val="dk1"/>
                          </a:solidFill>
                          <a:effectLst/>
                          <a:latin typeface="+mn-lt"/>
                          <a:ea typeface="+mn-ea"/>
                          <a:cs typeface="+mn-cs"/>
                        </a:rPr>
                        <a:t>Drift check</a:t>
                      </a:r>
                    </a:p>
                    <a:p>
                      <a:pPr lvl="0"/>
                      <a:endParaRPr lang="en-US" sz="1000" kern="1200" dirty="0" smtClean="0">
                        <a:solidFill>
                          <a:schemeClr val="dk1"/>
                        </a:solidFill>
                        <a:effectLst/>
                        <a:latin typeface="+mn-lt"/>
                        <a:ea typeface="+mn-ea"/>
                        <a:cs typeface="+mn-cs"/>
                      </a:endParaRPr>
                    </a:p>
                    <a:p>
                      <a:pPr lvl="0"/>
                      <a:r>
                        <a:rPr lang="en-US" sz="1000" kern="1200" dirty="0" smtClean="0">
                          <a:solidFill>
                            <a:schemeClr val="dk1"/>
                          </a:solidFill>
                          <a:effectLst/>
                          <a:latin typeface="+mn-lt"/>
                          <a:ea typeface="+mn-ea"/>
                          <a:cs typeface="+mn-cs"/>
                        </a:rPr>
                        <a:t>LOD</a:t>
                      </a:r>
                    </a:p>
                    <a:p>
                      <a:pPr lvl="0"/>
                      <a:endParaRPr lang="en-US" sz="1000" kern="1200" dirty="0" smtClean="0">
                        <a:solidFill>
                          <a:schemeClr val="dk1"/>
                        </a:solidFill>
                        <a:effectLst/>
                        <a:latin typeface="+mn-lt"/>
                        <a:ea typeface="+mn-ea"/>
                        <a:cs typeface="+mn-cs"/>
                      </a:endParaRPr>
                    </a:p>
                    <a:p>
                      <a:pPr lvl="0"/>
                      <a:r>
                        <a:rPr lang="en-US" sz="1000" kern="1200" dirty="0" smtClean="0">
                          <a:solidFill>
                            <a:schemeClr val="dk1"/>
                          </a:solidFill>
                          <a:effectLst/>
                          <a:latin typeface="+mn-lt"/>
                          <a:ea typeface="+mn-ea"/>
                          <a:cs typeface="+mn-cs"/>
                        </a:rPr>
                        <a:t>Time required to get stable reading from bag</a:t>
                      </a:r>
                      <a:r>
                        <a:rPr lang="en-US" sz="1000" kern="1200" baseline="0" dirty="0" smtClean="0">
                          <a:solidFill>
                            <a:schemeClr val="dk1"/>
                          </a:solidFill>
                          <a:effectLst/>
                          <a:latin typeface="+mn-lt"/>
                          <a:ea typeface="+mn-ea"/>
                          <a:cs typeface="+mn-cs"/>
                        </a:rPr>
                        <a:t> </a:t>
                      </a:r>
                      <a:r>
                        <a:rPr lang="en-US" sz="1000" kern="1200" dirty="0" smtClean="0">
                          <a:solidFill>
                            <a:schemeClr val="dk1"/>
                          </a:solidFill>
                          <a:effectLst/>
                          <a:latin typeface="+mn-lt"/>
                          <a:ea typeface="+mn-ea"/>
                          <a:cs typeface="+mn-cs"/>
                        </a:rPr>
                        <a:t>Interference</a:t>
                      </a:r>
                      <a:endParaRPr lang="en-US" sz="1000" dirty="0"/>
                    </a:p>
                  </a:txBody>
                  <a:tcPr/>
                </a:tc>
              </a:tr>
              <a:tr h="636071">
                <a:tc>
                  <a:txBody>
                    <a:bodyPr/>
                    <a:lstStyle/>
                    <a:p>
                      <a:endParaRPr lang="en-US" sz="1000"/>
                    </a:p>
                  </a:txBody>
                  <a:tcPr/>
                </a:tc>
                <a:tc>
                  <a:txBody>
                    <a:bodyPr/>
                    <a:lstStyle/>
                    <a:p>
                      <a:endParaRPr lang="en-US" sz="1000"/>
                    </a:p>
                  </a:txBody>
                  <a:tcPr/>
                </a:tc>
                <a:tc>
                  <a:txBody>
                    <a:bodyPr/>
                    <a:lstStyle/>
                    <a:p>
                      <a:r>
                        <a:rPr lang="en-US" sz="1800" kern="1200" dirty="0" smtClean="0">
                          <a:solidFill>
                            <a:schemeClr val="dk1"/>
                          </a:solidFill>
                          <a:effectLst/>
                          <a:latin typeface="+mn-lt"/>
                          <a:ea typeface="+mn-ea"/>
                          <a:cs typeface="+mn-cs"/>
                        </a:rPr>
                        <a:t> </a:t>
                      </a:r>
                      <a:r>
                        <a:rPr lang="en-US" sz="1400" b="1" kern="1200" dirty="0" err="1" smtClean="0">
                          <a:solidFill>
                            <a:schemeClr val="dk1"/>
                          </a:solidFill>
                          <a:effectLst/>
                          <a:latin typeface="+mn-lt"/>
                          <a:ea typeface="+mn-ea"/>
                          <a:cs typeface="+mn-cs"/>
                        </a:rPr>
                        <a:t>Aldehydes</a:t>
                      </a:r>
                      <a:r>
                        <a:rPr lang="en-US" sz="1400" b="1" kern="1200" dirty="0" smtClean="0">
                          <a:solidFill>
                            <a:schemeClr val="dk1"/>
                          </a:solidFill>
                          <a:effectLst/>
                          <a:latin typeface="+mn-lt"/>
                          <a:ea typeface="+mn-ea"/>
                          <a:cs typeface="+mn-cs"/>
                        </a:rPr>
                        <a:t>:</a:t>
                      </a:r>
                      <a:endParaRPr lang="en-US" sz="1400" b="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Laser IR absorption spectrometry</a:t>
                      </a:r>
                      <a:endParaRPr lang="en-US" sz="1000" dirty="0"/>
                    </a:p>
                  </a:txBody>
                  <a:tcPr/>
                </a:tc>
                <a:tc>
                  <a:txBody>
                    <a:bodyPr/>
                    <a:lstStyle/>
                    <a:p>
                      <a:r>
                        <a:rPr lang="en-US" sz="1000" kern="1200" dirty="0" smtClean="0">
                          <a:solidFill>
                            <a:schemeClr val="dk1"/>
                          </a:solidFill>
                          <a:effectLst/>
                          <a:latin typeface="+mn-lt"/>
                          <a:ea typeface="+mn-ea"/>
                          <a:cs typeface="+mn-cs"/>
                        </a:rPr>
                        <a:t>FT-IR </a:t>
                      </a:r>
                    </a:p>
                    <a:p>
                      <a:r>
                        <a:rPr lang="en-US" sz="1000" kern="1200" dirty="0" smtClean="0">
                          <a:solidFill>
                            <a:schemeClr val="dk1"/>
                          </a:solidFill>
                          <a:effectLst/>
                          <a:latin typeface="+mn-lt"/>
                          <a:ea typeface="+mn-ea"/>
                          <a:cs typeface="+mn-cs"/>
                        </a:rPr>
                        <a:t>GC-PID (Acetaldehyde only) </a:t>
                      </a:r>
                    </a:p>
                    <a:p>
                      <a:r>
                        <a:rPr lang="en-US" sz="1000" kern="1200" dirty="0" smtClean="0">
                          <a:solidFill>
                            <a:schemeClr val="dk1"/>
                          </a:solidFill>
                          <a:effectLst/>
                          <a:latin typeface="+mn-lt"/>
                          <a:ea typeface="+mn-ea"/>
                          <a:cs typeface="+mn-cs"/>
                        </a:rPr>
                        <a:t>Reference Method: Cartridges + HPLC (JRC)</a:t>
                      </a:r>
                      <a:endParaRPr lang="en-US" sz="1100" kern="1200" dirty="0" smtClean="0">
                        <a:solidFill>
                          <a:schemeClr val="dk1"/>
                        </a:solidFill>
                        <a:effectLst/>
                        <a:latin typeface="+mn-lt"/>
                        <a:ea typeface="+mn-ea"/>
                        <a:cs typeface="+mn-cs"/>
                      </a:endParaRPr>
                    </a:p>
                    <a:p>
                      <a:endParaRPr lang="en-US" sz="1000" dirty="0"/>
                    </a:p>
                  </a:txBody>
                  <a:tcPr/>
                </a:tc>
                <a:tc>
                  <a:txBody>
                    <a:bodyPr/>
                    <a:lstStyle/>
                    <a:p>
                      <a:endParaRPr lang="en-US" sz="1000"/>
                    </a:p>
                  </a:txBody>
                  <a:tcPr/>
                </a:tc>
                <a:tc>
                  <a:txBody>
                    <a:bodyPr/>
                    <a:lstStyle/>
                    <a:p>
                      <a:endParaRPr lang="en-US" sz="1000" dirty="0"/>
                    </a:p>
                  </a:txBody>
                  <a:tcPr/>
                </a:tc>
                <a:tc>
                  <a:txBody>
                    <a:bodyPr/>
                    <a:lstStyle/>
                    <a:p>
                      <a:endParaRPr lang="en-US" sz="1000" dirty="0"/>
                    </a:p>
                  </a:txBody>
                  <a:tcPr/>
                </a:tc>
              </a:tr>
            </a:tbl>
          </a:graphicData>
        </a:graphic>
      </p:graphicFrame>
      <p:sp>
        <p:nvSpPr>
          <p:cNvPr id="4" name="Rectangle 3"/>
          <p:cNvSpPr/>
          <p:nvPr/>
        </p:nvSpPr>
        <p:spPr>
          <a:xfrm>
            <a:off x="179512" y="632882"/>
            <a:ext cx="8856984" cy="707886"/>
          </a:xfrm>
          <a:prstGeom prst="rect">
            <a:avLst/>
          </a:prstGeom>
        </p:spPr>
        <p:txBody>
          <a:bodyPr wrap="square">
            <a:spAutoFit/>
          </a:bodyPr>
          <a:lstStyle/>
          <a:p>
            <a:pPr>
              <a:defRPr/>
            </a:pPr>
            <a:r>
              <a:rPr lang="en-US" sz="2000" dirty="0" smtClean="0">
                <a:solidFill>
                  <a:schemeClr val="tx2">
                    <a:lumMod val="60000"/>
                    <a:lumOff val="40000"/>
                  </a:schemeClr>
                </a:solidFill>
              </a:rPr>
              <a:t>DEFINITION OF </a:t>
            </a:r>
            <a:r>
              <a:rPr lang="en-US" sz="2000" dirty="0">
                <a:solidFill>
                  <a:schemeClr val="tx2">
                    <a:lumMod val="60000"/>
                    <a:lumOff val="40000"/>
                  </a:schemeClr>
                </a:solidFill>
              </a:rPr>
              <a:t>THE VP2 </a:t>
            </a:r>
            <a:r>
              <a:rPr lang="en-US" sz="2000" i="1" dirty="0" smtClean="0">
                <a:solidFill>
                  <a:schemeClr val="tx2">
                    <a:lumMod val="60000"/>
                    <a:lumOff val="40000"/>
                  </a:schemeClr>
                </a:solidFill>
              </a:rPr>
              <a:t>ad hoc </a:t>
            </a:r>
            <a:r>
              <a:rPr lang="en-US" sz="2000" dirty="0" smtClean="0">
                <a:solidFill>
                  <a:schemeClr val="tx2">
                    <a:lumMod val="60000"/>
                    <a:lumOff val="40000"/>
                  </a:schemeClr>
                </a:solidFill>
              </a:rPr>
              <a:t>CAMPAIGN -</a:t>
            </a:r>
            <a:r>
              <a:rPr lang="en-US" sz="2000" dirty="0">
                <a:solidFill>
                  <a:schemeClr val="tx2">
                    <a:lumMod val="60000"/>
                    <a:lumOff val="40000"/>
                  </a:schemeClr>
                </a:solidFill>
              </a:rPr>
              <a:t>SEPTEMBER 2013 (JRC</a:t>
            </a:r>
            <a:r>
              <a:rPr lang="en-US" sz="2000" dirty="0" smtClean="0">
                <a:solidFill>
                  <a:schemeClr val="tx2">
                    <a:lumMod val="60000"/>
                    <a:lumOff val="40000"/>
                  </a:schemeClr>
                </a:solidFill>
              </a:rPr>
              <a:t>)</a:t>
            </a:r>
          </a:p>
          <a:p>
            <a:pPr>
              <a:defRPr/>
            </a:pPr>
            <a:r>
              <a:rPr lang="en-US" sz="2000" dirty="0" err="1" smtClean="0">
                <a:solidFill>
                  <a:schemeClr val="tx2">
                    <a:lumMod val="60000"/>
                    <a:lumOff val="40000"/>
                  </a:schemeClr>
                </a:solidFill>
              </a:rPr>
              <a:t>Aldhehydes</a:t>
            </a:r>
            <a:r>
              <a:rPr lang="en-US" sz="2000" dirty="0" smtClean="0">
                <a:solidFill>
                  <a:schemeClr val="tx2">
                    <a:lumMod val="60000"/>
                    <a:lumOff val="40000"/>
                  </a:schemeClr>
                </a:solidFill>
              </a:rPr>
              <a:t> and Ethanol (2 weeks)</a:t>
            </a:r>
            <a:endParaRPr lang="en-US" sz="2000" dirty="0">
              <a:solidFill>
                <a:schemeClr val="tx2">
                  <a:lumMod val="60000"/>
                  <a:lumOff val="40000"/>
                </a:schemeClr>
              </a:solidFill>
            </a:endParaRPr>
          </a:p>
        </p:txBody>
      </p:sp>
      <p:sp>
        <p:nvSpPr>
          <p:cNvPr id="2" name="TextBox 1"/>
          <p:cNvSpPr txBox="1"/>
          <p:nvPr/>
        </p:nvSpPr>
        <p:spPr>
          <a:xfrm>
            <a:off x="6483489" y="97809"/>
            <a:ext cx="2629566" cy="646331"/>
          </a:xfrm>
          <a:prstGeom prst="rect">
            <a:avLst/>
          </a:prstGeom>
          <a:noFill/>
        </p:spPr>
        <p:txBody>
          <a:bodyPr wrap="none" rtlCol="0">
            <a:spAutoFit/>
          </a:bodyPr>
          <a:lstStyle/>
          <a:p>
            <a:r>
              <a:rPr lang="en-US" dirty="0"/>
              <a:t>TRANSPOSITION TO  </a:t>
            </a:r>
            <a:r>
              <a:rPr lang="en-US" dirty="0" smtClean="0"/>
              <a:t>GTR: </a:t>
            </a:r>
            <a:endParaRPr lang="en-US" dirty="0"/>
          </a:p>
          <a:p>
            <a:endParaRPr lang="en-US" dirty="0"/>
          </a:p>
        </p:txBody>
      </p:sp>
    </p:spTree>
    <p:extLst>
      <p:ext uri="{BB962C8B-B14F-4D97-AF65-F5344CB8AC3E}">
        <p14:creationId xmlns:p14="http://schemas.microsoft.com/office/powerpoint/2010/main" xmlns="" val="25137912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1991371980"/>
              </p:ext>
            </p:extLst>
          </p:nvPr>
        </p:nvGraphicFramePr>
        <p:xfrm>
          <a:off x="107503" y="980728"/>
          <a:ext cx="8928992" cy="5821680"/>
        </p:xfrm>
        <a:graphic>
          <a:graphicData uri="http://schemas.openxmlformats.org/drawingml/2006/table">
            <a:tbl>
              <a:tblPr firstRow="1" bandRow="1">
                <a:tableStyleId>{5C22544A-7EE6-4342-B048-85BDC9FD1C3A}</a:tableStyleId>
              </a:tblPr>
              <a:tblGrid>
                <a:gridCol w="1008113"/>
                <a:gridCol w="1152128"/>
                <a:gridCol w="1728192"/>
                <a:gridCol w="1008112"/>
                <a:gridCol w="1481307"/>
                <a:gridCol w="1615037"/>
                <a:gridCol w="936103"/>
              </a:tblGrid>
              <a:tr h="792088">
                <a:tc>
                  <a:txBody>
                    <a:bodyPr/>
                    <a:lstStyle/>
                    <a:p>
                      <a:r>
                        <a:rPr lang="en-US" sz="1400" dirty="0" smtClean="0"/>
                        <a:t>TEST SEQUENCE</a:t>
                      </a:r>
                      <a:endParaRPr lang="en-US" sz="1400" dirty="0"/>
                    </a:p>
                  </a:txBody>
                  <a:tcPr/>
                </a:tc>
                <a:tc>
                  <a:txBody>
                    <a:bodyPr/>
                    <a:lstStyle/>
                    <a:p>
                      <a:r>
                        <a:rPr lang="en-US" sz="1400" dirty="0" smtClean="0"/>
                        <a:t>VEHICLES</a:t>
                      </a:r>
                      <a:endParaRPr lang="en-US" sz="1400" dirty="0"/>
                    </a:p>
                  </a:txBody>
                  <a:tcPr/>
                </a:tc>
                <a:tc>
                  <a:txBody>
                    <a:bodyPr/>
                    <a:lstStyle/>
                    <a:p>
                      <a:r>
                        <a:rPr lang="en-US" sz="1400" dirty="0" smtClean="0"/>
                        <a:t>INSTRUMENTS</a:t>
                      </a:r>
                      <a:endParaRPr lang="en-US" sz="1400" dirty="0"/>
                    </a:p>
                  </a:txBody>
                  <a:tcPr/>
                </a:tc>
                <a:tc>
                  <a:txBody>
                    <a:bodyPr/>
                    <a:lstStyle/>
                    <a:p>
                      <a:r>
                        <a:rPr lang="en-US" sz="1600" dirty="0" smtClean="0"/>
                        <a:t>CALIB</a:t>
                      </a:r>
                      <a:r>
                        <a:rPr lang="en-US" sz="1600" baseline="0" dirty="0" smtClean="0"/>
                        <a:t>RATION GASES</a:t>
                      </a:r>
                      <a:endParaRPr lang="en-US" sz="1600" dirty="0"/>
                    </a:p>
                  </a:txBody>
                  <a:tcPr/>
                </a:tc>
                <a:tc>
                  <a:txBody>
                    <a:bodyPr/>
                    <a:lstStyle/>
                    <a:p>
                      <a:r>
                        <a:rPr lang="en-US" sz="1600" dirty="0" smtClean="0"/>
                        <a:t>TEST</a:t>
                      </a:r>
                      <a:r>
                        <a:rPr lang="en-US" sz="1600" baseline="0" dirty="0" smtClean="0"/>
                        <a:t> SEQUENCE</a:t>
                      </a:r>
                      <a:endParaRPr lang="en-US" sz="1600" dirty="0"/>
                    </a:p>
                  </a:txBody>
                  <a:tcPr/>
                </a:tc>
                <a:tc>
                  <a:txBody>
                    <a:bodyPr/>
                    <a:lstStyle/>
                    <a:p>
                      <a:r>
                        <a:rPr lang="en-US" sz="1600" dirty="0" smtClean="0"/>
                        <a:t>DATA RECORDING</a:t>
                      </a:r>
                      <a:endParaRPr lang="en-US" sz="1600" dirty="0"/>
                    </a:p>
                  </a:txBody>
                  <a:tcPr/>
                </a:tc>
                <a:tc>
                  <a:txBody>
                    <a:bodyPr/>
                    <a:lstStyle/>
                    <a:p>
                      <a:r>
                        <a:rPr lang="en-US" sz="1600" dirty="0" smtClean="0"/>
                        <a:t>EVALUATION</a:t>
                      </a:r>
                      <a:endParaRPr lang="en-US" sz="1600" dirty="0"/>
                    </a:p>
                  </a:txBody>
                  <a:tcPr/>
                </a:tc>
              </a:tr>
              <a:tr h="636071">
                <a:tc>
                  <a:txBody>
                    <a:bodyPr/>
                    <a:lstStyle/>
                    <a:p>
                      <a:r>
                        <a:rPr lang="en-US" sz="1400" kern="1200" dirty="0" smtClean="0">
                          <a:solidFill>
                            <a:schemeClr val="dk1"/>
                          </a:solidFill>
                          <a:effectLst/>
                          <a:latin typeface="+mn-lt"/>
                          <a:ea typeface="+mn-ea"/>
                          <a:cs typeface="+mn-cs"/>
                        </a:rPr>
                        <a:t>WLTC</a:t>
                      </a:r>
                    </a:p>
                    <a:p>
                      <a:r>
                        <a:rPr lang="en-US" sz="1400" kern="1200" dirty="0" smtClean="0">
                          <a:solidFill>
                            <a:schemeClr val="dk1"/>
                          </a:solidFill>
                          <a:effectLst/>
                          <a:latin typeface="+mn-lt"/>
                          <a:ea typeface="+mn-ea"/>
                          <a:cs typeface="+mn-cs"/>
                        </a:rPr>
                        <a:t>Version 5.3 </a:t>
                      </a:r>
                    </a:p>
                    <a:p>
                      <a:endParaRPr lang="en-US" sz="140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L,M,H,XH </a:t>
                      </a:r>
                    </a:p>
                    <a:p>
                      <a:r>
                        <a:rPr lang="en-US" sz="1400" kern="1200" dirty="0" smtClean="0">
                          <a:solidFill>
                            <a:schemeClr val="dk1"/>
                          </a:solidFill>
                          <a:effectLst/>
                          <a:latin typeface="+mn-lt"/>
                          <a:ea typeface="+mn-ea"/>
                          <a:cs typeface="+mn-cs"/>
                        </a:rPr>
                        <a:t>cold start,</a:t>
                      </a:r>
                    </a:p>
                    <a:p>
                      <a:r>
                        <a:rPr lang="en-US" sz="1400" kern="1200" dirty="0" smtClean="0">
                          <a:solidFill>
                            <a:schemeClr val="dk1"/>
                          </a:solidFill>
                          <a:effectLst/>
                          <a:latin typeface="+mn-lt"/>
                          <a:ea typeface="+mn-ea"/>
                          <a:cs typeface="+mn-cs"/>
                        </a:rPr>
                        <a:t>&amp; hot start</a:t>
                      </a:r>
                    </a:p>
                    <a:p>
                      <a:endParaRPr lang="en-US" sz="140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22 °C</a:t>
                      </a:r>
                    </a:p>
                    <a:p>
                      <a:endParaRPr lang="en-US" sz="1400" dirty="0"/>
                    </a:p>
                  </a:txBody>
                  <a:tcPr/>
                </a:tc>
                <a:tc>
                  <a:txBody>
                    <a:bodyPr/>
                    <a:lstStyle/>
                    <a:p>
                      <a:r>
                        <a:rPr lang="en-US" sz="1400" b="1" kern="1200" dirty="0" smtClean="0">
                          <a:solidFill>
                            <a:schemeClr val="dk1"/>
                          </a:solidFill>
                          <a:effectLst/>
                          <a:latin typeface="+mn-lt"/>
                          <a:ea typeface="+mn-ea"/>
                          <a:cs typeface="+mn-cs"/>
                        </a:rPr>
                        <a:t>SCR-Diesel </a:t>
                      </a:r>
                    </a:p>
                    <a:p>
                      <a:r>
                        <a:rPr lang="en-US" sz="1400" kern="1200" dirty="0" smtClean="0">
                          <a:solidFill>
                            <a:schemeClr val="dk1"/>
                          </a:solidFill>
                          <a:effectLst/>
                          <a:latin typeface="+mn-lt"/>
                          <a:ea typeface="+mn-ea"/>
                          <a:cs typeface="+mn-cs"/>
                        </a:rPr>
                        <a:t>1: </a:t>
                      </a:r>
                      <a:r>
                        <a:rPr lang="en-US" sz="1400" b="0" kern="1200" dirty="0" smtClean="0">
                          <a:solidFill>
                            <a:schemeClr val="dk1"/>
                          </a:solidFill>
                          <a:effectLst/>
                          <a:latin typeface="+mn-lt"/>
                          <a:ea typeface="+mn-ea"/>
                          <a:cs typeface="+mn-cs"/>
                        </a:rPr>
                        <a:t>VW-Passat, </a:t>
                      </a:r>
                      <a:r>
                        <a:rPr lang="en-US" sz="1400" b="1" kern="1200" dirty="0" smtClean="0">
                          <a:solidFill>
                            <a:schemeClr val="dk1"/>
                          </a:solidFill>
                          <a:effectLst/>
                          <a:latin typeface="+mn-lt"/>
                          <a:ea typeface="+mn-ea"/>
                          <a:cs typeface="+mn-cs"/>
                        </a:rPr>
                        <a:t>EURO5b, </a:t>
                      </a:r>
                      <a:r>
                        <a:rPr lang="en-US" sz="1400" kern="1200" dirty="0" smtClean="0">
                          <a:solidFill>
                            <a:schemeClr val="dk1"/>
                          </a:solidFill>
                          <a:effectLst/>
                          <a:latin typeface="+mn-lt"/>
                          <a:ea typeface="+mn-ea"/>
                          <a:cs typeface="+mn-cs"/>
                        </a:rPr>
                        <a:t>JRC (rental car), VW?</a:t>
                      </a:r>
                    </a:p>
                    <a:p>
                      <a:endParaRPr lang="en-US" sz="1400"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SCR-Diesel </a:t>
                      </a:r>
                    </a:p>
                    <a:p>
                      <a:r>
                        <a:rPr lang="en-US" sz="1400" kern="1200" dirty="0" smtClean="0">
                          <a:solidFill>
                            <a:schemeClr val="dk1"/>
                          </a:solidFill>
                          <a:effectLst/>
                          <a:latin typeface="+mn-lt"/>
                          <a:ea typeface="+mn-ea"/>
                          <a:cs typeface="+mn-cs"/>
                        </a:rPr>
                        <a:t>2: BMW , </a:t>
                      </a:r>
                      <a:r>
                        <a:rPr lang="en-US" sz="1400" b="1" kern="1200" dirty="0" smtClean="0">
                          <a:solidFill>
                            <a:schemeClr val="dk1"/>
                          </a:solidFill>
                          <a:effectLst/>
                          <a:latin typeface="+mn-lt"/>
                          <a:ea typeface="+mn-ea"/>
                          <a:cs typeface="+mn-cs"/>
                        </a:rPr>
                        <a:t>EURO5b</a:t>
                      </a:r>
                    </a:p>
                    <a:p>
                      <a:endParaRPr lang="en-US" sz="140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JRC (rental car)</a:t>
                      </a:r>
                    </a:p>
                    <a:p>
                      <a:r>
                        <a:rPr lang="en-US" sz="1400" kern="1200" dirty="0" smtClean="0">
                          <a:solidFill>
                            <a:schemeClr val="dk1"/>
                          </a:solidFill>
                          <a:effectLst/>
                          <a:latin typeface="+mn-lt"/>
                          <a:ea typeface="+mn-ea"/>
                          <a:cs typeface="+mn-cs"/>
                        </a:rPr>
                        <a:t> </a:t>
                      </a:r>
                    </a:p>
                    <a:p>
                      <a:r>
                        <a:rPr lang="de-DE" sz="1400" kern="1200" dirty="0" smtClean="0">
                          <a:solidFill>
                            <a:schemeClr val="dk1"/>
                          </a:solidFill>
                          <a:effectLst/>
                          <a:latin typeface="+mn-lt"/>
                          <a:ea typeface="+mn-ea"/>
                          <a:cs typeface="+mn-cs"/>
                        </a:rPr>
                        <a:t>Fuel:</a:t>
                      </a:r>
                    </a:p>
                    <a:p>
                      <a:r>
                        <a:rPr lang="de-DE" sz="1400" kern="1200" dirty="0" smtClean="0">
                          <a:solidFill>
                            <a:schemeClr val="dk1"/>
                          </a:solidFill>
                          <a:effectLst/>
                          <a:latin typeface="+mn-lt"/>
                          <a:ea typeface="+mn-ea"/>
                          <a:cs typeface="+mn-cs"/>
                        </a:rPr>
                        <a:t>Diesel EU5 </a:t>
                      </a:r>
                      <a:r>
                        <a:rPr lang="de-DE" sz="1400" kern="1200" dirty="0" err="1" smtClean="0">
                          <a:solidFill>
                            <a:schemeClr val="dk1"/>
                          </a:solidFill>
                          <a:effectLst/>
                          <a:latin typeface="+mn-lt"/>
                          <a:ea typeface="+mn-ea"/>
                          <a:cs typeface="+mn-cs"/>
                        </a:rPr>
                        <a:t>reference</a:t>
                      </a:r>
                      <a:r>
                        <a:rPr lang="de-DE" sz="1400" kern="1200" dirty="0" smtClean="0">
                          <a:solidFill>
                            <a:schemeClr val="dk1"/>
                          </a:solidFill>
                          <a:effectLst/>
                          <a:latin typeface="+mn-lt"/>
                          <a:ea typeface="+mn-ea"/>
                          <a:cs typeface="+mn-cs"/>
                        </a:rPr>
                        <a:t> </a:t>
                      </a:r>
                      <a:r>
                        <a:rPr lang="de-DE" sz="1400" kern="1200" dirty="0" err="1" smtClean="0">
                          <a:solidFill>
                            <a:schemeClr val="dk1"/>
                          </a:solidFill>
                          <a:effectLst/>
                          <a:latin typeface="+mn-lt"/>
                          <a:ea typeface="+mn-ea"/>
                          <a:cs typeface="+mn-cs"/>
                        </a:rPr>
                        <a:t>fuel</a:t>
                      </a:r>
                      <a:endParaRPr lang="en-US" sz="1400" kern="1200" dirty="0" smtClean="0">
                        <a:solidFill>
                          <a:schemeClr val="dk1"/>
                        </a:solidFill>
                        <a:effectLst/>
                        <a:latin typeface="+mn-lt"/>
                        <a:ea typeface="+mn-ea"/>
                        <a:cs typeface="+mn-cs"/>
                      </a:endParaRPr>
                    </a:p>
                    <a:p>
                      <a:endParaRPr lang="en-US" dirty="0"/>
                    </a:p>
                  </a:txBody>
                  <a:tcPr/>
                </a:tc>
                <a:tc>
                  <a:txBody>
                    <a:bodyPr/>
                    <a:lstStyle/>
                    <a:p>
                      <a:r>
                        <a:rPr lang="en-US" sz="1400" b="1" kern="1200" dirty="0" smtClean="0">
                          <a:solidFill>
                            <a:schemeClr val="dk1"/>
                          </a:solidFill>
                          <a:effectLst/>
                          <a:latin typeface="+mn-lt"/>
                          <a:ea typeface="+mn-ea"/>
                          <a:cs typeface="+mn-cs"/>
                        </a:rPr>
                        <a:t>FT-IR</a:t>
                      </a:r>
                    </a:p>
                    <a:p>
                      <a:r>
                        <a:rPr lang="en-US" sz="1400" kern="1200" dirty="0" smtClean="0">
                          <a:solidFill>
                            <a:schemeClr val="dk1"/>
                          </a:solidFill>
                          <a:effectLst/>
                          <a:latin typeface="+mn-lt"/>
                          <a:ea typeface="+mn-ea"/>
                          <a:cs typeface="+mn-cs"/>
                        </a:rPr>
                        <a:t>extractive, </a:t>
                      </a:r>
                    </a:p>
                    <a:p>
                      <a:r>
                        <a:rPr lang="en-US" sz="1400" kern="1200" dirty="0" smtClean="0">
                          <a:solidFill>
                            <a:schemeClr val="dk1"/>
                          </a:solidFill>
                          <a:effectLst/>
                          <a:latin typeface="+mn-lt"/>
                          <a:ea typeface="+mn-ea"/>
                          <a:cs typeface="+mn-cs"/>
                        </a:rPr>
                        <a:t>190 °C, 5 -10 </a:t>
                      </a:r>
                      <a:r>
                        <a:rPr lang="en-US" sz="1400" kern="1200" dirty="0" err="1" smtClean="0">
                          <a:solidFill>
                            <a:schemeClr val="dk1"/>
                          </a:solidFill>
                          <a:effectLst/>
                          <a:latin typeface="+mn-lt"/>
                          <a:ea typeface="+mn-ea"/>
                          <a:cs typeface="+mn-cs"/>
                        </a:rPr>
                        <a:t>lpm</a:t>
                      </a:r>
                      <a:endParaRPr lang="en-US" sz="1400"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Photo Acoustic laser spectrometer</a:t>
                      </a:r>
                    </a:p>
                    <a:p>
                      <a:r>
                        <a:rPr lang="en-US" sz="1400" kern="1200" dirty="0" smtClean="0">
                          <a:solidFill>
                            <a:schemeClr val="dk1"/>
                          </a:solidFill>
                          <a:effectLst/>
                          <a:latin typeface="+mn-lt"/>
                          <a:ea typeface="+mn-ea"/>
                          <a:cs typeface="+mn-cs"/>
                        </a:rPr>
                        <a:t>extractive, sampling line 190 °C,</a:t>
                      </a:r>
                    </a:p>
                    <a:p>
                      <a:r>
                        <a:rPr lang="en-US" sz="1400" i="1" kern="1200" dirty="0" err="1" smtClean="0">
                          <a:solidFill>
                            <a:schemeClr val="dk1"/>
                          </a:solidFill>
                          <a:effectLst/>
                          <a:latin typeface="+mn-lt"/>
                          <a:ea typeface="+mn-ea"/>
                          <a:cs typeface="+mn-cs"/>
                        </a:rPr>
                        <a:t>analyser</a:t>
                      </a:r>
                      <a:r>
                        <a:rPr lang="en-US" sz="1400" kern="1200" dirty="0" smtClean="0">
                          <a:solidFill>
                            <a:schemeClr val="dk1"/>
                          </a:solidFill>
                          <a:effectLst/>
                          <a:latin typeface="+mn-lt"/>
                          <a:ea typeface="+mn-ea"/>
                          <a:cs typeface="+mn-cs"/>
                        </a:rPr>
                        <a:t> 50 °C w. secondary dilution, 1.2 </a:t>
                      </a:r>
                      <a:r>
                        <a:rPr lang="en-US" sz="1400" kern="1200" dirty="0" err="1" smtClean="0">
                          <a:solidFill>
                            <a:schemeClr val="dk1"/>
                          </a:solidFill>
                          <a:effectLst/>
                          <a:latin typeface="+mn-lt"/>
                          <a:ea typeface="+mn-ea"/>
                          <a:cs typeface="+mn-cs"/>
                        </a:rPr>
                        <a:t>lpm</a:t>
                      </a:r>
                      <a:endParaRPr lang="en-US" sz="1400"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QL-NX</a:t>
                      </a:r>
                    </a:p>
                    <a:p>
                      <a:r>
                        <a:rPr lang="en-US" sz="1400" kern="1200" dirty="0" smtClean="0">
                          <a:solidFill>
                            <a:schemeClr val="dk1"/>
                          </a:solidFill>
                          <a:effectLst/>
                          <a:latin typeface="+mn-lt"/>
                          <a:ea typeface="+mn-ea"/>
                          <a:cs typeface="+mn-cs"/>
                        </a:rPr>
                        <a:t>extractive, 113 °C, 8 </a:t>
                      </a:r>
                      <a:r>
                        <a:rPr lang="en-US" sz="1400" kern="1200" dirty="0" err="1" smtClean="0">
                          <a:solidFill>
                            <a:schemeClr val="dk1"/>
                          </a:solidFill>
                          <a:effectLst/>
                          <a:latin typeface="+mn-lt"/>
                          <a:ea typeface="+mn-ea"/>
                          <a:cs typeface="+mn-cs"/>
                        </a:rPr>
                        <a:t>lpm</a:t>
                      </a:r>
                      <a:endParaRPr lang="en-US" sz="1400"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LDS in situ </a:t>
                      </a:r>
                      <a:r>
                        <a:rPr lang="en-US" sz="1400" kern="1200" dirty="0" smtClean="0">
                          <a:solidFill>
                            <a:schemeClr val="dk1"/>
                          </a:solidFill>
                          <a:effectLst/>
                          <a:latin typeface="+mn-lt"/>
                          <a:ea typeface="+mn-ea"/>
                          <a:cs typeface="+mn-cs"/>
                        </a:rPr>
                        <a:t>(Daimler?)</a:t>
                      </a:r>
                    </a:p>
                    <a:p>
                      <a:r>
                        <a:rPr lang="en-US" sz="1400" b="1" kern="1200" dirty="0" smtClean="0">
                          <a:solidFill>
                            <a:schemeClr val="dk1"/>
                          </a:solidFill>
                          <a:effectLst/>
                          <a:latin typeface="+mn-lt"/>
                          <a:ea typeface="+mn-ea"/>
                          <a:cs typeface="+mn-cs"/>
                        </a:rPr>
                        <a:t>LASAR NH3</a:t>
                      </a:r>
                    </a:p>
                    <a:p>
                      <a:r>
                        <a:rPr lang="en-US" sz="1400" kern="1200" dirty="0" smtClean="0">
                          <a:solidFill>
                            <a:schemeClr val="dk1"/>
                          </a:solidFill>
                          <a:effectLst/>
                          <a:latin typeface="+mn-lt"/>
                          <a:ea typeface="+mn-ea"/>
                          <a:cs typeface="+mn-cs"/>
                        </a:rPr>
                        <a:t>extractive, 6 </a:t>
                      </a:r>
                      <a:r>
                        <a:rPr lang="en-US" sz="1400" kern="1200" dirty="0" err="1" smtClean="0">
                          <a:solidFill>
                            <a:schemeClr val="dk1"/>
                          </a:solidFill>
                          <a:effectLst/>
                          <a:latin typeface="+mn-lt"/>
                          <a:ea typeface="+mn-ea"/>
                          <a:cs typeface="+mn-cs"/>
                        </a:rPr>
                        <a:t>lpm</a:t>
                      </a:r>
                      <a:r>
                        <a:rPr lang="en-US" sz="1400" kern="1200" dirty="0" smtClean="0">
                          <a:solidFill>
                            <a:schemeClr val="dk1"/>
                          </a:solidFill>
                          <a:effectLst/>
                          <a:latin typeface="+mn-lt"/>
                          <a:ea typeface="+mn-ea"/>
                          <a:cs typeface="+mn-cs"/>
                        </a:rPr>
                        <a:t>, sampling 190 °C</a:t>
                      </a:r>
                    </a:p>
                    <a:p>
                      <a:r>
                        <a:rPr lang="en-US" sz="1400" kern="1200" dirty="0" err="1" smtClean="0">
                          <a:solidFill>
                            <a:schemeClr val="dk1"/>
                          </a:solidFill>
                          <a:effectLst/>
                          <a:latin typeface="+mn-lt"/>
                          <a:ea typeface="+mn-ea"/>
                          <a:cs typeface="+mn-cs"/>
                        </a:rPr>
                        <a:t>analyser</a:t>
                      </a:r>
                      <a:r>
                        <a:rPr lang="en-US" sz="1400" kern="1200" dirty="0" smtClean="0">
                          <a:solidFill>
                            <a:schemeClr val="dk1"/>
                          </a:solidFill>
                          <a:effectLst/>
                          <a:latin typeface="+mn-lt"/>
                          <a:ea typeface="+mn-ea"/>
                          <a:cs typeface="+mn-cs"/>
                        </a:rPr>
                        <a:t> 45 °C 75 mbar</a:t>
                      </a:r>
                    </a:p>
                    <a:p>
                      <a:r>
                        <a:rPr lang="en-US" sz="1400" b="1" kern="1200" dirty="0" smtClean="0">
                          <a:solidFill>
                            <a:schemeClr val="dk1"/>
                          </a:solidFill>
                          <a:effectLst/>
                          <a:latin typeface="+mn-lt"/>
                          <a:ea typeface="+mn-ea"/>
                          <a:cs typeface="+mn-cs"/>
                        </a:rPr>
                        <a:t>Diode Laser </a:t>
                      </a:r>
                      <a:r>
                        <a:rPr lang="en-US" sz="1400" kern="1200" dirty="0" smtClean="0">
                          <a:solidFill>
                            <a:schemeClr val="dk1"/>
                          </a:solidFill>
                          <a:effectLst/>
                          <a:latin typeface="+mn-lt"/>
                          <a:ea typeface="+mn-ea"/>
                          <a:cs typeface="+mn-cs"/>
                        </a:rPr>
                        <a:t>extractive</a:t>
                      </a:r>
                    </a:p>
                    <a:p>
                      <a:r>
                        <a:rPr lang="en-US" sz="1400" b="1" kern="1200" dirty="0" smtClean="0">
                          <a:solidFill>
                            <a:schemeClr val="dk1"/>
                          </a:solidFill>
                          <a:effectLst/>
                          <a:latin typeface="+mn-lt"/>
                          <a:ea typeface="+mn-ea"/>
                          <a:cs typeface="+mn-cs"/>
                        </a:rPr>
                        <a:t>No return of bypass</a:t>
                      </a:r>
                    </a:p>
                  </a:txBody>
                  <a:tcPr/>
                </a:tc>
                <a:tc>
                  <a:txBody>
                    <a:bodyPr/>
                    <a:lstStyle/>
                    <a:p>
                      <a:r>
                        <a:rPr lang="en-US" sz="1400" b="1" u="none" strike="noStrike" kern="1200" dirty="0" smtClean="0">
                          <a:solidFill>
                            <a:schemeClr val="dk1"/>
                          </a:solidFill>
                          <a:effectLst/>
                          <a:latin typeface="+mn-lt"/>
                          <a:ea typeface="+mn-ea"/>
                          <a:cs typeface="+mn-cs"/>
                        </a:rPr>
                        <a:t> </a:t>
                      </a:r>
                      <a:endParaRPr lang="en-US" sz="140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NH3: </a:t>
                      </a:r>
                    </a:p>
                    <a:p>
                      <a:r>
                        <a:rPr lang="en-US" sz="1400" kern="1200" dirty="0" smtClean="0">
                          <a:solidFill>
                            <a:schemeClr val="dk1"/>
                          </a:solidFill>
                          <a:effectLst/>
                          <a:latin typeface="+mn-lt"/>
                          <a:ea typeface="+mn-ea"/>
                          <a:cs typeface="+mn-cs"/>
                        </a:rPr>
                        <a:t>50 ppm in synthetic air</a:t>
                      </a:r>
                    </a:p>
                    <a:p>
                      <a:endParaRPr lang="en-US" sz="140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Zero gas: synthetic air</a:t>
                      </a:r>
                    </a:p>
                    <a:p>
                      <a:endParaRPr lang="en-US" sz="140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Operation gases: Liquid N2 for </a:t>
                      </a:r>
                    </a:p>
                    <a:p>
                      <a:r>
                        <a:rPr lang="en-US" sz="1400" kern="1200" dirty="0" smtClean="0">
                          <a:solidFill>
                            <a:schemeClr val="dk1"/>
                          </a:solidFill>
                          <a:effectLst/>
                          <a:latin typeface="+mn-lt"/>
                          <a:ea typeface="+mn-ea"/>
                          <a:cs typeface="+mn-cs"/>
                        </a:rPr>
                        <a:t>FTIR</a:t>
                      </a:r>
                    </a:p>
                    <a:p>
                      <a:r>
                        <a:rPr lang="en-US" sz="1400" kern="1200" dirty="0" smtClean="0">
                          <a:solidFill>
                            <a:schemeClr val="dk1"/>
                          </a:solidFill>
                          <a:effectLst/>
                          <a:latin typeface="+mn-lt"/>
                          <a:ea typeface="+mn-ea"/>
                          <a:cs typeface="+mn-cs"/>
                        </a:rPr>
                        <a:t> </a:t>
                      </a:r>
                    </a:p>
                    <a:p>
                      <a:r>
                        <a:rPr lang="en-US" sz="1400" kern="1200" dirty="0" smtClean="0">
                          <a:solidFill>
                            <a:schemeClr val="dk1"/>
                          </a:solidFill>
                          <a:effectLst/>
                          <a:latin typeface="+mn-lt"/>
                          <a:ea typeface="+mn-ea"/>
                          <a:cs typeface="+mn-cs"/>
                        </a:rPr>
                        <a:t>All gases ordered by JRC</a:t>
                      </a:r>
                    </a:p>
                    <a:p>
                      <a:endParaRPr lang="en-US" sz="1400" dirty="0"/>
                    </a:p>
                  </a:txBody>
                  <a:tcPr/>
                </a:tc>
                <a:tc>
                  <a:txBody>
                    <a:bodyPr/>
                    <a:lstStyle/>
                    <a:p>
                      <a:r>
                        <a:rPr lang="en-US" sz="1400" kern="1200" dirty="0" smtClean="0">
                          <a:solidFill>
                            <a:schemeClr val="dk1"/>
                          </a:solidFill>
                          <a:effectLst/>
                          <a:latin typeface="+mn-lt"/>
                          <a:ea typeface="+mn-ea"/>
                          <a:cs typeface="+mn-cs"/>
                        </a:rPr>
                        <a:t>Mo: </a:t>
                      </a:r>
                      <a:r>
                        <a:rPr lang="en-US" sz="1400" kern="1200" dirty="0" err="1" smtClean="0">
                          <a:solidFill>
                            <a:schemeClr val="dk1"/>
                          </a:solidFill>
                          <a:effectLst/>
                          <a:latin typeface="+mn-lt"/>
                          <a:ea typeface="+mn-ea"/>
                          <a:cs typeface="+mn-cs"/>
                        </a:rPr>
                        <a:t>precon</a:t>
                      </a:r>
                      <a:r>
                        <a:rPr lang="en-US" sz="1400" kern="1200" dirty="0" smtClean="0">
                          <a:solidFill>
                            <a:schemeClr val="dk1"/>
                          </a:solidFill>
                          <a:effectLst/>
                          <a:latin typeface="+mn-lt"/>
                          <a:ea typeface="+mn-ea"/>
                          <a:cs typeface="+mn-cs"/>
                        </a:rPr>
                        <a:t> 30 min @ 120 </a:t>
                      </a:r>
                      <a:r>
                        <a:rPr lang="en-US" sz="1400" kern="1200" dirty="0" err="1" smtClean="0">
                          <a:solidFill>
                            <a:schemeClr val="dk1"/>
                          </a:solidFill>
                          <a:effectLst/>
                          <a:latin typeface="+mn-lt"/>
                          <a:ea typeface="+mn-ea"/>
                          <a:cs typeface="+mn-cs"/>
                        </a:rPr>
                        <a:t>kph</a:t>
                      </a:r>
                      <a:r>
                        <a:rPr lang="en-US" sz="1400" kern="1200" dirty="0" smtClean="0">
                          <a:solidFill>
                            <a:schemeClr val="dk1"/>
                          </a:solidFill>
                          <a:effectLst/>
                          <a:latin typeface="+mn-lt"/>
                          <a:ea typeface="+mn-ea"/>
                          <a:cs typeface="+mn-cs"/>
                        </a:rPr>
                        <a:t> (in case of rental car), 10 min soak, WLTC hot</a:t>
                      </a:r>
                    </a:p>
                    <a:p>
                      <a:r>
                        <a:rPr lang="en-US" sz="1400" kern="1200" dirty="0" smtClean="0">
                          <a:solidFill>
                            <a:schemeClr val="dk1"/>
                          </a:solidFill>
                          <a:effectLst/>
                          <a:latin typeface="+mn-lt"/>
                          <a:ea typeface="+mn-ea"/>
                          <a:cs typeface="+mn-cs"/>
                        </a:rPr>
                        <a:t> </a:t>
                      </a:r>
                    </a:p>
                    <a:p>
                      <a:r>
                        <a:rPr lang="en-US" sz="1400" kern="1200" dirty="0" smtClean="0">
                          <a:solidFill>
                            <a:schemeClr val="dk1"/>
                          </a:solidFill>
                          <a:effectLst/>
                          <a:latin typeface="+mn-lt"/>
                          <a:ea typeface="+mn-ea"/>
                          <a:cs typeface="+mn-cs"/>
                        </a:rPr>
                        <a:t>Daily:</a:t>
                      </a:r>
                      <a:r>
                        <a:rPr lang="en-US" sz="1400" kern="1200" baseline="0" dirty="0" smtClean="0">
                          <a:solidFill>
                            <a:schemeClr val="dk1"/>
                          </a:solidFill>
                          <a:effectLst/>
                          <a:latin typeface="+mn-lt"/>
                          <a:ea typeface="+mn-ea"/>
                          <a:cs typeface="+mn-cs"/>
                        </a:rPr>
                        <a:t> </a:t>
                      </a:r>
                      <a:r>
                        <a:rPr lang="en-US" sz="1400" kern="1200" dirty="0" smtClean="0">
                          <a:solidFill>
                            <a:schemeClr val="dk1"/>
                          </a:solidFill>
                          <a:effectLst/>
                          <a:latin typeface="+mn-lt"/>
                          <a:ea typeface="+mn-ea"/>
                          <a:cs typeface="+mn-cs"/>
                        </a:rPr>
                        <a:t>Span gas check</a:t>
                      </a:r>
                    </a:p>
                    <a:p>
                      <a:r>
                        <a:rPr lang="en-US" sz="1400" kern="1200" dirty="0" smtClean="0">
                          <a:solidFill>
                            <a:schemeClr val="dk1"/>
                          </a:solidFill>
                          <a:effectLst/>
                          <a:latin typeface="+mn-lt"/>
                          <a:ea typeface="+mn-ea"/>
                          <a:cs typeface="+mn-cs"/>
                        </a:rPr>
                        <a:t>system response time check</a:t>
                      </a:r>
                    </a:p>
                    <a:p>
                      <a:r>
                        <a:rPr lang="en-US" sz="1400" b="1" kern="1200" dirty="0" smtClean="0">
                          <a:solidFill>
                            <a:schemeClr val="dk1"/>
                          </a:solidFill>
                          <a:effectLst/>
                          <a:latin typeface="+mn-lt"/>
                          <a:ea typeface="+mn-ea"/>
                          <a:cs typeface="+mn-cs"/>
                        </a:rPr>
                        <a:t>SCR 1 cold</a:t>
                      </a:r>
                    </a:p>
                    <a:p>
                      <a:r>
                        <a:rPr lang="en-US" sz="1400" kern="1200" dirty="0" smtClean="0">
                          <a:solidFill>
                            <a:schemeClr val="dk1"/>
                          </a:solidFill>
                          <a:effectLst/>
                          <a:latin typeface="+mn-lt"/>
                          <a:ea typeface="+mn-ea"/>
                          <a:cs typeface="+mn-cs"/>
                        </a:rPr>
                        <a:t>10 min soak</a:t>
                      </a:r>
                    </a:p>
                    <a:p>
                      <a:r>
                        <a:rPr lang="en-US" sz="1400" kern="1200" dirty="0" smtClean="0">
                          <a:solidFill>
                            <a:schemeClr val="dk1"/>
                          </a:solidFill>
                          <a:effectLst/>
                          <a:latin typeface="+mn-lt"/>
                          <a:ea typeface="+mn-ea"/>
                          <a:cs typeface="+mn-cs"/>
                        </a:rPr>
                        <a:t>SCR 1 hot (without Start/Stop function)</a:t>
                      </a:r>
                    </a:p>
                    <a:p>
                      <a:r>
                        <a:rPr lang="en-US" sz="1400" kern="1200" dirty="0" smtClean="0">
                          <a:solidFill>
                            <a:schemeClr val="dk1"/>
                          </a:solidFill>
                          <a:effectLst/>
                          <a:latin typeface="+mn-lt"/>
                          <a:ea typeface="+mn-ea"/>
                          <a:cs typeface="+mn-cs"/>
                        </a:rPr>
                        <a:t> </a:t>
                      </a:r>
                      <a:r>
                        <a:rPr lang="en-US" sz="1400" b="1" kern="1200" dirty="0" smtClean="0">
                          <a:solidFill>
                            <a:schemeClr val="dk1"/>
                          </a:solidFill>
                          <a:effectLst/>
                          <a:latin typeface="+mn-lt"/>
                          <a:ea typeface="+mn-ea"/>
                          <a:cs typeface="+mn-cs"/>
                        </a:rPr>
                        <a:t>SCR 2 cold</a:t>
                      </a:r>
                    </a:p>
                    <a:p>
                      <a:r>
                        <a:rPr lang="en-US" sz="1400" kern="1200" dirty="0" smtClean="0">
                          <a:solidFill>
                            <a:schemeClr val="dk1"/>
                          </a:solidFill>
                          <a:effectLst/>
                          <a:latin typeface="+mn-lt"/>
                          <a:ea typeface="+mn-ea"/>
                          <a:cs typeface="+mn-cs"/>
                        </a:rPr>
                        <a:t>10 min soak</a:t>
                      </a:r>
                    </a:p>
                    <a:p>
                      <a:r>
                        <a:rPr lang="en-US" sz="1400" kern="1200" dirty="0" smtClean="0">
                          <a:solidFill>
                            <a:schemeClr val="dk1"/>
                          </a:solidFill>
                          <a:effectLst/>
                          <a:latin typeface="+mn-lt"/>
                          <a:ea typeface="+mn-ea"/>
                          <a:cs typeface="+mn-cs"/>
                        </a:rPr>
                        <a:t>SCR 2 hot (without Start/Stop function)</a:t>
                      </a:r>
                    </a:p>
                    <a:p>
                      <a:r>
                        <a:rPr lang="en-US" sz="1400" kern="1200" dirty="0" smtClean="0">
                          <a:solidFill>
                            <a:schemeClr val="dk1"/>
                          </a:solidFill>
                          <a:effectLst/>
                          <a:latin typeface="+mn-lt"/>
                          <a:ea typeface="+mn-ea"/>
                          <a:cs typeface="+mn-cs"/>
                        </a:rPr>
                        <a:t> </a:t>
                      </a:r>
                      <a:r>
                        <a:rPr lang="en-US" sz="1400" b="1" kern="1200" dirty="0" smtClean="0">
                          <a:solidFill>
                            <a:schemeClr val="dk1"/>
                          </a:solidFill>
                          <a:effectLst/>
                          <a:latin typeface="+mn-lt"/>
                          <a:ea typeface="+mn-ea"/>
                          <a:cs typeface="+mn-cs"/>
                        </a:rPr>
                        <a:t>Span gas check</a:t>
                      </a:r>
                    </a:p>
                  </a:txBody>
                  <a:tcPr/>
                </a:tc>
                <a:tc>
                  <a:txBody>
                    <a:bodyPr/>
                    <a:lstStyle/>
                    <a:p>
                      <a:pPr lvl="0"/>
                      <a:r>
                        <a:rPr lang="en-US" sz="1400" kern="1200" dirty="0" smtClean="0">
                          <a:solidFill>
                            <a:schemeClr val="dk1"/>
                          </a:solidFill>
                          <a:effectLst/>
                          <a:latin typeface="+mn-lt"/>
                          <a:ea typeface="+mn-ea"/>
                          <a:cs typeface="+mn-cs"/>
                        </a:rPr>
                        <a:t>Fuel Spec</a:t>
                      </a:r>
                    </a:p>
                    <a:p>
                      <a:pPr lvl="0"/>
                      <a:r>
                        <a:rPr lang="en-US" sz="1400" kern="1200" dirty="0" smtClean="0">
                          <a:solidFill>
                            <a:schemeClr val="dk1"/>
                          </a:solidFill>
                          <a:effectLst/>
                          <a:latin typeface="+mn-lt"/>
                          <a:ea typeface="+mn-ea"/>
                          <a:cs typeface="+mn-cs"/>
                        </a:rPr>
                        <a:t>Speed,</a:t>
                      </a:r>
                    </a:p>
                    <a:p>
                      <a:pPr lvl="0"/>
                      <a:r>
                        <a:rPr lang="en-US" sz="1400" kern="1200" dirty="0" smtClean="0">
                          <a:solidFill>
                            <a:schemeClr val="dk1"/>
                          </a:solidFill>
                          <a:effectLst/>
                          <a:latin typeface="+mn-lt"/>
                          <a:ea typeface="+mn-ea"/>
                          <a:cs typeface="+mn-cs"/>
                        </a:rPr>
                        <a:t>CVS-Volume</a:t>
                      </a:r>
                    </a:p>
                    <a:p>
                      <a:pPr lvl="0"/>
                      <a:r>
                        <a:rPr lang="en-US" sz="1400" kern="1200" dirty="0" smtClean="0">
                          <a:solidFill>
                            <a:schemeClr val="dk1"/>
                          </a:solidFill>
                          <a:effectLst/>
                          <a:latin typeface="+mn-lt"/>
                          <a:ea typeface="+mn-ea"/>
                          <a:cs typeface="+mn-cs"/>
                        </a:rPr>
                        <a:t>DF</a:t>
                      </a:r>
                    </a:p>
                    <a:p>
                      <a:pPr lvl="0"/>
                      <a:r>
                        <a:rPr lang="en-US" sz="1400" kern="1200" dirty="0" smtClean="0">
                          <a:solidFill>
                            <a:schemeClr val="dk1"/>
                          </a:solidFill>
                          <a:effectLst/>
                          <a:latin typeface="+mn-lt"/>
                          <a:ea typeface="+mn-ea"/>
                          <a:cs typeface="+mn-cs"/>
                        </a:rPr>
                        <a:t>CO2 from FT-IR</a:t>
                      </a:r>
                    </a:p>
                    <a:p>
                      <a:pPr lvl="0"/>
                      <a:r>
                        <a:rPr lang="en-US" sz="1400" kern="1200" dirty="0" smtClean="0">
                          <a:solidFill>
                            <a:schemeClr val="dk1"/>
                          </a:solidFill>
                          <a:effectLst/>
                          <a:latin typeface="+mn-lt"/>
                          <a:ea typeface="+mn-ea"/>
                          <a:cs typeface="+mn-cs"/>
                        </a:rPr>
                        <a:t>Regulated pollutants (modal and bag)</a:t>
                      </a:r>
                    </a:p>
                    <a:p>
                      <a:pPr lvl="0"/>
                      <a:r>
                        <a:rPr lang="en-US" sz="1400" kern="1200" dirty="0" smtClean="0">
                          <a:solidFill>
                            <a:schemeClr val="dk1"/>
                          </a:solidFill>
                          <a:effectLst/>
                          <a:latin typeface="+mn-lt"/>
                          <a:ea typeface="+mn-ea"/>
                          <a:cs typeface="+mn-cs"/>
                        </a:rPr>
                        <a:t>Sample volume of each instrument</a:t>
                      </a:r>
                    </a:p>
                    <a:p>
                      <a:pPr lvl="0"/>
                      <a:r>
                        <a:rPr lang="en-US" sz="1400" kern="1200" dirty="0" smtClean="0">
                          <a:solidFill>
                            <a:schemeClr val="dk1"/>
                          </a:solidFill>
                          <a:effectLst/>
                          <a:latin typeface="+mn-lt"/>
                          <a:ea typeface="+mn-ea"/>
                          <a:cs typeface="+mn-cs"/>
                        </a:rPr>
                        <a:t>Annotate filter change</a:t>
                      </a:r>
                    </a:p>
                    <a:p>
                      <a:pPr lvl="0"/>
                      <a:r>
                        <a:rPr lang="en-US" sz="1400" kern="1200" dirty="0" smtClean="0">
                          <a:solidFill>
                            <a:schemeClr val="dk1"/>
                          </a:solidFill>
                          <a:effectLst/>
                          <a:latin typeface="+mn-lt"/>
                          <a:ea typeface="+mn-ea"/>
                          <a:cs typeface="+mn-cs"/>
                        </a:rPr>
                        <a:t>Second by second concentration for modal measurements</a:t>
                      </a:r>
                    </a:p>
                    <a:p>
                      <a:r>
                        <a:rPr lang="en-US" sz="1400" kern="1200" dirty="0" smtClean="0">
                          <a:solidFill>
                            <a:schemeClr val="dk1"/>
                          </a:solidFill>
                          <a:effectLst/>
                          <a:latin typeface="+mn-lt"/>
                          <a:ea typeface="+mn-ea"/>
                          <a:cs typeface="+mn-cs"/>
                        </a:rPr>
                        <a:t> </a:t>
                      </a:r>
                    </a:p>
                    <a:p>
                      <a:r>
                        <a:rPr lang="en-US" sz="1400" kern="1200" dirty="0" smtClean="0">
                          <a:solidFill>
                            <a:schemeClr val="dk1"/>
                          </a:solidFill>
                          <a:effectLst/>
                          <a:latin typeface="+mn-lt"/>
                          <a:ea typeface="+mn-ea"/>
                          <a:cs typeface="+mn-cs"/>
                        </a:rPr>
                        <a:t>Concentration data collected by instrument, use synchronized time stamp,</a:t>
                      </a:r>
                    </a:p>
                  </a:txBody>
                  <a:tcPr/>
                </a:tc>
                <a:tc>
                  <a:txBody>
                    <a:bodyPr/>
                    <a:lstStyle/>
                    <a:p>
                      <a:pPr lvl="0"/>
                      <a:r>
                        <a:rPr lang="en-US" sz="1400" kern="1200" dirty="0" smtClean="0">
                          <a:solidFill>
                            <a:schemeClr val="dk1"/>
                          </a:solidFill>
                          <a:effectLst/>
                          <a:latin typeface="+mn-lt"/>
                          <a:ea typeface="+mn-ea"/>
                          <a:cs typeface="+mn-cs"/>
                        </a:rPr>
                        <a:t>Compare results from different systems</a:t>
                      </a:r>
                    </a:p>
                    <a:p>
                      <a:pPr lvl="0"/>
                      <a:r>
                        <a:rPr lang="en-US" sz="1400" kern="1200" dirty="0" smtClean="0">
                          <a:solidFill>
                            <a:schemeClr val="dk1"/>
                          </a:solidFill>
                          <a:effectLst/>
                          <a:latin typeface="+mn-lt"/>
                          <a:ea typeface="+mn-ea"/>
                          <a:cs typeface="+mn-cs"/>
                        </a:rPr>
                        <a:t>Repeatability</a:t>
                      </a:r>
                    </a:p>
                    <a:p>
                      <a:pPr lvl="0"/>
                      <a:r>
                        <a:rPr lang="en-US" sz="1400" kern="1200" dirty="0" smtClean="0">
                          <a:solidFill>
                            <a:schemeClr val="dk1"/>
                          </a:solidFill>
                          <a:effectLst/>
                          <a:latin typeface="+mn-lt"/>
                          <a:ea typeface="+mn-ea"/>
                          <a:cs typeface="+mn-cs"/>
                        </a:rPr>
                        <a:t>Drift check</a:t>
                      </a:r>
                    </a:p>
                    <a:p>
                      <a:pPr lvl="0"/>
                      <a:r>
                        <a:rPr lang="en-US" sz="1400" kern="1200" dirty="0" smtClean="0">
                          <a:solidFill>
                            <a:schemeClr val="dk1"/>
                          </a:solidFill>
                          <a:effectLst/>
                          <a:latin typeface="+mn-lt"/>
                          <a:ea typeface="+mn-ea"/>
                          <a:cs typeface="+mn-cs"/>
                        </a:rPr>
                        <a:t>LOD</a:t>
                      </a:r>
                    </a:p>
                    <a:p>
                      <a:pPr lvl="0"/>
                      <a:r>
                        <a:rPr lang="en-US" sz="1400" kern="1200" dirty="0" smtClean="0">
                          <a:solidFill>
                            <a:schemeClr val="dk1"/>
                          </a:solidFill>
                          <a:effectLst/>
                          <a:latin typeface="+mn-lt"/>
                          <a:ea typeface="+mn-ea"/>
                          <a:cs typeface="+mn-cs"/>
                        </a:rPr>
                        <a:t>System response time</a:t>
                      </a:r>
                    </a:p>
                    <a:p>
                      <a:r>
                        <a:rPr lang="en-US" sz="1400" kern="1200" dirty="0" smtClean="0">
                          <a:solidFill>
                            <a:schemeClr val="dk1"/>
                          </a:solidFill>
                          <a:effectLst/>
                          <a:latin typeface="+mn-lt"/>
                          <a:ea typeface="+mn-ea"/>
                          <a:cs typeface="+mn-cs"/>
                        </a:rPr>
                        <a:t>Interference</a:t>
                      </a:r>
                      <a:endParaRPr lang="en-US" sz="1400" dirty="0"/>
                    </a:p>
                  </a:txBody>
                  <a:tcPr/>
                </a:tc>
              </a:tr>
            </a:tbl>
          </a:graphicData>
        </a:graphic>
      </p:graphicFrame>
      <p:sp>
        <p:nvSpPr>
          <p:cNvPr id="4" name="Rectangle 3"/>
          <p:cNvSpPr/>
          <p:nvPr/>
        </p:nvSpPr>
        <p:spPr>
          <a:xfrm>
            <a:off x="179512" y="548680"/>
            <a:ext cx="8856984" cy="400110"/>
          </a:xfrm>
          <a:prstGeom prst="rect">
            <a:avLst/>
          </a:prstGeom>
        </p:spPr>
        <p:txBody>
          <a:bodyPr wrap="square">
            <a:spAutoFit/>
          </a:bodyPr>
          <a:lstStyle/>
          <a:p>
            <a:r>
              <a:rPr lang="en-US" sz="2000" b="1" dirty="0">
                <a:solidFill>
                  <a:schemeClr val="tx2">
                    <a:lumMod val="60000"/>
                    <a:lumOff val="40000"/>
                  </a:schemeClr>
                </a:solidFill>
              </a:rPr>
              <a:t>DEFINITION OF THE VP2 ad hoc CAMPAIGN -SEPTEMBER 2013 (JRC</a:t>
            </a:r>
            <a:r>
              <a:rPr lang="en-US" sz="2000" b="1" dirty="0" smtClean="0">
                <a:solidFill>
                  <a:schemeClr val="tx2">
                    <a:lumMod val="60000"/>
                    <a:lumOff val="40000"/>
                  </a:schemeClr>
                </a:solidFill>
              </a:rPr>
              <a:t>) : Ammonia</a:t>
            </a:r>
            <a:endParaRPr lang="en-US" sz="2000" b="1" dirty="0">
              <a:solidFill>
                <a:schemeClr val="tx2">
                  <a:lumMod val="60000"/>
                  <a:lumOff val="40000"/>
                </a:schemeClr>
              </a:solidFill>
            </a:endParaRPr>
          </a:p>
        </p:txBody>
      </p:sp>
      <p:sp>
        <p:nvSpPr>
          <p:cNvPr id="2" name="TextBox 1"/>
          <p:cNvSpPr txBox="1"/>
          <p:nvPr/>
        </p:nvSpPr>
        <p:spPr>
          <a:xfrm>
            <a:off x="6514434" y="-12212"/>
            <a:ext cx="2629566" cy="646331"/>
          </a:xfrm>
          <a:prstGeom prst="rect">
            <a:avLst/>
          </a:prstGeom>
          <a:noFill/>
        </p:spPr>
        <p:txBody>
          <a:bodyPr wrap="none" rtlCol="0">
            <a:spAutoFit/>
          </a:bodyPr>
          <a:lstStyle/>
          <a:p>
            <a:r>
              <a:rPr lang="en-US" dirty="0"/>
              <a:t>TRANSPOSITION TO  </a:t>
            </a:r>
            <a:r>
              <a:rPr lang="en-US" dirty="0" smtClean="0"/>
              <a:t>GTR: </a:t>
            </a:r>
            <a:endParaRPr lang="en-US" dirty="0"/>
          </a:p>
          <a:p>
            <a:endParaRPr lang="en-US" dirty="0"/>
          </a:p>
        </p:txBody>
      </p:sp>
    </p:spTree>
    <p:extLst>
      <p:ext uri="{BB962C8B-B14F-4D97-AF65-F5344CB8AC3E}">
        <p14:creationId xmlns:p14="http://schemas.microsoft.com/office/powerpoint/2010/main" xmlns="" val="39774366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426639424"/>
              </p:ext>
            </p:extLst>
          </p:nvPr>
        </p:nvGraphicFramePr>
        <p:xfrm>
          <a:off x="1732597" y="1844824"/>
          <a:ext cx="6367795" cy="2604892"/>
        </p:xfrm>
        <a:graphic>
          <a:graphicData uri="http://schemas.openxmlformats.org/drawingml/2006/table">
            <a:tbl>
              <a:tblPr firstRow="1" firstCol="1" lastRow="1" lastCol="1" bandRow="1" bandCol="1">
                <a:tableStyleId>{5C22544A-7EE6-4342-B048-85BDC9FD1C3A}</a:tableStyleId>
              </a:tblPr>
              <a:tblGrid>
                <a:gridCol w="1694661"/>
                <a:gridCol w="4673134"/>
              </a:tblGrid>
              <a:tr h="803924">
                <a:tc gridSpan="2">
                  <a:txBody>
                    <a:bodyPr/>
                    <a:lstStyle/>
                    <a:p>
                      <a:pPr marL="0" marR="0" algn="ctr">
                        <a:spcBef>
                          <a:spcPts val="600"/>
                        </a:spcBef>
                        <a:spcAft>
                          <a:spcPts val="600"/>
                        </a:spcAft>
                      </a:pPr>
                      <a:r>
                        <a:rPr lang="en-US" sz="1800" dirty="0">
                          <a:effectLst/>
                        </a:rPr>
                        <a:t>WLTP DTP Additional Pollutants subgroup</a:t>
                      </a:r>
                      <a:endParaRPr lang="en-US" sz="1800" dirty="0">
                        <a:effectLst/>
                        <a:latin typeface="Times New Roman"/>
                      </a:endParaRPr>
                    </a:p>
                  </a:txBody>
                  <a:tcPr marL="68580" marR="68580" marT="0" marB="0" anchor="ctr"/>
                </a:tc>
                <a:tc hMerge="1">
                  <a:txBody>
                    <a:bodyPr/>
                    <a:lstStyle/>
                    <a:p>
                      <a:endParaRPr lang="en-US"/>
                    </a:p>
                  </a:txBody>
                  <a:tcPr/>
                </a:tc>
              </a:tr>
              <a:tr h="461215">
                <a:tc>
                  <a:txBody>
                    <a:bodyPr/>
                    <a:lstStyle/>
                    <a:p>
                      <a:pPr marL="0" marR="0" algn="ctr">
                        <a:spcBef>
                          <a:spcPts val="600"/>
                        </a:spcBef>
                        <a:spcAft>
                          <a:spcPts val="600"/>
                        </a:spcAft>
                      </a:pPr>
                      <a:r>
                        <a:rPr lang="en-US" sz="1800">
                          <a:effectLst/>
                        </a:rPr>
                        <a:t>Title </a:t>
                      </a:r>
                      <a:endParaRPr lang="en-US" sz="1800">
                        <a:effectLst/>
                        <a:latin typeface="Times New Roman"/>
                      </a:endParaRPr>
                    </a:p>
                  </a:txBody>
                  <a:tcPr marL="68580" marR="68580" marT="0" marB="0"/>
                </a:tc>
                <a:tc>
                  <a:txBody>
                    <a:bodyPr/>
                    <a:lstStyle/>
                    <a:p>
                      <a:pPr marL="0" marR="0" algn="ctr">
                        <a:spcBef>
                          <a:spcPts val="600"/>
                        </a:spcBef>
                        <a:spcAft>
                          <a:spcPts val="600"/>
                        </a:spcAft>
                      </a:pPr>
                      <a:r>
                        <a:rPr lang="en-US" sz="1800">
                          <a:effectLst/>
                        </a:rPr>
                        <a:t>Definition of Test Campaign on EtOH, aldehydes and NH3</a:t>
                      </a:r>
                      <a:endParaRPr lang="en-US" sz="1800">
                        <a:effectLst/>
                        <a:latin typeface="Times New Roman"/>
                      </a:endParaRPr>
                    </a:p>
                  </a:txBody>
                  <a:tcPr marL="68580" marR="68580" marT="0" marB="0"/>
                </a:tc>
              </a:tr>
              <a:tr h="1252328">
                <a:tc>
                  <a:txBody>
                    <a:bodyPr/>
                    <a:lstStyle/>
                    <a:p>
                      <a:pPr marL="0" marR="0" algn="ctr">
                        <a:spcBef>
                          <a:spcPts val="600"/>
                        </a:spcBef>
                        <a:spcAft>
                          <a:spcPts val="600"/>
                        </a:spcAft>
                      </a:pPr>
                      <a:endParaRPr lang="en-US" sz="1800" dirty="0" smtClean="0">
                        <a:effectLst/>
                      </a:endParaRPr>
                    </a:p>
                    <a:p>
                      <a:pPr marL="0" marR="0" algn="ctr">
                        <a:spcBef>
                          <a:spcPts val="600"/>
                        </a:spcBef>
                        <a:spcAft>
                          <a:spcPts val="600"/>
                        </a:spcAft>
                      </a:pPr>
                      <a:r>
                        <a:rPr lang="en-US" sz="1800" dirty="0" smtClean="0">
                          <a:effectLst/>
                        </a:rPr>
                        <a:t>Working </a:t>
                      </a:r>
                      <a:r>
                        <a:rPr lang="en-US" sz="1800" dirty="0">
                          <a:effectLst/>
                        </a:rPr>
                        <a:t>Paper Number</a:t>
                      </a:r>
                      <a:endParaRPr lang="en-US" sz="1800" dirty="0">
                        <a:effectLst/>
                        <a:latin typeface="Times New Roman"/>
                      </a:endParaRPr>
                    </a:p>
                  </a:txBody>
                  <a:tcPr marL="68580" marR="68580" marT="0" marB="0"/>
                </a:tc>
                <a:tc>
                  <a:txBody>
                    <a:bodyPr/>
                    <a:lstStyle/>
                    <a:p>
                      <a:pPr marL="0" marR="0" algn="ctr">
                        <a:spcBef>
                          <a:spcPts val="600"/>
                        </a:spcBef>
                        <a:spcAft>
                          <a:spcPts val="600"/>
                        </a:spcAft>
                      </a:pPr>
                      <a:endParaRPr lang="en-US" sz="1800" dirty="0" smtClean="0">
                        <a:effectLst/>
                      </a:endParaRPr>
                    </a:p>
                    <a:p>
                      <a:pPr marL="0" marR="0" algn="ctr">
                        <a:spcBef>
                          <a:spcPts val="600"/>
                        </a:spcBef>
                        <a:spcAft>
                          <a:spcPts val="600"/>
                        </a:spcAft>
                      </a:pPr>
                      <a:r>
                        <a:rPr lang="en-US" sz="1800" dirty="0" smtClean="0">
                          <a:effectLst/>
                        </a:rPr>
                        <a:t>WLTP-DTP-AP-21-04</a:t>
                      </a:r>
                      <a:endParaRPr lang="en-US" sz="1800" dirty="0">
                        <a:effectLst/>
                        <a:latin typeface="Times New Roman"/>
                      </a:endParaRPr>
                    </a:p>
                  </a:txBody>
                  <a:tcPr marL="68580" marR="68580" marT="0" marB="0"/>
                </a:tc>
              </a:tr>
            </a:tbl>
          </a:graphicData>
        </a:graphic>
      </p:graphicFrame>
    </p:spTree>
    <p:extLst>
      <p:ext uri="{BB962C8B-B14F-4D97-AF65-F5344CB8AC3E}">
        <p14:creationId xmlns:p14="http://schemas.microsoft.com/office/powerpoint/2010/main" xmlns="" val="2756822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703517851"/>
              </p:ext>
            </p:extLst>
          </p:nvPr>
        </p:nvGraphicFramePr>
        <p:xfrm>
          <a:off x="251520" y="1484784"/>
          <a:ext cx="8640960" cy="4632960"/>
        </p:xfrm>
        <a:graphic>
          <a:graphicData uri="http://schemas.openxmlformats.org/drawingml/2006/table">
            <a:tbl>
              <a:tblPr firstRow="1" firstCol="1" bandRow="1">
                <a:tableStyleId>{5C22544A-7EE6-4342-B048-85BDC9FD1C3A}</a:tableStyleId>
              </a:tblPr>
              <a:tblGrid>
                <a:gridCol w="1761491"/>
                <a:gridCol w="1091080"/>
                <a:gridCol w="1573740"/>
                <a:gridCol w="1300085"/>
                <a:gridCol w="1090194"/>
                <a:gridCol w="1824370"/>
              </a:tblGrid>
              <a:tr h="0">
                <a:tc>
                  <a:txBody>
                    <a:bodyPr/>
                    <a:lstStyle/>
                    <a:p>
                      <a:pPr marL="0" marR="0" algn="ctr">
                        <a:spcBef>
                          <a:spcPts val="0"/>
                        </a:spcBef>
                        <a:spcAft>
                          <a:spcPts val="0"/>
                        </a:spcAft>
                      </a:pPr>
                      <a:r>
                        <a:rPr lang="en-US" sz="1600" b="1" kern="100" dirty="0">
                          <a:effectLst/>
                        </a:rPr>
                        <a:t>instrument</a:t>
                      </a:r>
                      <a:endParaRPr lang="en-US" sz="16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dirty="0">
                          <a:effectLst/>
                        </a:rPr>
                        <a:t>Who?</a:t>
                      </a:r>
                      <a:endParaRPr lang="en-US" sz="16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Continuous measurement</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EF</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notes</a:t>
                      </a:r>
                      <a:endParaRPr lang="en-US" sz="1600" b="1" kern="100">
                        <a:effectLst/>
                        <a:latin typeface="Century"/>
                        <a:ea typeface="MS Mincho"/>
                        <a:cs typeface="Times New Roman"/>
                      </a:endParaRPr>
                    </a:p>
                  </a:txBody>
                  <a:tcPr marL="68580" marR="68580" marT="0" marB="0"/>
                </a:tc>
              </a:tr>
              <a:tr h="0">
                <a:tc>
                  <a:txBody>
                    <a:bodyPr/>
                    <a:lstStyle/>
                    <a:p>
                      <a:pPr marL="0" marR="0" algn="ctr">
                        <a:spcBef>
                          <a:spcPts val="0"/>
                        </a:spcBef>
                        <a:spcAft>
                          <a:spcPts val="0"/>
                        </a:spcAft>
                      </a:pPr>
                      <a:r>
                        <a:rPr lang="en-US" sz="1600" b="1" kern="100">
                          <a:effectLst/>
                        </a:rPr>
                        <a:t>GC-PID</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modal dilute</a:t>
                      </a:r>
                    </a:p>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Gas chromatography-Photoionization detector</a:t>
                      </a:r>
                      <a:endParaRPr lang="en-US" sz="1600" b="1" kern="100">
                        <a:effectLst/>
                        <a:latin typeface="Century"/>
                        <a:ea typeface="MS Mincho"/>
                        <a:cs typeface="Times New Roman"/>
                      </a:endParaRPr>
                    </a:p>
                  </a:txBody>
                  <a:tcPr marL="68580" marR="68580" marT="0" marB="0"/>
                </a:tc>
              </a:tr>
              <a:tr h="0">
                <a:tc>
                  <a:txBody>
                    <a:bodyPr/>
                    <a:lstStyle/>
                    <a:p>
                      <a:pPr marL="0" marR="0" algn="ctr">
                        <a:spcBef>
                          <a:spcPts val="0"/>
                        </a:spcBef>
                        <a:spcAft>
                          <a:spcPts val="0"/>
                        </a:spcAft>
                      </a:pPr>
                      <a:r>
                        <a:rPr lang="en-US" sz="1600" b="1" kern="100">
                          <a:effectLst/>
                        </a:rPr>
                        <a:t>Laser IR absorption spectrometry</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modal dilute</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bag</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r>
              <a:tr h="0">
                <a:tc>
                  <a:txBody>
                    <a:bodyPr/>
                    <a:lstStyle/>
                    <a:p>
                      <a:pPr marL="0" marR="0" algn="ctr">
                        <a:spcBef>
                          <a:spcPts val="0"/>
                        </a:spcBef>
                        <a:spcAft>
                          <a:spcPts val="0"/>
                        </a:spcAft>
                      </a:pPr>
                      <a:r>
                        <a:rPr lang="en-US" sz="1600" b="1" kern="100">
                          <a:effectLst/>
                        </a:rPr>
                        <a:t>FT-IR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modal dilute</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bag</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r>
              <a:tr h="0">
                <a:tc>
                  <a:txBody>
                    <a:bodyPr/>
                    <a:lstStyle/>
                    <a:p>
                      <a:pPr marL="0" marR="0" algn="ctr">
                        <a:spcBef>
                          <a:spcPts val="0"/>
                        </a:spcBef>
                        <a:spcAft>
                          <a:spcPts val="0"/>
                        </a:spcAft>
                      </a:pPr>
                      <a:r>
                        <a:rPr lang="en-US" sz="1600" b="1" kern="100">
                          <a:effectLst/>
                        </a:rPr>
                        <a:t>Photo AccousticAcoustic</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no</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no</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r>
              <a:tr h="0">
                <a:tc>
                  <a:txBody>
                    <a:bodyPr/>
                    <a:lstStyle/>
                    <a:p>
                      <a:pPr marL="0" marR="0" algn="ctr">
                        <a:spcBef>
                          <a:spcPts val="0"/>
                        </a:spcBef>
                        <a:spcAft>
                          <a:spcPts val="0"/>
                        </a:spcAft>
                      </a:pPr>
                      <a:r>
                        <a:rPr lang="en-US" sz="1600" b="1" kern="100">
                          <a:effectLst/>
                        </a:rPr>
                        <a:t>Reference method</a:t>
                      </a:r>
                    </a:p>
                    <a:p>
                      <a:pPr marL="0" marR="0" algn="ctr">
                        <a:spcBef>
                          <a:spcPts val="0"/>
                        </a:spcBef>
                        <a:spcAft>
                          <a:spcPts val="0"/>
                        </a:spcAft>
                      </a:pPr>
                      <a:r>
                        <a:rPr lang="en-US" sz="1600" b="1" kern="100">
                          <a:effectLst/>
                        </a:rPr>
                        <a:t>Impingers</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Horiba</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protocol to be established before the campaign</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Handling by JRC</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Impinger sampler (?)</a:t>
                      </a:r>
                    </a:p>
                    <a:p>
                      <a:pPr marL="0" marR="0" algn="ctr">
                        <a:spcBef>
                          <a:spcPts val="0"/>
                        </a:spcBef>
                        <a:spcAft>
                          <a:spcPts val="0"/>
                        </a:spcAft>
                      </a:pPr>
                      <a:r>
                        <a:rPr lang="en-US" sz="1600" b="1" kern="100">
                          <a:effectLst/>
                        </a:rPr>
                        <a:t> </a:t>
                      </a:r>
                    </a:p>
                    <a:p>
                      <a:pPr marL="0" marR="0" algn="ctr">
                        <a:spcBef>
                          <a:spcPts val="0"/>
                        </a:spcBef>
                        <a:spcAft>
                          <a:spcPts val="0"/>
                        </a:spcAft>
                      </a:pPr>
                      <a:r>
                        <a:rPr lang="en-US" sz="1600" b="1" kern="100">
                          <a:effectLst/>
                        </a:rPr>
                        <a:t>Analysis: External lab in Italy, alternative: VW?</a:t>
                      </a:r>
                      <a:endParaRPr lang="en-US" sz="1600" b="1" kern="100">
                        <a:effectLst/>
                        <a:latin typeface="Century"/>
                        <a:ea typeface="MS Mincho"/>
                        <a:cs typeface="Times New Roman"/>
                      </a:endParaRPr>
                    </a:p>
                  </a:txBody>
                  <a:tcPr marL="68580" marR="68580" marT="0" marB="0"/>
                </a:tc>
              </a:tr>
              <a:tr h="0">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r>
              <a:tr h="0">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dirty="0">
                          <a:effectLst/>
                        </a:rPr>
                        <a:t> </a:t>
                      </a:r>
                      <a:endParaRPr lang="en-US" sz="1600" b="1" kern="100" dirty="0">
                        <a:effectLst/>
                        <a:latin typeface="Century"/>
                        <a:ea typeface="MS Mincho"/>
                        <a:cs typeface="Times New Roman"/>
                      </a:endParaRPr>
                    </a:p>
                  </a:txBody>
                  <a:tcPr marL="68580" marR="68580" marT="0" marB="0"/>
                </a:tc>
              </a:tr>
            </a:tbl>
          </a:graphicData>
        </a:graphic>
      </p:graphicFrame>
      <p:sp>
        <p:nvSpPr>
          <p:cNvPr id="5" name="Rectangle 1"/>
          <p:cNvSpPr>
            <a:spLocks noChangeArrowheads="1"/>
          </p:cNvSpPr>
          <p:nvPr/>
        </p:nvSpPr>
        <p:spPr bwMode="auto">
          <a:xfrm>
            <a:off x="899592" y="1052736"/>
            <a:ext cx="1441028"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2000" b="1" i="0" u="none" strike="noStrike" cap="none" normalizeH="0" baseline="0" dirty="0" err="1" smtClean="0">
                <a:ln>
                  <a:noFill/>
                </a:ln>
                <a:solidFill>
                  <a:srgbClr val="365F91"/>
                </a:solidFill>
                <a:effectLst/>
                <a:latin typeface="Arial" pitchFamily="34" charset="0"/>
                <a:ea typeface="MS Mincho" pitchFamily="49" charset="-128"/>
                <a:cs typeface="Arial" pitchFamily="34" charset="0"/>
              </a:rPr>
              <a:t>EtOH</a:t>
            </a:r>
            <a:endParaRPr kumimoji="0" lang="en-US" altLang="ja-JP"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6934355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320744103"/>
              </p:ext>
            </p:extLst>
          </p:nvPr>
        </p:nvGraphicFramePr>
        <p:xfrm>
          <a:off x="179509" y="1772816"/>
          <a:ext cx="8856986" cy="3119616"/>
        </p:xfrm>
        <a:graphic>
          <a:graphicData uri="http://schemas.openxmlformats.org/drawingml/2006/table">
            <a:tbl>
              <a:tblPr firstRow="1" firstCol="1" bandRow="1">
                <a:tableStyleId>{5C22544A-7EE6-4342-B048-85BDC9FD1C3A}</a:tableStyleId>
              </a:tblPr>
              <a:tblGrid>
                <a:gridCol w="1771034"/>
                <a:gridCol w="1771034"/>
                <a:gridCol w="1771034"/>
                <a:gridCol w="1383645"/>
                <a:gridCol w="2160239"/>
              </a:tblGrid>
              <a:tr h="864096">
                <a:tc>
                  <a:txBody>
                    <a:bodyPr/>
                    <a:lstStyle/>
                    <a:p>
                      <a:pPr marL="0" marR="0" algn="ctr">
                        <a:spcBef>
                          <a:spcPts val="0"/>
                        </a:spcBef>
                        <a:spcAft>
                          <a:spcPts val="0"/>
                        </a:spcAft>
                      </a:pPr>
                      <a:r>
                        <a:rPr lang="en-US" sz="1600" b="1" kern="100" dirty="0">
                          <a:effectLst/>
                        </a:rPr>
                        <a:t>instrument</a:t>
                      </a:r>
                      <a:endParaRPr lang="en-US" sz="16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Who?</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Continuous measurement</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EF</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notes</a:t>
                      </a:r>
                      <a:endParaRPr lang="en-US" sz="1600" b="1" kern="100">
                        <a:effectLst/>
                        <a:latin typeface="Century"/>
                        <a:ea typeface="MS Mincho"/>
                        <a:cs typeface="Times New Roman"/>
                      </a:endParaRPr>
                    </a:p>
                  </a:txBody>
                  <a:tcPr marL="68580" marR="68580" marT="0" marB="0"/>
                </a:tc>
              </a:tr>
              <a:tr h="0">
                <a:tc>
                  <a:txBody>
                    <a:bodyPr/>
                    <a:lstStyle/>
                    <a:p>
                      <a:pPr marL="0" marR="0" algn="ctr">
                        <a:spcBef>
                          <a:spcPts val="0"/>
                        </a:spcBef>
                        <a:spcAft>
                          <a:spcPts val="0"/>
                        </a:spcAft>
                      </a:pPr>
                      <a:r>
                        <a:rPr lang="en-US" sz="1600" b="1" kern="100">
                          <a:effectLst/>
                        </a:rPr>
                        <a:t>Laser IR absorption spectrometry</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dirty="0">
                          <a:solidFill>
                            <a:srgbClr val="0070C0"/>
                          </a:solidFill>
                          <a:effectLst/>
                          <a:latin typeface="Arial"/>
                          <a:ea typeface="MS Mincho"/>
                          <a:cs typeface="Times New Roman"/>
                        </a:rPr>
                        <a:t>MAHA</a:t>
                      </a:r>
                      <a:endParaRPr lang="en-US" sz="16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latin typeface="Arial"/>
                          <a:ea typeface="MS Mincho"/>
                          <a:cs typeface="Times New Roman"/>
                        </a:rPr>
                        <a:t>modal dilute</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latin typeface="Arial"/>
                          <a:ea typeface="MS Mincho"/>
                          <a:cs typeface="Times New Roman"/>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dirty="0">
                          <a:solidFill>
                            <a:srgbClr val="0070C0"/>
                          </a:solidFill>
                          <a:effectLst/>
                          <a:latin typeface="Arial"/>
                          <a:ea typeface="MS Mincho"/>
                          <a:cs typeface="Times New Roman"/>
                        </a:rPr>
                        <a:t>CH3CHO only, HCHO to be confirmed</a:t>
                      </a:r>
                      <a:endParaRPr lang="en-US" sz="1600" b="1" kern="100" dirty="0">
                        <a:effectLst/>
                        <a:latin typeface="Century"/>
                        <a:ea typeface="MS Mincho"/>
                        <a:cs typeface="Times New Roman"/>
                      </a:endParaRPr>
                    </a:p>
                  </a:txBody>
                  <a:tcPr marL="68580" marR="68580" marT="0" marB="0"/>
                </a:tc>
              </a:tr>
              <a:tr h="0">
                <a:tc>
                  <a:txBody>
                    <a:bodyPr/>
                    <a:lstStyle/>
                    <a:p>
                      <a:pPr marL="0" marR="0" algn="ctr">
                        <a:spcBef>
                          <a:spcPts val="0"/>
                        </a:spcBef>
                        <a:spcAft>
                          <a:spcPts val="0"/>
                        </a:spcAft>
                      </a:pPr>
                      <a:r>
                        <a:rPr lang="en-US" sz="1600" b="1" kern="100">
                          <a:effectLst/>
                        </a:rPr>
                        <a:t>FT-IR</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endParaRPr lang="en-US" sz="1600" b="1" kern="100" dirty="0" smtClean="0">
                        <a:effectLst/>
                      </a:endParaRPr>
                    </a:p>
                    <a:p>
                      <a:pPr marL="0" marR="0" algn="ctr">
                        <a:spcBef>
                          <a:spcPts val="0"/>
                        </a:spcBef>
                        <a:spcAft>
                          <a:spcPts val="0"/>
                        </a:spcAft>
                      </a:pPr>
                      <a:r>
                        <a:rPr lang="en-US" sz="1600" b="1" kern="100" dirty="0" smtClean="0">
                          <a:effectLst/>
                        </a:rPr>
                        <a:t>modal </a:t>
                      </a:r>
                      <a:r>
                        <a:rPr lang="en-US" sz="1600" b="1" kern="100" dirty="0">
                          <a:effectLst/>
                        </a:rPr>
                        <a:t>dilute</a:t>
                      </a:r>
                      <a:endParaRPr lang="en-US" sz="16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r>
              <a:tr h="0">
                <a:tc>
                  <a:txBody>
                    <a:bodyPr/>
                    <a:lstStyle/>
                    <a:p>
                      <a:pPr marL="0" marR="0" algn="ctr">
                        <a:spcBef>
                          <a:spcPts val="0"/>
                        </a:spcBef>
                        <a:spcAft>
                          <a:spcPts val="0"/>
                        </a:spcAft>
                      </a:pPr>
                      <a:r>
                        <a:rPr lang="en-US" sz="1600" b="1" kern="100">
                          <a:effectLst/>
                        </a:rPr>
                        <a:t>GC-PID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endParaRPr lang="en-US" sz="1600" b="1" kern="100" dirty="0" smtClean="0">
                        <a:effectLst/>
                      </a:endParaRPr>
                    </a:p>
                    <a:p>
                      <a:pPr marL="0" marR="0" algn="ctr">
                        <a:spcBef>
                          <a:spcPts val="0"/>
                        </a:spcBef>
                        <a:spcAft>
                          <a:spcPts val="0"/>
                        </a:spcAft>
                      </a:pPr>
                      <a:r>
                        <a:rPr lang="en-US" sz="1600" b="1" kern="100" dirty="0" smtClean="0">
                          <a:effectLst/>
                        </a:rPr>
                        <a:t>modal </a:t>
                      </a:r>
                      <a:r>
                        <a:rPr lang="en-US" sz="1600" b="1" kern="100" dirty="0">
                          <a:effectLst/>
                        </a:rPr>
                        <a:t>dilute</a:t>
                      </a:r>
                      <a:endParaRPr lang="en-US" sz="16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 </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a:effectLst/>
                        </a:rPr>
                        <a:t>(Acetaldehyde only)</a:t>
                      </a:r>
                      <a:endParaRPr lang="en-US" sz="1600" b="1" kern="100">
                        <a:effectLst/>
                        <a:latin typeface="Century"/>
                        <a:ea typeface="MS Mincho"/>
                        <a:cs typeface="Times New Roman"/>
                      </a:endParaRPr>
                    </a:p>
                  </a:txBody>
                  <a:tcPr marL="68580" marR="68580" marT="0" marB="0"/>
                </a:tc>
              </a:tr>
              <a:tr h="0">
                <a:tc>
                  <a:txBody>
                    <a:bodyPr/>
                    <a:lstStyle/>
                    <a:p>
                      <a:pPr marL="0" marR="0" algn="ctr">
                        <a:spcBef>
                          <a:spcPts val="0"/>
                        </a:spcBef>
                        <a:spcAft>
                          <a:spcPts val="0"/>
                        </a:spcAft>
                      </a:pPr>
                      <a:r>
                        <a:rPr lang="en-US" sz="1600" b="1" kern="100">
                          <a:effectLst/>
                        </a:rPr>
                        <a:t>Reference method</a:t>
                      </a:r>
                    </a:p>
                    <a:p>
                      <a:pPr marL="0" marR="0" algn="ctr">
                        <a:spcBef>
                          <a:spcPts val="0"/>
                        </a:spcBef>
                        <a:spcAft>
                          <a:spcPts val="0"/>
                        </a:spcAft>
                      </a:pPr>
                      <a:r>
                        <a:rPr lang="en-US" sz="1600" b="1" kern="100">
                          <a:effectLst/>
                        </a:rPr>
                        <a:t>Cartridges HPLC</a:t>
                      </a:r>
                      <a:endParaRPr lang="en-US" sz="16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endParaRPr lang="en-US" sz="1800" b="1" kern="100" dirty="0" smtClean="0">
                        <a:effectLst/>
                      </a:endParaRPr>
                    </a:p>
                    <a:p>
                      <a:pPr marL="0" marR="0" algn="ctr">
                        <a:spcBef>
                          <a:spcPts val="0"/>
                        </a:spcBef>
                        <a:spcAft>
                          <a:spcPts val="0"/>
                        </a:spcAft>
                      </a:pPr>
                      <a:r>
                        <a:rPr lang="en-US" sz="1800" b="1" kern="100" dirty="0" smtClean="0">
                          <a:effectLst/>
                        </a:rPr>
                        <a:t>JRC</a:t>
                      </a:r>
                      <a:endParaRPr lang="en-US" sz="18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dirty="0">
                          <a:effectLst/>
                        </a:rPr>
                        <a:t> </a:t>
                      </a:r>
                      <a:endParaRPr lang="en-US" sz="16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dirty="0">
                          <a:effectLst/>
                        </a:rPr>
                        <a:t> </a:t>
                      </a:r>
                      <a:endParaRPr lang="en-US" sz="16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600" b="1" kern="100" dirty="0">
                          <a:effectLst/>
                        </a:rPr>
                        <a:t> </a:t>
                      </a:r>
                      <a:endParaRPr lang="en-US" sz="1600" b="1" kern="100" dirty="0">
                        <a:effectLst/>
                        <a:latin typeface="Century"/>
                        <a:ea typeface="MS Mincho"/>
                        <a:cs typeface="Times New Roman"/>
                      </a:endParaRPr>
                    </a:p>
                  </a:txBody>
                  <a:tcPr marL="68580" marR="68580" marT="0" marB="0"/>
                </a:tc>
              </a:tr>
            </a:tbl>
          </a:graphicData>
        </a:graphic>
      </p:graphicFrame>
      <p:sp>
        <p:nvSpPr>
          <p:cNvPr id="3" name="Rectangle 1"/>
          <p:cNvSpPr>
            <a:spLocks noChangeArrowheads="1"/>
          </p:cNvSpPr>
          <p:nvPr/>
        </p:nvSpPr>
        <p:spPr bwMode="auto">
          <a:xfrm>
            <a:off x="683568" y="764704"/>
            <a:ext cx="4572000" cy="8463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2000" b="1" i="0" u="none" strike="noStrike" cap="none" normalizeH="0" baseline="0" dirty="0" smtClean="0">
                <a:ln>
                  <a:noFill/>
                </a:ln>
                <a:solidFill>
                  <a:schemeClr val="tx1"/>
                </a:solidFill>
                <a:effectLst/>
                <a:latin typeface="Arial" pitchFamily="34" charset="0"/>
                <a:ea typeface="MS Mincho" pitchFamily="49" charset="-128"/>
                <a:cs typeface="Arial" pitchFamily="34" charset="0"/>
              </a:rPr>
              <a:t>Aldehydes</a:t>
            </a:r>
            <a:endParaRPr kumimoji="0" lang="en-US" altLang="ja-JP"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100" b="1" i="0" u="none" strike="noStrike" cap="none" normalizeH="0" baseline="0" dirty="0" smtClean="0">
                <a:ln>
                  <a:noFill/>
                </a:ln>
                <a:solidFill>
                  <a:schemeClr val="tx1"/>
                </a:solidFill>
                <a:effectLst/>
                <a:latin typeface="Arial" pitchFamily="34" charset="0"/>
                <a:ea typeface="MS Mincho" pitchFamily="49" charset="-128"/>
                <a:cs typeface="Arial" pitchFamily="34" charset="0"/>
              </a:rPr>
              <a:t/>
            </a:r>
            <a:br>
              <a:rPr kumimoji="0" lang="en-US" altLang="ja-JP" sz="1100" b="1" i="0" u="none" strike="noStrike" cap="none" normalizeH="0" baseline="0" dirty="0" smtClean="0">
                <a:ln>
                  <a:noFill/>
                </a:ln>
                <a:solidFill>
                  <a:schemeClr val="tx1"/>
                </a:solidFill>
                <a:effectLst/>
                <a:latin typeface="Arial" pitchFamily="34" charset="0"/>
                <a:ea typeface="MS Mincho" pitchFamily="49" charset="-128"/>
                <a:cs typeface="Arial" pitchFamily="34" charset="0"/>
              </a:rPr>
            </a:br>
            <a:endParaRPr kumimoji="0" lang="en-US" altLang="ja-JP"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3450235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453206991"/>
              </p:ext>
            </p:extLst>
          </p:nvPr>
        </p:nvGraphicFramePr>
        <p:xfrm>
          <a:off x="1187624" y="1844825"/>
          <a:ext cx="6871851" cy="3888431"/>
        </p:xfrm>
        <a:graphic>
          <a:graphicData uri="http://schemas.openxmlformats.org/drawingml/2006/table">
            <a:tbl>
              <a:tblPr firstRow="1" firstCol="1" lastRow="1" lastCol="1" bandRow="1" bandCol="1">
                <a:tableStyleId>{5C22544A-7EE6-4342-B048-85BDC9FD1C3A}</a:tableStyleId>
              </a:tblPr>
              <a:tblGrid>
                <a:gridCol w="1828805"/>
                <a:gridCol w="5043046"/>
              </a:tblGrid>
              <a:tr h="639304">
                <a:tc gridSpan="2">
                  <a:txBody>
                    <a:bodyPr/>
                    <a:lstStyle/>
                    <a:p>
                      <a:pPr marL="0" marR="0" algn="ctr">
                        <a:spcBef>
                          <a:spcPts val="600"/>
                        </a:spcBef>
                        <a:spcAft>
                          <a:spcPts val="600"/>
                        </a:spcAft>
                      </a:pPr>
                      <a:r>
                        <a:rPr lang="en-US" sz="2400" dirty="0">
                          <a:solidFill>
                            <a:schemeClr val="bg1"/>
                          </a:solidFill>
                          <a:effectLst/>
                        </a:rPr>
                        <a:t>WLTP DTP Additional Pollutants subgroup</a:t>
                      </a:r>
                      <a:endParaRPr lang="en-US" sz="2400" dirty="0">
                        <a:solidFill>
                          <a:schemeClr val="bg1"/>
                        </a:solidFill>
                        <a:effectLst/>
                        <a:latin typeface="Times New Roman"/>
                      </a:endParaRPr>
                    </a:p>
                  </a:txBody>
                  <a:tcPr marL="68580" marR="68580" marT="0" marB="0" anchor="ctr"/>
                </a:tc>
                <a:tc hMerge="1">
                  <a:txBody>
                    <a:bodyPr/>
                    <a:lstStyle/>
                    <a:p>
                      <a:endParaRPr lang="en-US"/>
                    </a:p>
                  </a:txBody>
                  <a:tcPr/>
                </a:tc>
              </a:tr>
              <a:tr h="2253238">
                <a:tc>
                  <a:txBody>
                    <a:bodyPr/>
                    <a:lstStyle/>
                    <a:p>
                      <a:pPr marL="0" marR="0" algn="just">
                        <a:spcBef>
                          <a:spcPts val="600"/>
                        </a:spcBef>
                        <a:spcAft>
                          <a:spcPts val="600"/>
                        </a:spcAft>
                      </a:pPr>
                      <a:r>
                        <a:rPr lang="en-US" sz="2000" dirty="0">
                          <a:solidFill>
                            <a:schemeClr val="bg1"/>
                          </a:solidFill>
                          <a:effectLst/>
                        </a:rPr>
                        <a:t>Title </a:t>
                      </a:r>
                      <a:endParaRPr lang="en-US" sz="2000" dirty="0">
                        <a:solidFill>
                          <a:schemeClr val="bg1"/>
                        </a:solidFill>
                        <a:effectLst/>
                        <a:latin typeface="Times New Roman"/>
                      </a:endParaRPr>
                    </a:p>
                  </a:txBody>
                  <a:tcPr marL="68580" marR="68580" marT="0" marB="0"/>
                </a:tc>
                <a:tc>
                  <a:txBody>
                    <a:bodyPr/>
                    <a:lstStyle/>
                    <a:p>
                      <a:pPr marL="0" marR="0" algn="just">
                        <a:spcBef>
                          <a:spcPts val="600"/>
                        </a:spcBef>
                        <a:spcAft>
                          <a:spcPts val="600"/>
                        </a:spcAft>
                      </a:pPr>
                      <a:r>
                        <a:rPr lang="en-US" sz="2000" dirty="0">
                          <a:solidFill>
                            <a:schemeClr val="bg1"/>
                          </a:solidFill>
                          <a:effectLst/>
                        </a:rPr>
                        <a:t>AP Subgroup 14th Meeting — Meeting </a:t>
                      </a:r>
                      <a:r>
                        <a:rPr lang="en-US" sz="2000" dirty="0" smtClean="0">
                          <a:solidFill>
                            <a:schemeClr val="bg1"/>
                          </a:solidFill>
                          <a:effectLst/>
                        </a:rPr>
                        <a:t>minutes</a:t>
                      </a:r>
                    </a:p>
                    <a:p>
                      <a:pPr marL="0" marR="0" algn="just">
                        <a:spcBef>
                          <a:spcPts val="600"/>
                        </a:spcBef>
                        <a:spcAft>
                          <a:spcPts val="600"/>
                        </a:spcAft>
                      </a:pPr>
                      <a:endParaRPr lang="en-US" sz="2000" dirty="0" smtClean="0">
                        <a:solidFill>
                          <a:schemeClr val="bg1"/>
                        </a:solidFill>
                        <a:effectLs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2000" b="1" i="0" u="none" strike="noStrike" cap="none" normalizeH="0" baseline="0" dirty="0" smtClean="0">
                          <a:ln>
                            <a:noFill/>
                          </a:ln>
                          <a:solidFill>
                            <a:schemeClr val="bg1"/>
                          </a:solidFill>
                          <a:effectLst/>
                          <a:latin typeface="Arial" pitchFamily="34" charset="0"/>
                          <a:ea typeface="Arial Unicode MS" pitchFamily="34" charset="-128"/>
                          <a:cs typeface="Arial" pitchFamily="34" charset="0"/>
                        </a:rPr>
                        <a:t>Date:</a:t>
                      </a:r>
                      <a:r>
                        <a:rPr kumimoji="0" lang="en-US" altLang="ja-JP" sz="2000" b="0" i="0" u="none" strike="noStrike" cap="none" normalizeH="0" baseline="0" dirty="0" smtClean="0">
                          <a:ln>
                            <a:noFill/>
                          </a:ln>
                          <a:solidFill>
                            <a:schemeClr val="bg1"/>
                          </a:solidFill>
                          <a:effectLst/>
                          <a:latin typeface="Arial" pitchFamily="34" charset="0"/>
                          <a:ea typeface="Arial Unicode MS" pitchFamily="34" charset="-128"/>
                          <a:cs typeface="Arial" pitchFamily="34" charset="0"/>
                        </a:rPr>
                        <a:t> March 07/08 2013</a:t>
                      </a:r>
                      <a:endParaRPr kumimoji="0" lang="en-US" altLang="ja-JP" sz="2000" b="0" i="0" u="none" strike="noStrike" cap="none" normalizeH="0" baseline="0" dirty="0" smtClean="0">
                        <a:ln>
                          <a:noFill/>
                        </a:ln>
                        <a:solidFill>
                          <a:schemeClr val="bg1"/>
                        </a:solidFill>
                        <a:effectLst/>
                        <a:latin typeface="Arial Unicode MS" pitchFamily="34" charset="-128"/>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2000" b="1" i="0" u="none" strike="noStrike" cap="none" normalizeH="0" baseline="0" dirty="0" smtClean="0">
                          <a:ln>
                            <a:noFill/>
                          </a:ln>
                          <a:solidFill>
                            <a:schemeClr val="bg1"/>
                          </a:solidFill>
                          <a:effectLst/>
                          <a:latin typeface="Arial" pitchFamily="34" charset="0"/>
                          <a:ea typeface="Arial Unicode MS" pitchFamily="34" charset="-128"/>
                          <a:cs typeface="Arial" pitchFamily="34" charset="0"/>
                        </a:rPr>
                        <a:t>Location:</a:t>
                      </a:r>
                      <a:r>
                        <a:rPr kumimoji="0" lang="en-US" altLang="ja-JP" sz="2000" b="0" i="0" u="none" strike="noStrike" cap="none" normalizeH="0" baseline="0" dirty="0" smtClean="0">
                          <a:ln>
                            <a:noFill/>
                          </a:ln>
                          <a:solidFill>
                            <a:schemeClr val="bg1"/>
                          </a:solidFill>
                          <a:effectLst/>
                          <a:latin typeface="Arial" pitchFamily="34" charset="0"/>
                          <a:ea typeface="Arial Unicode MS" pitchFamily="34" charset="-128"/>
                          <a:cs typeface="Arial" pitchFamily="34" charset="0"/>
                        </a:rPr>
                        <a:t> JRC/</a:t>
                      </a:r>
                      <a:r>
                        <a:rPr kumimoji="0" lang="en-US" altLang="ja-JP" sz="2000" b="0" i="0" u="none" strike="noStrike" cap="none" normalizeH="0" baseline="0" dirty="0" err="1" smtClean="0">
                          <a:ln>
                            <a:noFill/>
                          </a:ln>
                          <a:solidFill>
                            <a:schemeClr val="bg1"/>
                          </a:solidFill>
                          <a:effectLst/>
                          <a:latin typeface="Arial" pitchFamily="34" charset="0"/>
                          <a:ea typeface="Arial Unicode MS" pitchFamily="34" charset="-128"/>
                          <a:cs typeface="Arial" pitchFamily="34" charset="0"/>
                        </a:rPr>
                        <a:t>Ispra</a:t>
                      </a:r>
                      <a:endParaRPr kumimoji="0" lang="en-US" altLang="ja-JP" sz="2000" b="0" i="0" u="none" strike="noStrike" cap="none" normalizeH="0" baseline="0" dirty="0" smtClean="0">
                        <a:ln>
                          <a:noFill/>
                        </a:ln>
                        <a:solidFill>
                          <a:schemeClr val="bg1"/>
                        </a:solidFill>
                        <a:effectLst/>
                        <a:latin typeface="Arial" pitchFamily="34" charset="0"/>
                        <a:ea typeface="Arial Unicode MS" pitchFamily="34" charset="-128"/>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2000" b="0" i="0" u="none" strike="noStrike" cap="none" normalizeH="0" baseline="0" dirty="0" smtClean="0">
                        <a:ln>
                          <a:noFill/>
                        </a:ln>
                        <a:solidFill>
                          <a:schemeClr val="bg1"/>
                        </a:solidFill>
                        <a:effectLst/>
                        <a:latin typeface="Arial Unicode MS" pitchFamily="34" charset="-128"/>
                        <a:ea typeface="Arial Unicode MS" pitchFamily="34" charset="-128"/>
                        <a:cs typeface="Arial Unicode MS" pitchFamily="34" charset="-128"/>
                      </a:endParaRPr>
                    </a:p>
                  </a:txBody>
                  <a:tcPr marL="68580" marR="68580" marT="0" marB="0"/>
                </a:tc>
              </a:tr>
              <a:tr h="995889">
                <a:tc>
                  <a:txBody>
                    <a:bodyPr/>
                    <a:lstStyle/>
                    <a:p>
                      <a:pPr marL="0" marR="0">
                        <a:spcBef>
                          <a:spcPts val="600"/>
                        </a:spcBef>
                        <a:spcAft>
                          <a:spcPts val="600"/>
                        </a:spcAft>
                      </a:pPr>
                      <a:r>
                        <a:rPr lang="en-US" sz="2000" dirty="0">
                          <a:solidFill>
                            <a:schemeClr val="bg1"/>
                          </a:solidFill>
                          <a:effectLst/>
                        </a:rPr>
                        <a:t>Working Paper Number</a:t>
                      </a:r>
                      <a:endParaRPr lang="en-US" sz="2000" dirty="0">
                        <a:solidFill>
                          <a:schemeClr val="bg1"/>
                        </a:solidFill>
                        <a:effectLst/>
                        <a:latin typeface="Times New Roman"/>
                      </a:endParaRPr>
                    </a:p>
                  </a:txBody>
                  <a:tcPr marL="68580" marR="68580" marT="0" marB="0"/>
                </a:tc>
                <a:tc>
                  <a:txBody>
                    <a:bodyPr/>
                    <a:lstStyle/>
                    <a:p>
                      <a:pPr marL="0" marR="0" algn="just">
                        <a:spcBef>
                          <a:spcPts val="600"/>
                        </a:spcBef>
                        <a:spcAft>
                          <a:spcPts val="600"/>
                        </a:spcAft>
                      </a:pPr>
                      <a:r>
                        <a:rPr lang="en-US" sz="2000" dirty="0" smtClean="0">
                          <a:solidFill>
                            <a:schemeClr val="bg1"/>
                          </a:solidFill>
                          <a:effectLst/>
                        </a:rPr>
                        <a:t>WLTP-DTP-AP-21-02</a:t>
                      </a:r>
                      <a:endParaRPr lang="en-US" sz="2000" dirty="0">
                        <a:solidFill>
                          <a:schemeClr val="bg1"/>
                        </a:solidFill>
                        <a:effectLst/>
                        <a:latin typeface="Times New Roman"/>
                      </a:endParaRPr>
                    </a:p>
                  </a:txBody>
                  <a:tcPr marL="68580" marR="68580" marT="0" marB="0"/>
                </a:tc>
              </a:tr>
            </a:tbl>
          </a:graphicData>
        </a:graphic>
      </p:graphicFrame>
    </p:spTree>
    <p:extLst>
      <p:ext uri="{BB962C8B-B14F-4D97-AF65-F5344CB8AC3E}">
        <p14:creationId xmlns:p14="http://schemas.microsoft.com/office/powerpoint/2010/main" xmlns="" val="952503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980673759"/>
              </p:ext>
            </p:extLst>
          </p:nvPr>
        </p:nvGraphicFramePr>
        <p:xfrm>
          <a:off x="251520" y="1351575"/>
          <a:ext cx="8784975" cy="4043097"/>
        </p:xfrm>
        <a:graphic>
          <a:graphicData uri="http://schemas.openxmlformats.org/drawingml/2006/table">
            <a:tbl>
              <a:tblPr firstRow="1" firstCol="1" bandRow="1">
                <a:tableStyleId>{5C22544A-7EE6-4342-B048-85BDC9FD1C3A}</a:tableStyleId>
              </a:tblPr>
              <a:tblGrid>
                <a:gridCol w="1756635"/>
                <a:gridCol w="1257826"/>
                <a:gridCol w="1620678"/>
                <a:gridCol w="2392301"/>
                <a:gridCol w="1757535"/>
              </a:tblGrid>
              <a:tr h="585479">
                <a:tc>
                  <a:txBody>
                    <a:bodyPr/>
                    <a:lstStyle/>
                    <a:p>
                      <a:pPr marL="0" marR="0" algn="ctr">
                        <a:spcBef>
                          <a:spcPts val="0"/>
                        </a:spcBef>
                        <a:spcAft>
                          <a:spcPts val="0"/>
                        </a:spcAft>
                      </a:pPr>
                      <a:r>
                        <a:rPr lang="en-US" sz="1800" kern="100" dirty="0">
                          <a:effectLst/>
                        </a:rPr>
                        <a:t>instrument</a:t>
                      </a:r>
                      <a:endParaRPr lang="en-US" sz="1800"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kern="100" dirty="0">
                          <a:effectLst/>
                        </a:rPr>
                        <a:t>Who?</a:t>
                      </a:r>
                      <a:endParaRPr lang="en-US" sz="1800"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kern="100" dirty="0">
                          <a:effectLst/>
                        </a:rPr>
                        <a:t>Continuous measurement</a:t>
                      </a:r>
                      <a:endParaRPr lang="en-US" sz="1800"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kern="100" dirty="0">
                          <a:effectLst/>
                        </a:rPr>
                        <a:t>Sampling line T;</a:t>
                      </a:r>
                    </a:p>
                    <a:p>
                      <a:pPr marL="0" marR="0" algn="ctr">
                        <a:spcBef>
                          <a:spcPts val="0"/>
                        </a:spcBef>
                        <a:spcAft>
                          <a:spcPts val="0"/>
                        </a:spcAft>
                      </a:pPr>
                      <a:r>
                        <a:rPr lang="en-US" sz="1800" kern="100" dirty="0">
                          <a:effectLst/>
                        </a:rPr>
                        <a:t>Sampling flow</a:t>
                      </a:r>
                      <a:endParaRPr lang="en-US" sz="1800"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kern="100" dirty="0">
                          <a:effectLst/>
                        </a:rPr>
                        <a:t>notes</a:t>
                      </a:r>
                      <a:endParaRPr lang="en-US" sz="1800" kern="100" dirty="0">
                        <a:effectLst/>
                        <a:latin typeface="Century"/>
                        <a:ea typeface="MS Mincho"/>
                        <a:cs typeface="Times New Roman"/>
                      </a:endParaRPr>
                    </a:p>
                  </a:txBody>
                  <a:tcPr marL="68580" marR="68580" marT="0" marB="0"/>
                </a:tc>
              </a:tr>
              <a:tr h="292740">
                <a:tc>
                  <a:txBody>
                    <a:bodyPr/>
                    <a:lstStyle/>
                    <a:p>
                      <a:pPr marL="0" marR="0" algn="ctr">
                        <a:spcBef>
                          <a:spcPts val="0"/>
                        </a:spcBef>
                        <a:spcAft>
                          <a:spcPts val="0"/>
                        </a:spcAft>
                      </a:pPr>
                      <a:r>
                        <a:rPr lang="en-US" sz="1800" b="1" kern="100" dirty="0">
                          <a:effectLst/>
                        </a:rPr>
                        <a:t>FT-IR</a:t>
                      </a:r>
                      <a:endParaRPr lang="en-US" sz="18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JRC</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 </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 190 °C; 5 -10 l/m</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extractive</a:t>
                      </a:r>
                      <a:endParaRPr lang="en-US" sz="1800" b="1" kern="100">
                        <a:effectLst/>
                        <a:latin typeface="Century"/>
                        <a:ea typeface="MS Mincho"/>
                        <a:cs typeface="Times New Roman"/>
                      </a:endParaRPr>
                    </a:p>
                  </a:txBody>
                  <a:tcPr marL="68580" marR="68580" marT="0" marB="0"/>
                </a:tc>
              </a:tr>
              <a:tr h="1463698">
                <a:tc>
                  <a:txBody>
                    <a:bodyPr/>
                    <a:lstStyle/>
                    <a:p>
                      <a:pPr marL="0" marR="0" algn="ctr">
                        <a:spcBef>
                          <a:spcPts val="0"/>
                        </a:spcBef>
                        <a:spcAft>
                          <a:spcPts val="0"/>
                        </a:spcAft>
                      </a:pPr>
                      <a:r>
                        <a:rPr lang="en-US" sz="1800" b="1" kern="100" dirty="0">
                          <a:effectLst/>
                        </a:rPr>
                        <a:t>Photo Acoustic laser spectrometer</a:t>
                      </a:r>
                      <a:endParaRPr lang="en-US" sz="18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dirty="0">
                          <a:effectLst/>
                        </a:rPr>
                        <a:t> </a:t>
                      </a:r>
                      <a:endParaRPr lang="en-US" sz="18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dirty="0">
                          <a:effectLst/>
                        </a:rPr>
                        <a:t> </a:t>
                      </a:r>
                      <a:endParaRPr lang="en-US" sz="18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dirty="0">
                          <a:effectLst/>
                        </a:rPr>
                        <a:t>Sampling line 190 °C;</a:t>
                      </a:r>
                    </a:p>
                    <a:p>
                      <a:pPr marL="0" marR="0" algn="ctr">
                        <a:spcBef>
                          <a:spcPts val="0"/>
                        </a:spcBef>
                        <a:spcAft>
                          <a:spcPts val="0"/>
                        </a:spcAft>
                      </a:pPr>
                      <a:r>
                        <a:rPr lang="en-US" sz="1800" b="1" kern="100" dirty="0">
                          <a:effectLst/>
                        </a:rPr>
                        <a:t>Analyser-50°C </a:t>
                      </a:r>
                      <a:r>
                        <a:rPr lang="en-US" sz="1800" b="1" kern="100" dirty="0" err="1">
                          <a:effectLst/>
                        </a:rPr>
                        <a:t>w.secondary</a:t>
                      </a:r>
                      <a:r>
                        <a:rPr lang="en-US" sz="1800" b="1" kern="100" dirty="0">
                          <a:effectLst/>
                        </a:rPr>
                        <a:t> dilution</a:t>
                      </a:r>
                    </a:p>
                    <a:p>
                      <a:pPr marL="0" marR="0" algn="ctr">
                        <a:spcBef>
                          <a:spcPts val="0"/>
                        </a:spcBef>
                        <a:spcAft>
                          <a:spcPts val="0"/>
                        </a:spcAft>
                      </a:pPr>
                      <a:r>
                        <a:rPr lang="en-US" sz="1800" b="1" kern="100" dirty="0">
                          <a:effectLst/>
                        </a:rPr>
                        <a:t>1.2 l/m</a:t>
                      </a:r>
                    </a:p>
                    <a:p>
                      <a:pPr marL="0" marR="0" algn="ctr">
                        <a:spcBef>
                          <a:spcPts val="0"/>
                        </a:spcBef>
                        <a:spcAft>
                          <a:spcPts val="0"/>
                        </a:spcAft>
                      </a:pPr>
                      <a:r>
                        <a:rPr lang="en-US" sz="1800" b="1" kern="100" dirty="0">
                          <a:effectLst/>
                        </a:rPr>
                        <a:t> </a:t>
                      </a:r>
                      <a:endParaRPr lang="en-US" sz="18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extractive</a:t>
                      </a:r>
                      <a:endParaRPr lang="en-US" sz="1800" b="1" kern="100">
                        <a:effectLst/>
                        <a:latin typeface="Century"/>
                        <a:ea typeface="MS Mincho"/>
                        <a:cs typeface="Times New Roman"/>
                      </a:endParaRPr>
                    </a:p>
                  </a:txBody>
                  <a:tcPr marL="68580" marR="68580" marT="0" marB="0"/>
                </a:tc>
              </a:tr>
              <a:tr h="292740">
                <a:tc>
                  <a:txBody>
                    <a:bodyPr/>
                    <a:lstStyle/>
                    <a:p>
                      <a:pPr marL="0" marR="0" algn="ctr">
                        <a:spcBef>
                          <a:spcPts val="0"/>
                        </a:spcBef>
                        <a:spcAft>
                          <a:spcPts val="0"/>
                        </a:spcAft>
                      </a:pPr>
                      <a:r>
                        <a:rPr lang="en-US" sz="1800" b="1" kern="100">
                          <a:effectLst/>
                        </a:rPr>
                        <a:t>QL-NX</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 </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dirty="0">
                          <a:effectLst/>
                        </a:rPr>
                        <a:t> </a:t>
                      </a:r>
                      <a:endParaRPr lang="en-US" sz="18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113 °C; 8 l/m</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extractive</a:t>
                      </a:r>
                      <a:endParaRPr lang="en-US" sz="1800" b="1" kern="100">
                        <a:effectLst/>
                        <a:latin typeface="Century"/>
                        <a:ea typeface="MS Mincho"/>
                        <a:cs typeface="Times New Roman"/>
                      </a:endParaRPr>
                    </a:p>
                  </a:txBody>
                  <a:tcPr marL="68580" marR="68580" marT="0" marB="0"/>
                </a:tc>
              </a:tr>
              <a:tr h="585479">
                <a:tc>
                  <a:txBody>
                    <a:bodyPr/>
                    <a:lstStyle/>
                    <a:p>
                      <a:pPr marL="0" marR="0" algn="ctr">
                        <a:spcBef>
                          <a:spcPts val="0"/>
                        </a:spcBef>
                        <a:spcAft>
                          <a:spcPts val="0"/>
                        </a:spcAft>
                      </a:pPr>
                      <a:r>
                        <a:rPr lang="en-US" sz="1800" b="1" kern="100">
                          <a:effectLst/>
                        </a:rPr>
                        <a:t>LDS</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 (Daimler?)</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dirty="0">
                          <a:effectLst/>
                        </a:rPr>
                        <a:t> </a:t>
                      </a:r>
                      <a:endParaRPr lang="en-US" sz="18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fr-FR" sz="1800" b="1" kern="100" dirty="0">
                          <a:effectLst/>
                        </a:rPr>
                        <a:t>190 °C; 6l/m</a:t>
                      </a:r>
                      <a:endParaRPr lang="en-US" sz="1800" b="1" kern="100" dirty="0">
                        <a:effectLst/>
                      </a:endParaRPr>
                    </a:p>
                    <a:p>
                      <a:pPr marL="0" marR="0" algn="ctr">
                        <a:spcBef>
                          <a:spcPts val="0"/>
                        </a:spcBef>
                        <a:spcAft>
                          <a:spcPts val="0"/>
                        </a:spcAft>
                      </a:pPr>
                      <a:r>
                        <a:rPr lang="fr-FR" sz="1800" b="1" kern="100" dirty="0">
                          <a:effectLst/>
                        </a:rPr>
                        <a:t>Analyser 45°C &amp;75 mbar</a:t>
                      </a:r>
                      <a:endParaRPr lang="en-US" sz="18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in situ</a:t>
                      </a:r>
                      <a:endParaRPr lang="en-US" sz="1800" b="1" kern="100">
                        <a:effectLst/>
                        <a:latin typeface="Century"/>
                        <a:ea typeface="MS Mincho"/>
                        <a:cs typeface="Times New Roman"/>
                      </a:endParaRPr>
                    </a:p>
                  </a:txBody>
                  <a:tcPr marL="68580" marR="68580" marT="0" marB="0"/>
                </a:tc>
              </a:tr>
              <a:tr h="292740">
                <a:tc>
                  <a:txBody>
                    <a:bodyPr/>
                    <a:lstStyle/>
                    <a:p>
                      <a:pPr marL="0" marR="0" algn="ctr">
                        <a:spcBef>
                          <a:spcPts val="0"/>
                        </a:spcBef>
                        <a:spcAft>
                          <a:spcPts val="0"/>
                        </a:spcAft>
                      </a:pPr>
                      <a:r>
                        <a:rPr lang="en-US" sz="1800" b="1" kern="100">
                          <a:effectLst/>
                        </a:rPr>
                        <a:t>LAS</a:t>
                      </a:r>
                      <a:r>
                        <a:rPr lang="en-US" sz="1800" b="1" u="none" strike="sngStrike" kern="100">
                          <a:effectLst/>
                        </a:rPr>
                        <a:t>A</a:t>
                      </a:r>
                      <a:r>
                        <a:rPr lang="en-US" sz="1800" b="1" kern="100">
                          <a:effectLst/>
                        </a:rPr>
                        <a:t>R NH3</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 </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 </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dirty="0">
                          <a:effectLst/>
                        </a:rPr>
                        <a:t>190 °C</a:t>
                      </a:r>
                      <a:endParaRPr lang="en-US" sz="18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extractive</a:t>
                      </a:r>
                      <a:endParaRPr lang="en-US" sz="1800" b="1" kern="100">
                        <a:effectLst/>
                        <a:latin typeface="Century"/>
                        <a:ea typeface="MS Mincho"/>
                        <a:cs typeface="Times New Roman"/>
                      </a:endParaRPr>
                    </a:p>
                  </a:txBody>
                  <a:tcPr marL="68580" marR="68580" marT="0" marB="0"/>
                </a:tc>
              </a:tr>
              <a:tr h="292740">
                <a:tc>
                  <a:txBody>
                    <a:bodyPr/>
                    <a:lstStyle/>
                    <a:p>
                      <a:pPr marL="0" marR="0" algn="ctr">
                        <a:spcBef>
                          <a:spcPts val="0"/>
                        </a:spcBef>
                        <a:spcAft>
                          <a:spcPts val="0"/>
                        </a:spcAft>
                      </a:pPr>
                      <a:r>
                        <a:rPr lang="fr-FR" sz="1800" b="1" kern="100" dirty="0">
                          <a:effectLst/>
                        </a:rPr>
                        <a:t>Diode Laser </a:t>
                      </a:r>
                      <a:endParaRPr lang="en-US" sz="1800" b="1" kern="100" dirty="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(AVL?;)</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 </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a:effectLst/>
                        </a:rPr>
                        <a:t> </a:t>
                      </a:r>
                      <a:endParaRPr lang="en-US" sz="1800" b="1" kern="100">
                        <a:effectLst/>
                        <a:latin typeface="Century"/>
                        <a:ea typeface="MS Mincho"/>
                        <a:cs typeface="Times New Roman"/>
                      </a:endParaRPr>
                    </a:p>
                  </a:txBody>
                  <a:tcPr marL="68580" marR="68580" marT="0" marB="0"/>
                </a:tc>
                <a:tc>
                  <a:txBody>
                    <a:bodyPr/>
                    <a:lstStyle/>
                    <a:p>
                      <a:pPr marL="0" marR="0" algn="ctr">
                        <a:spcBef>
                          <a:spcPts val="0"/>
                        </a:spcBef>
                        <a:spcAft>
                          <a:spcPts val="0"/>
                        </a:spcAft>
                      </a:pPr>
                      <a:r>
                        <a:rPr lang="en-US" sz="1800" b="1" kern="100" dirty="0">
                          <a:effectLst/>
                        </a:rPr>
                        <a:t>extractive</a:t>
                      </a:r>
                      <a:endParaRPr lang="en-US" sz="1800" b="1" kern="100" dirty="0">
                        <a:effectLst/>
                        <a:latin typeface="Century"/>
                        <a:ea typeface="MS Mincho"/>
                        <a:cs typeface="Times New Roman"/>
                      </a:endParaRPr>
                    </a:p>
                  </a:txBody>
                  <a:tcPr marL="68580" marR="68580" marT="0" marB="0"/>
                </a:tc>
              </a:tr>
            </a:tbl>
          </a:graphicData>
        </a:graphic>
      </p:graphicFrame>
      <p:sp>
        <p:nvSpPr>
          <p:cNvPr id="3" name="Rectangle 1"/>
          <p:cNvSpPr>
            <a:spLocks noChangeArrowheads="1"/>
          </p:cNvSpPr>
          <p:nvPr/>
        </p:nvSpPr>
        <p:spPr bwMode="auto">
          <a:xfrm>
            <a:off x="683568" y="5733256"/>
            <a:ext cx="7560840"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600" i="1" u="none" strike="noStrike" cap="none" normalizeH="0" baseline="0" dirty="0" smtClean="0">
                <a:ln>
                  <a:noFill/>
                </a:ln>
                <a:solidFill>
                  <a:schemeClr val="tx1"/>
                </a:solidFill>
                <a:effectLst/>
                <a:latin typeface="Arial" pitchFamily="34" charset="0"/>
                <a:ea typeface="MS Mincho" pitchFamily="49" charset="-128"/>
                <a:cs typeface="Arial" pitchFamily="34" charset="0"/>
              </a:rPr>
              <a:t>No return of bypass</a:t>
            </a:r>
            <a:endParaRPr kumimoji="0" lang="en-US" altLang="ja-JP" sz="160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600" i="1" u="none" strike="noStrike" cap="none" normalizeH="0" baseline="0" dirty="0" smtClean="0">
                <a:ln>
                  <a:noFill/>
                </a:ln>
                <a:solidFill>
                  <a:schemeClr val="tx1"/>
                </a:solidFill>
                <a:effectLst/>
                <a:latin typeface="Century" pitchFamily="18" charset="0"/>
                <a:ea typeface="MS Mincho" pitchFamily="49" charset="-128"/>
                <a:cs typeface="Times New Roman" pitchFamily="18" charset="0"/>
              </a:rPr>
              <a:t>[1]diode-laser spectrometer for determination of NH3 in tailpipe exhaust</a:t>
            </a:r>
            <a:r>
              <a:rPr kumimoji="0" lang="de-DE" altLang="ja-JP" sz="1600" i="1" u="none" strike="noStrike" cap="none" normalizeH="0" baseline="0" dirty="0" smtClean="0">
                <a:ln>
                  <a:noFill/>
                </a:ln>
                <a:solidFill>
                  <a:schemeClr val="tx1"/>
                </a:solidFill>
                <a:effectLst/>
                <a:latin typeface="Century" pitchFamily="18" charset="0"/>
                <a:ea typeface="MS Mincho" pitchFamily="49" charset="-128"/>
                <a:cs typeface="Times New Roman" pitchFamily="18" charset="0"/>
              </a:rPr>
              <a:t> </a:t>
            </a:r>
            <a:endParaRPr kumimoji="0" lang="de-DE" altLang="ja-JP" sz="1600" i="1"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1342217" y="908720"/>
            <a:ext cx="801823" cy="461665"/>
          </a:xfrm>
          <a:prstGeom prst="rect">
            <a:avLst/>
          </a:prstGeom>
        </p:spPr>
        <p:txBody>
          <a:bodyPr wrap="none">
            <a:spAutoFit/>
          </a:bodyPr>
          <a:lstStyle/>
          <a:p>
            <a:pPr lvl="0" fontAlgn="base">
              <a:spcBef>
                <a:spcPct val="0"/>
              </a:spcBef>
              <a:spcAft>
                <a:spcPct val="0"/>
              </a:spcAft>
            </a:pPr>
            <a:r>
              <a:rPr lang="en-US" altLang="ja-JP" sz="2400" b="1" dirty="0">
                <a:latin typeface="Arial" pitchFamily="34" charset="0"/>
                <a:ea typeface="MS Mincho" pitchFamily="49" charset="-128"/>
                <a:cs typeface="Arial" pitchFamily="34" charset="0"/>
              </a:rPr>
              <a:t>NH3</a:t>
            </a:r>
            <a:endParaRPr lang="en-US" altLang="ja-JP" sz="2400" b="1" dirty="0">
              <a:latin typeface="Arial" pitchFamily="34" charset="0"/>
              <a:cs typeface="Arial" pitchFamily="34" charset="0"/>
            </a:endParaRPr>
          </a:p>
        </p:txBody>
      </p:sp>
    </p:spTree>
    <p:extLst>
      <p:ext uri="{BB962C8B-B14F-4D97-AF65-F5344CB8AC3E}">
        <p14:creationId xmlns:p14="http://schemas.microsoft.com/office/powerpoint/2010/main" xmlns="" val="5980663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628800"/>
            <a:ext cx="7305783" cy="3477875"/>
          </a:xfrm>
          <a:prstGeom prst="rect">
            <a:avLst/>
          </a:prstGeom>
          <a:noFill/>
        </p:spPr>
        <p:txBody>
          <a:bodyPr wrap="none" rtlCol="0">
            <a:spAutoFit/>
          </a:bodyPr>
          <a:lstStyle/>
          <a:p>
            <a:r>
              <a:rPr lang="en-US" sz="2000" b="1" dirty="0"/>
              <a:t/>
            </a:r>
            <a:br>
              <a:rPr lang="en-US" sz="2000" b="1" dirty="0"/>
            </a:br>
            <a:r>
              <a:rPr lang="en-US" sz="2000" b="1" dirty="0" smtClean="0"/>
              <a:t>WLTP-DTP-AP-21-</a:t>
            </a:r>
            <a:r>
              <a:rPr lang="en-US" sz="2000" b="1" dirty="0" smtClean="0">
                <a:solidFill>
                  <a:srgbClr val="C00000"/>
                </a:solidFill>
              </a:rPr>
              <a:t>xx</a:t>
            </a:r>
            <a:r>
              <a:rPr lang="en-US" sz="2000" b="1" dirty="0" smtClean="0"/>
              <a:t> </a:t>
            </a:r>
          </a:p>
          <a:p>
            <a:r>
              <a:rPr lang="en-US" sz="2000" b="1" dirty="0" smtClean="0"/>
              <a:t> </a:t>
            </a:r>
            <a:r>
              <a:rPr lang="en-US" sz="2000" b="1" dirty="0"/>
              <a:t>uploaded/updated in the interest group </a:t>
            </a:r>
            <a:endParaRPr lang="en-US" sz="2000" b="1" dirty="0" smtClean="0"/>
          </a:p>
          <a:p>
            <a:endParaRPr lang="en-US" sz="2000" b="1" dirty="0" smtClean="0"/>
          </a:p>
          <a:p>
            <a:r>
              <a:rPr lang="en-US" sz="2000" b="1" dirty="0" smtClean="0">
                <a:hlinkClick r:id="rId3" tooltip="WLTP-DTP (World Light duty Test Procedures development groups)&#10;"/>
              </a:rPr>
              <a:t>WLTP-DTP </a:t>
            </a:r>
            <a:r>
              <a:rPr lang="en-US" sz="2000" b="1" dirty="0">
                <a:hlinkClick r:id="rId3" tooltip="WLTP-DTP (World Light duty Test Procedures development groups)&#10;"/>
              </a:rPr>
              <a:t>(World Light duty Test Procedures development groups) </a:t>
            </a:r>
            <a:endParaRPr lang="en-US" sz="2000" b="1" dirty="0" smtClean="0"/>
          </a:p>
          <a:p>
            <a:r>
              <a:rPr lang="en-US" sz="2000" b="1" dirty="0" smtClean="0"/>
              <a:t>(</a:t>
            </a:r>
            <a:r>
              <a:rPr lang="en-US" sz="2000" b="1" dirty="0"/>
              <a:t>Category: </a:t>
            </a:r>
            <a:r>
              <a:rPr lang="en-US" sz="2000" b="1" dirty="0">
                <a:hlinkClick r:id="rId4" tooltip="Enterprise and Industry"/>
              </a:rPr>
              <a:t>Enterprise and Industry</a:t>
            </a:r>
            <a:r>
              <a:rPr lang="en-US" sz="2000" b="1" dirty="0"/>
              <a:t>). </a:t>
            </a:r>
            <a:br>
              <a:rPr lang="en-US" sz="2000" b="1" dirty="0"/>
            </a:br>
            <a:r>
              <a:rPr lang="en-US" sz="2000" b="1" dirty="0"/>
              <a:t/>
            </a:r>
            <a:br>
              <a:rPr lang="en-US" sz="2000" b="1" dirty="0"/>
            </a:br>
            <a:r>
              <a:rPr lang="en-US" sz="2000" b="1" dirty="0"/>
              <a:t/>
            </a:r>
            <a:br>
              <a:rPr lang="en-US" sz="2000" b="1" dirty="0"/>
            </a:br>
            <a:r>
              <a:rPr lang="en-US" sz="2000" b="1" dirty="0" smtClean="0"/>
              <a:t>direct </a:t>
            </a:r>
            <a:r>
              <a:rPr lang="en-US" sz="2000" b="1" dirty="0"/>
              <a:t>access</a:t>
            </a:r>
            <a:r>
              <a:rPr lang="en-US" sz="2000" b="1" dirty="0" smtClean="0"/>
              <a:t>:</a:t>
            </a:r>
          </a:p>
          <a:p>
            <a:r>
              <a:rPr lang="en-US" sz="2000" b="1" dirty="0" smtClean="0"/>
              <a:t> </a:t>
            </a:r>
            <a:r>
              <a:rPr lang="en-US" sz="2000" b="1" i="1" dirty="0">
                <a:hlinkClick r:id="rId5"/>
              </a:rPr>
              <a:t>https://</a:t>
            </a:r>
            <a:r>
              <a:rPr lang="en-US" sz="2000" b="1" i="1" dirty="0" smtClean="0">
                <a:hlinkClick r:id="rId5"/>
              </a:rPr>
              <a:t>circabc.europa.eu/w/browse/</a:t>
            </a:r>
            <a:endParaRPr lang="en-US" sz="2000" b="1" i="1" dirty="0" smtClean="0"/>
          </a:p>
          <a:p>
            <a:endParaRPr lang="en-US" sz="2000" b="1" dirty="0"/>
          </a:p>
        </p:txBody>
      </p:sp>
      <p:sp>
        <p:nvSpPr>
          <p:cNvPr id="3" name="TextBox 2"/>
          <p:cNvSpPr txBox="1"/>
          <p:nvPr/>
        </p:nvSpPr>
        <p:spPr>
          <a:xfrm>
            <a:off x="4499992" y="5157192"/>
            <a:ext cx="3863173" cy="954107"/>
          </a:xfrm>
          <a:prstGeom prst="rect">
            <a:avLst/>
          </a:prstGeom>
          <a:noFill/>
        </p:spPr>
        <p:txBody>
          <a:bodyPr wrap="none" rtlCol="0">
            <a:spAutoFit/>
          </a:bodyPr>
          <a:lstStyle/>
          <a:p>
            <a:r>
              <a:rPr lang="en-US" sz="2800" i="1" dirty="0" smtClean="0">
                <a:solidFill>
                  <a:schemeClr val="tx2">
                    <a:lumMod val="75000"/>
                  </a:schemeClr>
                </a:solidFill>
              </a:rPr>
              <a:t>Thanks for your attention</a:t>
            </a:r>
          </a:p>
          <a:p>
            <a:r>
              <a:rPr lang="en-US" sz="2800" i="1" dirty="0">
                <a:solidFill>
                  <a:schemeClr val="tx2">
                    <a:lumMod val="75000"/>
                  </a:schemeClr>
                </a:solidFill>
              </a:rPr>
              <a:t>	</a:t>
            </a:r>
            <a:r>
              <a:rPr lang="en-US" sz="2800" i="1" dirty="0" smtClean="0">
                <a:solidFill>
                  <a:schemeClr val="tx2">
                    <a:lumMod val="75000"/>
                  </a:schemeClr>
                </a:solidFill>
              </a:rPr>
              <a:t>		C.</a:t>
            </a:r>
            <a:endParaRPr lang="en-US" sz="2800" i="1" dirty="0">
              <a:solidFill>
                <a:schemeClr val="tx2">
                  <a:lumMod val="75000"/>
                </a:schemeClr>
              </a:solidFill>
            </a:endParaRPr>
          </a:p>
        </p:txBody>
      </p:sp>
    </p:spTree>
    <p:extLst>
      <p:ext uri="{BB962C8B-B14F-4D97-AF65-F5344CB8AC3E}">
        <p14:creationId xmlns:p14="http://schemas.microsoft.com/office/powerpoint/2010/main" xmlns="" val="1444473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1"/>
          <p:cNvGrpSpPr>
            <a:grpSpLocks/>
          </p:cNvGrpSpPr>
          <p:nvPr/>
        </p:nvGrpSpPr>
        <p:grpSpPr bwMode="auto">
          <a:xfrm>
            <a:off x="5303227" y="1643064"/>
            <a:ext cx="1981200" cy="2526586"/>
            <a:chOff x="493340" y="457200"/>
            <a:chExt cx="2146300" cy="1533802"/>
          </a:xfrm>
        </p:grpSpPr>
        <p:sp>
          <p:nvSpPr>
            <p:cNvPr id="8" name="Rectangle 7"/>
            <p:cNvSpPr/>
            <p:nvPr/>
          </p:nvSpPr>
          <p:spPr>
            <a:xfrm>
              <a:off x="660027" y="457200"/>
              <a:ext cx="1816100" cy="1371367"/>
            </a:xfrm>
            <a:prstGeom prst="rect">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anchor="ctr"/>
            <a:lstStyle/>
            <a:p>
              <a:pPr>
                <a:defRPr/>
              </a:pPr>
              <a:endParaRPr lang="en-US" sz="1400" dirty="0"/>
            </a:p>
          </p:txBody>
        </p:sp>
        <p:sp>
          <p:nvSpPr>
            <p:cNvPr id="20492" name="TextBox 6"/>
            <p:cNvSpPr txBox="1">
              <a:spLocks noChangeArrowheads="1"/>
            </p:cNvSpPr>
            <p:nvPr/>
          </p:nvSpPr>
          <p:spPr bwMode="auto">
            <a:xfrm>
              <a:off x="493340" y="1112852"/>
              <a:ext cx="2146300" cy="878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b="1">
                  <a:solidFill>
                    <a:schemeClr val="tx1"/>
                  </a:solidFill>
                  <a:latin typeface="Arial" pitchFamily="34" charset="0"/>
                </a:defRPr>
              </a:lvl1pPr>
              <a:lvl2pPr marL="742950" indent="-285750">
                <a:defRPr sz="2400" b="1">
                  <a:solidFill>
                    <a:schemeClr val="tx1"/>
                  </a:solidFill>
                  <a:latin typeface="Arial" pitchFamily="34" charset="0"/>
                </a:defRPr>
              </a:lvl2pPr>
              <a:lvl3pPr marL="1143000" indent="-228600">
                <a:defRPr sz="2400" b="1">
                  <a:solidFill>
                    <a:schemeClr val="tx1"/>
                  </a:solidFill>
                  <a:latin typeface="Arial" pitchFamily="34" charset="0"/>
                </a:defRPr>
              </a:lvl3pPr>
              <a:lvl4pPr marL="1600200" indent="-228600">
                <a:defRPr sz="2400" b="1">
                  <a:solidFill>
                    <a:schemeClr val="tx1"/>
                  </a:solidFill>
                  <a:latin typeface="Arial" pitchFamily="34" charset="0"/>
                </a:defRPr>
              </a:lvl4pPr>
              <a:lvl5pPr marL="2057400" indent="-228600">
                <a:defRPr sz="2400" b="1">
                  <a:solidFill>
                    <a:schemeClr val="tx1"/>
                  </a:solidFill>
                  <a:latin typeface="Arial" pitchFamily="34" charset="0"/>
                </a:defRPr>
              </a:lvl5pPr>
              <a:lvl6pPr marL="2514600" indent="-228600" algn="ctr" eaLnBrk="0" fontAlgn="base" hangingPunct="0">
                <a:spcBef>
                  <a:spcPct val="0"/>
                </a:spcBef>
                <a:spcAft>
                  <a:spcPct val="0"/>
                </a:spcAft>
                <a:defRPr sz="2400" b="1">
                  <a:solidFill>
                    <a:schemeClr val="tx1"/>
                  </a:solidFill>
                  <a:latin typeface="Arial" pitchFamily="34" charset="0"/>
                </a:defRPr>
              </a:lvl6pPr>
              <a:lvl7pPr marL="2971800" indent="-228600" algn="ctr" eaLnBrk="0" fontAlgn="base" hangingPunct="0">
                <a:spcBef>
                  <a:spcPct val="0"/>
                </a:spcBef>
                <a:spcAft>
                  <a:spcPct val="0"/>
                </a:spcAft>
                <a:defRPr sz="2400" b="1">
                  <a:solidFill>
                    <a:schemeClr val="tx1"/>
                  </a:solidFill>
                  <a:latin typeface="Arial" pitchFamily="34" charset="0"/>
                </a:defRPr>
              </a:lvl7pPr>
              <a:lvl8pPr marL="3429000" indent="-228600" algn="ctr" eaLnBrk="0" fontAlgn="base" hangingPunct="0">
                <a:spcBef>
                  <a:spcPct val="0"/>
                </a:spcBef>
                <a:spcAft>
                  <a:spcPct val="0"/>
                </a:spcAft>
                <a:defRPr sz="2400" b="1">
                  <a:solidFill>
                    <a:schemeClr val="tx1"/>
                  </a:solidFill>
                  <a:latin typeface="Arial" pitchFamily="34" charset="0"/>
                </a:defRPr>
              </a:lvl8pPr>
              <a:lvl9pPr marL="3886200" indent="-228600" algn="ctr" eaLnBrk="0" fontAlgn="base" hangingPunct="0">
                <a:spcBef>
                  <a:spcPct val="0"/>
                </a:spcBef>
                <a:spcAft>
                  <a:spcPct val="0"/>
                </a:spcAft>
                <a:defRPr sz="2400" b="1">
                  <a:solidFill>
                    <a:schemeClr val="tx1"/>
                  </a:solidFill>
                  <a:latin typeface="Arial" pitchFamily="34" charset="0"/>
                </a:defRPr>
              </a:lvl9pPr>
            </a:lstStyle>
            <a:p>
              <a:pPr algn="r"/>
              <a:r>
                <a:rPr lang="en-US" sz="8800">
                  <a:solidFill>
                    <a:schemeClr val="bg1"/>
                  </a:solidFill>
                </a:rPr>
                <a:t>2</a:t>
              </a:r>
            </a:p>
          </p:txBody>
        </p:sp>
      </p:grpSp>
      <p:sp>
        <p:nvSpPr>
          <p:cNvPr id="9" name="Rectangle 8"/>
          <p:cNvSpPr/>
          <p:nvPr/>
        </p:nvSpPr>
        <p:spPr>
          <a:xfrm>
            <a:off x="3582866" y="1643063"/>
            <a:ext cx="1676400" cy="2736850"/>
          </a:xfrm>
          <a:prstGeom prst="rect">
            <a:avLst/>
          </a:prstGeom>
          <a:solidFill>
            <a:srgbClr val="00B050"/>
          </a:solidFill>
        </p:spPr>
        <p:style>
          <a:lnRef idx="2">
            <a:schemeClr val="accent2">
              <a:shade val="50000"/>
            </a:schemeClr>
          </a:lnRef>
          <a:fillRef idx="1">
            <a:schemeClr val="accent2"/>
          </a:fillRef>
          <a:effectRef idx="0">
            <a:schemeClr val="accent2"/>
          </a:effectRef>
          <a:fontRef idx="minor">
            <a:schemeClr val="lt1"/>
          </a:fontRef>
        </p:style>
        <p:txBody>
          <a:bodyPr anchor="ctr"/>
          <a:lstStyle/>
          <a:p>
            <a:pPr>
              <a:defRPr/>
            </a:pPr>
            <a:r>
              <a:rPr lang="en-US" b="1" dirty="0"/>
              <a:t>OPEN QUESTIONS</a:t>
            </a:r>
          </a:p>
          <a:p>
            <a:pPr>
              <a:defRPr/>
            </a:pPr>
            <a:r>
              <a:rPr lang="en-US" b="1" dirty="0"/>
              <a:t>&amp; PREPARATION </a:t>
            </a:r>
            <a:r>
              <a:rPr lang="en-US" b="1" dirty="0" smtClean="0"/>
              <a:t>of a NEW</a:t>
            </a:r>
            <a:endParaRPr lang="en-US" b="1" dirty="0"/>
          </a:p>
          <a:p>
            <a:pPr>
              <a:defRPr/>
            </a:pPr>
            <a:r>
              <a:rPr lang="en-US" b="1" dirty="0" smtClean="0"/>
              <a:t>OI TABLE</a:t>
            </a:r>
          </a:p>
          <a:p>
            <a:pPr>
              <a:defRPr/>
            </a:pPr>
            <a:r>
              <a:rPr lang="en-US" b="1" dirty="0" smtClean="0"/>
              <a:t>FOR </a:t>
            </a:r>
            <a:r>
              <a:rPr lang="en-US" b="1" dirty="0"/>
              <a:t>DTP</a:t>
            </a:r>
          </a:p>
        </p:txBody>
      </p:sp>
      <p:sp>
        <p:nvSpPr>
          <p:cNvPr id="20484" name="TextBox 9"/>
          <p:cNvSpPr txBox="1">
            <a:spLocks noChangeArrowheads="1"/>
          </p:cNvSpPr>
          <p:nvPr/>
        </p:nvSpPr>
        <p:spPr bwMode="auto">
          <a:xfrm>
            <a:off x="3319097" y="3143250"/>
            <a:ext cx="1981200" cy="1446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b="1">
                <a:solidFill>
                  <a:schemeClr val="tx1"/>
                </a:solidFill>
                <a:latin typeface="Arial" pitchFamily="34" charset="0"/>
              </a:defRPr>
            </a:lvl1pPr>
            <a:lvl2pPr marL="742950" indent="-285750">
              <a:defRPr sz="2400" b="1">
                <a:solidFill>
                  <a:schemeClr val="tx1"/>
                </a:solidFill>
                <a:latin typeface="Arial" pitchFamily="34" charset="0"/>
              </a:defRPr>
            </a:lvl2pPr>
            <a:lvl3pPr marL="1143000" indent="-228600">
              <a:defRPr sz="2400" b="1">
                <a:solidFill>
                  <a:schemeClr val="tx1"/>
                </a:solidFill>
                <a:latin typeface="Arial" pitchFamily="34" charset="0"/>
              </a:defRPr>
            </a:lvl3pPr>
            <a:lvl4pPr marL="1600200" indent="-228600">
              <a:defRPr sz="2400" b="1">
                <a:solidFill>
                  <a:schemeClr val="tx1"/>
                </a:solidFill>
                <a:latin typeface="Arial" pitchFamily="34" charset="0"/>
              </a:defRPr>
            </a:lvl4pPr>
            <a:lvl5pPr marL="2057400" indent="-228600">
              <a:defRPr sz="2400" b="1">
                <a:solidFill>
                  <a:schemeClr val="tx1"/>
                </a:solidFill>
                <a:latin typeface="Arial" pitchFamily="34" charset="0"/>
              </a:defRPr>
            </a:lvl5pPr>
            <a:lvl6pPr marL="2514600" indent="-228600" algn="ctr" eaLnBrk="0" fontAlgn="base" hangingPunct="0">
              <a:spcBef>
                <a:spcPct val="0"/>
              </a:spcBef>
              <a:spcAft>
                <a:spcPct val="0"/>
              </a:spcAft>
              <a:defRPr sz="2400" b="1">
                <a:solidFill>
                  <a:schemeClr val="tx1"/>
                </a:solidFill>
                <a:latin typeface="Arial" pitchFamily="34" charset="0"/>
              </a:defRPr>
            </a:lvl6pPr>
            <a:lvl7pPr marL="2971800" indent="-228600" algn="ctr" eaLnBrk="0" fontAlgn="base" hangingPunct="0">
              <a:spcBef>
                <a:spcPct val="0"/>
              </a:spcBef>
              <a:spcAft>
                <a:spcPct val="0"/>
              </a:spcAft>
              <a:defRPr sz="2400" b="1">
                <a:solidFill>
                  <a:schemeClr val="tx1"/>
                </a:solidFill>
                <a:latin typeface="Arial" pitchFamily="34" charset="0"/>
              </a:defRPr>
            </a:lvl7pPr>
            <a:lvl8pPr marL="3429000" indent="-228600" algn="ctr" eaLnBrk="0" fontAlgn="base" hangingPunct="0">
              <a:spcBef>
                <a:spcPct val="0"/>
              </a:spcBef>
              <a:spcAft>
                <a:spcPct val="0"/>
              </a:spcAft>
              <a:defRPr sz="2400" b="1">
                <a:solidFill>
                  <a:schemeClr val="tx1"/>
                </a:solidFill>
                <a:latin typeface="Arial" pitchFamily="34" charset="0"/>
              </a:defRPr>
            </a:lvl8pPr>
            <a:lvl9pPr marL="3886200" indent="-228600" algn="ctr" eaLnBrk="0" fontAlgn="base" hangingPunct="0">
              <a:spcBef>
                <a:spcPct val="0"/>
              </a:spcBef>
              <a:spcAft>
                <a:spcPct val="0"/>
              </a:spcAft>
              <a:defRPr sz="2400" b="1">
                <a:solidFill>
                  <a:schemeClr val="tx1"/>
                </a:solidFill>
                <a:latin typeface="Arial" pitchFamily="34" charset="0"/>
              </a:defRPr>
            </a:lvl9pPr>
          </a:lstStyle>
          <a:p>
            <a:pPr algn="r"/>
            <a:r>
              <a:rPr lang="en-US" sz="8800" dirty="0">
                <a:solidFill>
                  <a:schemeClr val="bg1"/>
                </a:solidFill>
              </a:rPr>
              <a:t>1</a:t>
            </a:r>
          </a:p>
        </p:txBody>
      </p:sp>
      <p:sp>
        <p:nvSpPr>
          <p:cNvPr id="12" name="Rectangle 11"/>
          <p:cNvSpPr/>
          <p:nvPr/>
        </p:nvSpPr>
        <p:spPr>
          <a:xfrm>
            <a:off x="323528" y="4460381"/>
            <a:ext cx="1899435" cy="124955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defRPr/>
            </a:pPr>
            <a:endParaRPr lang="en-US" sz="1400" dirty="0"/>
          </a:p>
        </p:txBody>
      </p:sp>
      <p:sp>
        <p:nvSpPr>
          <p:cNvPr id="13" name="TextBox 12"/>
          <p:cNvSpPr txBox="1"/>
          <p:nvPr/>
        </p:nvSpPr>
        <p:spPr>
          <a:xfrm>
            <a:off x="323528" y="4455530"/>
            <a:ext cx="1905000" cy="1446213"/>
          </a:xfrm>
          <a:prstGeom prst="rect">
            <a:avLst/>
          </a:prstGeom>
          <a:noFill/>
        </p:spPr>
        <p:txBody>
          <a:bodyPr>
            <a:spAutoFit/>
          </a:bodyPr>
          <a:lstStyle/>
          <a:p>
            <a:pPr algn="r">
              <a:defRPr/>
            </a:pPr>
            <a:r>
              <a:rPr lang="en-US" sz="8800" dirty="0" smtClean="0">
                <a:solidFill>
                  <a:schemeClr val="bg1"/>
                </a:solidFill>
                <a:latin typeface="Arial" charset="0"/>
              </a:rPr>
              <a:t>4</a:t>
            </a:r>
            <a:endParaRPr lang="en-US" sz="8800" dirty="0">
              <a:solidFill>
                <a:schemeClr val="bg1"/>
              </a:solidFill>
              <a:latin typeface="Arial" charset="0"/>
            </a:endParaRPr>
          </a:p>
        </p:txBody>
      </p:sp>
      <p:grpSp>
        <p:nvGrpSpPr>
          <p:cNvPr id="20488" name="Group 5"/>
          <p:cNvGrpSpPr>
            <a:grpSpLocks/>
          </p:cNvGrpSpPr>
          <p:nvPr/>
        </p:nvGrpSpPr>
        <p:grpSpPr bwMode="auto">
          <a:xfrm>
            <a:off x="5495192" y="1762018"/>
            <a:ext cx="2893232" cy="4236199"/>
            <a:chOff x="3048000" y="-920569"/>
            <a:chExt cx="2030078" cy="3018857"/>
          </a:xfrm>
        </p:grpSpPr>
        <p:sp>
          <p:nvSpPr>
            <p:cNvPr id="16" name="Rectangle 15"/>
            <p:cNvSpPr/>
            <p:nvPr/>
          </p:nvSpPr>
          <p:spPr>
            <a:xfrm>
              <a:off x="3048000" y="726688"/>
              <a:ext cx="2030078"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9600" dirty="0">
                  <a:solidFill>
                    <a:schemeClr val="accent6">
                      <a:lumMod val="60000"/>
                      <a:lumOff val="40000"/>
                    </a:schemeClr>
                  </a:solidFill>
                </a:rPr>
                <a:t>3</a:t>
              </a:r>
            </a:p>
          </p:txBody>
        </p:sp>
        <p:sp>
          <p:nvSpPr>
            <p:cNvPr id="20490" name="TextBox 4"/>
            <p:cNvSpPr txBox="1">
              <a:spLocks noChangeArrowheads="1"/>
            </p:cNvSpPr>
            <p:nvPr/>
          </p:nvSpPr>
          <p:spPr bwMode="auto">
            <a:xfrm>
              <a:off x="3048000" y="-920569"/>
              <a:ext cx="92397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b="1">
                  <a:solidFill>
                    <a:schemeClr val="tx1"/>
                  </a:solidFill>
                  <a:latin typeface="Arial" pitchFamily="34" charset="0"/>
                </a:defRPr>
              </a:lvl1pPr>
              <a:lvl2pPr marL="742950" indent="-285750">
                <a:defRPr sz="2400" b="1">
                  <a:solidFill>
                    <a:schemeClr val="tx1"/>
                  </a:solidFill>
                  <a:latin typeface="Arial" pitchFamily="34" charset="0"/>
                </a:defRPr>
              </a:lvl2pPr>
              <a:lvl3pPr marL="1143000" indent="-228600">
                <a:defRPr sz="2400" b="1">
                  <a:solidFill>
                    <a:schemeClr val="tx1"/>
                  </a:solidFill>
                  <a:latin typeface="Arial" pitchFamily="34" charset="0"/>
                </a:defRPr>
              </a:lvl3pPr>
              <a:lvl4pPr marL="1600200" indent="-228600">
                <a:defRPr sz="2400" b="1">
                  <a:solidFill>
                    <a:schemeClr val="tx1"/>
                  </a:solidFill>
                  <a:latin typeface="Arial" pitchFamily="34" charset="0"/>
                </a:defRPr>
              </a:lvl4pPr>
              <a:lvl5pPr marL="2057400" indent="-228600">
                <a:defRPr sz="2400" b="1">
                  <a:solidFill>
                    <a:schemeClr val="tx1"/>
                  </a:solidFill>
                  <a:latin typeface="Arial" pitchFamily="34" charset="0"/>
                </a:defRPr>
              </a:lvl5pPr>
              <a:lvl6pPr marL="2514600" indent="-228600" algn="ctr" eaLnBrk="0" fontAlgn="base" hangingPunct="0">
                <a:spcBef>
                  <a:spcPct val="0"/>
                </a:spcBef>
                <a:spcAft>
                  <a:spcPct val="0"/>
                </a:spcAft>
                <a:defRPr sz="2400" b="1">
                  <a:solidFill>
                    <a:schemeClr val="tx1"/>
                  </a:solidFill>
                  <a:latin typeface="Arial" pitchFamily="34" charset="0"/>
                </a:defRPr>
              </a:lvl6pPr>
              <a:lvl7pPr marL="2971800" indent="-228600" algn="ctr" eaLnBrk="0" fontAlgn="base" hangingPunct="0">
                <a:spcBef>
                  <a:spcPct val="0"/>
                </a:spcBef>
                <a:spcAft>
                  <a:spcPct val="0"/>
                </a:spcAft>
                <a:defRPr sz="2400" b="1">
                  <a:solidFill>
                    <a:schemeClr val="tx1"/>
                  </a:solidFill>
                  <a:latin typeface="Arial" pitchFamily="34" charset="0"/>
                </a:defRPr>
              </a:lvl7pPr>
              <a:lvl8pPr marL="3429000" indent="-228600" algn="ctr" eaLnBrk="0" fontAlgn="base" hangingPunct="0">
                <a:spcBef>
                  <a:spcPct val="0"/>
                </a:spcBef>
                <a:spcAft>
                  <a:spcPct val="0"/>
                </a:spcAft>
                <a:defRPr sz="2400" b="1">
                  <a:solidFill>
                    <a:schemeClr val="tx1"/>
                  </a:solidFill>
                  <a:latin typeface="Arial" pitchFamily="34" charset="0"/>
                </a:defRPr>
              </a:lvl8pPr>
              <a:lvl9pPr marL="3886200" indent="-228600" algn="ctr" eaLnBrk="0" fontAlgn="base" hangingPunct="0">
                <a:spcBef>
                  <a:spcPct val="0"/>
                </a:spcBef>
                <a:spcAft>
                  <a:spcPct val="0"/>
                </a:spcAft>
                <a:defRPr sz="2400" b="1">
                  <a:solidFill>
                    <a:schemeClr val="tx1"/>
                  </a:solidFill>
                  <a:latin typeface="Arial" pitchFamily="34" charset="0"/>
                </a:defRPr>
              </a:lvl9pPr>
            </a:lstStyle>
            <a:p>
              <a:r>
                <a:rPr lang="en-US" dirty="0" smtClean="0"/>
                <a:t>GTR</a:t>
              </a:r>
              <a:endParaRPr lang="en-US" dirty="0"/>
            </a:p>
            <a:p>
              <a:r>
                <a:rPr lang="en-US" dirty="0" smtClean="0"/>
                <a:t>drafting</a:t>
              </a:r>
            </a:p>
          </p:txBody>
        </p:sp>
      </p:grpSp>
      <p:sp>
        <p:nvSpPr>
          <p:cNvPr id="2" name="Rectangle 1"/>
          <p:cNvSpPr/>
          <p:nvPr/>
        </p:nvSpPr>
        <p:spPr>
          <a:xfrm>
            <a:off x="5546780" y="4399944"/>
            <a:ext cx="2286000" cy="1477328"/>
          </a:xfrm>
          <a:prstGeom prst="rect">
            <a:avLst/>
          </a:prstGeom>
        </p:spPr>
        <p:txBody>
          <a:bodyPr wrap="square">
            <a:spAutoFit/>
          </a:bodyPr>
          <a:lstStyle/>
          <a:p>
            <a:pPr>
              <a:defRPr/>
            </a:pPr>
            <a:r>
              <a:rPr lang="en-US" b="1" dirty="0" smtClean="0">
                <a:solidFill>
                  <a:schemeClr val="bg1"/>
                </a:solidFill>
              </a:rPr>
              <a:t>DEFINITION OF </a:t>
            </a:r>
            <a:r>
              <a:rPr lang="en-US" b="1" dirty="0">
                <a:solidFill>
                  <a:schemeClr val="bg1"/>
                </a:solidFill>
              </a:rPr>
              <a:t>THE VP2 </a:t>
            </a:r>
            <a:r>
              <a:rPr lang="en-US" b="1" i="1" dirty="0" smtClean="0">
                <a:solidFill>
                  <a:schemeClr val="bg1"/>
                </a:solidFill>
              </a:rPr>
              <a:t>ad hoc </a:t>
            </a:r>
            <a:r>
              <a:rPr lang="en-US" b="1" dirty="0" smtClean="0">
                <a:solidFill>
                  <a:schemeClr val="bg1"/>
                </a:solidFill>
              </a:rPr>
              <a:t>CAMPAIGN </a:t>
            </a:r>
            <a:endParaRPr lang="en-US" b="1" dirty="0">
              <a:solidFill>
                <a:schemeClr val="bg1"/>
              </a:solidFill>
            </a:endParaRPr>
          </a:p>
          <a:p>
            <a:pPr>
              <a:defRPr/>
            </a:pPr>
            <a:r>
              <a:rPr lang="en-US" b="1" dirty="0">
                <a:solidFill>
                  <a:schemeClr val="bg1"/>
                </a:solidFill>
              </a:rPr>
              <a:t>-SEPTEMBER 2013 (</a:t>
            </a:r>
            <a:r>
              <a:rPr lang="en-US" b="1" dirty="0" smtClean="0">
                <a:solidFill>
                  <a:schemeClr val="bg1"/>
                </a:solidFill>
              </a:rPr>
              <a:t>JRC-</a:t>
            </a:r>
            <a:r>
              <a:rPr lang="en-US" b="1" dirty="0" err="1" smtClean="0">
                <a:solidFill>
                  <a:schemeClr val="bg1"/>
                </a:solidFill>
              </a:rPr>
              <a:t>Ispra</a:t>
            </a:r>
            <a:r>
              <a:rPr lang="en-US" b="1" dirty="0" smtClean="0">
                <a:solidFill>
                  <a:schemeClr val="bg1"/>
                </a:solidFill>
              </a:rPr>
              <a:t> , ITALY)</a:t>
            </a:r>
            <a:endParaRPr lang="en-US" b="1" dirty="0">
              <a:solidFill>
                <a:schemeClr val="bg1"/>
              </a:solidFill>
            </a:endParaRPr>
          </a:p>
        </p:txBody>
      </p:sp>
      <p:sp>
        <p:nvSpPr>
          <p:cNvPr id="14" name="TextBox 4"/>
          <p:cNvSpPr txBox="1">
            <a:spLocks noChangeArrowheads="1"/>
          </p:cNvSpPr>
          <p:nvPr/>
        </p:nvSpPr>
        <p:spPr bwMode="auto">
          <a:xfrm>
            <a:off x="330709" y="4517511"/>
            <a:ext cx="131682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b="1">
                <a:solidFill>
                  <a:schemeClr val="tx1"/>
                </a:solidFill>
                <a:latin typeface="Arial" pitchFamily="34" charset="0"/>
              </a:defRPr>
            </a:lvl1pPr>
            <a:lvl2pPr marL="742950" indent="-285750">
              <a:defRPr sz="2400" b="1">
                <a:solidFill>
                  <a:schemeClr val="tx1"/>
                </a:solidFill>
                <a:latin typeface="Arial" pitchFamily="34" charset="0"/>
              </a:defRPr>
            </a:lvl2pPr>
            <a:lvl3pPr marL="1143000" indent="-228600">
              <a:defRPr sz="2400" b="1">
                <a:solidFill>
                  <a:schemeClr val="tx1"/>
                </a:solidFill>
                <a:latin typeface="Arial" pitchFamily="34" charset="0"/>
              </a:defRPr>
            </a:lvl3pPr>
            <a:lvl4pPr marL="1600200" indent="-228600">
              <a:defRPr sz="2400" b="1">
                <a:solidFill>
                  <a:schemeClr val="tx1"/>
                </a:solidFill>
                <a:latin typeface="Arial" pitchFamily="34" charset="0"/>
              </a:defRPr>
            </a:lvl4pPr>
            <a:lvl5pPr marL="2057400" indent="-228600">
              <a:defRPr sz="2400" b="1">
                <a:solidFill>
                  <a:schemeClr val="tx1"/>
                </a:solidFill>
                <a:latin typeface="Arial" pitchFamily="34" charset="0"/>
              </a:defRPr>
            </a:lvl5pPr>
            <a:lvl6pPr marL="2514600" indent="-228600" algn="ctr" eaLnBrk="0" fontAlgn="base" hangingPunct="0">
              <a:spcBef>
                <a:spcPct val="0"/>
              </a:spcBef>
              <a:spcAft>
                <a:spcPct val="0"/>
              </a:spcAft>
              <a:defRPr sz="2400" b="1">
                <a:solidFill>
                  <a:schemeClr val="tx1"/>
                </a:solidFill>
                <a:latin typeface="Arial" pitchFamily="34" charset="0"/>
              </a:defRPr>
            </a:lvl6pPr>
            <a:lvl7pPr marL="2971800" indent="-228600" algn="ctr" eaLnBrk="0" fontAlgn="base" hangingPunct="0">
              <a:spcBef>
                <a:spcPct val="0"/>
              </a:spcBef>
              <a:spcAft>
                <a:spcPct val="0"/>
              </a:spcAft>
              <a:defRPr sz="2400" b="1">
                <a:solidFill>
                  <a:schemeClr val="tx1"/>
                </a:solidFill>
                <a:latin typeface="Arial" pitchFamily="34" charset="0"/>
              </a:defRPr>
            </a:lvl7pPr>
            <a:lvl8pPr marL="3429000" indent="-228600" algn="ctr" eaLnBrk="0" fontAlgn="base" hangingPunct="0">
              <a:spcBef>
                <a:spcPct val="0"/>
              </a:spcBef>
              <a:spcAft>
                <a:spcPct val="0"/>
              </a:spcAft>
              <a:defRPr sz="2400" b="1">
                <a:solidFill>
                  <a:schemeClr val="tx1"/>
                </a:solidFill>
                <a:latin typeface="Arial" pitchFamily="34" charset="0"/>
              </a:defRPr>
            </a:lvl8pPr>
            <a:lvl9pPr marL="3886200" indent="-228600" algn="ctr" eaLnBrk="0" fontAlgn="base" hangingPunct="0">
              <a:spcBef>
                <a:spcPct val="0"/>
              </a:spcBef>
              <a:spcAft>
                <a:spcPct val="0"/>
              </a:spcAft>
              <a:defRPr sz="2400" b="1">
                <a:solidFill>
                  <a:schemeClr val="tx1"/>
                </a:solidFill>
                <a:latin typeface="Arial" pitchFamily="34" charset="0"/>
              </a:defRPr>
            </a:lvl9pPr>
          </a:lstStyle>
          <a:p>
            <a:r>
              <a:rPr lang="en-US" dirty="0" smtClean="0">
                <a:solidFill>
                  <a:schemeClr val="bg1"/>
                </a:solidFill>
              </a:rPr>
              <a:t>Next….</a:t>
            </a:r>
          </a:p>
        </p:txBody>
      </p:sp>
      <p:cxnSp>
        <p:nvCxnSpPr>
          <p:cNvPr id="4" name="Straight Arrow Connector 3"/>
          <p:cNvCxnSpPr/>
          <p:nvPr/>
        </p:nvCxnSpPr>
        <p:spPr>
          <a:xfrm flipH="1">
            <a:off x="2411760" y="4979176"/>
            <a:ext cx="2888538"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99854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1406097081"/>
              </p:ext>
            </p:extLst>
          </p:nvPr>
        </p:nvGraphicFramePr>
        <p:xfrm>
          <a:off x="323528" y="803847"/>
          <a:ext cx="8424934" cy="5289449"/>
        </p:xfrm>
        <a:graphic>
          <a:graphicData uri="http://schemas.openxmlformats.org/drawingml/2006/table">
            <a:tbl>
              <a:tblPr/>
              <a:tblGrid>
                <a:gridCol w="336716"/>
                <a:gridCol w="1073285"/>
                <a:gridCol w="631344"/>
                <a:gridCol w="561194"/>
                <a:gridCol w="84180"/>
                <a:gridCol w="1080299"/>
                <a:gridCol w="722538"/>
                <a:gridCol w="722538"/>
                <a:gridCol w="1171493"/>
                <a:gridCol w="1550301"/>
                <a:gridCol w="491046"/>
              </a:tblGrid>
              <a:tr h="365489">
                <a:tc>
                  <a:txBody>
                    <a:bodyPr/>
                    <a:lstStyle/>
                    <a:p>
                      <a:pPr algn="ctr" fontAlgn="ctr"/>
                      <a:r>
                        <a:rPr lang="en-US" sz="600" b="1" i="0" u="none" strike="noStrike" dirty="0">
                          <a:solidFill>
                            <a:srgbClr val="000000"/>
                          </a:solidFill>
                          <a:effectLst/>
                          <a:latin typeface="Arial Narrow"/>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600" b="1" i="0" u="none" strike="noStrike">
                          <a:solidFill>
                            <a:srgbClr val="000000"/>
                          </a:solidFill>
                          <a:effectLst/>
                          <a:latin typeface="Arial Narrow"/>
                        </a:rPr>
                        <a:t>ITEM (AP)</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600" b="1" i="0" u="none" strike="noStrike">
                          <a:solidFill>
                            <a:srgbClr val="000000"/>
                          </a:solidFill>
                          <a:effectLst/>
                          <a:latin typeface="Arial Narrow"/>
                        </a:rPr>
                        <a:t>Closed Issue (at working group level)</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600" b="1" i="0" u="none" strike="noStrike">
                          <a:solidFill>
                            <a:srgbClr val="000000"/>
                          </a:solidFill>
                          <a:effectLst/>
                          <a:latin typeface="Arial Narrow"/>
                        </a:rPr>
                        <a:t>Open Issue</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600" b="1" i="0" u="none" strike="noStrike">
                          <a:solidFill>
                            <a:srgbClr val="000000"/>
                          </a:solidFill>
                          <a:effectLst/>
                          <a:latin typeface="Arial Narrow"/>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600" b="1" i="0" u="none" strike="noStrike">
                          <a:solidFill>
                            <a:srgbClr val="000000"/>
                          </a:solidFill>
                          <a:effectLst/>
                          <a:latin typeface="Arial Narrow"/>
                        </a:rPr>
                        <a:t>Solution 1                                                      (proposed by the working group)</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600" b="1" i="0" u="none" strike="noStrike">
                          <a:solidFill>
                            <a:srgbClr val="000000"/>
                          </a:solidFill>
                          <a:effectLst/>
                          <a:latin typeface="Arial Narrow"/>
                        </a:rPr>
                        <a:t>Solution 2</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600" b="1" i="0" u="none" strike="noStrike">
                          <a:solidFill>
                            <a:srgbClr val="000000"/>
                          </a:solidFill>
                          <a:effectLst/>
                          <a:latin typeface="Arial Narrow"/>
                        </a:rPr>
                        <a:t>Solution 3</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600" b="1" i="0" u="none" strike="noStrike">
                          <a:solidFill>
                            <a:srgbClr val="000000"/>
                          </a:solidFill>
                          <a:effectLst/>
                          <a:latin typeface="Arial Narrow"/>
                        </a:rPr>
                        <a:t>Remarks from AP</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600" b="1" i="0" u="none" strike="noStrike" dirty="0">
                          <a:solidFill>
                            <a:srgbClr val="000000"/>
                          </a:solidFill>
                          <a:effectLst/>
                          <a:latin typeface="Cambria"/>
                        </a:rPr>
                        <a:t>Remarks from DTP </a:t>
                      </a:r>
                      <a:r>
                        <a:rPr lang="en-US" sz="600" b="1" i="0" u="none" strike="noStrike" dirty="0" err="1">
                          <a:solidFill>
                            <a:srgbClr val="000000"/>
                          </a:solidFill>
                          <a:effectLst/>
                          <a:latin typeface="Cambria"/>
                        </a:rPr>
                        <a:t>Webconference</a:t>
                      </a:r>
                      <a:r>
                        <a:rPr lang="en-US" sz="600" b="1" i="0" u="none" strike="noStrike" dirty="0">
                          <a:solidFill>
                            <a:srgbClr val="000000"/>
                          </a:solidFill>
                          <a:effectLst/>
                          <a:latin typeface="Cambria"/>
                        </a:rPr>
                        <a:t> 11th March 2013</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600" b="1" i="0" u="none" strike="noStrike" dirty="0">
                          <a:solidFill>
                            <a:srgbClr val="000000"/>
                          </a:solidFill>
                          <a:effectLst/>
                          <a:latin typeface="Cambria"/>
                        </a:rPr>
                        <a:t>Solution in GTR ?</a:t>
                      </a:r>
                    </a:p>
                  </a:txBody>
                  <a:tcPr marL="4344" marR="4344" marT="4344"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92D050"/>
                    </a:solidFill>
                  </a:tcPr>
                </a:tc>
              </a:tr>
              <a:tr h="137058">
                <a:tc>
                  <a:txBody>
                    <a:bodyPr/>
                    <a:lstStyle/>
                    <a:p>
                      <a:pPr algn="ctr" fontAlgn="ctr"/>
                      <a:r>
                        <a:rPr lang="en-US" sz="500" b="1" i="0" u="none" strike="noStrike">
                          <a:solidFill>
                            <a:srgbClr val="000000"/>
                          </a:solidFill>
                          <a:effectLst/>
                          <a:latin typeface="Cambria"/>
                        </a:rPr>
                        <a:t>1</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Measurement of NO2</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Cambria"/>
                        </a:rPr>
                        <a:t>ø</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7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Cambria"/>
                        </a:rPr>
                        <a:t>bag/modal sampling of NO</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B05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r h="385795">
                <a:tc>
                  <a:txBody>
                    <a:bodyPr/>
                    <a:lstStyle/>
                    <a:p>
                      <a:pPr algn="ctr" fontAlgn="ctr"/>
                      <a:r>
                        <a:rPr lang="en-US" sz="500" b="1" i="0" u="none" strike="noStrike">
                          <a:solidFill>
                            <a:srgbClr val="000000"/>
                          </a:solidFill>
                          <a:effectLst/>
                          <a:latin typeface="Cambria"/>
                        </a:rPr>
                        <a:t>2</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NH3-Measurement                            (scope of measurement, 1)</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Arial Narrow"/>
                        </a:rPr>
                        <a:t/>
                      </a:r>
                      <a:br>
                        <a:rPr lang="en-US" sz="500" b="0" i="0" u="none" strike="noStrike">
                          <a:solidFill>
                            <a:srgbClr val="000000"/>
                          </a:solidFill>
                          <a:effectLst/>
                          <a:latin typeface="Arial Narrow"/>
                        </a:rPr>
                      </a:br>
                      <a:endParaRPr lang="en-US" sz="500" b="0" i="0" u="none" strike="noStrike">
                        <a:solidFill>
                          <a:srgbClr val="000000"/>
                        </a:solidFill>
                        <a:effectLst/>
                        <a:latin typeface="Arial Narrow"/>
                      </a:endParaRP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SCR-vehicles to prevent overdosing of urea</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B050"/>
                          </a:solidFill>
                          <a:effectLst/>
                          <a:latin typeface="Cambria"/>
                        </a:rPr>
                        <a:t>excempt vehicles with NH3-oxidation catalyst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Cambria"/>
                        </a:rPr>
                        <a:t>Confirmation needed from DTP.</a:t>
                      </a:r>
                      <a:br>
                        <a:rPr lang="en-US" sz="500" b="0" i="0" u="none" strike="noStrike">
                          <a:solidFill>
                            <a:srgbClr val="000000"/>
                          </a:solidFill>
                          <a:effectLst/>
                          <a:latin typeface="Cambria"/>
                        </a:rPr>
                      </a:br>
                      <a:r>
                        <a:rPr lang="en-US" sz="500" b="0" i="0" u="none" strike="noStrike">
                          <a:solidFill>
                            <a:srgbClr val="000000"/>
                          </a:solidFill>
                          <a:effectLst/>
                          <a:latin typeface="Cambria"/>
                        </a:rPr>
                        <a:t>Solution 1 means, that only SCR-vehicles have to meet the requirements.</a:t>
                      </a:r>
                      <a:br>
                        <a:rPr lang="en-US" sz="500" b="0" i="0" u="none" strike="noStrike">
                          <a:solidFill>
                            <a:srgbClr val="000000"/>
                          </a:solidFill>
                          <a:effectLst/>
                          <a:latin typeface="Cambria"/>
                        </a:rPr>
                      </a:br>
                      <a:endParaRPr lang="en-US" sz="500" b="0" i="0" u="none" strike="noStrike">
                        <a:solidFill>
                          <a:srgbClr val="000000"/>
                        </a:solidFill>
                        <a:effectLst/>
                        <a:latin typeface="Cambria"/>
                      </a:endParaRP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r h="248736">
                <a:tc>
                  <a:txBody>
                    <a:bodyPr/>
                    <a:lstStyle/>
                    <a:p>
                      <a:pPr algn="ctr" fontAlgn="ctr"/>
                      <a:r>
                        <a:rPr lang="en-US" sz="500" b="1" i="0" u="none" strike="noStrike">
                          <a:solidFill>
                            <a:srgbClr val="000000"/>
                          </a:solidFill>
                          <a:effectLst/>
                          <a:latin typeface="Cambria"/>
                        </a:rPr>
                        <a:t>3</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NH3-Measurement                         (scope of measurement, 2)</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1" i="0" u="none" strike="noStrike">
                          <a:solidFill>
                            <a:srgbClr val="000000"/>
                          </a:solidFill>
                          <a:effectLst/>
                          <a:latin typeface="Arial Narrow"/>
                        </a:rPr>
                        <a:t>ø</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concentration at tailpipe</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B050"/>
                          </a:solidFill>
                          <a:effectLst/>
                          <a:latin typeface="Cambria"/>
                        </a:rPr>
                        <a:t>no solution for mass available!</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Cambria"/>
                        </a:rPr>
                        <a:t>Point agreed!</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r h="852810">
                <a:tc>
                  <a:txBody>
                    <a:bodyPr/>
                    <a:lstStyle/>
                    <a:p>
                      <a:pPr algn="ctr" fontAlgn="ctr"/>
                      <a:r>
                        <a:rPr lang="en-US" sz="500" b="1" i="0" u="none" strike="noStrike">
                          <a:solidFill>
                            <a:srgbClr val="000000"/>
                          </a:solidFill>
                          <a:effectLst/>
                          <a:latin typeface="Cambria"/>
                        </a:rPr>
                        <a:t>4</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NH3-Measurement</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Arial Narrow"/>
                        </a:rPr>
                        <a:t>Measurement from raw exhaust influences subsequent CVS measurements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endParaRPr lang="en-US" sz="500" b="0" i="0" u="none" strike="noStrike">
                        <a:solidFill>
                          <a:srgbClr val="000000"/>
                        </a:solidFill>
                        <a:effectLst/>
                        <a:latin typeface="Cambria"/>
                      </a:endParaRP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Limit lost sample to 0,5 % of raw exhaust</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Additional test for NH3 (→ workload)</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B050"/>
                          </a:solidFill>
                          <a:effectLst/>
                          <a:latin typeface="Cambria"/>
                        </a:rPr>
                        <a:t>Measurement from diluted exhaust not possible for NH3</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dirty="0">
                          <a:solidFill>
                            <a:srgbClr val="000000"/>
                          </a:solidFill>
                          <a:effectLst/>
                          <a:latin typeface="Cambria"/>
                        </a:rPr>
                        <a:t>Further investigations to identify the best solution still necessary. Some data available from VP2.Discussions if further measurements can be performed in September. </a:t>
                      </a:r>
                      <a:br>
                        <a:rPr lang="en-US" sz="500" b="0" i="0" u="none" strike="noStrike" dirty="0">
                          <a:solidFill>
                            <a:srgbClr val="000000"/>
                          </a:solidFill>
                          <a:effectLst/>
                          <a:latin typeface="Cambria"/>
                        </a:rPr>
                      </a:br>
                      <a:r>
                        <a:rPr lang="en-US" sz="500" b="0" i="0" u="none" strike="noStrike" dirty="0">
                          <a:solidFill>
                            <a:srgbClr val="000000"/>
                          </a:solidFill>
                          <a:effectLst/>
                          <a:latin typeface="Cambria"/>
                        </a:rPr>
                        <a:t>Solution 1 agreed on Sub-Group AP -Level</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r h="492396">
                <a:tc>
                  <a:txBody>
                    <a:bodyPr/>
                    <a:lstStyle/>
                    <a:p>
                      <a:pPr algn="ctr" fontAlgn="ctr"/>
                      <a:r>
                        <a:rPr lang="en-US" sz="500" b="1" i="0" u="none" strike="noStrike">
                          <a:solidFill>
                            <a:srgbClr val="000000"/>
                          </a:solidFill>
                          <a:effectLst/>
                          <a:latin typeface="Cambria"/>
                        </a:rPr>
                        <a:t>5</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NH3-Measurement</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Arial Narrow"/>
                        </a:rPr>
                        <a:t>Measurement from raw exhaust during engine off</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so far no prefered solution</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do not consider data during engine off</a:t>
                      </a:r>
                      <a:br>
                        <a:rPr lang="en-US" sz="500" b="0" i="0" u="none" strike="noStrike">
                          <a:solidFill>
                            <a:srgbClr val="000000"/>
                          </a:solidFill>
                          <a:effectLst/>
                          <a:latin typeface="Cambria"/>
                        </a:rPr>
                      </a:br>
                      <a:r>
                        <a:rPr lang="en-US" sz="500" b="0" i="0" u="none" strike="noStrike">
                          <a:solidFill>
                            <a:srgbClr val="000000"/>
                          </a:solidFill>
                          <a:effectLst/>
                          <a:latin typeface="Cambria"/>
                        </a:rPr>
                        <a:t>--&gt; but how to detect engine off?</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B050"/>
                          </a:solidFill>
                          <a:effectLst/>
                          <a:latin typeface="Cambria"/>
                        </a:rPr>
                        <a:t>not known if this is a problem for NH3</a:t>
                      </a:r>
                      <a:br>
                        <a:rPr lang="en-US" sz="500" b="0" i="0" u="none" strike="noStrike">
                          <a:solidFill>
                            <a:srgbClr val="00B050"/>
                          </a:solidFill>
                          <a:effectLst/>
                          <a:latin typeface="Cambria"/>
                        </a:rPr>
                      </a:br>
                      <a:r>
                        <a:rPr lang="en-US" sz="500" b="0" i="0" u="none" strike="noStrike">
                          <a:solidFill>
                            <a:srgbClr val="00B050"/>
                          </a:solidFill>
                          <a:effectLst/>
                          <a:latin typeface="Cambria"/>
                        </a:rPr>
                        <a:t>General issue for EV. Will there be an engine off signal from the EV-group?</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Cambria"/>
                        </a:rPr>
                        <a:t>Discussion togeheter with EV-group necessary.  </a:t>
                      </a:r>
                      <a:br>
                        <a:rPr lang="en-US" sz="500" b="0" i="0" u="none" strike="noStrike">
                          <a:solidFill>
                            <a:srgbClr val="000000"/>
                          </a:solidFill>
                          <a:effectLst/>
                          <a:latin typeface="Cambria"/>
                        </a:rPr>
                      </a:br>
                      <a:r>
                        <a:rPr lang="en-US" sz="500" b="0" i="0" u="none" strike="noStrike">
                          <a:solidFill>
                            <a:srgbClr val="000000"/>
                          </a:solidFill>
                          <a:effectLst/>
                          <a:latin typeface="Cambria"/>
                        </a:rPr>
                        <a:t>Oliver Moersch will contact Kobayashi-san and Per Öhlund.</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r h="289346">
                <a:tc>
                  <a:txBody>
                    <a:bodyPr/>
                    <a:lstStyle/>
                    <a:p>
                      <a:pPr algn="ctr" fontAlgn="ctr"/>
                      <a:r>
                        <a:rPr lang="en-US" sz="500" b="1" i="0" u="none" strike="noStrike">
                          <a:solidFill>
                            <a:srgbClr val="000000"/>
                          </a:solidFill>
                          <a:effectLst/>
                          <a:latin typeface="Cambria"/>
                        </a:rPr>
                        <a:t>6</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NH3-Measurement                          (temperature for sampling and analysis)</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Cambria"/>
                        </a:rPr>
                        <a:t>ø</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110 to 190 C</a:t>
                      </a:r>
                      <a:br>
                        <a:rPr lang="en-US" sz="500" b="0" i="0" u="none" strike="noStrike">
                          <a:solidFill>
                            <a:srgbClr val="000000"/>
                          </a:solidFill>
                          <a:effectLst/>
                          <a:latin typeface="Cambria"/>
                        </a:rPr>
                      </a:br>
                      <a:r>
                        <a:rPr lang="en-US" sz="500" b="0" i="0" u="none" strike="noStrike">
                          <a:solidFill>
                            <a:srgbClr val="000000"/>
                          </a:solidFill>
                          <a:effectLst/>
                          <a:latin typeface="Cambria"/>
                        </a:rPr>
                        <a:t>upon manufacturer's request 110 to 133 C</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B05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Cambria"/>
                        </a:rPr>
                        <a:t>Solution 1 is generally agreed.</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r h="974640">
                <a:tc>
                  <a:txBody>
                    <a:bodyPr/>
                    <a:lstStyle/>
                    <a:p>
                      <a:pPr algn="ctr" fontAlgn="ctr"/>
                      <a:r>
                        <a:rPr lang="en-US" sz="500" b="1" i="0" u="none" strike="noStrike">
                          <a:solidFill>
                            <a:srgbClr val="000000"/>
                          </a:solidFill>
                          <a:effectLst/>
                          <a:latin typeface="Cambria"/>
                        </a:rPr>
                        <a:t>7</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N2O-Measurement                                    (not sufficient results from VP2)</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Cambria"/>
                        </a:rPr>
                        <a:t>ø</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libri"/>
                        </a:rPr>
                        <a:t>Use data from industry programs to validate draft GTR</a:t>
                      </a:r>
                      <a:br>
                        <a:rPr lang="en-US" sz="500" b="0" i="0" u="none" strike="noStrike">
                          <a:solidFill>
                            <a:srgbClr val="000000"/>
                          </a:solidFill>
                          <a:effectLst/>
                          <a:latin typeface="Calibri"/>
                        </a:rPr>
                      </a:br>
                      <a:endParaRPr lang="en-US" sz="500" b="0" i="0" u="none" strike="noStrike">
                        <a:solidFill>
                          <a:srgbClr val="000000"/>
                        </a:solidFill>
                        <a:effectLst/>
                        <a:latin typeface="Calibri"/>
                      </a:endParaRP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B05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Cambria"/>
                        </a:rPr>
                        <a:t>Lot of experience on this; Industry data can be used. The additional industry data is welcomed by the group.</a:t>
                      </a:r>
                      <a:br>
                        <a:rPr lang="en-US" sz="500" b="0" i="0" u="none" strike="noStrike">
                          <a:solidFill>
                            <a:srgbClr val="000000"/>
                          </a:solidFill>
                          <a:effectLst/>
                          <a:latin typeface="Cambria"/>
                        </a:rPr>
                      </a:br>
                      <a:r>
                        <a:rPr lang="en-US" sz="500" b="0" i="0" u="none" strike="noStrike">
                          <a:solidFill>
                            <a:srgbClr val="000000"/>
                          </a:solidFill>
                          <a:effectLst/>
                          <a:latin typeface="Cambria"/>
                        </a:rPr>
                        <a:t>Sufficient data now available.</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r h="1350282">
                <a:tc>
                  <a:txBody>
                    <a:bodyPr/>
                    <a:lstStyle/>
                    <a:p>
                      <a:pPr algn="ctr" fontAlgn="ctr"/>
                      <a:r>
                        <a:rPr lang="en-US" sz="500" b="1" i="0" u="none" strike="noStrike">
                          <a:solidFill>
                            <a:srgbClr val="000000"/>
                          </a:solidFill>
                          <a:effectLst/>
                          <a:latin typeface="Cambria"/>
                        </a:rPr>
                        <a:t>8</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mbria"/>
                        </a:rPr>
                        <a:t>Measurement of EtOH and Aldehydes</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Arial Narrow"/>
                        </a:rPr>
                        <a:t>new methods not confirmed by VP2</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500" b="0" i="0" u="none" strike="noStrike">
                          <a:solidFill>
                            <a:srgbClr val="000000"/>
                          </a:solidFill>
                          <a:effectLst/>
                          <a:latin typeface="Calibri"/>
                        </a:rPr>
                        <a:t>Validation will be performed separately in Sept. 2013</a:t>
                      </a:r>
                      <a:br>
                        <a:rPr lang="en-US" sz="500" b="0" i="0" u="none" strike="noStrike">
                          <a:solidFill>
                            <a:srgbClr val="000000"/>
                          </a:solidFill>
                          <a:effectLst/>
                          <a:latin typeface="Calibri"/>
                        </a:rPr>
                      </a:br>
                      <a:endParaRPr lang="en-US" sz="500" b="0" i="0" u="none" strike="noStrike">
                        <a:solidFill>
                          <a:srgbClr val="000000"/>
                        </a:solidFill>
                        <a:effectLst/>
                        <a:latin typeface="Calibri"/>
                      </a:endParaRP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B05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Cambria"/>
                        </a:rPr>
                        <a:t>Experts have the opinion, that a low temperature-measurement cannot be performed in a needed accuracy.</a:t>
                      </a:r>
                      <a:br>
                        <a:rPr lang="en-US" sz="500" b="0" i="0" u="none" strike="noStrike">
                          <a:solidFill>
                            <a:srgbClr val="000000"/>
                          </a:solidFill>
                          <a:effectLst/>
                          <a:latin typeface="Cambria"/>
                        </a:rPr>
                      </a:br>
                      <a:r>
                        <a:rPr lang="en-US" sz="500" b="0" i="0" u="none" strike="noStrike">
                          <a:solidFill>
                            <a:srgbClr val="000000"/>
                          </a:solidFill>
                          <a:effectLst/>
                          <a:latin typeface="Cambria"/>
                        </a:rPr>
                        <a:t>EtOH and Aldehydes-measurement will be included into the GTR in a later stage (October 2013). The formal document must however be delivered on the 18th August.</a:t>
                      </a:r>
                      <a:br>
                        <a:rPr lang="en-US" sz="500" b="0" i="0" u="none" strike="noStrike">
                          <a:solidFill>
                            <a:srgbClr val="000000"/>
                          </a:solidFill>
                          <a:effectLst/>
                          <a:latin typeface="Cambria"/>
                        </a:rPr>
                      </a:br>
                      <a:r>
                        <a:rPr lang="en-US" sz="500" b="0" i="0" u="none" strike="noStrike">
                          <a:solidFill>
                            <a:srgbClr val="000000"/>
                          </a:solidFill>
                          <a:effectLst/>
                          <a:latin typeface="Cambria"/>
                        </a:rPr>
                        <a:t>The AP-measurement has therefore to be introduced into the formal GTR-text by Amendments.</a:t>
                      </a:r>
                      <a:br>
                        <a:rPr lang="en-US" sz="500" b="0" i="0" u="none" strike="noStrike">
                          <a:solidFill>
                            <a:srgbClr val="000000"/>
                          </a:solidFill>
                          <a:effectLst/>
                          <a:latin typeface="Cambria"/>
                        </a:rPr>
                      </a:br>
                      <a:r>
                        <a:rPr lang="en-US" sz="500" b="0" i="0" u="none" strike="noStrike">
                          <a:solidFill>
                            <a:srgbClr val="000000"/>
                          </a:solidFill>
                          <a:effectLst/>
                          <a:latin typeface="Cambria"/>
                        </a:rPr>
                        <a:t>The AP group is asked to check, whether a earlier formal version of the GTR text could be available already in August.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r h="192897">
                <a:tc>
                  <a:txBody>
                    <a:bodyPr/>
                    <a:lstStyle/>
                    <a:p>
                      <a:pPr algn="ctr" fontAlgn="ctr"/>
                      <a:r>
                        <a:rPr lang="en-US" sz="500" b="1" i="0" u="none" strike="noStrike">
                          <a:solidFill>
                            <a:srgbClr val="000000"/>
                          </a:solidFill>
                          <a:effectLst/>
                          <a:latin typeface="Cambria"/>
                        </a:rPr>
                        <a:t>9</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500" b="0" i="0" u="none" strike="noStrike">
                          <a:solidFill>
                            <a:srgbClr val="000000"/>
                          </a:solidFill>
                          <a:effectLst/>
                          <a:latin typeface="Cambria"/>
                        </a:rPr>
                        <a:t>Calibration gas forFormaldehyde</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Arial Narrow"/>
                        </a:rPr>
                        <a:t>availability and stability</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Cambria"/>
                        </a:rPr>
                        <a:t> </a:t>
                      </a: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a:solidFill>
                            <a:srgbClr val="00B050"/>
                          </a:solidFill>
                          <a:effectLst/>
                          <a:latin typeface="Cambria"/>
                        </a:rPr>
                        <a:t>need to contact gas suppliers</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500" b="0" i="0" u="none" strike="noStrike">
                          <a:solidFill>
                            <a:srgbClr val="000000"/>
                          </a:solidFill>
                          <a:effectLst/>
                          <a:latin typeface="Cambria"/>
                        </a:rPr>
                        <a:t>Stability at the moment in a range of +-20%</a:t>
                      </a:r>
                      <a:br>
                        <a:rPr lang="en-US" sz="500" b="0" i="0" u="none" strike="noStrike">
                          <a:solidFill>
                            <a:srgbClr val="000000"/>
                          </a:solidFill>
                          <a:effectLst/>
                          <a:latin typeface="Cambria"/>
                        </a:rPr>
                      </a:br>
                      <a:endParaRPr lang="en-US" sz="500" b="0" i="0" u="none" strike="noStrike">
                        <a:solidFill>
                          <a:srgbClr val="000000"/>
                        </a:solidFill>
                        <a:effectLst/>
                        <a:latin typeface="Cambria"/>
                      </a:endParaRPr>
                    </a:p>
                  </a:txBody>
                  <a:tcPr marL="4344" marR="4344" marT="43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500" b="0" i="0" u="none" strike="noStrike" dirty="0">
                          <a:solidFill>
                            <a:srgbClr val="000000"/>
                          </a:solidFill>
                          <a:effectLst/>
                          <a:latin typeface="Cambria"/>
                        </a:rPr>
                        <a:t> </a:t>
                      </a:r>
                    </a:p>
                  </a:txBody>
                  <a:tcPr marL="4344" marR="4344" marT="43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bl>
          </a:graphicData>
        </a:graphic>
      </p:graphicFrame>
      <p:sp>
        <p:nvSpPr>
          <p:cNvPr id="5" name="Right Arrow 4"/>
          <p:cNvSpPr/>
          <p:nvPr/>
        </p:nvSpPr>
        <p:spPr>
          <a:xfrm>
            <a:off x="971600" y="2060848"/>
            <a:ext cx="7272808" cy="2376264"/>
          </a:xfrm>
          <a:prstGeom prst="righ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4 green+ 1 yellow+ 4 red</a:t>
            </a:r>
            <a:endParaRPr lang="en-US" sz="2800" dirty="0"/>
          </a:p>
        </p:txBody>
      </p:sp>
    </p:spTree>
    <p:extLst>
      <p:ext uri="{BB962C8B-B14F-4D97-AF65-F5344CB8AC3E}">
        <p14:creationId xmlns:p14="http://schemas.microsoft.com/office/powerpoint/2010/main" xmlns="" val="5640286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1681806004"/>
              </p:ext>
            </p:extLst>
          </p:nvPr>
        </p:nvGraphicFramePr>
        <p:xfrm>
          <a:off x="539552" y="836712"/>
          <a:ext cx="6120680" cy="5904656"/>
        </p:xfrm>
        <a:graphic>
          <a:graphicData uri="http://schemas.openxmlformats.org/drawingml/2006/table">
            <a:tbl>
              <a:tblPr/>
              <a:tblGrid>
                <a:gridCol w="3136037"/>
                <a:gridCol w="2984643"/>
              </a:tblGrid>
              <a:tr h="336903">
                <a:tc>
                  <a:txBody>
                    <a:bodyPr/>
                    <a:lstStyle/>
                    <a:p>
                      <a:pPr algn="ctr" fontAlgn="ctr"/>
                      <a:r>
                        <a:rPr lang="en-US" sz="1600" b="1" i="0" u="none" strike="noStrike" dirty="0">
                          <a:solidFill>
                            <a:srgbClr val="000000"/>
                          </a:solidFill>
                          <a:effectLst/>
                          <a:latin typeface="Arial Narrow"/>
                        </a:rPr>
                        <a:t># </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a:solidFill>
                            <a:srgbClr val="000000"/>
                          </a:solidFill>
                          <a:effectLst/>
                          <a:latin typeface="Arial Narrow"/>
                        </a:rPr>
                        <a:t>1</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9748">
                <a:tc>
                  <a:txBody>
                    <a:bodyPr/>
                    <a:lstStyle/>
                    <a:p>
                      <a:pPr algn="ctr" fontAlgn="ctr"/>
                      <a:r>
                        <a:rPr lang="en-US" sz="1600" b="1" i="0" u="none" strike="noStrike" dirty="0">
                          <a:solidFill>
                            <a:srgbClr val="000000"/>
                          </a:solidFill>
                          <a:effectLst/>
                          <a:latin typeface="Arial Narrow"/>
                        </a:rPr>
                        <a:t>ITEM (AP)</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dirty="0">
                          <a:solidFill>
                            <a:srgbClr val="000000"/>
                          </a:solidFill>
                          <a:effectLst/>
                          <a:latin typeface="Arial Narrow"/>
                        </a:rPr>
                        <a:t>Measurement of NO2</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1577">
                <a:tc>
                  <a:txBody>
                    <a:bodyPr/>
                    <a:lstStyle/>
                    <a:p>
                      <a:pPr algn="ctr" fontAlgn="ctr"/>
                      <a:r>
                        <a:rPr lang="en-US" sz="1600" b="1" i="0" u="none" strike="noStrike" dirty="0">
                          <a:solidFill>
                            <a:srgbClr val="000000"/>
                          </a:solidFill>
                          <a:effectLst/>
                          <a:latin typeface="Arial Narrow"/>
                        </a:rPr>
                        <a:t>Closed Issue (at working group level)</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dirty="0">
                          <a:solidFill>
                            <a:srgbClr val="000000"/>
                          </a:solidFill>
                          <a:effectLst/>
                          <a:latin typeface="Arial Narrow"/>
                        </a:rPr>
                        <a:t>ø</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669748">
                <a:tc>
                  <a:txBody>
                    <a:bodyPr/>
                    <a:lstStyle/>
                    <a:p>
                      <a:pPr algn="l" fontAlgn="ctr"/>
                      <a:r>
                        <a:rPr lang="en-US" sz="1600" b="1" i="0" u="none" strike="noStrike" dirty="0">
                          <a:solidFill>
                            <a:srgbClr val="000000"/>
                          </a:solidFill>
                          <a:effectLst/>
                          <a:latin typeface="Arial Narrow"/>
                        </a:rPr>
                        <a:t>Open Issue</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dirty="0">
                          <a:solidFill>
                            <a:srgbClr val="000000"/>
                          </a:solidFill>
                          <a:effectLst/>
                          <a:latin typeface="Arial Narrow"/>
                        </a:rPr>
                        <a:t> </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02594">
                <a:tc>
                  <a:txBody>
                    <a:bodyPr/>
                    <a:lstStyle/>
                    <a:p>
                      <a:pPr algn="ctr" fontAlgn="ctr"/>
                      <a:r>
                        <a:rPr lang="en-US" sz="1600" b="1" i="0" u="none" strike="noStrike" dirty="0">
                          <a:solidFill>
                            <a:srgbClr val="000000"/>
                          </a:solidFill>
                          <a:effectLst/>
                          <a:latin typeface="Arial Narrow"/>
                        </a:rPr>
                        <a:t>Solution 1                                                      (proposed by the working group)</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dirty="0">
                          <a:solidFill>
                            <a:srgbClr val="000000"/>
                          </a:solidFill>
                          <a:effectLst/>
                          <a:latin typeface="Arial Narrow"/>
                        </a:rPr>
                        <a:t>bag/modal sampling of NO</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9748">
                <a:tc>
                  <a:txBody>
                    <a:bodyPr/>
                    <a:lstStyle/>
                    <a:p>
                      <a:pPr algn="ctr" fontAlgn="ctr"/>
                      <a:r>
                        <a:rPr lang="en-US" sz="1600" b="1" i="0" u="none" strike="noStrike" dirty="0">
                          <a:solidFill>
                            <a:srgbClr val="00B050"/>
                          </a:solidFill>
                          <a:effectLst/>
                          <a:latin typeface="Arial Narrow"/>
                        </a:rPr>
                        <a:t>Remarks from AP</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r>
                        <a:rPr lang="en-US" sz="1600" b="0" i="0" u="none" strike="noStrike" dirty="0">
                          <a:solidFill>
                            <a:srgbClr val="00B050"/>
                          </a:solidFill>
                          <a:effectLst/>
                          <a:latin typeface="Arial Narrow"/>
                        </a:rPr>
                        <a:t> </a:t>
                      </a:r>
                    </a:p>
                  </a:txBody>
                  <a:tcPr marL="2972" marR="2972" marT="29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74338">
                <a:tc>
                  <a:txBody>
                    <a:bodyPr/>
                    <a:lstStyle/>
                    <a:p>
                      <a:pPr algn="ctr" fontAlgn="ctr"/>
                      <a:r>
                        <a:rPr lang="en-US" sz="1600" b="1" i="0" u="none" strike="noStrike" dirty="0">
                          <a:solidFill>
                            <a:srgbClr val="000000"/>
                          </a:solidFill>
                          <a:effectLst/>
                          <a:latin typeface="Arial Narrow"/>
                        </a:rPr>
                        <a:t>Remarks from DTP </a:t>
                      </a:r>
                      <a:r>
                        <a:rPr lang="en-US" sz="1600" b="1" i="0" u="none" strike="noStrike" dirty="0" err="1">
                          <a:solidFill>
                            <a:srgbClr val="000000"/>
                          </a:solidFill>
                          <a:effectLst/>
                          <a:latin typeface="Arial Narrow"/>
                        </a:rPr>
                        <a:t>Webconference</a:t>
                      </a:r>
                      <a:r>
                        <a:rPr lang="en-US" sz="1600" b="1" i="0" u="none" strike="noStrike" dirty="0">
                          <a:solidFill>
                            <a:srgbClr val="000000"/>
                          </a:solidFill>
                          <a:effectLst/>
                          <a:latin typeface="Arial Narrow"/>
                        </a:rPr>
                        <a:t> 11th March 2013</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600" b="0" i="0" u="none" strike="noStrike" dirty="0">
                          <a:solidFill>
                            <a:srgbClr val="000000"/>
                          </a:solidFill>
                          <a:effectLst/>
                          <a:latin typeface="Arial Narrow"/>
                        </a:rPr>
                        <a:t> </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8150840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2257333588"/>
              </p:ext>
            </p:extLst>
          </p:nvPr>
        </p:nvGraphicFramePr>
        <p:xfrm>
          <a:off x="539552" y="756774"/>
          <a:ext cx="7848872" cy="5753788"/>
        </p:xfrm>
        <a:graphic>
          <a:graphicData uri="http://schemas.openxmlformats.org/drawingml/2006/table">
            <a:tbl>
              <a:tblPr/>
              <a:tblGrid>
                <a:gridCol w="2033716"/>
                <a:gridCol w="5815156"/>
              </a:tblGrid>
              <a:tr h="262973">
                <a:tc>
                  <a:txBody>
                    <a:bodyPr/>
                    <a:lstStyle/>
                    <a:p>
                      <a:pPr algn="ctr" fontAlgn="ctr"/>
                      <a:r>
                        <a:rPr lang="en-US" sz="1600" b="1" i="0" u="none" strike="noStrike" dirty="0">
                          <a:solidFill>
                            <a:srgbClr val="000000"/>
                          </a:solidFill>
                          <a:effectLst/>
                          <a:latin typeface="Arial Narrow" pitchFamily="34" charset="0"/>
                        </a:rPr>
                        <a:t># </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dirty="0">
                          <a:solidFill>
                            <a:srgbClr val="000000"/>
                          </a:solidFill>
                          <a:effectLst/>
                          <a:latin typeface="Arial Narrow" pitchFamily="34" charset="0"/>
                        </a:rPr>
                        <a:t>7</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85">
                <a:tc>
                  <a:txBody>
                    <a:bodyPr/>
                    <a:lstStyle/>
                    <a:p>
                      <a:pPr algn="ctr" fontAlgn="ctr"/>
                      <a:r>
                        <a:rPr lang="en-US" sz="1600" b="1" i="0" u="none" strike="noStrike" dirty="0">
                          <a:solidFill>
                            <a:srgbClr val="000000"/>
                          </a:solidFill>
                          <a:effectLst/>
                          <a:latin typeface="Arial Narrow" pitchFamily="34" charset="0"/>
                        </a:rPr>
                        <a:t>ITEM (AP)</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dirty="0">
                          <a:solidFill>
                            <a:srgbClr val="000000"/>
                          </a:solidFill>
                          <a:effectLst/>
                          <a:latin typeface="Arial Narrow" pitchFamily="34" charset="0"/>
                        </a:rPr>
                        <a:t>N2O-Measurement                                    (not sufficient results from VP2)</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4356">
                <a:tc>
                  <a:txBody>
                    <a:bodyPr/>
                    <a:lstStyle/>
                    <a:p>
                      <a:pPr algn="ctr" fontAlgn="ctr"/>
                      <a:r>
                        <a:rPr lang="en-US" sz="1600" b="1" i="0" u="none" strike="noStrike" dirty="0">
                          <a:solidFill>
                            <a:srgbClr val="000000"/>
                          </a:solidFill>
                          <a:effectLst/>
                          <a:latin typeface="Arial Narrow" pitchFamily="34" charset="0"/>
                        </a:rPr>
                        <a:t>Closed Issue (at working group level)</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dirty="0">
                          <a:solidFill>
                            <a:srgbClr val="000000"/>
                          </a:solidFill>
                          <a:effectLst/>
                          <a:latin typeface="Arial Narrow" pitchFamily="34" charset="0"/>
                        </a:rPr>
                        <a:t>ø</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r>
              <a:tr h="328718">
                <a:tc>
                  <a:txBody>
                    <a:bodyPr/>
                    <a:lstStyle/>
                    <a:p>
                      <a:pPr algn="ctr" fontAlgn="ctr"/>
                      <a:r>
                        <a:rPr lang="en-US" sz="1600" b="1" i="0" u="none" strike="noStrike">
                          <a:solidFill>
                            <a:srgbClr val="000000"/>
                          </a:solidFill>
                          <a:effectLst/>
                          <a:latin typeface="Arial Narrow" pitchFamily="34" charset="0"/>
                        </a:rPr>
                        <a:t>Open Issue</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dirty="0">
                          <a:solidFill>
                            <a:srgbClr val="000000"/>
                          </a:solidFill>
                          <a:effectLst/>
                          <a:latin typeface="Arial Narrow" pitchFamily="34" charset="0"/>
                        </a:rPr>
                        <a:t> </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85">
                <a:tc>
                  <a:txBody>
                    <a:bodyPr/>
                    <a:lstStyle/>
                    <a:p>
                      <a:pPr algn="ctr" fontAlgn="ctr"/>
                      <a:r>
                        <a:rPr lang="en-US" sz="1600" b="1" i="0" u="none" strike="noStrike">
                          <a:solidFill>
                            <a:srgbClr val="000000"/>
                          </a:solidFill>
                          <a:effectLst/>
                          <a:latin typeface="Arial Narrow" pitchFamily="34" charset="0"/>
                        </a:rPr>
                        <a:t> </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r>
                        <a:rPr lang="en-US" sz="1600" b="1" i="0" u="none" strike="noStrike" dirty="0">
                          <a:solidFill>
                            <a:srgbClr val="000000"/>
                          </a:solidFill>
                          <a:effectLst/>
                          <a:latin typeface="Arial Narrow" pitchFamily="34" charset="0"/>
                        </a:rPr>
                        <a:t> </a:t>
                      </a:r>
                    </a:p>
                  </a:txBody>
                  <a:tcPr marL="2819" marR="2819" marT="28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7400">
                <a:tc>
                  <a:txBody>
                    <a:bodyPr/>
                    <a:lstStyle/>
                    <a:p>
                      <a:pPr algn="ctr" fontAlgn="ctr"/>
                      <a:r>
                        <a:rPr lang="en-US" sz="1600" b="1" i="0" u="none" strike="noStrike">
                          <a:solidFill>
                            <a:srgbClr val="000000"/>
                          </a:solidFill>
                          <a:effectLst/>
                          <a:latin typeface="Arial Narrow" pitchFamily="34" charset="0"/>
                        </a:rPr>
                        <a:t>Solution 1                                                      (proposed by the working group)</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dirty="0">
                          <a:solidFill>
                            <a:srgbClr val="000000"/>
                          </a:solidFill>
                          <a:effectLst/>
                          <a:latin typeface="Arial Narrow" pitchFamily="34" charset="0"/>
                        </a:rPr>
                        <a:t>Use data from industry programs to validate draft GTR</a:t>
                      </a:r>
                      <a:br>
                        <a:rPr lang="en-US" sz="1600" b="1" i="0" u="none" strike="noStrike" dirty="0">
                          <a:solidFill>
                            <a:srgbClr val="000000"/>
                          </a:solidFill>
                          <a:effectLst/>
                          <a:latin typeface="Arial Narrow" pitchFamily="34" charset="0"/>
                        </a:rPr>
                      </a:br>
                      <a:endParaRPr lang="en-US" sz="1600" b="1" i="0" u="none" strike="noStrike" dirty="0">
                        <a:solidFill>
                          <a:srgbClr val="000000"/>
                        </a:solidFill>
                        <a:effectLst/>
                        <a:latin typeface="Arial Narrow" pitchFamily="34" charset="0"/>
                      </a:endParaRP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20410">
                <a:tc>
                  <a:txBody>
                    <a:bodyPr/>
                    <a:lstStyle/>
                    <a:p>
                      <a:pPr algn="ctr" fontAlgn="ctr"/>
                      <a:r>
                        <a:rPr lang="en-US" sz="1600" b="1" i="0" u="none" strike="noStrike">
                          <a:solidFill>
                            <a:srgbClr val="000000"/>
                          </a:solidFill>
                          <a:effectLst/>
                          <a:latin typeface="Arial Narrow" pitchFamily="34" charset="0"/>
                        </a:rPr>
                        <a:t>Solution 2</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r>
                        <a:rPr lang="en-US" sz="1600" b="1" i="0" u="none" strike="noStrike" dirty="0">
                          <a:solidFill>
                            <a:srgbClr val="000000"/>
                          </a:solidFill>
                          <a:effectLst/>
                          <a:latin typeface="Arial Narrow" pitchFamily="34" charset="0"/>
                        </a:rPr>
                        <a:t> </a:t>
                      </a:r>
                    </a:p>
                  </a:txBody>
                  <a:tcPr marL="2819" marR="2819" marT="28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285">
                <a:tc>
                  <a:txBody>
                    <a:bodyPr/>
                    <a:lstStyle/>
                    <a:p>
                      <a:pPr algn="ctr" fontAlgn="ctr"/>
                      <a:r>
                        <a:rPr lang="en-US" sz="1600" b="1" i="0" u="none" strike="noStrike">
                          <a:solidFill>
                            <a:srgbClr val="000000"/>
                          </a:solidFill>
                          <a:effectLst/>
                          <a:latin typeface="Arial Narrow" pitchFamily="34" charset="0"/>
                        </a:rPr>
                        <a:t>Solution 3</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r>
                        <a:rPr lang="en-US" sz="1600" b="1" i="0" u="none" strike="noStrike" dirty="0">
                          <a:solidFill>
                            <a:srgbClr val="000000"/>
                          </a:solidFill>
                          <a:effectLst/>
                          <a:latin typeface="Arial Narrow" pitchFamily="34" charset="0"/>
                        </a:rPr>
                        <a:t> </a:t>
                      </a:r>
                    </a:p>
                  </a:txBody>
                  <a:tcPr marL="2819" marR="2819" marT="28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4461">
                <a:tc>
                  <a:txBody>
                    <a:bodyPr/>
                    <a:lstStyle/>
                    <a:p>
                      <a:pPr algn="ctr" fontAlgn="ctr"/>
                      <a:r>
                        <a:rPr lang="en-US" sz="1600" b="1" i="0" u="none" strike="noStrike">
                          <a:solidFill>
                            <a:srgbClr val="00B050"/>
                          </a:solidFill>
                          <a:effectLst/>
                          <a:latin typeface="Arial Narrow" pitchFamily="34" charset="0"/>
                        </a:rPr>
                        <a:t>Remarks from AP</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r>
                        <a:rPr lang="en-US" sz="1600" b="1" i="0" u="none" strike="noStrike" dirty="0">
                          <a:solidFill>
                            <a:srgbClr val="00B050"/>
                          </a:solidFill>
                          <a:effectLst/>
                          <a:latin typeface="Arial Narrow" pitchFamily="34" charset="0"/>
                        </a:rPr>
                        <a:t> </a:t>
                      </a:r>
                    </a:p>
                  </a:txBody>
                  <a:tcPr marL="2819" marR="2819" marT="28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46359">
                <a:tc>
                  <a:txBody>
                    <a:bodyPr/>
                    <a:lstStyle/>
                    <a:p>
                      <a:pPr algn="ctr" fontAlgn="ctr"/>
                      <a:r>
                        <a:rPr lang="en-US" sz="1600" b="1" i="0" u="none" strike="noStrike">
                          <a:solidFill>
                            <a:srgbClr val="000000"/>
                          </a:solidFill>
                          <a:effectLst/>
                          <a:latin typeface="Arial Narrow" pitchFamily="34" charset="0"/>
                        </a:rPr>
                        <a:t>Remarks from DTP Webconference 11th March 2013</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600" b="1" i="0" u="none" strike="noStrike" dirty="0">
                          <a:solidFill>
                            <a:srgbClr val="000000"/>
                          </a:solidFill>
                          <a:effectLst/>
                          <a:latin typeface="Arial Narrow" pitchFamily="34" charset="0"/>
                        </a:rPr>
                        <a:t>Lot of experience on this; Industry data can be used. The additional industry data is welcomed by the group.</a:t>
                      </a:r>
                      <a:br>
                        <a:rPr lang="en-US" sz="1600" b="1" i="0" u="none" strike="noStrike" dirty="0">
                          <a:solidFill>
                            <a:srgbClr val="000000"/>
                          </a:solidFill>
                          <a:effectLst/>
                          <a:latin typeface="Arial Narrow" pitchFamily="34" charset="0"/>
                        </a:rPr>
                      </a:br>
                      <a:r>
                        <a:rPr lang="en-US" sz="1600" b="1" i="0" u="none" strike="noStrike" dirty="0">
                          <a:solidFill>
                            <a:srgbClr val="000000"/>
                          </a:solidFill>
                          <a:effectLst/>
                          <a:latin typeface="Arial Narrow" pitchFamily="34" charset="0"/>
                        </a:rPr>
                        <a:t>Sufficient data now available.</a:t>
                      </a:r>
                    </a:p>
                  </a:txBody>
                  <a:tcPr marL="2819" marR="2819" marT="28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134">
                <a:tc>
                  <a:txBody>
                    <a:bodyPr/>
                    <a:lstStyle/>
                    <a:p>
                      <a:pPr algn="ctr" fontAlgn="ctr"/>
                      <a:r>
                        <a:rPr lang="en-US" sz="1600" b="1" i="0" u="none" strike="noStrike">
                          <a:solidFill>
                            <a:srgbClr val="000000"/>
                          </a:solidFill>
                          <a:effectLst/>
                          <a:latin typeface="Arial Narrow" pitchFamily="34" charset="0"/>
                        </a:rPr>
                        <a:t>Solution in GTR ?</a:t>
                      </a:r>
                    </a:p>
                  </a:txBody>
                  <a:tcPr marL="2819" marR="2819" marT="281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US" sz="1600" b="1" i="0" u="none" strike="noStrike" dirty="0">
                          <a:solidFill>
                            <a:srgbClr val="000000"/>
                          </a:solidFill>
                          <a:effectLst/>
                          <a:latin typeface="Arial Narrow" pitchFamily="34" charset="0"/>
                        </a:rPr>
                        <a:t> </a:t>
                      </a:r>
                    </a:p>
                  </a:txBody>
                  <a:tcPr marL="2819" marR="2819" marT="28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99"/>
                    </a:solidFill>
                  </a:tcPr>
                </a:tc>
              </a:tr>
            </a:tbl>
          </a:graphicData>
        </a:graphic>
      </p:graphicFrame>
    </p:spTree>
    <p:extLst>
      <p:ext uri="{BB962C8B-B14F-4D97-AF65-F5344CB8AC3E}">
        <p14:creationId xmlns:p14="http://schemas.microsoft.com/office/powerpoint/2010/main" xmlns="" val="309667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4213968487"/>
              </p:ext>
            </p:extLst>
          </p:nvPr>
        </p:nvGraphicFramePr>
        <p:xfrm>
          <a:off x="107504" y="764703"/>
          <a:ext cx="8856984" cy="5904656"/>
        </p:xfrm>
        <a:graphic>
          <a:graphicData uri="http://schemas.openxmlformats.org/drawingml/2006/table">
            <a:tbl>
              <a:tblPr/>
              <a:tblGrid>
                <a:gridCol w="2915467"/>
                <a:gridCol w="3181880"/>
                <a:gridCol w="2759637"/>
              </a:tblGrid>
              <a:tr h="336903">
                <a:tc>
                  <a:txBody>
                    <a:bodyPr/>
                    <a:lstStyle/>
                    <a:p>
                      <a:pPr algn="ctr" fontAlgn="ctr"/>
                      <a:r>
                        <a:rPr lang="en-US" sz="1600" b="1" i="0" u="none" strike="noStrike" dirty="0">
                          <a:solidFill>
                            <a:srgbClr val="000000"/>
                          </a:solidFill>
                          <a:effectLst/>
                          <a:latin typeface="Arial Narrow"/>
                        </a:rPr>
                        <a:t># </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dirty="0">
                          <a:solidFill>
                            <a:srgbClr val="000000"/>
                          </a:solidFill>
                          <a:effectLst/>
                          <a:latin typeface="Arial Narrow"/>
                        </a:rPr>
                        <a:t>2</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Arial Narrow"/>
                        </a:rPr>
                        <a:t>3</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9748">
                <a:tc>
                  <a:txBody>
                    <a:bodyPr/>
                    <a:lstStyle/>
                    <a:p>
                      <a:pPr algn="ctr" fontAlgn="ctr"/>
                      <a:r>
                        <a:rPr lang="en-US" sz="1600" b="1" i="0" u="none" strike="noStrike" dirty="0">
                          <a:solidFill>
                            <a:srgbClr val="000000"/>
                          </a:solidFill>
                          <a:effectLst/>
                          <a:latin typeface="Arial Narrow"/>
                        </a:rPr>
                        <a:t>ITEM (AP)</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kern="1200" dirty="0">
                          <a:solidFill>
                            <a:srgbClr val="000000"/>
                          </a:solidFill>
                          <a:effectLst/>
                          <a:latin typeface="Arial Narrow"/>
                          <a:ea typeface="+mn-ea"/>
                          <a:cs typeface="+mn-cs"/>
                        </a:rPr>
                        <a:t>NH3-Measurement</a:t>
                      </a:r>
                      <a:r>
                        <a:rPr lang="en-US" sz="1600" b="1" i="0" u="none" strike="noStrike" dirty="0">
                          <a:solidFill>
                            <a:srgbClr val="000000"/>
                          </a:solidFill>
                          <a:effectLst/>
                          <a:latin typeface="Arial Narrow"/>
                        </a:rPr>
                        <a:t>                            (scope of measurement, 1)</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dirty="0">
                          <a:solidFill>
                            <a:srgbClr val="000000"/>
                          </a:solidFill>
                          <a:effectLst/>
                          <a:latin typeface="Arial Narrow"/>
                        </a:rPr>
                        <a:t>NH3-Measurement                         (scope of measurement, 2)</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1577">
                <a:tc>
                  <a:txBody>
                    <a:bodyPr/>
                    <a:lstStyle/>
                    <a:p>
                      <a:pPr algn="ctr" fontAlgn="ctr"/>
                      <a:r>
                        <a:rPr lang="en-US" sz="1600" b="1" i="0" u="none" strike="noStrike" dirty="0">
                          <a:solidFill>
                            <a:srgbClr val="000000"/>
                          </a:solidFill>
                          <a:effectLst/>
                          <a:latin typeface="Arial Narrow"/>
                        </a:rPr>
                        <a:t>Closed Issue (at working group level)</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dirty="0">
                          <a:solidFill>
                            <a:srgbClr val="000000"/>
                          </a:solidFill>
                          <a:effectLst/>
                          <a:latin typeface="Arial Narrow"/>
                        </a:rPr>
                        <a:t> </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Arial Narrow"/>
                        </a:rPr>
                        <a:t>ø</a:t>
                      </a:r>
                    </a:p>
                  </a:txBody>
                  <a:tcPr marL="2972" marR="2972" marT="29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669748">
                <a:tc>
                  <a:txBody>
                    <a:bodyPr/>
                    <a:lstStyle/>
                    <a:p>
                      <a:pPr algn="l" fontAlgn="ctr"/>
                      <a:r>
                        <a:rPr lang="en-US" sz="1600" b="1" i="0" u="none" strike="noStrike" dirty="0">
                          <a:solidFill>
                            <a:srgbClr val="000000"/>
                          </a:solidFill>
                          <a:effectLst/>
                          <a:latin typeface="Arial Narrow"/>
                        </a:rPr>
                        <a:t>Open Issue</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a:solidFill>
                            <a:srgbClr val="000000"/>
                          </a:solidFill>
                          <a:effectLst/>
                          <a:latin typeface="Arial Narrow"/>
                        </a:rPr>
                        <a:t/>
                      </a:r>
                      <a:br>
                        <a:rPr lang="en-US" sz="1600" b="1" i="0" u="none" strike="noStrike">
                          <a:solidFill>
                            <a:srgbClr val="000000"/>
                          </a:solidFill>
                          <a:effectLst/>
                          <a:latin typeface="Arial Narrow"/>
                        </a:rPr>
                      </a:br>
                      <a:endParaRPr lang="en-US" sz="1600" b="1" i="0" u="none" strike="noStrike">
                        <a:solidFill>
                          <a:srgbClr val="000000"/>
                        </a:solidFill>
                        <a:effectLst/>
                        <a:latin typeface="Arial Narrow"/>
                      </a:endParaRP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5050"/>
                    </a:solidFill>
                  </a:tcPr>
                </a:tc>
                <a:tc>
                  <a:txBody>
                    <a:bodyPr/>
                    <a:lstStyle/>
                    <a:p>
                      <a:pPr algn="ctr" fontAlgn="ctr"/>
                      <a:r>
                        <a:rPr lang="en-US" sz="1600" b="1" i="0" u="none" strike="noStrike" dirty="0">
                          <a:solidFill>
                            <a:srgbClr val="000000"/>
                          </a:solidFill>
                          <a:effectLst/>
                          <a:latin typeface="Arial Narrow"/>
                        </a:rPr>
                        <a:t> </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02594">
                <a:tc>
                  <a:txBody>
                    <a:bodyPr/>
                    <a:lstStyle/>
                    <a:p>
                      <a:pPr algn="ctr" fontAlgn="ctr"/>
                      <a:r>
                        <a:rPr lang="en-US" sz="1600" b="1" i="0" u="none" strike="noStrike" dirty="0">
                          <a:solidFill>
                            <a:srgbClr val="000000"/>
                          </a:solidFill>
                          <a:effectLst/>
                          <a:latin typeface="Arial Narrow"/>
                        </a:rPr>
                        <a:t>Solution 1                                                      (proposed by the working group)</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dirty="0">
                          <a:solidFill>
                            <a:srgbClr val="000000"/>
                          </a:solidFill>
                          <a:effectLst/>
                          <a:latin typeface="Arial Narrow"/>
                        </a:rPr>
                        <a:t>SCR-vehicles to prevent overdosing of urea</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dirty="0">
                          <a:solidFill>
                            <a:srgbClr val="000000"/>
                          </a:solidFill>
                          <a:effectLst/>
                          <a:latin typeface="Arial Narrow"/>
                        </a:rPr>
                        <a:t>concentration at tailpipe</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9748">
                <a:tc>
                  <a:txBody>
                    <a:bodyPr/>
                    <a:lstStyle/>
                    <a:p>
                      <a:pPr algn="ctr" fontAlgn="ctr"/>
                      <a:r>
                        <a:rPr lang="en-US" sz="1600" b="1" i="0" u="none" strike="noStrike" dirty="0">
                          <a:solidFill>
                            <a:srgbClr val="00B050"/>
                          </a:solidFill>
                          <a:effectLst/>
                          <a:latin typeface="Arial Narrow"/>
                        </a:rPr>
                        <a:t>Remarks from AP</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dirty="0" err="1">
                          <a:solidFill>
                            <a:srgbClr val="00B050"/>
                          </a:solidFill>
                          <a:effectLst/>
                          <a:latin typeface="Arial Narrow"/>
                        </a:rPr>
                        <a:t>excempt</a:t>
                      </a:r>
                      <a:r>
                        <a:rPr lang="en-US" sz="1600" b="1" i="0" u="none" strike="noStrike" dirty="0">
                          <a:solidFill>
                            <a:srgbClr val="00B050"/>
                          </a:solidFill>
                          <a:effectLst/>
                          <a:latin typeface="Arial Narrow"/>
                        </a:rPr>
                        <a:t> vehicles with NH3-oxidation catalyst </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600" b="1" i="0" u="none" strike="noStrike" dirty="0">
                          <a:solidFill>
                            <a:srgbClr val="00B050"/>
                          </a:solidFill>
                          <a:effectLst/>
                          <a:latin typeface="Arial Narrow"/>
                        </a:rPr>
                        <a:t>no solution for mass available!</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74338">
                <a:tc>
                  <a:txBody>
                    <a:bodyPr/>
                    <a:lstStyle/>
                    <a:p>
                      <a:pPr algn="ctr" fontAlgn="ctr"/>
                      <a:r>
                        <a:rPr lang="en-US" sz="1600" b="1" i="0" u="none" strike="noStrike" dirty="0">
                          <a:solidFill>
                            <a:srgbClr val="000000"/>
                          </a:solidFill>
                          <a:effectLst/>
                          <a:latin typeface="Arial Narrow"/>
                        </a:rPr>
                        <a:t>Remarks from DTP </a:t>
                      </a:r>
                      <a:r>
                        <a:rPr lang="en-US" sz="1600" b="1" i="0" u="none" strike="noStrike" dirty="0" err="1">
                          <a:solidFill>
                            <a:srgbClr val="000000"/>
                          </a:solidFill>
                          <a:effectLst/>
                          <a:latin typeface="Arial Narrow"/>
                        </a:rPr>
                        <a:t>Webconference</a:t>
                      </a:r>
                      <a:r>
                        <a:rPr lang="en-US" sz="1600" b="1" i="0" u="none" strike="noStrike" dirty="0">
                          <a:solidFill>
                            <a:srgbClr val="000000"/>
                          </a:solidFill>
                          <a:effectLst/>
                          <a:latin typeface="Arial Narrow"/>
                        </a:rPr>
                        <a:t> 11th March 2013</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600" b="1" i="0" u="none" strike="noStrike" dirty="0">
                          <a:solidFill>
                            <a:srgbClr val="000000"/>
                          </a:solidFill>
                          <a:effectLst/>
                          <a:latin typeface="Arial Narrow"/>
                        </a:rPr>
                        <a:t>Confirmation needed from DTP.</a:t>
                      </a:r>
                      <a:br>
                        <a:rPr lang="en-US" sz="1600" b="1" i="0" u="none" strike="noStrike" dirty="0">
                          <a:solidFill>
                            <a:srgbClr val="000000"/>
                          </a:solidFill>
                          <a:effectLst/>
                          <a:latin typeface="Arial Narrow"/>
                        </a:rPr>
                      </a:br>
                      <a:r>
                        <a:rPr lang="en-US" sz="1600" b="1" i="0" u="none" strike="noStrike" dirty="0">
                          <a:solidFill>
                            <a:srgbClr val="000000"/>
                          </a:solidFill>
                          <a:effectLst/>
                          <a:latin typeface="Arial Narrow"/>
                        </a:rPr>
                        <a:t>Solution 1 means, that only SCR-vehicles have to meet the requirements.</a:t>
                      </a:r>
                      <a:br>
                        <a:rPr lang="en-US" sz="1600" b="1" i="0" u="none" strike="noStrike" dirty="0">
                          <a:solidFill>
                            <a:srgbClr val="000000"/>
                          </a:solidFill>
                          <a:effectLst/>
                          <a:latin typeface="Arial Narrow"/>
                        </a:rPr>
                      </a:br>
                      <a:endParaRPr lang="en-US" sz="1600" b="1" i="0" u="none" strike="noStrike" dirty="0">
                        <a:solidFill>
                          <a:srgbClr val="000000"/>
                        </a:solidFill>
                        <a:effectLst/>
                        <a:latin typeface="Arial Narrow"/>
                      </a:endParaRP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Arial Narrow"/>
                        </a:rPr>
                        <a:t>Point agreed!</a:t>
                      </a:r>
                    </a:p>
                  </a:txBody>
                  <a:tcPr marL="2972" marR="2972" marT="29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939437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2600982384"/>
              </p:ext>
            </p:extLst>
          </p:nvPr>
        </p:nvGraphicFramePr>
        <p:xfrm>
          <a:off x="107504" y="836713"/>
          <a:ext cx="8784976" cy="5544613"/>
        </p:xfrm>
        <a:graphic>
          <a:graphicData uri="http://schemas.openxmlformats.org/drawingml/2006/table">
            <a:tbl>
              <a:tblPr/>
              <a:tblGrid>
                <a:gridCol w="2184867"/>
                <a:gridCol w="6600109"/>
              </a:tblGrid>
              <a:tr h="254940">
                <a:tc>
                  <a:txBody>
                    <a:bodyPr/>
                    <a:lstStyle/>
                    <a:p>
                      <a:pPr algn="ctr" fontAlgn="ctr"/>
                      <a:r>
                        <a:rPr lang="en-US" sz="1600" b="1" i="0" u="none" strike="noStrike">
                          <a:solidFill>
                            <a:srgbClr val="000000"/>
                          </a:solidFill>
                          <a:effectLst/>
                          <a:latin typeface="Arial Narrow"/>
                        </a:rPr>
                        <a:t># </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a:solidFill>
                            <a:srgbClr val="000000"/>
                          </a:solidFill>
                          <a:effectLst/>
                          <a:latin typeface="Arial Narrow"/>
                        </a:rPr>
                        <a:t>4</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940">
                <a:tc>
                  <a:txBody>
                    <a:bodyPr/>
                    <a:lstStyle/>
                    <a:p>
                      <a:pPr algn="ctr" fontAlgn="ctr"/>
                      <a:r>
                        <a:rPr lang="en-US" sz="1600" b="1" i="0" u="none" strike="noStrike">
                          <a:solidFill>
                            <a:srgbClr val="000000"/>
                          </a:solidFill>
                          <a:effectLst/>
                          <a:latin typeface="Arial Narrow"/>
                        </a:rPr>
                        <a:t>ITEM (AP)</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a:solidFill>
                            <a:srgbClr val="000000"/>
                          </a:solidFill>
                          <a:effectLst/>
                          <a:latin typeface="Arial Narrow"/>
                        </a:rPr>
                        <a:t>NH3-Measurement</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58590">
                <a:tc>
                  <a:txBody>
                    <a:bodyPr/>
                    <a:lstStyle/>
                    <a:p>
                      <a:pPr algn="ctr" fontAlgn="ctr"/>
                      <a:r>
                        <a:rPr lang="en-US" sz="1600" b="1" i="0" u="none" strike="noStrike">
                          <a:solidFill>
                            <a:srgbClr val="000000"/>
                          </a:solidFill>
                          <a:effectLst/>
                          <a:latin typeface="Arial Narrow"/>
                        </a:rPr>
                        <a:t>Closed Issue (at working group level)</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ctr"/>
                      <a:r>
                        <a:rPr lang="en-US" sz="1600" b="1" i="0" u="none" strike="noStrike">
                          <a:solidFill>
                            <a:srgbClr val="000000"/>
                          </a:solidFill>
                          <a:effectLst/>
                          <a:latin typeface="Arial Narrow"/>
                        </a:rPr>
                        <a:t>Measurement from raw exhaust influences subsequent CVS measurements </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r>
              <a:tr h="302102">
                <a:tc>
                  <a:txBody>
                    <a:bodyPr/>
                    <a:lstStyle/>
                    <a:p>
                      <a:pPr algn="ctr" fontAlgn="ctr"/>
                      <a:r>
                        <a:rPr lang="en-US" sz="1600" b="1" i="0" u="none" strike="noStrike">
                          <a:solidFill>
                            <a:srgbClr val="000000"/>
                          </a:solidFill>
                          <a:effectLst/>
                          <a:latin typeface="Arial Narrow"/>
                        </a:rPr>
                        <a:t>Open Issue</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endParaRPr lang="en-US" sz="1600" b="1" i="0" u="none" strike="noStrike">
                        <a:solidFill>
                          <a:srgbClr val="000000"/>
                        </a:solidFill>
                        <a:effectLst/>
                        <a:latin typeface="Arial Narrow"/>
                      </a:endParaRPr>
                    </a:p>
                  </a:txBody>
                  <a:tcPr marL="3016" marR="3016" marT="3016"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940">
                <a:tc>
                  <a:txBody>
                    <a:bodyPr/>
                    <a:lstStyle/>
                    <a:p>
                      <a:pPr algn="ctr" fontAlgn="ctr"/>
                      <a:r>
                        <a:rPr lang="en-US" sz="1600" b="1" i="0" u="none" strike="noStrike">
                          <a:solidFill>
                            <a:srgbClr val="000000"/>
                          </a:solidFill>
                          <a:effectLst/>
                          <a:latin typeface="Arial Narrow"/>
                        </a:rPr>
                        <a:t> </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fontAlgn="b"/>
                      <a:r>
                        <a:rPr lang="en-US" sz="1600" b="1" i="0" u="none" strike="noStrike">
                          <a:solidFill>
                            <a:srgbClr val="000000"/>
                          </a:solidFill>
                          <a:effectLst/>
                          <a:latin typeface="Arial Narrow"/>
                        </a:rPr>
                        <a:t> </a:t>
                      </a:r>
                    </a:p>
                  </a:txBody>
                  <a:tcPr marL="3016" marR="3016" marT="30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58590">
                <a:tc>
                  <a:txBody>
                    <a:bodyPr/>
                    <a:lstStyle/>
                    <a:p>
                      <a:pPr algn="ctr" fontAlgn="ctr"/>
                      <a:r>
                        <a:rPr lang="en-US" sz="1600" b="1" i="0" u="none" strike="noStrike">
                          <a:solidFill>
                            <a:srgbClr val="000000"/>
                          </a:solidFill>
                          <a:effectLst/>
                          <a:latin typeface="Arial Narrow"/>
                        </a:rPr>
                        <a:t>Solution 1                                                      (proposed by the working group)</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a:solidFill>
                            <a:srgbClr val="000000"/>
                          </a:solidFill>
                          <a:effectLst/>
                          <a:latin typeface="Arial Narrow"/>
                        </a:rPr>
                        <a:t>Limit lost sample to 0,5 % of raw exhaust</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8445">
                <a:tc>
                  <a:txBody>
                    <a:bodyPr/>
                    <a:lstStyle/>
                    <a:p>
                      <a:pPr algn="ctr" fontAlgn="ctr"/>
                      <a:r>
                        <a:rPr lang="en-US" sz="1600" b="1" i="0" u="none" strike="noStrike">
                          <a:solidFill>
                            <a:srgbClr val="000000"/>
                          </a:solidFill>
                          <a:effectLst/>
                          <a:latin typeface="Arial Narrow"/>
                        </a:rPr>
                        <a:t>Solution 2</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a:solidFill>
                            <a:srgbClr val="000000"/>
                          </a:solidFill>
                          <a:effectLst/>
                          <a:latin typeface="Arial Narrow"/>
                        </a:rPr>
                        <a:t>Additional test for NH3 (→ workload)</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940">
                <a:tc>
                  <a:txBody>
                    <a:bodyPr/>
                    <a:lstStyle/>
                    <a:p>
                      <a:pPr algn="ctr" fontAlgn="ctr"/>
                      <a:r>
                        <a:rPr lang="en-US" sz="1600" b="1" i="0" u="none" strike="noStrike">
                          <a:solidFill>
                            <a:srgbClr val="000000"/>
                          </a:solidFill>
                          <a:effectLst/>
                          <a:latin typeface="Arial Narrow"/>
                        </a:rPr>
                        <a:t>Solution 3</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a:solidFill>
                            <a:srgbClr val="000000"/>
                          </a:solidFill>
                          <a:effectLst/>
                          <a:latin typeface="Arial Narrow"/>
                        </a:rPr>
                        <a:t> </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6765">
                <a:tc>
                  <a:txBody>
                    <a:bodyPr/>
                    <a:lstStyle/>
                    <a:p>
                      <a:pPr algn="ctr" fontAlgn="ctr"/>
                      <a:r>
                        <a:rPr lang="en-US" sz="1600" b="1" i="0" u="none" strike="noStrike">
                          <a:solidFill>
                            <a:srgbClr val="00B050"/>
                          </a:solidFill>
                          <a:effectLst/>
                          <a:latin typeface="Arial Narrow"/>
                        </a:rPr>
                        <a:t>Remarks from AP</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ctr" rtl="0" fontAlgn="ctr"/>
                      <a:r>
                        <a:rPr lang="en-US" sz="1600" b="1" i="0" u="none" strike="noStrike">
                          <a:solidFill>
                            <a:srgbClr val="00B050"/>
                          </a:solidFill>
                          <a:effectLst/>
                          <a:latin typeface="Arial Narrow"/>
                        </a:rPr>
                        <a:t>Measurement from diluted exhaust not possible for NH3</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70361">
                <a:tc>
                  <a:txBody>
                    <a:bodyPr/>
                    <a:lstStyle/>
                    <a:p>
                      <a:pPr algn="ctr" fontAlgn="ctr"/>
                      <a:r>
                        <a:rPr lang="en-US" sz="1600" b="1" i="0" u="none" strike="noStrike">
                          <a:solidFill>
                            <a:srgbClr val="000000"/>
                          </a:solidFill>
                          <a:effectLst/>
                          <a:latin typeface="Arial Narrow"/>
                        </a:rPr>
                        <a:t>Remarks from DTP Webconference 11th March 2013</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en-US" sz="1600" b="1" i="0" u="none" strike="noStrike" dirty="0">
                          <a:solidFill>
                            <a:srgbClr val="000000"/>
                          </a:solidFill>
                          <a:effectLst/>
                          <a:latin typeface="Arial Narrow"/>
                        </a:rPr>
                        <a:t>Further investigations to identify the best solution still necessary. Some data available from VP2.Discussions if further measurements can be performed in September. </a:t>
                      </a:r>
                      <a:br>
                        <a:rPr lang="en-US" sz="1600" b="1" i="0" u="none" strike="noStrike" dirty="0">
                          <a:solidFill>
                            <a:srgbClr val="000000"/>
                          </a:solidFill>
                          <a:effectLst/>
                          <a:latin typeface="Arial Narrow"/>
                        </a:rPr>
                      </a:br>
                      <a:r>
                        <a:rPr lang="en-US" sz="1600" b="1" i="0" u="none" strike="noStrike" dirty="0">
                          <a:solidFill>
                            <a:srgbClr val="000000"/>
                          </a:solidFill>
                          <a:effectLst/>
                          <a:latin typeface="Arial Narrow"/>
                        </a:rPr>
                        <a:t>Solution 1 agreed on Sub-Group AP -Level</a:t>
                      </a:r>
                    </a:p>
                  </a:txBody>
                  <a:tcPr marL="3016" marR="3016" marT="30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540698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71600" y="476672"/>
            <a:ext cx="7560840" cy="5786199"/>
          </a:xfrm>
          <a:prstGeom prst="rect">
            <a:avLst/>
          </a:prstGeom>
        </p:spPr>
        <p:txBody>
          <a:bodyPr wrap="square">
            <a:spAutoFit/>
          </a:bodyPr>
          <a:lstStyle/>
          <a:p>
            <a:r>
              <a:rPr lang="en-US" b="1" dirty="0"/>
              <a:t> </a:t>
            </a:r>
            <a:endParaRPr lang="en-US" dirty="0"/>
          </a:p>
          <a:p>
            <a:r>
              <a:rPr lang="en-US" sz="2800" b="1" dirty="0"/>
              <a:t>Open issues table (</a:t>
            </a:r>
            <a:r>
              <a:rPr lang="en-US" sz="2800" b="1" dirty="0" smtClean="0"/>
              <a:t>OIT)</a:t>
            </a:r>
          </a:p>
          <a:p>
            <a:endParaRPr lang="en-US" dirty="0"/>
          </a:p>
          <a:p>
            <a:r>
              <a:rPr lang="en-US" dirty="0"/>
              <a:t>The OIT was updated and prepared for DTP-Telco on March 11</a:t>
            </a:r>
          </a:p>
          <a:p>
            <a:r>
              <a:rPr lang="en-US" u="sng" dirty="0"/>
              <a:t>Solution for lost sample:</a:t>
            </a:r>
            <a:endParaRPr lang="en-US" dirty="0"/>
          </a:p>
          <a:p>
            <a:r>
              <a:rPr lang="en-US" dirty="0"/>
              <a:t>Determine max. lost sample to keep influence on subsequent measurements below 0,5 %:</a:t>
            </a:r>
          </a:p>
          <a:p>
            <a:r>
              <a:rPr lang="en-US" b="1" dirty="0"/>
              <a:t> </a:t>
            </a:r>
            <a:endParaRPr lang="en-US" dirty="0"/>
          </a:p>
          <a:p>
            <a:r>
              <a:rPr lang="en-US" b="1" dirty="0" err="1"/>
              <a:t>V_lost_max</a:t>
            </a:r>
            <a:r>
              <a:rPr lang="en-US" b="1" dirty="0"/>
              <a:t> = 0,005 * V_CVS/DF</a:t>
            </a:r>
            <a:endParaRPr lang="en-US" dirty="0"/>
          </a:p>
          <a:p>
            <a:r>
              <a:rPr lang="en-US" b="1" dirty="0"/>
              <a:t> </a:t>
            </a:r>
            <a:endParaRPr lang="en-US" dirty="0"/>
          </a:p>
          <a:p>
            <a:r>
              <a:rPr lang="en-US" b="1" dirty="0"/>
              <a:t>Max error 0,5 %, approach always overestimates the error, that is real error is smaller!</a:t>
            </a:r>
            <a:endParaRPr lang="en-US" dirty="0"/>
          </a:p>
          <a:p>
            <a:r>
              <a:rPr lang="en-US" dirty="0"/>
              <a:t> </a:t>
            </a:r>
          </a:p>
          <a:p>
            <a:r>
              <a:rPr lang="en-US" dirty="0"/>
              <a:t>If the unreturned sample flow exceeds max sample flow, CVS results are void and an additional test without NH3 measurement has to be run.</a:t>
            </a:r>
          </a:p>
          <a:p>
            <a:r>
              <a:rPr lang="en-US" dirty="0"/>
              <a:t> </a:t>
            </a:r>
          </a:p>
          <a:p>
            <a:r>
              <a:rPr lang="en-US" dirty="0"/>
              <a:t>The approach to go to diluted measurement for NH3 was discussed. The group feels, that a repeatable and reliable diluted measurement is not possible based on the current system description for the CVS. Very stringent restrictions on line lengths, temperatures, materials and system design would be needed.</a:t>
            </a:r>
          </a:p>
        </p:txBody>
      </p:sp>
    </p:spTree>
    <p:extLst>
      <p:ext uri="{BB962C8B-B14F-4D97-AF65-F5344CB8AC3E}">
        <p14:creationId xmlns:p14="http://schemas.microsoft.com/office/powerpoint/2010/main" xmlns="" val="810753683"/>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923</TotalTime>
  <Words>1507</Words>
  <Application>Microsoft Office PowerPoint</Application>
  <PresentationFormat>On-screen Show (4:3)</PresentationFormat>
  <Paragraphs>655</Paragraphs>
  <Slides>21</Slides>
  <Notes>21</Notes>
  <HiddenSlides>1</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Larissa</vt:lpstr>
      <vt:lpstr>WLTP-DTP-AP</vt:lpstr>
      <vt:lpstr>Slide 2</vt:lpstr>
      <vt:lpstr>Slide 3</vt:lpstr>
      <vt:lpstr>Slide 4</vt:lpstr>
      <vt:lpstr>Slide 5</vt:lpstr>
      <vt:lpstr>Slide 6</vt:lpstr>
      <vt:lpstr>Slide 7</vt:lpstr>
      <vt:lpstr>Slide 8</vt:lpstr>
      <vt:lpstr>Slide 9</vt:lpstr>
      <vt:lpstr>Slide 10</vt:lpstr>
      <vt:lpstr>Slide 11</vt:lpstr>
      <vt:lpstr>GTR Open Issues  Apart for NH3, EtOH and aldehydes, all open issues regarding AP have been resolved. For the time being, the text referred to NH3, EtOH and aldehydes will be taken out of the GTR-Draft, allowing for a version without AP open issues.   These parts will be finalized after the validation campaign in Sept 2013.  </vt:lpstr>
      <vt:lpstr>Slide 13</vt:lpstr>
      <vt:lpstr>Laboratory VELA 2</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WLTP-DTP</dc:title>
  <dc:creator>Seiler, Dr. Jakob</dc:creator>
  <cp:lastModifiedBy> </cp:lastModifiedBy>
  <cp:revision>151</cp:revision>
  <cp:lastPrinted>2013-03-15T10:04:00Z</cp:lastPrinted>
  <dcterms:created xsi:type="dcterms:W3CDTF">2012-10-30T12:16:02Z</dcterms:created>
  <dcterms:modified xsi:type="dcterms:W3CDTF">2013-03-22T03:54:56Z</dcterms:modified>
</cp:coreProperties>
</file>