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89" autoAdjust="0"/>
    <p:restoredTop sz="94660"/>
  </p:normalViewPr>
  <p:slideViewPr>
    <p:cSldViewPr>
      <p:cViewPr varScale="1">
        <p:scale>
          <a:sx n="105" d="100"/>
          <a:sy n="105" d="100"/>
        </p:scale>
        <p:origin x="-24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6380E-BD63-4D8A-AE90-4572B3FAE803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02666-7ED5-4B9F-8734-7B0D8F2E7D6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2445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02666-7ED5-4B9F-8734-7B0D8F2E7D6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5279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401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9784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67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0856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0261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450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05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5150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943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4938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7721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CDA9E-CF6C-4E88-BF68-4AF133A35E65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24DED-5AA2-4A89-9A64-A8D21FA522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579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2ahUKEwiC3fWavrbZAhVF2lMKHcZADJUQjRx6BAgAEAY&amp;url=https://www.canstockphoto.nl/illustratie/bovenzijde-aanzicht-vrachtwagen.html&amp;psig=AOvVaw1L3-soHKBwnZT1K2jlrHJ3&amp;ust=151928456448510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bovenzijde truck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EEEDE9"/>
              </a:clrFrom>
              <a:clrTo>
                <a:srgbClr val="EEED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7" t="15894" r="3545" b="30631"/>
          <a:stretch/>
        </p:blipFill>
        <p:spPr bwMode="auto">
          <a:xfrm>
            <a:off x="2771800" y="1772816"/>
            <a:ext cx="1224136" cy="49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Rechte verbindingslijn 8"/>
          <p:cNvCxnSpPr/>
          <p:nvPr/>
        </p:nvCxnSpPr>
        <p:spPr>
          <a:xfrm>
            <a:off x="2201332" y="2241575"/>
            <a:ext cx="5112568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2201332" y="1628800"/>
            <a:ext cx="51125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2201332" y="2974290"/>
            <a:ext cx="5112568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H="1">
            <a:off x="4649604" y="1113711"/>
            <a:ext cx="266429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 flipV="1">
            <a:off x="4644008" y="1049604"/>
            <a:ext cx="0" cy="1875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>
            <a:stCxn id="1026" idx="3"/>
          </p:cNvCxnSpPr>
          <p:nvPr/>
        </p:nvCxnSpPr>
        <p:spPr>
          <a:xfrm flipV="1">
            <a:off x="3995936" y="543163"/>
            <a:ext cx="0" cy="14766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/>
          <p:nvPr/>
        </p:nvCxnSpPr>
        <p:spPr>
          <a:xfrm flipH="1">
            <a:off x="3995936" y="650885"/>
            <a:ext cx="331796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139952" y="2974667"/>
            <a:ext cx="504056" cy="16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Rechte verbindingslijn met pijl 22"/>
          <p:cNvCxnSpPr/>
          <p:nvPr/>
        </p:nvCxnSpPr>
        <p:spPr>
          <a:xfrm flipH="1">
            <a:off x="5289292" y="1503948"/>
            <a:ext cx="202460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/>
          <p:nvPr/>
        </p:nvCxnSpPr>
        <p:spPr>
          <a:xfrm flipV="1">
            <a:off x="5289292" y="1393485"/>
            <a:ext cx="0" cy="9020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al 21"/>
          <p:cNvSpPr/>
          <p:nvPr/>
        </p:nvSpPr>
        <p:spPr>
          <a:xfrm>
            <a:off x="5235292" y="2187575"/>
            <a:ext cx="108000" cy="108000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8" name="Rechte verbindingslijn met pijl 27"/>
          <p:cNvCxnSpPr/>
          <p:nvPr/>
        </p:nvCxnSpPr>
        <p:spPr>
          <a:xfrm flipV="1">
            <a:off x="2345348" y="2241576"/>
            <a:ext cx="0" cy="732715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/>
          <p:cNvCxnSpPr/>
          <p:nvPr/>
        </p:nvCxnSpPr>
        <p:spPr>
          <a:xfrm>
            <a:off x="7313900" y="327139"/>
            <a:ext cx="0" cy="26532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Tekstvak 1023"/>
          <p:cNvSpPr txBox="1"/>
          <p:nvPr/>
        </p:nvSpPr>
        <p:spPr>
          <a:xfrm>
            <a:off x="7529923" y="1687265"/>
            <a:ext cx="1074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err="1" smtClean="0"/>
              <a:t>Collision</a:t>
            </a:r>
            <a:r>
              <a:rPr lang="nl-NL" sz="1200" dirty="0" smtClean="0"/>
              <a:t> point</a:t>
            </a:r>
            <a:endParaRPr lang="nl-NL" sz="1200" dirty="0"/>
          </a:p>
        </p:txBody>
      </p:sp>
      <p:sp>
        <p:nvSpPr>
          <p:cNvPr id="35" name="Tekstvak 34"/>
          <p:cNvSpPr txBox="1"/>
          <p:nvPr/>
        </p:nvSpPr>
        <p:spPr>
          <a:xfrm>
            <a:off x="5711405" y="836712"/>
            <a:ext cx="91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d</a:t>
            </a:r>
            <a:r>
              <a:rPr lang="nl-NL" sz="1200" baseline="-25000" dirty="0" smtClean="0"/>
              <a:t>a</a:t>
            </a:r>
            <a:r>
              <a:rPr lang="nl-NL" sz="1200" dirty="0" smtClean="0"/>
              <a:t> (dummy)</a:t>
            </a:r>
            <a:endParaRPr lang="nl-NL" sz="1200" dirty="0"/>
          </a:p>
        </p:txBody>
      </p:sp>
      <p:sp>
        <p:nvSpPr>
          <p:cNvPr id="36" name="Tekstvak 35"/>
          <p:cNvSpPr txBox="1"/>
          <p:nvPr/>
        </p:nvSpPr>
        <p:spPr>
          <a:xfrm>
            <a:off x="5784340" y="404664"/>
            <a:ext cx="768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err="1" smtClean="0"/>
              <a:t>d</a:t>
            </a:r>
            <a:r>
              <a:rPr lang="nl-NL" sz="1200" baseline="-25000" dirty="0" err="1" smtClean="0"/>
              <a:t>b</a:t>
            </a:r>
            <a:r>
              <a:rPr lang="nl-NL" sz="1200" dirty="0" smtClean="0"/>
              <a:t> (truck)</a:t>
            </a:r>
            <a:endParaRPr lang="nl-NL" sz="1200" dirty="0"/>
          </a:p>
        </p:txBody>
      </p:sp>
      <p:sp>
        <p:nvSpPr>
          <p:cNvPr id="37" name="Tekstvak 36"/>
          <p:cNvSpPr txBox="1"/>
          <p:nvPr/>
        </p:nvSpPr>
        <p:spPr>
          <a:xfrm>
            <a:off x="5846056" y="1257727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d</a:t>
            </a:r>
            <a:r>
              <a:rPr lang="nl-NL" sz="1200" baseline="-25000" dirty="0" smtClean="0"/>
              <a:t>c</a:t>
            </a:r>
            <a:r>
              <a:rPr lang="nl-NL" sz="1200" dirty="0" smtClean="0"/>
              <a:t> (LPI)</a:t>
            </a:r>
            <a:endParaRPr lang="nl-NL" sz="1200" dirty="0"/>
          </a:p>
        </p:txBody>
      </p:sp>
      <p:sp>
        <p:nvSpPr>
          <p:cNvPr id="38" name="Tekstvak 37"/>
          <p:cNvSpPr txBox="1"/>
          <p:nvPr/>
        </p:nvSpPr>
        <p:spPr>
          <a:xfrm rot="16200000">
            <a:off x="1875021" y="2449087"/>
            <a:ext cx="5283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err="1" smtClean="0"/>
              <a:t>d</a:t>
            </a:r>
            <a:r>
              <a:rPr lang="nl-NL" sz="1200" baseline="-25000" dirty="0" err="1" smtClean="0"/>
              <a:t>lateral</a:t>
            </a:r>
            <a:endParaRPr lang="nl-NL" sz="1200" dirty="0"/>
          </a:p>
        </p:txBody>
      </p:sp>
      <p:cxnSp>
        <p:nvCxnSpPr>
          <p:cNvPr id="1028" name="Rechte verbindingslijn met pijl 1027"/>
          <p:cNvCxnSpPr>
            <a:stCxn id="1024" idx="2"/>
          </p:cNvCxnSpPr>
          <p:nvPr/>
        </p:nvCxnSpPr>
        <p:spPr>
          <a:xfrm flipH="1">
            <a:off x="7313899" y="1964264"/>
            <a:ext cx="753287" cy="2773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1" name="Tabel 10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912747"/>
              </p:ext>
            </p:extLst>
          </p:nvPr>
        </p:nvGraphicFramePr>
        <p:xfrm>
          <a:off x="323529" y="3253408"/>
          <a:ext cx="7893370" cy="23328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5"/>
                <a:gridCol w="218977"/>
                <a:gridCol w="258903"/>
                <a:gridCol w="751449"/>
                <a:gridCol w="866692"/>
                <a:gridCol w="615683"/>
                <a:gridCol w="490968"/>
                <a:gridCol w="490968"/>
                <a:gridCol w="370988"/>
                <a:gridCol w="367831"/>
                <a:gridCol w="492546"/>
                <a:gridCol w="740398"/>
                <a:gridCol w="861956"/>
                <a:gridCol w="861956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New</a:t>
                      </a:r>
                      <a:br>
                        <a:rPr lang="en-GB" sz="800" dirty="0">
                          <a:effectLst/>
                        </a:rPr>
                      </a:br>
                      <a:r>
                        <a:rPr lang="en-GB" sz="800" dirty="0">
                          <a:effectLst/>
                        </a:rPr>
                        <a:t>Test</a:t>
                      </a:r>
                      <a:br>
                        <a:rPr lang="en-GB" sz="800" dirty="0">
                          <a:effectLst/>
                        </a:rPr>
                      </a:br>
                      <a:r>
                        <a:rPr lang="en-GB" sz="800" dirty="0">
                          <a:effectLst/>
                        </a:rPr>
                        <a:t>Case</a:t>
                      </a:r>
                      <a:endParaRPr lang="nl-NL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Orig. Test</a:t>
                      </a:r>
                      <a:br>
                        <a:rPr lang="en-GB" sz="800">
                          <a:effectLst/>
                        </a:rPr>
                      </a:br>
                      <a:r>
                        <a:rPr lang="en-GB" sz="800">
                          <a:effectLst/>
                        </a:rPr>
                        <a:t>Case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r</a:t>
                      </a:r>
                      <a:r>
                        <a:rPr lang="en-GB" sz="800" baseline="-25000">
                          <a:effectLst/>
                        </a:rPr>
                        <a:t>turn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v</a:t>
                      </a:r>
                      <a:r>
                        <a:rPr lang="en-GB" sz="800" baseline="-25000">
                          <a:effectLst/>
                        </a:rPr>
                        <a:t>vehicle</a:t>
                      </a:r>
                      <a:r>
                        <a:rPr lang="en-GB" sz="800">
                          <a:effectLst/>
                        </a:rPr>
                        <a:t> [km/h]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v</a:t>
                      </a:r>
                      <a:r>
                        <a:rPr lang="en-GB" sz="800" baseline="-25000">
                          <a:effectLst/>
                        </a:rPr>
                        <a:t>Bicycle</a:t>
                      </a:r>
                      <a:r>
                        <a:rPr lang="en-GB" sz="800">
                          <a:effectLst/>
                        </a:rPr>
                        <a:t> [km/h]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d</a:t>
                      </a:r>
                      <a:r>
                        <a:rPr lang="en-GB" sz="800" baseline="-25000">
                          <a:effectLst/>
                        </a:rPr>
                        <a:t>lateral</a:t>
                      </a:r>
                      <a:r>
                        <a:rPr lang="en-GB" sz="800">
                          <a:effectLst/>
                        </a:rPr>
                        <a:t> [m]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d</a:t>
                      </a:r>
                      <a:r>
                        <a:rPr lang="en-GB" sz="800" baseline="-25000">
                          <a:effectLst/>
                        </a:rPr>
                        <a:t>a</a:t>
                      </a:r>
                      <a:r>
                        <a:rPr lang="en-GB" sz="800">
                          <a:effectLst/>
                        </a:rPr>
                        <a:t> [m]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d</a:t>
                      </a:r>
                      <a:r>
                        <a:rPr lang="en-GB" sz="800" baseline="-25000">
                          <a:effectLst/>
                        </a:rPr>
                        <a:t>b</a:t>
                      </a:r>
                      <a:r>
                        <a:rPr lang="en-GB" sz="800">
                          <a:effectLst/>
                        </a:rPr>
                        <a:t> [m]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d</a:t>
                      </a:r>
                      <a:r>
                        <a:rPr lang="en-GB" sz="800" baseline="-25000">
                          <a:effectLst/>
                        </a:rPr>
                        <a:t>c</a:t>
                      </a:r>
                      <a:r>
                        <a:rPr lang="en-GB" sz="800">
                          <a:effectLst/>
                        </a:rPr>
                        <a:t> [m]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d</a:t>
                      </a:r>
                      <a:r>
                        <a:rPr lang="en-GB" sz="800" baseline="-25000">
                          <a:effectLst/>
                        </a:rPr>
                        <a:t>bicycle</a:t>
                      </a:r>
                      <a:r>
                        <a:rPr lang="en-GB" sz="800">
                          <a:effectLst/>
                        </a:rPr>
                        <a:t> </a:t>
                      </a:r>
                      <a:br>
                        <a:rPr lang="en-GB" sz="800">
                          <a:effectLst/>
                        </a:rPr>
                      </a:br>
                      <a:r>
                        <a:rPr lang="en-GB" sz="800">
                          <a:effectLst/>
                        </a:rPr>
                        <a:t>[m]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l</a:t>
                      </a:r>
                      <a:r>
                        <a:rPr lang="en-GB" sz="800" baseline="-25000">
                          <a:effectLst/>
                        </a:rPr>
                        <a:t>corridor</a:t>
                      </a:r>
                      <a:br>
                        <a:rPr lang="en-GB" sz="800" baseline="-25000">
                          <a:effectLst/>
                        </a:rPr>
                      </a:br>
                      <a:r>
                        <a:rPr lang="en-GB" sz="800">
                          <a:effectLst/>
                        </a:rPr>
                        <a:t> [m]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d</a:t>
                      </a:r>
                      <a:r>
                        <a:rPr lang="en-GB" sz="800" baseline="-25000">
                          <a:effectLst/>
                        </a:rPr>
                        <a:t>corridor</a:t>
                      </a:r>
                      <a:r>
                        <a:rPr lang="en-GB" sz="800">
                          <a:effectLst/>
                        </a:rPr>
                        <a:t> [m]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d</a:t>
                      </a:r>
                      <a:r>
                        <a:rPr lang="en-GB" sz="800" baseline="-25000">
                          <a:effectLst/>
                        </a:rPr>
                        <a:t>corridor,outer</a:t>
                      </a:r>
                      <a:r>
                        <a:rPr lang="en-GB" sz="800">
                          <a:effectLst/>
                        </a:rPr>
                        <a:t> [m]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Include cone to account for </a:t>
                      </a:r>
                      <a:br>
                        <a:rPr lang="en-GB" sz="800">
                          <a:effectLst/>
                        </a:rPr>
                      </a:br>
                      <a:r>
                        <a:rPr lang="en-GB" sz="800">
                          <a:effectLst/>
                        </a:rPr>
                        <a:t>initial swerving?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44.4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15.8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4.3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&lt; 55</a:t>
                      </a:r>
                      <a:endParaRPr lang="nl-NL" sz="100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&gt; 70</a:t>
                      </a:r>
                      <a:endParaRPr lang="nl-NL" sz="100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vehicle width </a:t>
                      </a:r>
                      <a:br>
                        <a:rPr lang="en-GB" sz="800">
                          <a:effectLst/>
                        </a:rPr>
                      </a:br>
                      <a:r>
                        <a:rPr lang="en-GB" sz="800">
                          <a:effectLst/>
                        </a:rPr>
                        <a:t>+ 1m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22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4.4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38.3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10.7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4.5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22.2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43.5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19.8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2.4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44.4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14.7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3.4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17.7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1*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44.4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15.8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4.3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4*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22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4.4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5*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4.5</a:t>
                      </a:r>
                      <a:endParaRPr lang="nl-NL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22.2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19.8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2.4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11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2*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44.4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14.7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3.4</a:t>
                      </a:r>
                      <a:endParaRPr lang="nl-NL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12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3*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20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17.7</a:t>
                      </a:r>
                      <a:endParaRPr lang="nl-NL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No</a:t>
                      </a:r>
                      <a:endParaRPr lang="nl-NL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032" name="Rechthoek 1031"/>
          <p:cNvSpPr/>
          <p:nvPr/>
        </p:nvSpPr>
        <p:spPr>
          <a:xfrm>
            <a:off x="4893013" y="3260224"/>
            <a:ext cx="865761" cy="2313725"/>
          </a:xfrm>
          <a:prstGeom prst="rect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Rechthoek 45"/>
          <p:cNvSpPr/>
          <p:nvPr/>
        </p:nvSpPr>
        <p:spPr>
          <a:xfrm>
            <a:off x="6488349" y="3260223"/>
            <a:ext cx="1712675" cy="2323454"/>
          </a:xfrm>
          <a:prstGeom prst="rect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Rechthoek 46"/>
          <p:cNvSpPr/>
          <p:nvPr/>
        </p:nvSpPr>
        <p:spPr>
          <a:xfrm>
            <a:off x="827584" y="3260224"/>
            <a:ext cx="504056" cy="2329016"/>
          </a:xfrm>
          <a:prstGeom prst="rect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33" name="Tekstvak 1032"/>
          <p:cNvSpPr txBox="1"/>
          <p:nvPr/>
        </p:nvSpPr>
        <p:spPr>
          <a:xfrm>
            <a:off x="3419872" y="5737877"/>
            <a:ext cx="2304256" cy="10618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d</a:t>
            </a:r>
            <a:r>
              <a:rPr lang="en-US" sz="1050" baseline="-25000" dirty="0" smtClean="0"/>
              <a:t>c</a:t>
            </a:r>
            <a:r>
              <a:rPr lang="en-US" sz="1050" dirty="0" smtClean="0"/>
              <a:t> possibly to be re-defined based on TTC*  for the particular vehicle speed if the vehicle would have made a turn. Use turning radius that fits to the particular vehicle speed (e.g. assume fixed lateral acceleration)</a:t>
            </a:r>
            <a:endParaRPr lang="en-US" sz="1050" dirty="0"/>
          </a:p>
        </p:txBody>
      </p:sp>
      <p:cxnSp>
        <p:nvCxnSpPr>
          <p:cNvPr id="1035" name="Rechte verbindingslijn met pijl 1034"/>
          <p:cNvCxnSpPr/>
          <p:nvPr/>
        </p:nvCxnSpPr>
        <p:spPr>
          <a:xfrm flipH="1" flipV="1">
            <a:off x="4716015" y="5573949"/>
            <a:ext cx="1" cy="1639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kstvak 50"/>
          <p:cNvSpPr txBox="1"/>
          <p:nvPr/>
        </p:nvSpPr>
        <p:spPr>
          <a:xfrm>
            <a:off x="0" y="6582544"/>
            <a:ext cx="3275856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00" i="1" dirty="0" smtClean="0"/>
              <a:t>* TTC </a:t>
            </a:r>
            <a:r>
              <a:rPr lang="nl-NL" sz="900" i="1" dirty="0" err="1" smtClean="0"/>
              <a:t>based</a:t>
            </a:r>
            <a:r>
              <a:rPr lang="nl-NL" sz="900" i="1" dirty="0" smtClean="0"/>
              <a:t> on 1,4s </a:t>
            </a:r>
            <a:r>
              <a:rPr lang="nl-NL" sz="900" i="1" dirty="0" err="1" smtClean="0"/>
              <a:t>reaction</a:t>
            </a:r>
            <a:r>
              <a:rPr lang="nl-NL" sz="900" i="1" dirty="0" smtClean="0"/>
              <a:t> time </a:t>
            </a:r>
            <a:r>
              <a:rPr lang="nl-NL" sz="900" i="1" dirty="0" err="1" smtClean="0"/>
              <a:t>and</a:t>
            </a:r>
            <a:r>
              <a:rPr lang="nl-NL" sz="900" i="1" dirty="0" smtClean="0"/>
              <a:t> 5 m/s2 </a:t>
            </a:r>
            <a:r>
              <a:rPr lang="nl-NL" sz="900" i="1" dirty="0" err="1" smtClean="0"/>
              <a:t>brake</a:t>
            </a:r>
            <a:r>
              <a:rPr lang="nl-NL" sz="900" i="1" dirty="0" smtClean="0"/>
              <a:t> performance</a:t>
            </a:r>
            <a:endParaRPr lang="nl-NL" sz="900" i="1" dirty="0"/>
          </a:p>
        </p:txBody>
      </p:sp>
      <p:sp>
        <p:nvSpPr>
          <p:cNvPr id="62" name="Rechthoek 61"/>
          <p:cNvSpPr/>
          <p:nvPr/>
        </p:nvSpPr>
        <p:spPr>
          <a:xfrm>
            <a:off x="4029076" y="4207942"/>
            <a:ext cx="863938" cy="164033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Rechthoek 62"/>
          <p:cNvSpPr/>
          <p:nvPr/>
        </p:nvSpPr>
        <p:spPr>
          <a:xfrm>
            <a:off x="5871396" y="5737877"/>
            <a:ext cx="260176" cy="129075"/>
          </a:xfrm>
          <a:prstGeom prst="rect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Rechthoek 63"/>
          <p:cNvSpPr/>
          <p:nvPr/>
        </p:nvSpPr>
        <p:spPr>
          <a:xfrm>
            <a:off x="5871396" y="5930066"/>
            <a:ext cx="260176" cy="129075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Tekstvak 67"/>
          <p:cNvSpPr txBox="1"/>
          <p:nvPr/>
        </p:nvSpPr>
        <p:spPr>
          <a:xfrm>
            <a:off x="6084168" y="5697106"/>
            <a:ext cx="3059832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= not necessary anymore in this new proposal</a:t>
            </a:r>
          </a:p>
          <a:p>
            <a:pPr marL="85725" indent="-85725"/>
            <a:r>
              <a:rPr lang="en-US" sz="1050" dirty="0" smtClean="0"/>
              <a:t>= may not be useful because dummy is visible for driver at LPI (~ 5 m</a:t>
            </a:r>
            <a:r>
              <a:rPr lang="nl-NL" sz="1050" dirty="0" smtClean="0"/>
              <a:t>)</a:t>
            </a:r>
            <a:r>
              <a:rPr lang="en-US" sz="1050" dirty="0" smtClean="0"/>
              <a:t> ahead of truck) – </a:t>
            </a:r>
            <a:r>
              <a:rPr lang="en-US" sz="1050" i="1" dirty="0" smtClean="0"/>
              <a:t>as an alternative change cyclist speed to 15 km/h for this test case  </a:t>
            </a:r>
            <a:r>
              <a:rPr lang="en-US" sz="1050" dirty="0" smtClean="0"/>
              <a:t>(In general in case truck speed is high and dummy speed is low)</a:t>
            </a:r>
            <a:endParaRPr lang="en-US" sz="1050" dirty="0"/>
          </a:p>
        </p:txBody>
      </p:sp>
      <p:sp>
        <p:nvSpPr>
          <p:cNvPr id="1047" name="Tekstvak 1046"/>
          <p:cNvSpPr txBox="1"/>
          <p:nvPr/>
        </p:nvSpPr>
        <p:spPr>
          <a:xfrm>
            <a:off x="196402" y="35332"/>
            <a:ext cx="58877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proposal for BSIS testing without turning (for discussion)</a:t>
            </a:r>
          </a:p>
          <a:p>
            <a:r>
              <a:rPr lang="en-US" sz="1200" i="1" dirty="0" smtClean="0"/>
              <a:t>February </a:t>
            </a:r>
            <a:r>
              <a:rPr lang="en-US" sz="1200" i="1" dirty="0" smtClean="0"/>
              <a:t>2018 </a:t>
            </a:r>
          </a:p>
        </p:txBody>
      </p:sp>
      <p:sp>
        <p:nvSpPr>
          <p:cNvPr id="73" name="Tekstvak 72"/>
          <p:cNvSpPr txBox="1"/>
          <p:nvPr/>
        </p:nvSpPr>
        <p:spPr>
          <a:xfrm rot="16200000">
            <a:off x="4935473" y="1793875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Line C</a:t>
            </a:r>
            <a:endParaRPr lang="nl-NL" sz="1200" dirty="0"/>
          </a:p>
        </p:txBody>
      </p:sp>
      <p:sp>
        <p:nvSpPr>
          <p:cNvPr id="74" name="Tekstvak 73"/>
          <p:cNvSpPr txBox="1"/>
          <p:nvPr/>
        </p:nvSpPr>
        <p:spPr>
          <a:xfrm rot="16200000">
            <a:off x="3559263" y="1227040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Line B</a:t>
            </a:r>
            <a:endParaRPr lang="nl-NL" sz="1200" dirty="0"/>
          </a:p>
        </p:txBody>
      </p:sp>
      <p:sp>
        <p:nvSpPr>
          <p:cNvPr id="75" name="Tekstvak 74"/>
          <p:cNvSpPr txBox="1"/>
          <p:nvPr/>
        </p:nvSpPr>
        <p:spPr>
          <a:xfrm rot="16200000">
            <a:off x="4228014" y="1239054"/>
            <a:ext cx="566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Line A</a:t>
            </a:r>
            <a:endParaRPr lang="nl-NL" sz="1200" dirty="0"/>
          </a:p>
        </p:txBody>
      </p:sp>
      <p:cxnSp>
        <p:nvCxnSpPr>
          <p:cNvPr id="43" name="Rechte verbindingslijn met pijl 42"/>
          <p:cNvCxnSpPr/>
          <p:nvPr/>
        </p:nvCxnSpPr>
        <p:spPr>
          <a:xfrm flipV="1">
            <a:off x="2343086" y="1645424"/>
            <a:ext cx="2262" cy="596152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/>
          <p:cNvSpPr txBox="1"/>
          <p:nvPr/>
        </p:nvSpPr>
        <p:spPr>
          <a:xfrm rot="16200000">
            <a:off x="1836628" y="1790608"/>
            <a:ext cx="60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err="1" smtClean="0"/>
              <a:t>d</a:t>
            </a:r>
            <a:r>
              <a:rPr lang="nl-NL" sz="1200" baseline="-25000" dirty="0" err="1" smtClean="0"/>
              <a:t>corridor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320945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311</Words>
  <Application>Microsoft Office PowerPoint</Application>
  <PresentationFormat>Diavoorstelling (4:3)</PresentationFormat>
  <Paragraphs>144</Paragraphs>
  <Slides>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Company>PACCAR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Johan Broeders</dc:creator>
  <cp:lastModifiedBy>Johan Broeders</cp:lastModifiedBy>
  <cp:revision>29</cp:revision>
  <dcterms:created xsi:type="dcterms:W3CDTF">2018-02-21T07:27:01Z</dcterms:created>
  <dcterms:modified xsi:type="dcterms:W3CDTF">2018-02-22T16:50:27Z</dcterms:modified>
</cp:coreProperties>
</file>