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72" r:id="rId3"/>
    <p:sldId id="273" r:id="rId4"/>
    <p:sldId id="274" r:id="rId5"/>
    <p:sldId id="275" r:id="rId6"/>
    <p:sldId id="276" r:id="rId7"/>
    <p:sldId id="27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CC"/>
    <a:srgbClr val="5B9BD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61" autoAdjust="0"/>
    <p:restoredTop sz="99565" autoAdjust="0"/>
  </p:normalViewPr>
  <p:slideViewPr>
    <p:cSldViewPr snapToGrid="0">
      <p:cViewPr varScale="1">
        <p:scale>
          <a:sx n="69" d="100"/>
          <a:sy n="69" d="100"/>
        </p:scale>
        <p:origin x="-564" y="-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6D278E-CB31-47C0-B3F3-31BD0514AE48}" type="datetimeFigureOut">
              <a:rPr lang="fr-BE" smtClean="0"/>
              <a:pPr/>
              <a:t>07-06-18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2031E3-FE7F-4BBB-88BA-99AF159BEB20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7B5C56-9FCE-4B38-A47C-ED8ADA3A3CE8}" type="datetimeFigureOut">
              <a:rPr lang="fr-BE" smtClean="0"/>
              <a:pPr/>
              <a:t>07-06-18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D333F1-9622-4154-AC02-438A5CD70422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B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8C8D-E8F7-425A-9F4A-AFDA9C1683C8}" type="datetimeFigureOut">
              <a:rPr lang="en-US" smtClean="0"/>
              <a:pPr/>
              <a:t>6/7/2018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E997-4CFC-454C-ABD9-82D4E39A98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58818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8C8D-E8F7-425A-9F4A-AFDA9C1683C8}" type="datetimeFigureOut">
              <a:rPr lang="en-US" smtClean="0"/>
              <a:pPr/>
              <a:t>6/7/2018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E997-4CFC-454C-ABD9-82D4E39A98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0326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8C8D-E8F7-425A-9F4A-AFDA9C1683C8}" type="datetimeFigureOut">
              <a:rPr lang="en-US" smtClean="0"/>
              <a:pPr/>
              <a:t>6/7/2018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E997-4CFC-454C-ABD9-82D4E39A98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8626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4"/>
          <p:cNvSpPr>
            <a:spLocks noChangeShapeType="1"/>
          </p:cNvSpPr>
          <p:nvPr userDrawn="1"/>
        </p:nvSpPr>
        <p:spPr bwMode="auto">
          <a:xfrm>
            <a:off x="0" y="838200"/>
            <a:ext cx="9906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Line 15"/>
          <p:cNvSpPr>
            <a:spLocks noChangeShapeType="1"/>
          </p:cNvSpPr>
          <p:nvPr userDrawn="1"/>
        </p:nvSpPr>
        <p:spPr bwMode="auto">
          <a:xfrm>
            <a:off x="0" y="6461125"/>
            <a:ext cx="9906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Line 15"/>
          <p:cNvSpPr>
            <a:spLocks noChangeShapeType="1"/>
          </p:cNvSpPr>
          <p:nvPr userDrawn="1"/>
        </p:nvSpPr>
        <p:spPr bwMode="auto">
          <a:xfrm>
            <a:off x="0" y="6461125"/>
            <a:ext cx="9906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" name="Rectangle 4"/>
          <p:cNvSpPr txBox="1">
            <a:spLocks noChangeArrowheads="1"/>
          </p:cNvSpPr>
          <p:nvPr userDrawn="1"/>
        </p:nvSpPr>
        <p:spPr bwMode="auto">
          <a:xfrm>
            <a:off x="152400" y="6534150"/>
            <a:ext cx="26543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IWG Tyre GTR session 18</a:t>
            </a:r>
          </a:p>
        </p:txBody>
      </p:sp>
    </p:spTree>
    <p:extLst>
      <p:ext uri="{BB962C8B-B14F-4D97-AF65-F5344CB8AC3E}">
        <p14:creationId xmlns:p14="http://schemas.microsoft.com/office/powerpoint/2010/main" xmlns="" val="1417149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8C8D-E8F7-425A-9F4A-AFDA9C1683C8}" type="datetimeFigureOut">
              <a:rPr lang="en-US" smtClean="0"/>
              <a:pPr/>
              <a:t>6/7/2018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E997-4CFC-454C-ABD9-82D4E39A98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0254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8C8D-E8F7-425A-9F4A-AFDA9C1683C8}" type="datetimeFigureOut">
              <a:rPr lang="en-US" smtClean="0"/>
              <a:pPr/>
              <a:t>6/7/2018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E997-4CFC-454C-ABD9-82D4E39A98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35265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8C8D-E8F7-425A-9F4A-AFDA9C1683C8}" type="datetimeFigureOut">
              <a:rPr lang="en-US" smtClean="0"/>
              <a:pPr/>
              <a:t>6/7/2018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E997-4CFC-454C-ABD9-82D4E39A98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78133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8C8D-E8F7-425A-9F4A-AFDA9C1683C8}" type="datetimeFigureOut">
              <a:rPr lang="en-US" smtClean="0"/>
              <a:pPr/>
              <a:t>6/7/2018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E997-4CFC-454C-ABD9-82D4E39A98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13481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8C8D-E8F7-425A-9F4A-AFDA9C1683C8}" type="datetimeFigureOut">
              <a:rPr lang="en-US" smtClean="0"/>
              <a:pPr/>
              <a:t>6/7/2018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E997-4CFC-454C-ABD9-82D4E39A98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02566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8C8D-E8F7-425A-9F4A-AFDA9C1683C8}" type="datetimeFigureOut">
              <a:rPr lang="en-US" smtClean="0"/>
              <a:pPr/>
              <a:t>6/7/2018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E997-4CFC-454C-ABD9-82D4E39A98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24033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8C8D-E8F7-425A-9F4A-AFDA9C1683C8}" type="datetimeFigureOut">
              <a:rPr lang="en-US" smtClean="0"/>
              <a:pPr/>
              <a:t>6/7/2018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E997-4CFC-454C-ABD9-82D4E39A98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6035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168C8D-E8F7-425A-9F4A-AFDA9C1683C8}" type="datetimeFigureOut">
              <a:rPr lang="en-US" smtClean="0"/>
              <a:pPr/>
              <a:t>6/7/2018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1E997-4CFC-454C-ABD9-82D4E39A98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91138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027838" y="2636037"/>
            <a:ext cx="9144000" cy="2387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+mn-lt"/>
              </a:rPr>
              <a:t>Tyre GTR # 16</a:t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/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IWG session 18</a:t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/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Ottawa June 12-14</a:t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/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Proposal for new Editorial Amendments</a:t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/>
            </a:r>
            <a:br>
              <a:rPr lang="en-US" dirty="0">
                <a:latin typeface="+mn-lt"/>
              </a:rPr>
            </a:br>
            <a:endParaRPr lang="en-US" sz="1800" dirty="0">
              <a:latin typeface="+mn-lt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8597830" y="572127"/>
            <a:ext cx="3426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/>
              <a:t>Document </a:t>
            </a:r>
            <a:r>
              <a:rPr lang="fr-BE" dirty="0" smtClean="0"/>
              <a:t>TYREGTR-18-13</a:t>
            </a:r>
          </a:p>
          <a:p>
            <a:r>
              <a:rPr lang="fr-BE" dirty="0" smtClean="0"/>
              <a:t>Agenda item 4.4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xmlns="" val="1051429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xmlns="" id="{BF7BE2DC-7BFC-4D8A-BA95-14E5F493D4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621" y="338720"/>
            <a:ext cx="29139078" cy="4478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55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555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1" u="none" strike="noStrike" cap="none" normalizeH="0" baseline="0" dirty="0">
                <a:ln>
                  <a:noFill/>
                </a:ln>
                <a:solidFill>
                  <a:srgbClr val="0070C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1. Load carrying capacity, load capacity and load rating</a:t>
            </a: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1555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1" u="none" strike="noStrike" cap="none" normalizeH="0" baseline="0" dirty="0">
                <a:ln>
                  <a:noFill/>
                </a:ln>
                <a:solidFill>
                  <a:srgbClr val="0070C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ETRTO suggests to replace 2.32 by:</a:t>
            </a: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1555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1" u="none" strike="noStrike" cap="none" normalizeH="0" baseline="0" dirty="0">
                <a:ln>
                  <a:noFill/>
                </a:ln>
                <a:solidFill>
                  <a:srgbClr val="0070C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2.32. </a:t>
            </a:r>
            <a:r>
              <a:rPr kumimoji="0" lang="en-US" altLang="en-US" sz="2000" b="0" i="1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"Load index" is a numerical code which indicates a reference load  used to define </a:t>
            </a:r>
          </a:p>
          <a:p>
            <a:pPr marL="0" marR="0" lvl="0" indent="1555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1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the load carrying capacity of the tyre, which can depend on operating conditions and tyre type  </a:t>
            </a:r>
          </a:p>
          <a:p>
            <a:pPr marL="0" marR="0" lvl="0" indent="1555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1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The list of these indices and their corresponding reference loads is given in annex 2.</a:t>
            </a:r>
            <a:br>
              <a:rPr kumimoji="0" lang="en-US" altLang="en-US" sz="2000" b="0" i="1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kumimoji="0" lang="en-US" altLang="en-US" sz="2000" b="0" i="1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The service description of a </a:t>
            </a:r>
            <a:r>
              <a:rPr kumimoji="0" lang="en-GB" altLang="en-US" sz="2000" b="0" i="1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Light Truck (Commercial) tyre </a:t>
            </a:r>
            <a:r>
              <a:rPr kumimoji="0" lang="en-US" altLang="en-US" sz="2000" b="0" i="1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may include either one or two load indices</a:t>
            </a:r>
            <a:r>
              <a:rPr kumimoji="0" lang="en-US" altLang="en-US" sz="2000" b="0" i="1" u="none" strike="noStrike" cap="none" normalizeH="0" baseline="0" dirty="0">
                <a:ln>
                  <a:noFill/>
                </a:ln>
                <a:solidFill>
                  <a:srgbClr val="0070C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 </a:t>
            </a:r>
          </a:p>
          <a:p>
            <a:pPr marL="0" marR="0" lvl="0" indent="1555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1555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000" b="0" i="1" u="none" strike="noStrike" cap="none" normalizeH="0" baseline="0" dirty="0">
                <a:ln>
                  <a:noFill/>
                </a:ln>
                <a:solidFill>
                  <a:srgbClr val="0070C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And to modify 2.38 as follows:</a:t>
            </a: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1555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2.38.	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"</a:t>
            </a:r>
            <a:r>
              <a:rPr kumimoji="0" lang="en-GB" altLang="en-US" sz="2000" b="0" i="1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Maximum load rating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" means the reference load corresponding to the load index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;</a:t>
            </a:r>
          </a:p>
          <a:p>
            <a:pPr marL="0" marR="0" lvl="0" indent="1555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1555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000" b="0" i="1" u="none" strike="noStrike" cap="none" normalizeH="0" baseline="0" dirty="0">
                <a:ln>
                  <a:noFill/>
                </a:ln>
                <a:solidFill>
                  <a:srgbClr val="0070C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Accordingly, we suggest to remove all the 6 occurrences of ‘maximum’ in ‘maximum load rating </a:t>
            </a:r>
          </a:p>
          <a:p>
            <a:pPr marL="0" marR="0" lvl="0" indent="1555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000" b="0" i="1" u="none" strike="noStrike" cap="none" normalizeH="0" baseline="0" dirty="0">
                <a:ln>
                  <a:noFill/>
                </a:ln>
                <a:solidFill>
                  <a:srgbClr val="0070C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in the GTR text.</a:t>
            </a:r>
            <a:br>
              <a:rPr kumimoji="0" lang="en-GB" altLang="en-US" sz="2000" b="0" i="1" u="none" strike="noStrike" cap="none" normalizeH="0" baseline="0" dirty="0">
                <a:ln>
                  <a:noFill/>
                </a:ln>
                <a:solidFill>
                  <a:srgbClr val="0070C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1555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1" u="none" strike="noStrike" cap="none" normalizeH="0" baseline="0" dirty="0">
                <a:ln>
                  <a:noFill/>
                </a:ln>
                <a:solidFill>
                  <a:srgbClr val="0070C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And to replace 2.33 definition by the following:</a:t>
            </a:r>
            <a:br>
              <a:rPr kumimoji="0" lang="en-US" altLang="en-US" sz="2000" b="0" i="1" u="none" strike="noStrike" cap="none" normalizeH="0" baseline="0" dirty="0">
                <a:ln>
                  <a:noFill/>
                </a:ln>
                <a:solidFill>
                  <a:srgbClr val="0070C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kumimoji="0" lang="en-US" alt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49" name="Picture 2">
            <a:extLst>
              <a:ext uri="{FF2B5EF4-FFF2-40B4-BE49-F238E27FC236}">
                <a16:creationId xmlns:a16="http://schemas.microsoft.com/office/drawing/2014/main" xmlns="" id="{FF670833-8D4C-4F41-B9F4-C9EBE75A0D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8621" y="4488821"/>
            <a:ext cx="11510592" cy="1097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xmlns="" id="{74A99EE4-AC27-4F00-B928-6E91CEA6B3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986" y="5160297"/>
            <a:ext cx="9204571" cy="135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1" u="none" strike="noStrike" cap="none" normalizeH="0" baseline="0" dirty="0">
                <a:ln>
                  <a:noFill/>
                </a:ln>
                <a:solidFill>
                  <a:srgbClr val="0070C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kumimoji="0" lang="en-US" altLang="en-US" b="0" i="1" u="none" strike="noStrike" cap="none" normalizeH="0" baseline="0" dirty="0">
                <a:ln>
                  <a:noFill/>
                </a:ln>
                <a:solidFill>
                  <a:srgbClr val="0070C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kumimoji="0" lang="en-US" altLang="en-US" b="0" i="1" u="none" strike="noStrike" cap="none" normalizeH="0" baseline="0" dirty="0">
                <a:ln>
                  <a:noFill/>
                </a:ln>
                <a:solidFill>
                  <a:srgbClr val="0070C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ETRTO suggests to replace the occurrences of ‘load capacity’ or ‘load carrying capacity’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1" u="none" strike="noStrike" cap="none" normalizeH="0" baseline="0" dirty="0">
                <a:ln>
                  <a:noFill/>
                </a:ln>
                <a:solidFill>
                  <a:srgbClr val="0070C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by ‘load rating’ </a:t>
            </a:r>
            <a:r>
              <a:rPr kumimoji="0" lang="en-US" altLang="en-US" b="0" i="1" u="sng" strike="noStrike" cap="none" normalizeH="0" baseline="0" dirty="0">
                <a:ln>
                  <a:noFill/>
                </a:ln>
                <a:solidFill>
                  <a:srgbClr val="0070C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where applicable</a:t>
            </a:r>
            <a:r>
              <a:rPr kumimoji="0" lang="en-US" altLang="en-US" b="0" i="1" u="none" strike="noStrike" cap="none" normalizeH="0" baseline="0" dirty="0">
                <a:ln>
                  <a:noFill/>
                </a:ln>
                <a:solidFill>
                  <a:srgbClr val="0070C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in the text.</a:t>
            </a:r>
            <a:endParaRPr kumimoji="0" lang="en-US" altLang="en-US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58F1ECC1-4608-4AF4-A9C2-7747A9D42118}"/>
              </a:ext>
            </a:extLst>
          </p:cNvPr>
          <p:cNvSpPr/>
          <p:nvPr/>
        </p:nvSpPr>
        <p:spPr>
          <a:xfrm>
            <a:off x="6096001" y="4931345"/>
            <a:ext cx="2522069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en-US" sz="2400" i="1" dirty="0">
                <a:solidFill>
                  <a:srgbClr val="00B050"/>
                </a:solidFill>
                <a:ea typeface="Times New Roman" panose="02020603050405020304" pitchFamily="18" charset="0"/>
              </a:rPr>
              <a:t>and the tyre type</a:t>
            </a:r>
            <a:endParaRPr lang="en-US" altLang="en-US" sz="1400" dirty="0"/>
          </a:p>
        </p:txBody>
      </p:sp>
    </p:spTree>
    <p:extLst>
      <p:ext uri="{BB962C8B-B14F-4D97-AF65-F5344CB8AC3E}">
        <p14:creationId xmlns:p14="http://schemas.microsoft.com/office/powerpoint/2010/main" xmlns="" val="2133576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8A0F9BDA-0542-4096-97FF-05802840F947}"/>
              </a:ext>
            </a:extLst>
          </p:cNvPr>
          <p:cNvSpPr/>
          <p:nvPr/>
        </p:nvSpPr>
        <p:spPr>
          <a:xfrm>
            <a:off x="-298704" y="832533"/>
            <a:ext cx="1190244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99160" marR="0">
              <a:spcBef>
                <a:spcPts val="0"/>
              </a:spcBef>
              <a:spcAft>
                <a:spcPts val="0"/>
              </a:spcAft>
            </a:pPr>
            <a:r>
              <a:rPr lang="en-GB" sz="2000" b="1" i="1" dirty="0">
                <a:solidFill>
                  <a:srgbClr val="0070C1"/>
                </a:solidFill>
                <a:latin typeface="Arial" panose="020B0604020202020204" pitchFamily="34" charset="0"/>
              </a:rPr>
              <a:t>2. ETRTO suggests for consistency to replace the occurrences of “LT/C tyres” by “Light Truck (Commercial) tyres” as in 2.31.</a:t>
            </a:r>
            <a:endParaRPr lang="en-US" sz="2000" b="1" i="1" dirty="0">
              <a:solidFill>
                <a:srgbClr val="0070C1"/>
              </a:solidFill>
              <a:latin typeface="Arial" panose="020B0604020202020204" pitchFamily="34" charset="0"/>
            </a:endParaRPr>
          </a:p>
          <a:p>
            <a:pPr marL="1219200" marR="0">
              <a:spcBef>
                <a:spcPts val="0"/>
              </a:spcBef>
              <a:spcAft>
                <a:spcPts val="0"/>
              </a:spcAft>
            </a:pPr>
            <a:r>
              <a:rPr lang="en-GB" i="1" dirty="0">
                <a:solidFill>
                  <a:srgbClr val="0070C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219200" marR="0">
              <a:spcBef>
                <a:spcPts val="0"/>
              </a:spcBef>
              <a:spcAft>
                <a:spcPts val="0"/>
              </a:spcAft>
            </a:pPr>
            <a:r>
              <a:rPr lang="en-GB" i="1" dirty="0">
                <a:solidFill>
                  <a:srgbClr val="0070C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Consequently ETRTO suggests to change the definition of the Reference Test Inflation Pressure as follows: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219200" marR="0">
              <a:spcBef>
                <a:spcPts val="0"/>
              </a:spcBef>
              <a:spcAft>
                <a:spcPts val="0"/>
              </a:spcAft>
            </a:pPr>
            <a:r>
              <a:rPr lang="en-GB" i="1" dirty="0">
                <a:solidFill>
                  <a:srgbClr val="0070C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219200" marR="0">
              <a:spcBef>
                <a:spcPts val="0"/>
              </a:spcBef>
              <a:spcAft>
                <a:spcPts val="0"/>
              </a:spcAft>
            </a:pPr>
            <a:r>
              <a:rPr lang="en-US" i="1" dirty="0">
                <a:solidFill>
                  <a:schemeClr val="accent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2.56 “Reference Test Inflation Pressure” applicable for </a:t>
            </a:r>
            <a:r>
              <a:rPr lang="en-GB" b="1" i="1" u="sng" dirty="0">
                <a:solidFill>
                  <a:schemeClr val="accent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Light Truck (Commercial) </a:t>
            </a:r>
            <a:r>
              <a:rPr lang="en-GB" i="1" dirty="0">
                <a:solidFill>
                  <a:schemeClr val="accent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tyres</a:t>
            </a:r>
            <a:r>
              <a:rPr lang="en-US" i="1" dirty="0">
                <a:solidFill>
                  <a:schemeClr val="accent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is the minimum cold inflation pressure associated with the load rating of the tyre corresponding to the load index in single application </a:t>
            </a:r>
            <a:endParaRPr lang="en-US" dirty="0">
              <a:solidFill>
                <a:schemeClr val="accent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4947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xmlns="" id="{89A254ED-FA1A-4ABC-892A-33CCD9558B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905" y="939162"/>
            <a:ext cx="10807189" cy="2908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1" u="none" strike="noStrike" cap="none" normalizeH="0" baseline="0" dirty="0">
                <a:ln>
                  <a:noFill/>
                </a:ln>
                <a:solidFill>
                  <a:srgbClr val="0070C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3. For consistency, ETRTO suggests to replace the occurrences of ‘passenger tyre(s)’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1" u="none" strike="noStrike" cap="none" normalizeH="0" baseline="0" dirty="0">
                <a:ln>
                  <a:noFill/>
                </a:ln>
                <a:solidFill>
                  <a:srgbClr val="0070C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by ‘passenger car tyre(s)’</a:t>
            </a:r>
            <a:r>
              <a:rPr kumimoji="0" lang="en-US" altLang="en-US" b="0" i="1" u="none" strike="noStrike" cap="none" normalizeH="0" baseline="0" dirty="0">
                <a:ln>
                  <a:noFill/>
                </a:ln>
                <a:solidFill>
                  <a:srgbClr val="0070C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br>
              <a:rPr kumimoji="0" lang="en-US" altLang="en-US" b="0" i="1" u="none" strike="noStrike" cap="none" normalizeH="0" baseline="0" dirty="0">
                <a:ln>
                  <a:noFill/>
                </a:ln>
                <a:solidFill>
                  <a:srgbClr val="0070C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kumimoji="0" lang="en-US" altLang="en-US" b="0" i="1" u="none" strike="noStrike" cap="none" normalizeH="0" baseline="0" dirty="0">
              <a:ln>
                <a:noFill/>
              </a:ln>
              <a:solidFill>
                <a:srgbClr val="0070C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i="1" dirty="0">
              <a:solidFill>
                <a:srgbClr val="0070C1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1" u="none" strike="noStrike" cap="none" normalizeH="0" baseline="0" dirty="0">
                <a:ln>
                  <a:noFill/>
                </a:ln>
                <a:solidFill>
                  <a:srgbClr val="0070C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kumimoji="0" lang="en-US" altLang="en-US" b="0" i="1" u="none" strike="noStrike" cap="none" normalizeH="0" baseline="0" dirty="0">
                <a:ln>
                  <a:noFill/>
                </a:ln>
                <a:solidFill>
                  <a:srgbClr val="0070C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kumimoji="0" lang="en-US" altLang="en-US" b="1" i="1" u="none" strike="noStrike" cap="none" normalizeH="0" baseline="0" dirty="0">
                <a:ln>
                  <a:noFill/>
                </a:ln>
                <a:solidFill>
                  <a:srgbClr val="0070C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4. Eliminate the expression ‘pneumatic’  that still appears from the core text, i</a:t>
            </a:r>
            <a:r>
              <a:rPr lang="en-US" altLang="en-US" b="1" i="1" dirty="0">
                <a:solidFill>
                  <a:srgbClr val="0070C1"/>
                </a:solidFill>
                <a:latin typeface="Arial" panose="020B0604020202020204" pitchFamily="34" charset="0"/>
              </a:rPr>
              <a:t>n consistency with: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b="1" i="1" dirty="0">
              <a:solidFill>
                <a:srgbClr val="0070C1"/>
              </a:solidFill>
              <a:latin typeface="Arial" panose="020B0604020202020204" pitchFamily="34" charset="0"/>
            </a:endParaRPr>
          </a:p>
          <a:p>
            <a:r>
              <a:rPr lang="en-GB" dirty="0"/>
              <a:t>1.1	This global technical regulation covers new radial pneumatic tyres referred to as ‘tyres’ </a:t>
            </a:r>
            <a:r>
              <a:rPr lang="fr-CH" dirty="0"/>
              <a:t> </a:t>
            </a:r>
          </a:p>
          <a:p>
            <a:r>
              <a:rPr lang="en-GB" dirty="0"/>
              <a:t>in this document designed primarily for vehicles in Categories 1 </a:t>
            </a:r>
            <a:r>
              <a:rPr lang="fr-CH" b="1" dirty="0"/>
              <a:t> </a:t>
            </a:r>
            <a:r>
              <a:rPr lang="en-US" dirty="0"/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050" b="0" i="1" u="none" strike="noStrike" cap="none" normalizeH="0" baseline="0" dirty="0">
              <a:ln>
                <a:noFill/>
              </a:ln>
              <a:solidFill>
                <a:srgbClr val="0070C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073" name="Picture 1">
            <a:extLst>
              <a:ext uri="{FF2B5EF4-FFF2-40B4-BE49-F238E27FC236}">
                <a16:creationId xmlns:a16="http://schemas.microsoft.com/office/drawing/2014/main" xmlns="" id="{3BB148A6-EFDD-41E1-9B87-A617553E81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37180" y="3798065"/>
            <a:ext cx="8314897" cy="984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xmlns="" id="{0EC211CD-35DC-4845-AEB4-9713031B51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0680" y="2414651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35432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817890A3-B8B0-43B1-A69F-C932BD01665D}"/>
              </a:ext>
            </a:extLst>
          </p:cNvPr>
          <p:cNvSpPr/>
          <p:nvPr/>
        </p:nvSpPr>
        <p:spPr>
          <a:xfrm>
            <a:off x="-259080" y="1130481"/>
            <a:ext cx="10607040" cy="2877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68780" marR="720090" indent="-720090">
              <a:spcBef>
                <a:spcPts val="0"/>
              </a:spcBef>
              <a:spcAft>
                <a:spcPts val="600"/>
              </a:spcAft>
            </a:pPr>
            <a:r>
              <a:rPr lang="en-US" sz="2800" b="1" i="1" dirty="0">
                <a:solidFill>
                  <a:srgbClr val="0070C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5. The single point marking</a:t>
            </a:r>
            <a:r>
              <a:rPr lang="en-US" sz="2800" i="1" dirty="0">
                <a:solidFill>
                  <a:srgbClr val="0070C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is missing in the current GTR.  </a:t>
            </a:r>
            <a:br>
              <a:rPr lang="en-US" sz="2800" i="1" dirty="0">
                <a:solidFill>
                  <a:srgbClr val="0070C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2800" i="1" dirty="0">
                <a:solidFill>
                  <a:srgbClr val="0070C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Therefore ETRTO proposes the following addition to </a:t>
            </a:r>
            <a:r>
              <a:rPr lang="en-GB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3.3.1.2.3.2.:	</a:t>
            </a:r>
            <a:br>
              <a:rPr lang="en-GB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GB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en-GB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3.3.1.2.3.2. The service description (load index and speed</a:t>
            </a:r>
            <a:r>
              <a:rPr lang="en-GB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GB" dirty="0">
                <a:latin typeface="Times New Roman" panose="02020603050405020304" pitchFamily="18" charset="0"/>
              </a:rPr>
              <a:t>symbol); </a:t>
            </a:r>
          </a:p>
          <a:p>
            <a:pPr marL="1668780" marR="720090" indent="-720090">
              <a:spcBef>
                <a:spcPts val="0"/>
              </a:spcBef>
              <a:spcAft>
                <a:spcPts val="600"/>
              </a:spcAft>
            </a:pPr>
            <a:r>
              <a:rPr lang="en-GB" dirty="0">
                <a:latin typeface="Times New Roman" panose="02020603050405020304" pitchFamily="18" charset="0"/>
              </a:rPr>
              <a:t>	</a:t>
            </a:r>
            <a:r>
              <a:rPr lang="en-GB" dirty="0">
                <a:solidFill>
                  <a:schemeClr val="accent6"/>
                </a:solidFill>
                <a:latin typeface="Times New Roman" panose="02020603050405020304" pitchFamily="18" charset="0"/>
              </a:rPr>
              <a:t>…</a:t>
            </a:r>
            <a:r>
              <a:rPr lang="en-US" dirty="0">
                <a:solidFill>
                  <a:schemeClr val="accent6"/>
                </a:solidFill>
                <a:latin typeface="Times New Roman" panose="02020603050405020304" pitchFamily="18" charset="0"/>
              </a:rPr>
              <a:t>a </a:t>
            </a:r>
            <a:r>
              <a:rPr lang="en-GB" dirty="0">
                <a:solidFill>
                  <a:schemeClr val="accent6"/>
                </a:solidFill>
                <a:latin typeface="Times New Roman" panose="02020603050405020304" pitchFamily="18" charset="0"/>
              </a:rPr>
              <a:t>Light Truck (Commercial) tyre </a:t>
            </a:r>
            <a:r>
              <a:rPr lang="en-US" dirty="0">
                <a:solidFill>
                  <a:schemeClr val="accent6"/>
                </a:solidFill>
                <a:latin typeface="Times New Roman" panose="02020603050405020304" pitchFamily="18" charset="0"/>
              </a:rPr>
              <a:t>can have either one or two sets of load capacity indices depending on whether or not the provisions of paragraph </a:t>
            </a:r>
            <a:r>
              <a:rPr lang="en-GB" dirty="0">
                <a:solidFill>
                  <a:schemeClr val="accent6"/>
                </a:solidFill>
                <a:latin typeface="Times New Roman" panose="02020603050405020304" pitchFamily="18" charset="0"/>
              </a:rPr>
              <a:t>3.16.1.5.</a:t>
            </a:r>
            <a:r>
              <a:rPr lang="en-US" dirty="0">
                <a:solidFill>
                  <a:schemeClr val="accent6"/>
                </a:solidFill>
                <a:latin typeface="Times New Roman" panose="02020603050405020304" pitchFamily="18" charset="0"/>
              </a:rPr>
              <a:t>are </a:t>
            </a:r>
            <a:r>
              <a:rPr lang="en-US" dirty="0">
                <a:solidFill>
                  <a:schemeClr val="accent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applied;</a:t>
            </a:r>
            <a:endParaRPr lang="en-US" sz="2800" dirty="0">
              <a:solidFill>
                <a:schemeClr val="accent6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820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>
            <a:extLst>
              <a:ext uri="{FF2B5EF4-FFF2-40B4-BE49-F238E27FC236}">
                <a16:creationId xmlns:a16="http://schemas.microsoft.com/office/drawing/2014/main" xmlns="" id="{EAD045FD-31ED-4022-9390-F272E1B7B9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1248" y="2590831"/>
            <a:ext cx="5650992" cy="51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7" name="Picture 4">
            <a:extLst>
              <a:ext uri="{FF2B5EF4-FFF2-40B4-BE49-F238E27FC236}">
                <a16:creationId xmlns:a16="http://schemas.microsoft.com/office/drawing/2014/main" xmlns="" id="{A8586E99-AE9A-48CF-B88C-BE6E6D6E47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1248" y="4008219"/>
            <a:ext cx="7814188" cy="946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3">
            <a:extLst>
              <a:ext uri="{FF2B5EF4-FFF2-40B4-BE49-F238E27FC236}">
                <a16:creationId xmlns:a16="http://schemas.microsoft.com/office/drawing/2014/main" xmlns="" id="{6CDC4F5C-7F31-4221-9BEE-4BDB1FD9DE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1248" y="314828"/>
            <a:ext cx="10323576" cy="3447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1" u="none" strike="noStrike" cap="none" normalizeH="0" baseline="0" dirty="0">
                <a:ln>
                  <a:noFill/>
                </a:ln>
                <a:solidFill>
                  <a:srgbClr val="0070C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6</a:t>
            </a:r>
            <a:r>
              <a:rPr kumimoji="0" lang="en-US" altLang="en-US" b="1" i="1" u="none" strike="noStrike" cap="none" normalizeH="0" baseline="0" dirty="0">
                <a:ln>
                  <a:noFill/>
                </a:ln>
                <a:solidFill>
                  <a:srgbClr val="0070C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 Replace header of annex V </a:t>
            </a:r>
          </a:p>
          <a:p>
            <a:r>
              <a:rPr kumimoji="0" lang="en-US" altLang="en-US" b="1" i="1" u="none" strike="noStrike" cap="none" normalizeH="0" baseline="0" dirty="0">
                <a:ln>
                  <a:noFill/>
                </a:ln>
                <a:solidFill>
                  <a:srgbClr val="0070C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From: </a:t>
            </a:r>
            <a:r>
              <a:rPr lang="en-AU" b="1" dirty="0"/>
              <a:t> </a:t>
            </a:r>
            <a:endParaRPr lang="en-US" b="1" dirty="0"/>
          </a:p>
          <a:p>
            <a:r>
              <a:rPr lang="en-AU" b="1" dirty="0"/>
              <a:t>Variation of load capacity with speed commercial vehicles tyres</a:t>
            </a:r>
            <a:endParaRPr lang="en-US" b="1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b="1" i="1" u="none" strike="noStrike" cap="none" normalizeH="0" baseline="0" dirty="0">
              <a:ln>
                <a:noFill/>
              </a:ln>
              <a:solidFill>
                <a:srgbClr val="0070C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b="1" i="1" dirty="0">
              <a:solidFill>
                <a:srgbClr val="0070C1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b="1" i="1" u="none" strike="noStrike" cap="none" normalizeH="0" baseline="0" dirty="0">
              <a:ln>
                <a:noFill/>
              </a:ln>
              <a:solidFill>
                <a:srgbClr val="0070C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b="1" i="1" dirty="0">
              <a:solidFill>
                <a:srgbClr val="0070C1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1" u="none" strike="noStrike" cap="none" normalizeH="0" baseline="0" dirty="0">
                <a:ln>
                  <a:noFill/>
                </a:ln>
                <a:solidFill>
                  <a:srgbClr val="0070C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to:</a:t>
            </a:r>
            <a:endParaRPr lang="en-US" altLang="en-US" sz="28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28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b="1" i="1" dirty="0">
                <a:solidFill>
                  <a:srgbClr val="0070C1"/>
                </a:solidFill>
                <a:latin typeface="Arial" panose="020B0604020202020204" pitchFamily="34" charset="0"/>
              </a:rPr>
              <a:t>And add: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xmlns="" id="{A5531D8E-A1B0-4108-992E-A6B931DB21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0448" y="2255837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DE46C296-36DF-4445-AC36-D12CF04D24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1040" y="4837384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1" u="none" strike="noStrike" cap="none" normalizeH="0" baseline="0" dirty="0">
                <a:ln>
                  <a:noFill/>
                </a:ln>
                <a:solidFill>
                  <a:srgbClr val="0070C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</a:t>
            </a:r>
            <a:r>
              <a:rPr kumimoji="0" lang="en-US" altLang="en-US" sz="1200" b="0" i="1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Of the tyre</a:t>
            </a:r>
            <a:br>
              <a:rPr kumimoji="0" lang="en-US" altLang="en-US" sz="1200" b="0" i="1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kumimoji="0" lang="en-US" altLang="en-US" sz="1200" b="0" i="1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kumimoji="0" lang="en-US" altLang="en-US" sz="1200" b="0" i="1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5FACEF33-64E7-46CC-9E61-DC3838BE9A54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54417" y="1230667"/>
            <a:ext cx="4914122" cy="2437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681537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560946" y="2641601"/>
            <a:ext cx="8857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3200" b="1" dirty="0" err="1"/>
              <a:t>Thank</a:t>
            </a:r>
            <a:r>
              <a:rPr lang="fr-BE" sz="3200" b="1" dirty="0"/>
              <a:t> </a:t>
            </a:r>
            <a:r>
              <a:rPr lang="fr-BE" sz="3200" b="1" dirty="0" err="1"/>
              <a:t>you</a:t>
            </a:r>
            <a:r>
              <a:rPr lang="fr-BE" sz="3200" b="1" dirty="0"/>
              <a:t> for </a:t>
            </a:r>
            <a:r>
              <a:rPr lang="fr-BE" sz="3200" b="1" dirty="0" err="1"/>
              <a:t>your</a:t>
            </a:r>
            <a:r>
              <a:rPr lang="fr-BE" sz="3200" b="1" dirty="0"/>
              <a:t> attention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14724</TotalTime>
  <Words>177</Words>
  <Application>Microsoft Office PowerPoint</Application>
  <PresentationFormat>Personnalisé</PresentationFormat>
  <Paragraphs>45</Paragraphs>
  <Slides>7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Office Theme</vt:lpstr>
      <vt:lpstr>Tyre GTR # 16  IWG session 18  Ottawa June 12-14  Proposal for new Editorial Amendments  </vt:lpstr>
      <vt:lpstr>Diapositive 2</vt:lpstr>
      <vt:lpstr>Diapositive 3</vt:lpstr>
      <vt:lpstr>Diapositive 4</vt:lpstr>
      <vt:lpstr>Diapositive 5</vt:lpstr>
      <vt:lpstr>Diapositive 6</vt:lpstr>
      <vt:lpstr>Diapositive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Tyre GTR # 16</dc:title>
  <dc:creator>Alain Roesgen</dc:creator>
  <cp:lastModifiedBy>ndm</cp:lastModifiedBy>
  <cp:revision>133</cp:revision>
  <cp:lastPrinted>2016-08-18T07:03:00Z</cp:lastPrinted>
  <dcterms:created xsi:type="dcterms:W3CDTF">2016-08-11T15:06:46Z</dcterms:created>
  <dcterms:modified xsi:type="dcterms:W3CDTF">2018-06-07T15:28:50Z</dcterms:modified>
</cp:coreProperties>
</file>