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handoutMasterIdLst>
    <p:handoutMasterId r:id="rId23"/>
  </p:handoutMasterIdLst>
  <p:sldIdLst>
    <p:sldId id="256" r:id="rId5"/>
    <p:sldId id="257" r:id="rId6"/>
    <p:sldId id="276" r:id="rId7"/>
    <p:sldId id="258" r:id="rId8"/>
    <p:sldId id="269" r:id="rId9"/>
    <p:sldId id="270" r:id="rId10"/>
    <p:sldId id="280" r:id="rId11"/>
    <p:sldId id="271" r:id="rId12"/>
    <p:sldId id="272" r:id="rId13"/>
    <p:sldId id="281" r:id="rId14"/>
    <p:sldId id="273" r:id="rId15"/>
    <p:sldId id="282" r:id="rId16"/>
    <p:sldId id="279" r:id="rId17"/>
    <p:sldId id="261" r:id="rId18"/>
    <p:sldId id="278" r:id="rId19"/>
    <p:sldId id="274" r:id="rId20"/>
    <p:sldId id="263"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ailles, Mary (NHTSA)" initials="VM(" lastIdx="2" clrIdx="0">
    <p:extLst>
      <p:ext uri="{19B8F6BF-5375-455C-9EA6-DF929625EA0E}">
        <p15:presenceInfo xmlns:p15="http://schemas.microsoft.com/office/powerpoint/2012/main" xmlns="" userId="S-1-5-21-982035342-1880134254-310265210-578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00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64"/>
    <p:restoredTop sz="94721"/>
  </p:normalViewPr>
  <p:slideViewPr>
    <p:cSldViewPr snapToGrid="0" snapToObjects="1">
      <p:cViewPr varScale="1">
        <p:scale>
          <a:sx n="46" d="100"/>
          <a:sy n="46" d="100"/>
        </p:scale>
        <p:origin x="-1164" y="-64"/>
      </p:cViewPr>
      <p:guideLst>
        <p:guide orient="horz" pos="3072"/>
        <p:guide pos="4096"/>
      </p:guideLst>
    </p:cSldViewPr>
  </p:slideViewPr>
  <p:notesTextViewPr>
    <p:cViewPr>
      <p:scale>
        <a:sx n="1" d="1"/>
        <a:sy n="1" d="1"/>
      </p:scale>
      <p:origin x="0" y="0"/>
    </p:cViewPr>
  </p:notesTextViewPr>
  <p:sorterViewPr>
    <p:cViewPr>
      <p:scale>
        <a:sx n="100" d="100"/>
        <a:sy n="100" d="100"/>
      </p:scale>
      <p:origin x="0" y="-275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D0B895F-5691-416C-A7F8-52B0D32B5D52}" type="datetimeFigureOut">
              <a:rPr lang="en-US" smtClean="0"/>
              <a:pPr/>
              <a:t>6/11/2018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63C7DD-3FB2-41C4-B019-53882ABE499F}" type="slidenum">
              <a:rPr lang="en-US" smtClean="0"/>
              <a:pPr/>
              <a:t>‹N°›</a:t>
            </a:fld>
            <a:endParaRPr lang="en-US"/>
          </a:p>
        </p:txBody>
      </p:sp>
    </p:spTree>
    <p:extLst>
      <p:ext uri="{BB962C8B-B14F-4D97-AF65-F5344CB8AC3E}">
        <p14:creationId xmlns:p14="http://schemas.microsoft.com/office/powerpoint/2010/main" xmlns="" val="12747682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hf hdr="0" dt="0"/>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228600" algn="ctr">
              <a:spcBef>
                <a:spcPts val="0"/>
              </a:spcBef>
              <a:buSzTx/>
              <a:buNone/>
              <a:defRPr sz="3700"/>
            </a:lvl2pPr>
            <a:lvl3pPr marL="0" indent="457200" algn="ctr">
              <a:spcBef>
                <a:spcPts val="0"/>
              </a:spcBef>
              <a:buSzTx/>
              <a:buNone/>
              <a:defRPr sz="3700"/>
            </a:lvl3pPr>
            <a:lvl4pPr marL="0" indent="685800" algn="ctr">
              <a:spcBef>
                <a:spcPts val="0"/>
              </a:spcBef>
              <a:buSzTx/>
              <a:buNone/>
              <a:defRPr sz="3700"/>
            </a:lvl4pPr>
            <a:lvl5pPr marL="0" indent="91440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228600" algn="ctr">
              <a:spcBef>
                <a:spcPts val="0"/>
              </a:spcBef>
              <a:buSzTx/>
              <a:buNone/>
              <a:defRPr sz="3700"/>
            </a:lvl2pPr>
            <a:lvl3pPr marL="0" indent="457200" algn="ctr">
              <a:spcBef>
                <a:spcPts val="0"/>
              </a:spcBef>
              <a:buSzTx/>
              <a:buNone/>
              <a:defRPr sz="3700"/>
            </a:lvl3pPr>
            <a:lvl4pPr marL="0" indent="685800" algn="ctr">
              <a:spcBef>
                <a:spcPts val="0"/>
              </a:spcBef>
              <a:buSzTx/>
              <a:buNone/>
              <a:defRPr sz="3700"/>
            </a:lvl4pPr>
            <a:lvl5pPr marL="0" indent="91440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28793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57200"/>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200"/>
            <a:ext cx="10464800" cy="609600"/>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275235"/>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rPr/>
              <a:pPr/>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Lst>
  <p:transition spd="med"/>
  <p:hf hdr="0" ftr="0" dt="0"/>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28801" y="-126873"/>
            <a:ext cx="17876855" cy="11917904"/>
          </a:xfrm>
          <a:prstGeom prst="rect">
            <a:avLst/>
          </a:prstGeom>
        </p:spPr>
      </p:pic>
      <p:sp>
        <p:nvSpPr>
          <p:cNvPr id="11" name="Rectangle"/>
          <p:cNvSpPr/>
          <p:nvPr/>
        </p:nvSpPr>
        <p:spPr>
          <a:xfrm>
            <a:off x="-1828801" y="-126874"/>
            <a:ext cx="17876855" cy="11080623"/>
          </a:xfrm>
          <a:prstGeom prst="rect">
            <a:avLst/>
          </a:prstGeom>
          <a:gradFill>
            <a:gsLst>
              <a:gs pos="0">
                <a:srgbClr val="0083BF">
                  <a:alpha val="74445"/>
                </a:srgbClr>
              </a:gs>
              <a:gs pos="49964">
                <a:srgbClr val="006292">
                  <a:alpha val="74445"/>
                </a:srgbClr>
              </a:gs>
              <a:gs pos="100000">
                <a:srgbClr val="004065">
                  <a:alpha val="74445"/>
                </a:srgbClr>
              </a:gs>
            </a:gsLst>
            <a:lin ang="54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lang="en-US" dirty="0"/>
          </a:p>
          <a:p>
            <a:pPr>
              <a:defRPr sz="3200" b="0">
                <a:solidFill>
                  <a:srgbClr val="FFFFFF"/>
                </a:solidFill>
                <a:latin typeface="+mn-lt"/>
                <a:ea typeface="+mn-ea"/>
                <a:cs typeface="+mn-cs"/>
                <a:sym typeface="Helvetica Neue Medium"/>
              </a:defRPr>
            </a:pPr>
            <a:endParaRPr lang="en-US" dirty="0"/>
          </a:p>
          <a:p>
            <a:pPr>
              <a:defRPr sz="3200" b="0">
                <a:solidFill>
                  <a:srgbClr val="FFFFFF"/>
                </a:solidFill>
                <a:latin typeface="+mn-lt"/>
                <a:ea typeface="+mn-ea"/>
                <a:cs typeface="+mn-cs"/>
                <a:sym typeface="Helvetica Neue Medium"/>
              </a:defRPr>
            </a:pPr>
            <a:endParaRPr lang="en-US" dirty="0"/>
          </a:p>
          <a:p>
            <a:pPr>
              <a:defRPr sz="3200" b="0">
                <a:solidFill>
                  <a:srgbClr val="FFFFFF"/>
                </a:solidFill>
                <a:latin typeface="+mn-lt"/>
                <a:ea typeface="+mn-ea"/>
                <a:cs typeface="+mn-cs"/>
                <a:sym typeface="Helvetica Neue Medium"/>
              </a:defRPr>
            </a:pPr>
            <a:endParaRPr lang="en-US" dirty="0"/>
          </a:p>
          <a:p>
            <a:pPr>
              <a:defRPr sz="3200" b="0">
                <a:solidFill>
                  <a:srgbClr val="FFFFFF"/>
                </a:solidFill>
                <a:latin typeface="+mn-lt"/>
                <a:ea typeface="+mn-ea"/>
                <a:cs typeface="+mn-cs"/>
                <a:sym typeface="Helvetica Neue Medium"/>
              </a:defRPr>
            </a:pPr>
            <a:endParaRPr lang="en-US" dirty="0"/>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xmlns="" val="0"/>
              </a:ext>
            </a:extLst>
          </a:blip>
          <a:srcRect l="16312" t="35186" r="16003" b="39159"/>
          <a:stretch/>
        </p:blipFill>
        <p:spPr>
          <a:xfrm>
            <a:off x="1010730" y="475845"/>
            <a:ext cx="11106813" cy="3400289"/>
          </a:xfrm>
          <a:prstGeom prst="rect">
            <a:avLst/>
          </a:prstGeom>
        </p:spPr>
      </p:pic>
      <p:sp>
        <p:nvSpPr>
          <p:cNvPr id="122" name="PRESENTATION TITLE"/>
          <p:cNvSpPr txBox="1"/>
          <p:nvPr/>
        </p:nvSpPr>
        <p:spPr>
          <a:xfrm>
            <a:off x="193783" y="3860710"/>
            <a:ext cx="12617236" cy="133369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6400" b="0">
                <a:solidFill>
                  <a:srgbClr val="FFFFFF"/>
                </a:solidFill>
                <a:latin typeface="Arial"/>
                <a:ea typeface="Arial"/>
                <a:cs typeface="Arial"/>
                <a:sym typeface="Arial"/>
              </a:defRPr>
            </a:lvl1pPr>
          </a:lstStyle>
          <a:p>
            <a:r>
              <a:rPr lang="en-US" sz="4000" b="1" dirty="0"/>
              <a:t>Testing to benchmark the wet traction performance</a:t>
            </a:r>
          </a:p>
          <a:p>
            <a:r>
              <a:rPr lang="en-US" sz="4000" b="1" dirty="0"/>
              <a:t> of tire models for sale in the U.S.</a:t>
            </a:r>
            <a:endParaRPr sz="4000" b="1" dirty="0"/>
          </a:p>
        </p:txBody>
      </p:sp>
      <p:sp>
        <p:nvSpPr>
          <p:cNvPr id="124" name="Subheading"/>
          <p:cNvSpPr txBox="1"/>
          <p:nvPr/>
        </p:nvSpPr>
        <p:spPr>
          <a:xfrm>
            <a:off x="1098448" y="7117273"/>
            <a:ext cx="10509288" cy="964367"/>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i="1">
                <a:solidFill>
                  <a:srgbClr val="FFFFFF"/>
                </a:solidFill>
                <a:latin typeface="Arial"/>
                <a:ea typeface="Arial"/>
                <a:cs typeface="Arial"/>
                <a:sym typeface="Arial"/>
              </a:defRPr>
            </a:lvl1pPr>
          </a:lstStyle>
          <a:p>
            <a:r>
              <a:rPr lang="en-GB" sz="2800" b="1" dirty="0"/>
              <a:t>The 18</a:t>
            </a:r>
            <a:r>
              <a:rPr lang="en-GB" sz="2800" b="1" baseline="30000" dirty="0"/>
              <a:t>th</a:t>
            </a:r>
            <a:r>
              <a:rPr lang="en-GB" sz="2800" b="1" dirty="0"/>
              <a:t> meeting of the Informal Working Group on Tyre GTR</a:t>
            </a:r>
          </a:p>
          <a:p>
            <a:r>
              <a:rPr lang="en-GB" sz="2800" dirty="0"/>
              <a:t> Ottawa, Ontario, Canada</a:t>
            </a:r>
            <a:r>
              <a:rPr lang="en-GB" sz="1800" b="1" dirty="0"/>
              <a:t> </a:t>
            </a:r>
            <a:endParaRPr sz="1800" dirty="0"/>
          </a:p>
        </p:txBody>
      </p:sp>
      <p:sp>
        <p:nvSpPr>
          <p:cNvPr id="125" name="xx. xx. 2018"/>
          <p:cNvSpPr txBox="1"/>
          <p:nvPr/>
        </p:nvSpPr>
        <p:spPr>
          <a:xfrm>
            <a:off x="4943923" y="8396203"/>
            <a:ext cx="2697854" cy="595035"/>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3600" b="0" i="1">
                <a:solidFill>
                  <a:srgbClr val="FFFFFF"/>
                </a:solidFill>
                <a:latin typeface="Arial"/>
                <a:ea typeface="Arial"/>
                <a:cs typeface="Arial"/>
                <a:sym typeface="Arial"/>
              </a:defRPr>
            </a:lvl1pPr>
          </a:lstStyle>
          <a:p>
            <a:r>
              <a:rPr lang="en-US" sz="3200" dirty="0"/>
              <a:t>June</a:t>
            </a:r>
            <a:r>
              <a:rPr sz="3200" dirty="0"/>
              <a:t> </a:t>
            </a:r>
            <a:r>
              <a:rPr lang="en-US" sz="3200" dirty="0"/>
              <a:t>11,</a:t>
            </a:r>
            <a:r>
              <a:rPr sz="3200" dirty="0"/>
              <a:t> 2018</a:t>
            </a:r>
          </a:p>
        </p:txBody>
      </p:sp>
      <p:sp>
        <p:nvSpPr>
          <p:cNvPr id="8" name="Subheading"/>
          <p:cNvSpPr txBox="1"/>
          <p:nvPr/>
        </p:nvSpPr>
        <p:spPr>
          <a:xfrm>
            <a:off x="934813" y="5969678"/>
            <a:ext cx="10716074" cy="53347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i="1">
                <a:solidFill>
                  <a:srgbClr val="FFFFFF"/>
                </a:solidFill>
                <a:latin typeface="Arial"/>
                <a:ea typeface="Arial"/>
                <a:cs typeface="Arial"/>
                <a:sym typeface="Arial"/>
              </a:defRPr>
            </a:lvl1pPr>
          </a:lstStyle>
          <a:p>
            <a:pPr>
              <a:defRPr sz="3200" b="0">
                <a:solidFill>
                  <a:srgbClr val="FFFFFF"/>
                </a:solidFill>
                <a:latin typeface="+mn-lt"/>
                <a:ea typeface="+mn-ea"/>
                <a:cs typeface="+mn-cs"/>
                <a:sym typeface="Helvetica Neue Medium"/>
              </a:defRPr>
            </a:pPr>
            <a:r>
              <a:rPr lang="en-US" sz="2800" dirty="0">
                <a:sym typeface="Helvetica Neue Medium"/>
              </a:rPr>
              <a:t>Hisham Mohamed, Mary Versailles, Ken Yates and Brian Seymour</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790130" y="104244"/>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10</a:t>
            </a:r>
            <a:endParaRPr dirty="0"/>
          </a:p>
        </p:txBody>
      </p:sp>
      <p:sp>
        <p:nvSpPr>
          <p:cNvPr id="160" name="HEADER"/>
          <p:cNvSpPr txBox="1"/>
          <p:nvPr/>
        </p:nvSpPr>
        <p:spPr>
          <a:xfrm>
            <a:off x="660313" y="589069"/>
            <a:ext cx="945611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Results and Data Analysis:</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pic>
        <p:nvPicPr>
          <p:cNvPr id="3" name="Picture 2"/>
          <p:cNvPicPr>
            <a:picLocks noChangeAspect="1"/>
          </p:cNvPicPr>
          <p:nvPr/>
        </p:nvPicPr>
        <p:blipFill>
          <a:blip r:embed="rId2" cstate="print"/>
          <a:stretch>
            <a:fillRect/>
          </a:stretch>
        </p:blipFill>
        <p:spPr>
          <a:xfrm>
            <a:off x="956289" y="1852921"/>
            <a:ext cx="11295917" cy="6556787"/>
          </a:xfrm>
          <a:prstGeom prst="rect">
            <a:avLst/>
          </a:prstGeom>
        </p:spPr>
      </p:pic>
    </p:spTree>
    <p:extLst>
      <p:ext uri="{BB962C8B-B14F-4D97-AF65-F5344CB8AC3E}">
        <p14:creationId xmlns:p14="http://schemas.microsoft.com/office/powerpoint/2010/main" xmlns="" val="268461622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781038" y="100347"/>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11</a:t>
            </a:r>
            <a:endParaRPr dirty="0"/>
          </a:p>
        </p:txBody>
      </p:sp>
      <p:sp>
        <p:nvSpPr>
          <p:cNvPr id="160" name="HEADER"/>
          <p:cNvSpPr txBox="1"/>
          <p:nvPr/>
        </p:nvSpPr>
        <p:spPr>
          <a:xfrm>
            <a:off x="1047172" y="589069"/>
            <a:ext cx="945611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Results and Data Analysis:</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pic>
        <p:nvPicPr>
          <p:cNvPr id="3" name="Picture 2"/>
          <p:cNvPicPr>
            <a:picLocks noChangeAspect="1"/>
          </p:cNvPicPr>
          <p:nvPr/>
        </p:nvPicPr>
        <p:blipFill>
          <a:blip r:embed="rId2" cstate="print"/>
          <a:stretch>
            <a:fillRect/>
          </a:stretch>
        </p:blipFill>
        <p:spPr>
          <a:xfrm>
            <a:off x="850372" y="1957665"/>
            <a:ext cx="10867608" cy="6313502"/>
          </a:xfrm>
          <a:prstGeom prst="rect">
            <a:avLst/>
          </a:prstGeom>
        </p:spPr>
      </p:pic>
    </p:spTree>
    <p:extLst>
      <p:ext uri="{BB962C8B-B14F-4D97-AF65-F5344CB8AC3E}">
        <p14:creationId xmlns:p14="http://schemas.microsoft.com/office/powerpoint/2010/main" xmlns="" val="286682276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781038" y="100347"/>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11</a:t>
            </a:r>
            <a:endParaRPr dirty="0"/>
          </a:p>
        </p:txBody>
      </p:sp>
      <p:sp>
        <p:nvSpPr>
          <p:cNvPr id="160" name="HEADER"/>
          <p:cNvSpPr txBox="1"/>
          <p:nvPr/>
        </p:nvSpPr>
        <p:spPr>
          <a:xfrm>
            <a:off x="1047172" y="589069"/>
            <a:ext cx="945611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Results and Data Analysis:</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pic>
        <p:nvPicPr>
          <p:cNvPr id="2" name="Picture 1"/>
          <p:cNvPicPr>
            <a:picLocks noChangeAspect="1"/>
          </p:cNvPicPr>
          <p:nvPr/>
        </p:nvPicPr>
        <p:blipFill>
          <a:blip r:embed="rId2" cstate="print"/>
          <a:stretch>
            <a:fillRect/>
          </a:stretch>
        </p:blipFill>
        <p:spPr>
          <a:xfrm>
            <a:off x="966752" y="1977329"/>
            <a:ext cx="11071296" cy="6297714"/>
          </a:xfrm>
          <a:prstGeom prst="rect">
            <a:avLst/>
          </a:prstGeom>
        </p:spPr>
      </p:pic>
    </p:spTree>
    <p:extLst>
      <p:ext uri="{BB962C8B-B14F-4D97-AF65-F5344CB8AC3E}">
        <p14:creationId xmlns:p14="http://schemas.microsoft.com/office/powerpoint/2010/main" xmlns="" val="7113824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808748" y="100347"/>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12</a:t>
            </a:r>
            <a:endParaRPr dirty="0"/>
          </a:p>
        </p:txBody>
      </p:sp>
      <p:sp>
        <p:nvSpPr>
          <p:cNvPr id="160" name="HEADER"/>
          <p:cNvSpPr txBox="1"/>
          <p:nvPr/>
        </p:nvSpPr>
        <p:spPr>
          <a:xfrm>
            <a:off x="519633" y="589069"/>
            <a:ext cx="945611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Results and Data Analysis:</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sp>
        <p:nvSpPr>
          <p:cNvPr id="3" name="Rectangle 2"/>
          <p:cNvSpPr/>
          <p:nvPr/>
        </p:nvSpPr>
        <p:spPr>
          <a:xfrm>
            <a:off x="516457" y="1728460"/>
            <a:ext cx="11490098" cy="6309420"/>
          </a:xfrm>
          <a:prstGeom prst="rect">
            <a:avLst/>
          </a:prstGeom>
        </p:spPr>
        <p:txBody>
          <a:bodyPr wrap="square">
            <a:spAutoFit/>
          </a:bodyPr>
          <a:lstStyle/>
          <a:p>
            <a:pPr marL="342900" indent="-342900" algn="l">
              <a:buFont typeface="Arial" panose="020B0604020202020204" pitchFamily="34" charset="0"/>
              <a:buChar char="•"/>
            </a:pPr>
            <a:r>
              <a:rPr lang="en-US" sz="3200" b="0" dirty="0">
                <a:latin typeface="Arial" panose="020B0604020202020204" pitchFamily="34" charset="0"/>
                <a:cs typeface="Arial" panose="020B0604020202020204" pitchFamily="34" charset="0"/>
              </a:rPr>
              <a:t>Wet grip index calculations:</a:t>
            </a:r>
          </a:p>
          <a:p>
            <a:pPr marL="1371600" indent="-457200" algn="l">
              <a:buFont typeface="Wingdings" panose="05000000000000000000" pitchFamily="2" charset="2"/>
              <a:buChar char="Ø"/>
            </a:pPr>
            <a:r>
              <a:rPr lang="en-US" sz="2800" b="0" dirty="0">
                <a:latin typeface="Arial" panose="020B0604020202020204" pitchFamily="34" charset="0"/>
                <a:cs typeface="Arial" panose="020B0604020202020204" pitchFamily="34" charset="0"/>
              </a:rPr>
              <a:t>Obtain six valid runs with a CV less than 5.  </a:t>
            </a:r>
          </a:p>
          <a:p>
            <a:pPr marL="1371600" indent="-457200" algn="l">
              <a:buFont typeface="Wingdings" panose="05000000000000000000" pitchFamily="2" charset="2"/>
              <a:buChar char="Ø"/>
            </a:pPr>
            <a:r>
              <a:rPr lang="en-US" sz="2800" b="0" dirty="0">
                <a:latin typeface="Arial" panose="020B0604020202020204" pitchFamily="34" charset="0"/>
                <a:cs typeface="Arial" panose="020B0604020202020204" pitchFamily="34" charset="0"/>
              </a:rPr>
              <a:t>Adjust the SRTTs reference/control tires using table 3 of R117 rev3 to determine the adjusted peak breaking coefficient (Ra).</a:t>
            </a:r>
          </a:p>
          <a:p>
            <a:pPr marL="514350" indent="-514350" algn="l">
              <a:buFont typeface="+mj-lt"/>
              <a:buAutoNum type="arabicPeriod"/>
            </a:pPr>
            <a:r>
              <a:rPr lang="en-US" sz="3200" b="0" dirty="0">
                <a:latin typeface="Arial" panose="020B0604020202020204" pitchFamily="34" charset="0"/>
                <a:cs typeface="Arial" panose="020B0604020202020204" pitchFamily="34" charset="0"/>
              </a:rPr>
              <a:t>For pre R117 rev3 and in our case for the tires ran against the 14” SRTTs, the calculation is as follows:</a:t>
            </a:r>
          </a:p>
          <a:p>
            <a:pPr algn="l"/>
            <a:r>
              <a:rPr lang="en-US" sz="3200" b="0" dirty="0">
                <a:latin typeface="Arial" panose="020B0604020202020204" pitchFamily="34" charset="0"/>
                <a:cs typeface="Arial" panose="020B0604020202020204" pitchFamily="34" charset="0"/>
              </a:rPr>
              <a:t>						G = Ta / Ra          </a:t>
            </a:r>
          </a:p>
          <a:p>
            <a:pPr lvl="2" indent="0" algn="l"/>
            <a:r>
              <a:rPr lang="en-US" sz="3200" b="0" dirty="0">
                <a:latin typeface="Arial" panose="020B0604020202020204" pitchFamily="34" charset="0"/>
                <a:cs typeface="Arial" panose="020B0604020202020204" pitchFamily="34" charset="0"/>
              </a:rPr>
              <a:t>		where Ta is average of six valid coefficients of test tire. 		</a:t>
            </a:r>
          </a:p>
          <a:p>
            <a:pPr marL="514350" indent="-514350" algn="l">
              <a:buFont typeface="+mj-lt"/>
              <a:buAutoNum type="arabicPeriod" startAt="2"/>
            </a:pPr>
            <a:r>
              <a:rPr lang="en-US" sz="3200" b="0" dirty="0">
                <a:latin typeface="Arial" panose="020B0604020202020204" pitchFamily="34" charset="0"/>
                <a:cs typeface="Arial" panose="020B0604020202020204" pitchFamily="34" charset="0"/>
              </a:rPr>
              <a:t> For tests using R117 rev3 and later versions or 16” SRTTs the wet grip index formula used:</a:t>
            </a:r>
          </a:p>
          <a:p>
            <a:pPr algn="l"/>
            <a:endParaRPr lang="en-US" sz="3200" b="0" dirty="0">
              <a:latin typeface="Arial" panose="020B0604020202020204" pitchFamily="34" charset="0"/>
              <a:cs typeface="Arial" panose="020B0604020202020204" pitchFamily="34" charset="0"/>
            </a:endParaRPr>
          </a:p>
          <a:p>
            <a:pPr marL="457200" indent="-457200" algn="l">
              <a:buFont typeface="Wingdings" panose="05000000000000000000" pitchFamily="2" charset="2"/>
              <a:buChar char="Ø"/>
            </a:pPr>
            <a:endParaRPr lang="en-US" sz="3200" b="0" dirty="0">
              <a:latin typeface="Arial" panose="020B0604020202020204" pitchFamily="34" charset="0"/>
              <a:cs typeface="Arial" panose="020B0604020202020204" pitchFamily="34" charset="0"/>
            </a:endParaRPr>
          </a:p>
        </p:txBody>
      </p:sp>
      <p:pic>
        <p:nvPicPr>
          <p:cNvPr id="1026" name="Picture 1" descr="image00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05787" y="7217838"/>
            <a:ext cx="9060654" cy="11164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2271180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Person or source"/>
          <p:cNvSpPr txBox="1"/>
          <p:nvPr/>
        </p:nvSpPr>
        <p:spPr>
          <a:xfrm>
            <a:off x="46024" y="1162781"/>
            <a:ext cx="9192715" cy="389752"/>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1800" b="0" i="1">
                <a:solidFill>
                  <a:srgbClr val="0083BF"/>
                </a:solidFill>
                <a:latin typeface="Arial"/>
                <a:ea typeface="Arial"/>
                <a:cs typeface="Arial"/>
                <a:sym typeface="Arial"/>
              </a:defRPr>
            </a:lvl1pPr>
          </a:lstStyle>
          <a:p>
            <a:r>
              <a:rPr lang="en-US" sz="4000" b="1" dirty="0"/>
              <a:t>Test Results and Data Analysis:</a:t>
            </a:r>
          </a:p>
        </p:txBody>
      </p:sp>
      <p:sp>
        <p:nvSpPr>
          <p:cNvPr id="24" name="Rectangle"/>
          <p:cNvSpPr/>
          <p:nvPr/>
        </p:nvSpPr>
        <p:spPr>
          <a:xfrm>
            <a:off x="11808748" y="100347"/>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13</a:t>
            </a:r>
            <a:endParaRPr dirty="0"/>
          </a:p>
        </p:txBody>
      </p:sp>
      <p:pic>
        <p:nvPicPr>
          <p:cNvPr id="3" name="Picture 2"/>
          <p:cNvPicPr>
            <a:picLocks noChangeAspect="1"/>
          </p:cNvPicPr>
          <p:nvPr/>
        </p:nvPicPr>
        <p:blipFill>
          <a:blip r:embed="rId2" cstate="print"/>
          <a:stretch>
            <a:fillRect/>
          </a:stretch>
        </p:blipFill>
        <p:spPr>
          <a:xfrm>
            <a:off x="395325" y="2836146"/>
            <a:ext cx="6036193" cy="3628138"/>
          </a:xfrm>
          <a:prstGeom prst="rect">
            <a:avLst/>
          </a:prstGeom>
        </p:spPr>
      </p:pic>
      <p:pic>
        <p:nvPicPr>
          <p:cNvPr id="5" name="Picture 4"/>
          <p:cNvPicPr>
            <a:picLocks noChangeAspect="1"/>
          </p:cNvPicPr>
          <p:nvPr/>
        </p:nvPicPr>
        <p:blipFill>
          <a:blip r:embed="rId3" cstate="print"/>
          <a:stretch>
            <a:fillRect/>
          </a:stretch>
        </p:blipFill>
        <p:spPr>
          <a:xfrm>
            <a:off x="6638361" y="2836146"/>
            <a:ext cx="6036193" cy="3628138"/>
          </a:xfrm>
          <a:prstGeom prst="rect">
            <a:avLst/>
          </a:prstGeom>
        </p:spPr>
      </p:pic>
      <p:pic>
        <p:nvPicPr>
          <p:cNvPr id="6" name="Picture 5"/>
          <p:cNvPicPr>
            <a:picLocks noChangeAspect="1"/>
          </p:cNvPicPr>
          <p:nvPr/>
        </p:nvPicPr>
        <p:blipFill>
          <a:blip r:embed="rId4" cstate="print"/>
          <a:stretch>
            <a:fillRect/>
          </a:stretch>
        </p:blipFill>
        <p:spPr>
          <a:xfrm>
            <a:off x="5109764" y="7003384"/>
            <a:ext cx="2885738" cy="1548352"/>
          </a:xfrm>
          <a:prstGeom prst="rect">
            <a:avLst/>
          </a:prstGeom>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Person or source"/>
          <p:cNvSpPr txBox="1"/>
          <p:nvPr/>
        </p:nvSpPr>
        <p:spPr>
          <a:xfrm>
            <a:off x="-368317" y="858970"/>
            <a:ext cx="9192715" cy="34447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1800" b="0" i="1">
                <a:solidFill>
                  <a:srgbClr val="0083BF"/>
                </a:solidFill>
                <a:latin typeface="Arial"/>
                <a:ea typeface="Arial"/>
                <a:cs typeface="Arial"/>
                <a:sym typeface="Arial"/>
              </a:defRPr>
            </a:lvl1pPr>
          </a:lstStyle>
          <a:p>
            <a:r>
              <a:rPr lang="en-US" sz="4000" b="1" dirty="0"/>
              <a:t>Test Results and Data Analysis:</a:t>
            </a:r>
          </a:p>
        </p:txBody>
      </p:sp>
      <p:sp>
        <p:nvSpPr>
          <p:cNvPr id="21" name="Rectangle"/>
          <p:cNvSpPr/>
          <p:nvPr/>
        </p:nvSpPr>
        <p:spPr>
          <a:xfrm>
            <a:off x="11808748" y="100347"/>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14</a:t>
            </a:r>
            <a:endParaRPr dirty="0"/>
          </a:p>
        </p:txBody>
      </p:sp>
      <p:pic>
        <p:nvPicPr>
          <p:cNvPr id="4" name="Picture 3"/>
          <p:cNvPicPr>
            <a:picLocks noChangeAspect="1"/>
          </p:cNvPicPr>
          <p:nvPr/>
        </p:nvPicPr>
        <p:blipFill>
          <a:blip r:embed="rId2" cstate="print"/>
          <a:stretch>
            <a:fillRect/>
          </a:stretch>
        </p:blipFill>
        <p:spPr>
          <a:xfrm>
            <a:off x="409632" y="2481738"/>
            <a:ext cx="6076895" cy="3652602"/>
          </a:xfrm>
          <a:prstGeom prst="rect">
            <a:avLst/>
          </a:prstGeom>
        </p:spPr>
      </p:pic>
      <p:pic>
        <p:nvPicPr>
          <p:cNvPr id="5" name="Picture 4"/>
          <p:cNvPicPr>
            <a:picLocks noChangeAspect="1"/>
          </p:cNvPicPr>
          <p:nvPr/>
        </p:nvPicPr>
        <p:blipFill>
          <a:blip r:embed="rId3" cstate="print"/>
          <a:stretch>
            <a:fillRect/>
          </a:stretch>
        </p:blipFill>
        <p:spPr>
          <a:xfrm>
            <a:off x="6569811" y="2481736"/>
            <a:ext cx="6076896" cy="3652603"/>
          </a:xfrm>
          <a:prstGeom prst="rect">
            <a:avLst/>
          </a:prstGeom>
        </p:spPr>
      </p:pic>
      <p:pic>
        <p:nvPicPr>
          <p:cNvPr id="3" name="Picture 2"/>
          <p:cNvPicPr>
            <a:picLocks noChangeAspect="1"/>
          </p:cNvPicPr>
          <p:nvPr/>
        </p:nvPicPr>
        <p:blipFill>
          <a:blip r:embed="rId4" cstate="print"/>
          <a:stretch>
            <a:fillRect/>
          </a:stretch>
        </p:blipFill>
        <p:spPr>
          <a:xfrm>
            <a:off x="5230987" y="6860112"/>
            <a:ext cx="2885738" cy="1548352"/>
          </a:xfrm>
          <a:prstGeom prst="rect">
            <a:avLst/>
          </a:prstGeom>
        </p:spPr>
      </p:pic>
    </p:spTree>
    <p:extLst>
      <p:ext uri="{BB962C8B-B14F-4D97-AF65-F5344CB8AC3E}">
        <p14:creationId xmlns:p14="http://schemas.microsoft.com/office/powerpoint/2010/main" xmlns="" val="368592349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808748" y="114202"/>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14</a:t>
            </a:r>
            <a:endParaRPr dirty="0"/>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sp>
        <p:nvSpPr>
          <p:cNvPr id="9" name="Person or source"/>
          <p:cNvSpPr txBox="1"/>
          <p:nvPr/>
        </p:nvSpPr>
        <p:spPr>
          <a:xfrm>
            <a:off x="177320" y="439299"/>
            <a:ext cx="9192715" cy="58395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1800" b="0" i="1">
                <a:solidFill>
                  <a:srgbClr val="0083BF"/>
                </a:solidFill>
                <a:latin typeface="Arial"/>
                <a:ea typeface="Arial"/>
                <a:cs typeface="Arial"/>
                <a:sym typeface="Arial"/>
              </a:defRPr>
            </a:lvl1pPr>
          </a:lstStyle>
          <a:p>
            <a:r>
              <a:rPr lang="en-US" sz="4000" b="1" dirty="0"/>
              <a:t>Test Results and Data Analysis:</a:t>
            </a:r>
          </a:p>
        </p:txBody>
      </p:sp>
      <p:pic>
        <p:nvPicPr>
          <p:cNvPr id="4" name="Picture 3"/>
          <p:cNvPicPr>
            <a:picLocks noChangeAspect="1"/>
          </p:cNvPicPr>
          <p:nvPr/>
        </p:nvPicPr>
        <p:blipFill>
          <a:blip r:embed="rId2" cstate="print"/>
          <a:stretch>
            <a:fillRect/>
          </a:stretch>
        </p:blipFill>
        <p:spPr>
          <a:xfrm>
            <a:off x="937534" y="2706645"/>
            <a:ext cx="5046863" cy="4568907"/>
          </a:xfrm>
          <a:prstGeom prst="rect">
            <a:avLst/>
          </a:prstGeom>
        </p:spPr>
      </p:pic>
      <p:pic>
        <p:nvPicPr>
          <p:cNvPr id="6" name="Picture 5"/>
          <p:cNvPicPr>
            <a:picLocks noChangeAspect="1"/>
          </p:cNvPicPr>
          <p:nvPr/>
        </p:nvPicPr>
        <p:blipFill>
          <a:blip r:embed="rId3" cstate="print"/>
          <a:stretch>
            <a:fillRect/>
          </a:stretch>
        </p:blipFill>
        <p:spPr>
          <a:xfrm>
            <a:off x="6761885" y="2706646"/>
            <a:ext cx="5046863" cy="4568907"/>
          </a:xfrm>
          <a:prstGeom prst="rect">
            <a:avLst/>
          </a:prstGeom>
        </p:spPr>
      </p:pic>
    </p:spTree>
    <p:extLst>
      <p:ext uri="{BB962C8B-B14F-4D97-AF65-F5344CB8AC3E}">
        <p14:creationId xmlns:p14="http://schemas.microsoft.com/office/powerpoint/2010/main" xmlns="" val="153742702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777317" y="-5875"/>
            <a:ext cx="14648826" cy="9777948"/>
          </a:xfrm>
          <a:prstGeom prst="rect">
            <a:avLst/>
          </a:prstGeom>
        </p:spPr>
      </p:pic>
      <p:sp>
        <p:nvSpPr>
          <p:cNvPr id="194" name="Rectangle"/>
          <p:cNvSpPr/>
          <p:nvPr/>
        </p:nvSpPr>
        <p:spPr>
          <a:xfrm>
            <a:off x="11804418" y="104244"/>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15</a:t>
            </a:r>
            <a:endParaRPr dirty="0"/>
          </a:p>
        </p:txBody>
      </p:sp>
      <p:sp>
        <p:nvSpPr>
          <p:cNvPr id="198" name="HEADER"/>
          <p:cNvSpPr txBox="1"/>
          <p:nvPr/>
        </p:nvSpPr>
        <p:spPr>
          <a:xfrm>
            <a:off x="6913329" y="4315291"/>
            <a:ext cx="5173895" cy="1872307"/>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825500">
              <a:defRPr sz="7200" b="0">
                <a:solidFill>
                  <a:srgbClr val="0183BF"/>
                </a:solidFill>
                <a:latin typeface="Arial"/>
                <a:ea typeface="Arial"/>
                <a:cs typeface="Arial"/>
                <a:sym typeface="Arial"/>
              </a:defRPr>
            </a:lvl1pPr>
          </a:lstStyle>
          <a:p>
            <a:r>
              <a:rPr lang="en-US" sz="11500" b="1" dirty="0">
                <a:latin typeface="Kunstler Script" panose="030304020206070D0D06" pitchFamily="66" charset="0"/>
              </a:rPr>
              <a:t>Thank you!</a:t>
            </a:r>
            <a:endParaRPr sz="11500" b="1" dirty="0">
              <a:latin typeface="Kunstler Script" panose="030304020206070D0D06" pitchFamily="66"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cstate="print">
            <a:extLst>
              <a:ext uri="{28A0092B-C50C-407E-A947-70E740481C1C}">
                <a14:useLocalDpi xmlns:a14="http://schemas.microsoft.com/office/drawing/2010/main" xmlns="" val="0"/>
              </a:ext>
            </a:extLst>
          </a:blip>
          <a:srcRect r="40923"/>
          <a:stretch/>
        </p:blipFill>
        <p:spPr>
          <a:xfrm>
            <a:off x="-1783574" y="-1230624"/>
            <a:ext cx="9720399" cy="10984224"/>
          </a:xfrm>
          <a:prstGeom prst="rect">
            <a:avLst/>
          </a:prstGeom>
        </p:spPr>
      </p:pic>
      <p:sp>
        <p:nvSpPr>
          <p:cNvPr id="20" name="Rectangle"/>
          <p:cNvSpPr/>
          <p:nvPr/>
        </p:nvSpPr>
        <p:spPr>
          <a:xfrm>
            <a:off x="-2037904" y="-382992"/>
            <a:ext cx="9982809" cy="11295357"/>
          </a:xfrm>
          <a:prstGeom prst="rect">
            <a:avLst/>
          </a:prstGeom>
          <a:gradFill>
            <a:gsLst>
              <a:gs pos="0">
                <a:srgbClr val="0083BF">
                  <a:alpha val="74445"/>
                </a:srgbClr>
              </a:gs>
              <a:gs pos="49964">
                <a:srgbClr val="006292">
                  <a:alpha val="74445"/>
                </a:srgbClr>
              </a:gs>
              <a:gs pos="100000">
                <a:srgbClr val="004065">
                  <a:alpha val="74445"/>
                </a:srgbClr>
              </a:gs>
            </a:gsLst>
            <a:lin ang="5400000"/>
          </a:gra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a:p>
        </p:txBody>
      </p:sp>
      <p:sp>
        <p:nvSpPr>
          <p:cNvPr id="130" name="Line"/>
          <p:cNvSpPr/>
          <p:nvPr/>
        </p:nvSpPr>
        <p:spPr>
          <a:xfrm flipV="1">
            <a:off x="7944905" y="-143308"/>
            <a:ext cx="1" cy="10040215"/>
          </a:xfrm>
          <a:prstGeom prst="line">
            <a:avLst/>
          </a:prstGeom>
          <a:ln w="88900">
            <a:solidFill>
              <a:srgbClr val="0083BF"/>
            </a:solidFill>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31" name="Circle"/>
          <p:cNvSpPr/>
          <p:nvPr/>
        </p:nvSpPr>
        <p:spPr>
          <a:xfrm>
            <a:off x="7487580" y="802736"/>
            <a:ext cx="914650" cy="914650"/>
          </a:xfrm>
          <a:prstGeom prst="ellipse">
            <a:avLst/>
          </a:prstGeom>
          <a:solidFill>
            <a:srgbClr val="0083BF"/>
          </a:solidFill>
          <a:ln w="12700">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32" name="Circle"/>
          <p:cNvSpPr/>
          <p:nvPr/>
        </p:nvSpPr>
        <p:spPr>
          <a:xfrm>
            <a:off x="7487580" y="4330981"/>
            <a:ext cx="914650" cy="914650"/>
          </a:xfrm>
          <a:prstGeom prst="ellipse">
            <a:avLst/>
          </a:prstGeom>
          <a:solidFill>
            <a:srgbClr val="0083BF"/>
          </a:solidFill>
          <a:ln w="12700">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33" name="Circle"/>
          <p:cNvSpPr/>
          <p:nvPr/>
        </p:nvSpPr>
        <p:spPr>
          <a:xfrm>
            <a:off x="7487580" y="8259414"/>
            <a:ext cx="914650" cy="914650"/>
          </a:xfrm>
          <a:prstGeom prst="ellipse">
            <a:avLst/>
          </a:prstGeom>
          <a:solidFill>
            <a:srgbClr val="0083BF"/>
          </a:solidFill>
          <a:ln w="12700">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34" name="AGENDA"/>
          <p:cNvSpPr txBox="1"/>
          <p:nvPr/>
        </p:nvSpPr>
        <p:spPr>
          <a:xfrm>
            <a:off x="1235127" y="2868347"/>
            <a:ext cx="5429913" cy="1811006"/>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9600" b="0">
                <a:solidFill>
                  <a:srgbClr val="FFFFFF"/>
                </a:solidFill>
                <a:latin typeface="Arial"/>
                <a:ea typeface="Arial"/>
                <a:cs typeface="Arial"/>
                <a:sym typeface="Arial"/>
              </a:defRPr>
            </a:lvl1pPr>
          </a:lstStyle>
          <a:p>
            <a:r>
              <a:t>AGENDA</a:t>
            </a:r>
          </a:p>
        </p:txBody>
      </p:sp>
      <p:sp>
        <p:nvSpPr>
          <p:cNvPr id="136" name="Circle"/>
          <p:cNvSpPr/>
          <p:nvPr/>
        </p:nvSpPr>
        <p:spPr>
          <a:xfrm>
            <a:off x="7487580" y="6206259"/>
            <a:ext cx="914650" cy="914649"/>
          </a:xfrm>
          <a:prstGeom prst="ellipse">
            <a:avLst/>
          </a:prstGeom>
          <a:solidFill>
            <a:srgbClr val="0083BF"/>
          </a:solidFill>
          <a:ln w="12700">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37" name="Section Title"/>
          <p:cNvSpPr txBox="1"/>
          <p:nvPr/>
        </p:nvSpPr>
        <p:spPr>
          <a:xfrm>
            <a:off x="8705787" y="839322"/>
            <a:ext cx="3391062" cy="8414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825500">
              <a:defRPr sz="3600">
                <a:solidFill>
                  <a:srgbClr val="0183BF"/>
                </a:solidFill>
                <a:latin typeface="Arial"/>
                <a:ea typeface="Arial"/>
                <a:cs typeface="Arial"/>
                <a:sym typeface="Arial"/>
              </a:defRPr>
            </a:lvl1pPr>
          </a:lstStyle>
          <a:p>
            <a:r>
              <a:rPr lang="en-US" dirty="0"/>
              <a:t>Background</a:t>
            </a:r>
            <a:endParaRPr dirty="0"/>
          </a:p>
        </p:txBody>
      </p:sp>
      <p:sp>
        <p:nvSpPr>
          <p:cNvPr id="138" name="Section Title"/>
          <p:cNvSpPr txBox="1"/>
          <p:nvPr/>
        </p:nvSpPr>
        <p:spPr>
          <a:xfrm>
            <a:off x="8705787" y="4367567"/>
            <a:ext cx="3391062" cy="8414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825500">
              <a:defRPr sz="3600">
                <a:solidFill>
                  <a:srgbClr val="0183BF"/>
                </a:solidFill>
                <a:latin typeface="Arial"/>
                <a:ea typeface="Arial"/>
                <a:cs typeface="Arial"/>
                <a:sym typeface="Arial"/>
              </a:defRPr>
            </a:lvl1pPr>
          </a:lstStyle>
          <a:p>
            <a:r>
              <a:rPr lang="en-US" dirty="0"/>
              <a:t>Tire Selection</a:t>
            </a:r>
            <a:endParaRPr dirty="0"/>
          </a:p>
        </p:txBody>
      </p:sp>
      <p:sp>
        <p:nvSpPr>
          <p:cNvPr id="139" name="Section Title"/>
          <p:cNvSpPr txBox="1"/>
          <p:nvPr/>
        </p:nvSpPr>
        <p:spPr>
          <a:xfrm>
            <a:off x="8705787" y="6242844"/>
            <a:ext cx="3391062" cy="8414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825500">
              <a:defRPr sz="3600">
                <a:solidFill>
                  <a:srgbClr val="0183BF"/>
                </a:solidFill>
                <a:latin typeface="Arial"/>
                <a:ea typeface="Arial"/>
                <a:cs typeface="Arial"/>
                <a:sym typeface="Arial"/>
              </a:defRPr>
            </a:lvl1pPr>
          </a:lstStyle>
          <a:p>
            <a:r>
              <a:rPr lang="en-US" dirty="0"/>
              <a:t>Test Method</a:t>
            </a:r>
            <a:endParaRPr dirty="0"/>
          </a:p>
        </p:txBody>
      </p:sp>
      <p:sp>
        <p:nvSpPr>
          <p:cNvPr id="140" name="Section Title"/>
          <p:cNvSpPr txBox="1"/>
          <p:nvPr/>
        </p:nvSpPr>
        <p:spPr>
          <a:xfrm>
            <a:off x="8705787" y="8296001"/>
            <a:ext cx="3391062" cy="8414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825500">
              <a:defRPr sz="3600">
                <a:solidFill>
                  <a:srgbClr val="0183BF"/>
                </a:solidFill>
                <a:latin typeface="Arial"/>
                <a:ea typeface="Arial"/>
                <a:cs typeface="Arial"/>
                <a:sym typeface="Arial"/>
              </a:defRPr>
            </a:lvl1pPr>
          </a:lstStyle>
          <a:p>
            <a:r>
              <a:rPr lang="en-US" dirty="0"/>
              <a:t>Test Results and Analysis</a:t>
            </a:r>
            <a:endParaRPr dirty="0"/>
          </a:p>
        </p:txBody>
      </p:sp>
      <p:sp>
        <p:nvSpPr>
          <p:cNvPr id="141" name="1"/>
          <p:cNvSpPr txBox="1"/>
          <p:nvPr/>
        </p:nvSpPr>
        <p:spPr>
          <a:xfrm>
            <a:off x="7801026" y="873329"/>
            <a:ext cx="287759" cy="55793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3400" b="0">
                <a:solidFill>
                  <a:srgbClr val="FFFFFF"/>
                </a:solidFill>
                <a:latin typeface="Arial"/>
                <a:ea typeface="Arial"/>
                <a:cs typeface="Arial"/>
                <a:sym typeface="Arial"/>
              </a:defRPr>
            </a:lvl1pPr>
          </a:lstStyle>
          <a:p>
            <a:r>
              <a:rPr dirty="0"/>
              <a:t>1</a:t>
            </a:r>
          </a:p>
        </p:txBody>
      </p:sp>
      <p:sp>
        <p:nvSpPr>
          <p:cNvPr id="142" name="2"/>
          <p:cNvSpPr txBox="1"/>
          <p:nvPr/>
        </p:nvSpPr>
        <p:spPr>
          <a:xfrm>
            <a:off x="7801027" y="4420160"/>
            <a:ext cx="287758" cy="557936"/>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3400" b="0">
                <a:solidFill>
                  <a:srgbClr val="FFFFFF"/>
                </a:solidFill>
                <a:latin typeface="Arial"/>
                <a:ea typeface="Arial"/>
                <a:cs typeface="Arial"/>
                <a:sym typeface="Arial"/>
              </a:defRPr>
            </a:lvl1pPr>
          </a:lstStyle>
          <a:p>
            <a:r>
              <a:rPr lang="en-US" dirty="0"/>
              <a:t>3</a:t>
            </a:r>
            <a:endParaRPr dirty="0"/>
          </a:p>
        </p:txBody>
      </p:sp>
      <p:sp>
        <p:nvSpPr>
          <p:cNvPr id="143" name="3"/>
          <p:cNvSpPr txBox="1"/>
          <p:nvPr/>
        </p:nvSpPr>
        <p:spPr>
          <a:xfrm>
            <a:off x="7801027" y="6314022"/>
            <a:ext cx="287758" cy="55793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3400" b="0">
                <a:solidFill>
                  <a:srgbClr val="FFFFFF"/>
                </a:solidFill>
                <a:latin typeface="Arial"/>
                <a:ea typeface="Arial"/>
                <a:cs typeface="Arial"/>
                <a:sym typeface="Arial"/>
              </a:defRPr>
            </a:lvl1pPr>
          </a:lstStyle>
          <a:p>
            <a:r>
              <a:rPr lang="en-US" dirty="0"/>
              <a:t>4</a:t>
            </a:r>
            <a:endParaRPr dirty="0"/>
          </a:p>
        </p:txBody>
      </p:sp>
      <p:sp>
        <p:nvSpPr>
          <p:cNvPr id="144" name="4"/>
          <p:cNvSpPr txBox="1"/>
          <p:nvPr/>
        </p:nvSpPr>
        <p:spPr>
          <a:xfrm>
            <a:off x="7762927" y="8362500"/>
            <a:ext cx="287758" cy="55793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3400" b="0">
                <a:solidFill>
                  <a:srgbClr val="FFFFFF"/>
                </a:solidFill>
                <a:latin typeface="Arial"/>
                <a:ea typeface="Arial"/>
                <a:cs typeface="Arial"/>
                <a:sym typeface="Arial"/>
              </a:defRPr>
            </a:lvl1pPr>
          </a:lstStyle>
          <a:p>
            <a:r>
              <a:rPr lang="en-US" dirty="0"/>
              <a:t>5</a:t>
            </a:r>
            <a:endParaRPr dirty="0"/>
          </a:p>
        </p:txBody>
      </p:sp>
      <p:sp>
        <p:nvSpPr>
          <p:cNvPr id="21" name="Circle"/>
          <p:cNvSpPr/>
          <p:nvPr/>
        </p:nvSpPr>
        <p:spPr>
          <a:xfrm>
            <a:off x="7499302" y="2449718"/>
            <a:ext cx="914650" cy="914650"/>
          </a:xfrm>
          <a:prstGeom prst="ellipse">
            <a:avLst/>
          </a:prstGeom>
          <a:solidFill>
            <a:srgbClr val="0083BF"/>
          </a:solidFill>
          <a:ln w="12700">
            <a:miter lim="400000"/>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22" name="Section Title"/>
          <p:cNvSpPr txBox="1"/>
          <p:nvPr/>
        </p:nvSpPr>
        <p:spPr>
          <a:xfrm>
            <a:off x="8717509" y="2486305"/>
            <a:ext cx="3391062" cy="841478"/>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algn="l" defTabSz="825500">
              <a:defRPr sz="3600">
                <a:solidFill>
                  <a:srgbClr val="0183BF"/>
                </a:solidFill>
                <a:latin typeface="Arial"/>
                <a:ea typeface="Arial"/>
                <a:cs typeface="Arial"/>
                <a:sym typeface="Arial"/>
              </a:defRPr>
            </a:lvl1pPr>
          </a:lstStyle>
          <a:p>
            <a:r>
              <a:rPr lang="en-US" dirty="0"/>
              <a:t>Purpose</a:t>
            </a:r>
            <a:endParaRPr dirty="0"/>
          </a:p>
        </p:txBody>
      </p:sp>
      <p:sp>
        <p:nvSpPr>
          <p:cNvPr id="23" name="1"/>
          <p:cNvSpPr txBox="1"/>
          <p:nvPr/>
        </p:nvSpPr>
        <p:spPr>
          <a:xfrm>
            <a:off x="7830331" y="2538004"/>
            <a:ext cx="287759" cy="557937"/>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3400" b="0">
                <a:solidFill>
                  <a:srgbClr val="FFFFFF"/>
                </a:solidFill>
                <a:latin typeface="Arial"/>
                <a:ea typeface="Arial"/>
                <a:cs typeface="Arial"/>
                <a:sym typeface="Arial"/>
              </a:defRPr>
            </a:lvl1pPr>
          </a:lstStyle>
          <a:p>
            <a:r>
              <a:rPr lang="en-US" dirty="0"/>
              <a:t>2</a:t>
            </a:r>
            <a:endParaRPr dirty="0"/>
          </a:p>
        </p:txBody>
      </p:sp>
      <p:sp>
        <p:nvSpPr>
          <p:cNvPr id="24" name="Rectangle"/>
          <p:cNvSpPr/>
          <p:nvPr/>
        </p:nvSpPr>
        <p:spPr>
          <a:xfrm>
            <a:off x="11832999" y="61380"/>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kumimoji="0" lang="en-US" sz="3200" b="0" i="0" u="none" strike="noStrike" kern="0" cap="none" spc="0" normalizeH="0" baseline="0" noProof="0" dirty="0">
                <a:ln>
                  <a:noFill/>
                </a:ln>
                <a:solidFill>
                  <a:srgbClr val="FFFFFF"/>
                </a:solidFill>
                <a:effectLst/>
                <a:uLnTx/>
                <a:uFillTx/>
                <a:latin typeface="+mn-lt"/>
                <a:ea typeface="+mn-ea"/>
                <a:cs typeface="+mn-cs"/>
                <a:sym typeface="Helvetica Neue Medium"/>
              </a:rPr>
              <a:t>2</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ECTION TITLE"/>
          <p:cNvSpPr txBox="1"/>
          <p:nvPr/>
        </p:nvSpPr>
        <p:spPr>
          <a:xfrm>
            <a:off x="342900" y="529235"/>
            <a:ext cx="5208550" cy="105847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4800" b="0">
                <a:solidFill>
                  <a:srgbClr val="FFFFFF"/>
                </a:solidFill>
                <a:latin typeface="Arial"/>
                <a:ea typeface="Arial"/>
                <a:cs typeface="Arial"/>
                <a:sym typeface="Arial"/>
              </a:defRPr>
            </a:lvl1pPr>
          </a:lstStyle>
          <a:p>
            <a:r>
              <a:rPr lang="en-US" sz="6600" dirty="0">
                <a:solidFill>
                  <a:schemeClr val="accent1">
                    <a:lumMod val="75000"/>
                  </a:schemeClr>
                </a:solidFill>
              </a:rPr>
              <a:t>Background </a:t>
            </a:r>
            <a:endParaRPr sz="6600" dirty="0">
              <a:solidFill>
                <a:schemeClr val="accent1">
                  <a:lumMod val="75000"/>
                </a:schemeClr>
              </a:solidFill>
            </a:endParaRPr>
          </a:p>
        </p:txBody>
      </p:sp>
      <p:sp>
        <p:nvSpPr>
          <p:cNvPr id="8" name="SECTION TITLE"/>
          <p:cNvSpPr txBox="1"/>
          <p:nvPr/>
        </p:nvSpPr>
        <p:spPr>
          <a:xfrm>
            <a:off x="216868" y="1543050"/>
            <a:ext cx="12534900" cy="744855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4800" b="0">
                <a:solidFill>
                  <a:srgbClr val="FFFFFF"/>
                </a:solidFill>
                <a:latin typeface="Arial"/>
                <a:ea typeface="Arial"/>
                <a:cs typeface="Arial"/>
                <a:sym typeface="Arial"/>
              </a:defRPr>
            </a:lvl1pPr>
          </a:lstStyle>
          <a:p>
            <a:pPr marL="685800" indent="-685800" algn="l">
              <a:buFont typeface="Arial" panose="020B0604020202020204" pitchFamily="34" charset="0"/>
              <a:buChar char="•"/>
            </a:pPr>
            <a:r>
              <a:rPr lang="en-US" dirty="0">
                <a:solidFill>
                  <a:schemeClr val="tx1"/>
                </a:solidFill>
              </a:rPr>
              <a:t>GTR No. 16 on </a:t>
            </a:r>
            <a:r>
              <a:rPr lang="en-US" dirty="0" err="1">
                <a:solidFill>
                  <a:schemeClr val="tx1"/>
                </a:solidFill>
              </a:rPr>
              <a:t>Tyres</a:t>
            </a:r>
            <a:endParaRPr lang="en-US" dirty="0">
              <a:solidFill>
                <a:schemeClr val="tx1"/>
              </a:solidFill>
            </a:endParaRPr>
          </a:p>
          <a:p>
            <a:pPr marL="1371600" lvl="2" indent="-457200" algn="l">
              <a:buFont typeface="Wingdings" panose="05000000000000000000" pitchFamily="2" charset="2"/>
              <a:buChar char="Ø"/>
            </a:pPr>
            <a:r>
              <a:rPr lang="en-US" b="0" dirty="0">
                <a:solidFill>
                  <a:schemeClr val="tx1"/>
                </a:solidFill>
              </a:rPr>
              <a:t>The U.S. abstained on initial vote, but voted yes for Amendment 1.</a:t>
            </a:r>
          </a:p>
          <a:p>
            <a:pPr marL="1371600" lvl="2" indent="-457200" algn="l">
              <a:buFont typeface="Wingdings" panose="05000000000000000000" pitchFamily="2" charset="2"/>
              <a:buChar char="Ø"/>
            </a:pPr>
            <a:r>
              <a:rPr lang="en-US" b="0" dirty="0">
                <a:solidFill>
                  <a:schemeClr val="tx1"/>
                </a:solidFill>
              </a:rPr>
              <a:t>The U.S. had done some limited testing to show the wet grip trailer method was suitable for self-certification.</a:t>
            </a:r>
          </a:p>
          <a:p>
            <a:pPr marL="1371600" lvl="2" indent="-457200" algn="l">
              <a:buFont typeface="Wingdings" panose="05000000000000000000" pitchFamily="2" charset="2"/>
              <a:buChar char="Ø"/>
            </a:pPr>
            <a:r>
              <a:rPr lang="en-US" b="0" dirty="0">
                <a:solidFill>
                  <a:schemeClr val="tx1"/>
                </a:solidFill>
              </a:rPr>
              <a:t>The U.S. indicated some concerns that tires in the North American market would require different treatment based on this limited data.</a:t>
            </a:r>
          </a:p>
          <a:p>
            <a:pPr marL="514350" indent="-514350" algn="l">
              <a:buFont typeface="Arial" panose="020B0604020202020204" pitchFamily="34" charset="0"/>
              <a:buChar char="•"/>
            </a:pPr>
            <a:r>
              <a:rPr lang="en-US" dirty="0">
                <a:solidFill>
                  <a:schemeClr val="tx1"/>
                </a:solidFill>
              </a:rPr>
              <a:t>Fixing America’s Surface Transportation (FAST) Act</a:t>
            </a:r>
          </a:p>
          <a:p>
            <a:pPr marL="1314450" lvl="2" indent="-457200" algn="l">
              <a:buFont typeface="Wingdings" panose="05000000000000000000" pitchFamily="2" charset="2"/>
              <a:buChar char="Ø"/>
            </a:pPr>
            <a:r>
              <a:rPr lang="en-US" b="0" dirty="0">
                <a:solidFill>
                  <a:schemeClr val="tx1"/>
                </a:solidFill>
              </a:rPr>
              <a:t>Mandates a study to benchmark the wet traction performance of tires in the U.S.</a:t>
            </a:r>
          </a:p>
          <a:p>
            <a:pPr marL="1314450" lvl="2" indent="-457200" algn="l">
              <a:buFont typeface="Wingdings" panose="05000000000000000000" pitchFamily="2" charset="2"/>
              <a:buChar char="Ø"/>
            </a:pPr>
            <a:r>
              <a:rPr lang="en-US" b="0" dirty="0">
                <a:solidFill>
                  <a:schemeClr val="tx1"/>
                </a:solidFill>
              </a:rPr>
              <a:t>Mandates Rulemaking to establish minimum standards for tire fuel efficiency and wet traction.</a:t>
            </a:r>
          </a:p>
          <a:p>
            <a:pPr marL="1314450" lvl="2" indent="-457200" algn="l">
              <a:buFont typeface="Wingdings" panose="05000000000000000000" pitchFamily="2" charset="2"/>
              <a:buChar char="Ø"/>
            </a:pPr>
            <a:r>
              <a:rPr lang="en-US" b="0" dirty="0">
                <a:solidFill>
                  <a:schemeClr val="tx1"/>
                </a:solidFill>
              </a:rPr>
              <a:t>In establishing the minimum standard for tire wet traction, NHTSA is required to use the mandated benchmarking study to ensure that passenger tire wet traction performance capability is not reduced to achieve improved tire fuel efficiency. </a:t>
            </a:r>
          </a:p>
        </p:txBody>
      </p:sp>
      <p:sp>
        <p:nvSpPr>
          <p:cNvPr id="6" name="Rectangle"/>
          <p:cNvSpPr/>
          <p:nvPr/>
        </p:nvSpPr>
        <p:spPr>
          <a:xfrm>
            <a:off x="11832994" y="61379"/>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kumimoji="0" lang="en-US" sz="3200" b="0" i="0" u="none" strike="noStrike" kern="0" cap="none" spc="0" normalizeH="0" baseline="0" noProof="0" dirty="0">
                <a:ln>
                  <a:noFill/>
                </a:ln>
                <a:solidFill>
                  <a:srgbClr val="FFFFFF"/>
                </a:solidFill>
                <a:effectLst/>
                <a:uLnTx/>
                <a:uFillTx/>
                <a:latin typeface="+mn-lt"/>
                <a:ea typeface="+mn-ea"/>
                <a:cs typeface="+mn-cs"/>
                <a:sym typeface="Helvetica Neue Medium"/>
              </a:rPr>
              <a:t>3</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Tree>
    <p:extLst>
      <p:ext uri="{BB962C8B-B14F-4D97-AF65-F5344CB8AC3E}">
        <p14:creationId xmlns:p14="http://schemas.microsoft.com/office/powerpoint/2010/main" xmlns="" val="14781782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ECTION TITLE"/>
          <p:cNvSpPr txBox="1"/>
          <p:nvPr/>
        </p:nvSpPr>
        <p:spPr>
          <a:xfrm>
            <a:off x="342900" y="529235"/>
            <a:ext cx="5208550" cy="105847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4800" b="0">
                <a:solidFill>
                  <a:srgbClr val="FFFFFF"/>
                </a:solidFill>
                <a:latin typeface="Arial"/>
                <a:ea typeface="Arial"/>
                <a:cs typeface="Arial"/>
                <a:sym typeface="Arial"/>
              </a:defRPr>
            </a:lvl1pPr>
          </a:lstStyle>
          <a:p>
            <a:r>
              <a:rPr lang="en-US" sz="6600" dirty="0">
                <a:solidFill>
                  <a:schemeClr val="accent1">
                    <a:lumMod val="75000"/>
                  </a:schemeClr>
                </a:solidFill>
              </a:rPr>
              <a:t>Purpose </a:t>
            </a:r>
            <a:endParaRPr sz="6600" dirty="0">
              <a:solidFill>
                <a:schemeClr val="accent1">
                  <a:lumMod val="75000"/>
                </a:schemeClr>
              </a:solidFill>
            </a:endParaRPr>
          </a:p>
        </p:txBody>
      </p:sp>
      <p:sp>
        <p:nvSpPr>
          <p:cNvPr id="8" name="SECTION TITLE"/>
          <p:cNvSpPr txBox="1"/>
          <p:nvPr/>
        </p:nvSpPr>
        <p:spPr>
          <a:xfrm>
            <a:off x="842456" y="2285997"/>
            <a:ext cx="11003184" cy="510441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lvl1pPr defTabSz="825500">
              <a:defRPr sz="4800" b="0">
                <a:solidFill>
                  <a:srgbClr val="FFFFFF"/>
                </a:solidFill>
                <a:latin typeface="Arial"/>
                <a:ea typeface="Arial"/>
                <a:cs typeface="Arial"/>
                <a:sym typeface="Arial"/>
              </a:defRPr>
            </a:lvl1pPr>
          </a:lstStyle>
          <a:p>
            <a:pPr marL="685800" indent="-685800" algn="l">
              <a:buFont typeface="Arial" panose="020B0604020202020204" pitchFamily="34" charset="0"/>
              <a:buChar char="•"/>
            </a:pPr>
            <a:r>
              <a:rPr lang="en-US" dirty="0">
                <a:solidFill>
                  <a:schemeClr val="tx1"/>
                </a:solidFill>
              </a:rPr>
              <a:t>To obtain wet traction/grip data:</a:t>
            </a:r>
          </a:p>
          <a:p>
            <a:pPr marL="1773238" indent="-685800" algn="l">
              <a:buFont typeface="Wingdings" panose="05000000000000000000" pitchFamily="2" charset="2"/>
              <a:buChar char="Ø"/>
            </a:pPr>
            <a:r>
              <a:rPr lang="en-US" sz="2800" b="1" dirty="0">
                <a:solidFill>
                  <a:schemeClr val="tx1"/>
                </a:solidFill>
                <a:latin typeface="+mn-lt"/>
                <a:ea typeface="Helvetica Neue"/>
                <a:cs typeface="Helvetica Neue"/>
                <a:sym typeface="Helvetica Neue"/>
              </a:rPr>
              <a:t>320</a:t>
            </a:r>
            <a:r>
              <a:rPr lang="en-US" sz="2800" dirty="0">
                <a:solidFill>
                  <a:schemeClr val="tx1"/>
                </a:solidFill>
                <a:latin typeface="+mn-lt"/>
              </a:rPr>
              <a:t> tires of various types tested using </a:t>
            </a:r>
            <a:r>
              <a:rPr lang="en-US" sz="2800" dirty="0">
                <a:solidFill>
                  <a:schemeClr val="tx1"/>
                </a:solidFill>
                <a:latin typeface="+mn-lt"/>
                <a:ea typeface="Helvetica Neue"/>
                <a:cs typeface="Helvetica Neue"/>
                <a:sym typeface="Helvetica Neue"/>
              </a:rPr>
              <a:t>the</a:t>
            </a:r>
            <a:r>
              <a:rPr lang="en-US" sz="2800" dirty="0">
                <a:solidFill>
                  <a:schemeClr val="tx1"/>
                </a:solidFill>
                <a:latin typeface="+mn-lt"/>
              </a:rPr>
              <a:t> GTR/ECE 117 rev3 standards as guidelines for testing procedures</a:t>
            </a:r>
            <a:r>
              <a:rPr lang="en-US" sz="2400" dirty="0">
                <a:solidFill>
                  <a:schemeClr val="tx1"/>
                </a:solidFill>
                <a:latin typeface="+mn-lt"/>
              </a:rPr>
              <a:t>.</a:t>
            </a:r>
          </a:p>
          <a:p>
            <a:pPr marL="685800" indent="-685800" algn="l">
              <a:buFont typeface="Arial" panose="020B0604020202020204" pitchFamily="34" charset="0"/>
              <a:buChar char="•"/>
            </a:pPr>
            <a:r>
              <a:rPr lang="en-US" dirty="0">
                <a:solidFill>
                  <a:schemeClr val="tx1"/>
                </a:solidFill>
              </a:rPr>
              <a:t>Compare 14” to 16” SRTTs.</a:t>
            </a:r>
          </a:p>
          <a:p>
            <a:pPr marL="514350" indent="-514350" algn="l">
              <a:buFont typeface="Arial" panose="020B0604020202020204" pitchFamily="34" charset="0"/>
              <a:buChar char="•"/>
            </a:pPr>
            <a:r>
              <a:rPr lang="en-US" dirty="0">
                <a:solidFill>
                  <a:schemeClr val="tx1"/>
                </a:solidFill>
              </a:rPr>
              <a:t> Data use:</a:t>
            </a:r>
          </a:p>
          <a:p>
            <a:pPr marL="1773238" lvl="1" indent="-514350" algn="l">
              <a:buFont typeface="Wingdings" panose="05000000000000000000" pitchFamily="2" charset="2"/>
              <a:buChar char="Ø"/>
            </a:pPr>
            <a:r>
              <a:rPr lang="en-US" sz="2800" b="0" dirty="0">
                <a:solidFill>
                  <a:schemeClr val="tx1"/>
                </a:solidFill>
              </a:rPr>
              <a:t>Set minimum standards for FAST Act mandate.</a:t>
            </a:r>
          </a:p>
          <a:p>
            <a:pPr marL="1773238" lvl="1" indent="-514350" algn="l">
              <a:buFont typeface="Wingdings" panose="05000000000000000000" pitchFamily="2" charset="2"/>
              <a:buChar char="Ø"/>
            </a:pPr>
            <a:r>
              <a:rPr lang="en-US" sz="2800" b="0" dirty="0">
                <a:solidFill>
                  <a:schemeClr val="tx1"/>
                </a:solidFill>
              </a:rPr>
              <a:t>Establish consumer ratings.</a:t>
            </a:r>
          </a:p>
          <a:p>
            <a:pPr marL="1773238" lvl="1" indent="-514350" algn="l">
              <a:buFont typeface="Wingdings" panose="05000000000000000000" pitchFamily="2" charset="2"/>
              <a:buChar char="Ø"/>
            </a:pPr>
            <a:r>
              <a:rPr lang="en-US" sz="2800" b="0" dirty="0">
                <a:solidFill>
                  <a:schemeClr val="tx1"/>
                </a:solidFill>
              </a:rPr>
              <a:t>Examine GTR and other existing standards when making these decisions</a:t>
            </a:r>
            <a:r>
              <a:rPr lang="en-US" b="0" dirty="0">
                <a:solidFill>
                  <a:schemeClr val="tx1"/>
                </a:solidFill>
              </a:rPr>
              <a:t>.</a:t>
            </a:r>
          </a:p>
        </p:txBody>
      </p:sp>
      <p:sp>
        <p:nvSpPr>
          <p:cNvPr id="6" name="Rectangle"/>
          <p:cNvSpPr/>
          <p:nvPr/>
        </p:nvSpPr>
        <p:spPr>
          <a:xfrm>
            <a:off x="11832994" y="75668"/>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kumimoji="0" lang="en-US" sz="3200" b="0" i="0" u="none" strike="noStrike" kern="0" cap="none" spc="0" normalizeH="0" baseline="0" noProof="0" dirty="0">
                <a:ln>
                  <a:noFill/>
                </a:ln>
                <a:solidFill>
                  <a:srgbClr val="FFFFFF"/>
                </a:solidFill>
                <a:effectLst/>
                <a:uLnTx/>
                <a:uFillTx/>
                <a:latin typeface="+mn-lt"/>
                <a:ea typeface="+mn-ea"/>
                <a:cs typeface="+mn-cs"/>
                <a:sym typeface="Helvetica Neue Medium"/>
              </a:rPr>
              <a:t>4</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818706" y="75668"/>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lang="en-US" sz="3200" b="0" dirty="0">
                <a:solidFill>
                  <a:srgbClr val="FFFFFF"/>
                </a:solidFill>
                <a:latin typeface="+mn-lt"/>
                <a:ea typeface="+mn-ea"/>
                <a:cs typeface="+mn-cs"/>
                <a:sym typeface="Helvetica Neue Medium"/>
              </a:rPr>
              <a:t>5</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
        <p:nvSpPr>
          <p:cNvPr id="160" name="HEADER"/>
          <p:cNvSpPr txBox="1"/>
          <p:nvPr/>
        </p:nvSpPr>
        <p:spPr>
          <a:xfrm>
            <a:off x="270726" y="542903"/>
            <a:ext cx="4891824" cy="93358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825500">
              <a:defRPr sz="4800" b="0">
                <a:solidFill>
                  <a:srgbClr val="0183BF"/>
                </a:solidFill>
                <a:latin typeface="Arial"/>
                <a:ea typeface="Arial"/>
                <a:cs typeface="Arial"/>
                <a:sym typeface="Arial"/>
              </a:defRPr>
            </a:lvl1pPr>
          </a:lstStyle>
          <a:p>
            <a:pPr hangingPunct="1"/>
            <a:r>
              <a:rPr lang="en-US" sz="5400" b="1" dirty="0"/>
              <a:t>Tire Selection</a:t>
            </a:r>
            <a:r>
              <a:rPr kumimoji="0" lang="en-US" sz="5400" b="1" i="0" u="none" strike="noStrike" kern="0" cap="none" spc="0" normalizeH="0" baseline="0" noProof="0" dirty="0">
                <a:ln>
                  <a:noFill/>
                </a:ln>
                <a:solidFill>
                  <a:srgbClr val="0183BF"/>
                </a:solidFill>
                <a:effectLst/>
                <a:uLnTx/>
                <a:uFillTx/>
                <a:sym typeface="Arial"/>
              </a:rPr>
              <a:t>:</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mn-lt"/>
              <a:ea typeface="+mn-ea"/>
              <a:cs typeface="+mn-cs"/>
              <a:sym typeface="Helvetica Neue Medium"/>
            </a:endParaRPr>
          </a:p>
        </p:txBody>
      </p:sp>
      <p:pic>
        <p:nvPicPr>
          <p:cNvPr id="7" name="Picture 6"/>
          <p:cNvPicPr>
            <a:picLocks noChangeAspect="1"/>
          </p:cNvPicPr>
          <p:nvPr/>
        </p:nvPicPr>
        <p:blipFill>
          <a:blip r:embed="rId2" cstate="print"/>
          <a:stretch>
            <a:fillRect/>
          </a:stretch>
        </p:blipFill>
        <p:spPr>
          <a:xfrm>
            <a:off x="0" y="1590351"/>
            <a:ext cx="13004800" cy="7906747"/>
          </a:xfrm>
          <a:prstGeom prst="rect">
            <a:avLst/>
          </a:prstGeom>
        </p:spPr>
      </p:pic>
    </p:spTree>
    <p:extLst>
      <p:ext uri="{BB962C8B-B14F-4D97-AF65-F5344CB8AC3E}">
        <p14:creationId xmlns:p14="http://schemas.microsoft.com/office/powerpoint/2010/main" xmlns="" val="21400759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790130" y="104244"/>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kumimoji="0" lang="en-US" sz="3200" b="0" i="0" u="none" strike="noStrike" kern="0" cap="none" spc="0" normalizeH="0" baseline="0" noProof="0" dirty="0">
                <a:ln>
                  <a:noFill/>
                </a:ln>
                <a:solidFill>
                  <a:srgbClr val="FFFFFF"/>
                </a:solidFill>
                <a:effectLst/>
                <a:uLnTx/>
                <a:uFillTx/>
                <a:latin typeface="+mn-lt"/>
                <a:ea typeface="+mn-ea"/>
                <a:cs typeface="+mn-cs"/>
                <a:sym typeface="Helvetica Neue Medium"/>
              </a:rPr>
              <a:t>6</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
        <p:nvSpPr>
          <p:cNvPr id="160" name="HEADER"/>
          <p:cNvSpPr txBox="1"/>
          <p:nvPr/>
        </p:nvSpPr>
        <p:spPr>
          <a:xfrm>
            <a:off x="270726" y="542903"/>
            <a:ext cx="4891824" cy="93358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825500">
              <a:defRPr sz="4800" b="0">
                <a:solidFill>
                  <a:srgbClr val="0183BF"/>
                </a:solidFill>
                <a:latin typeface="Arial"/>
                <a:ea typeface="Arial"/>
                <a:cs typeface="Arial"/>
                <a:sym typeface="Arial"/>
              </a:defRPr>
            </a:lvl1pPr>
          </a:lstStyle>
          <a:p>
            <a:pPr hangingPunct="1"/>
            <a:r>
              <a:rPr lang="en-US" sz="5400" b="1" dirty="0"/>
              <a:t>Tire Selection</a:t>
            </a:r>
            <a:r>
              <a:rPr kumimoji="0" lang="en-US" sz="5400" b="1" i="0" u="none" strike="noStrike" kern="0" cap="none" spc="0" normalizeH="0" baseline="0" noProof="0" dirty="0">
                <a:ln>
                  <a:noFill/>
                </a:ln>
                <a:solidFill>
                  <a:srgbClr val="0183BF"/>
                </a:solidFill>
                <a:effectLst/>
                <a:uLnTx/>
                <a:uFillTx/>
                <a:sym typeface="Arial"/>
              </a:rPr>
              <a:t>:</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mn-lt"/>
              <a:ea typeface="+mn-ea"/>
              <a:cs typeface="+mn-cs"/>
              <a:sym typeface="Helvetica Neue Medium"/>
            </a:endParaRPr>
          </a:p>
        </p:txBody>
      </p:sp>
      <p:pic>
        <p:nvPicPr>
          <p:cNvPr id="8" name="Picture 7"/>
          <p:cNvPicPr>
            <a:picLocks noChangeAspect="1"/>
          </p:cNvPicPr>
          <p:nvPr/>
        </p:nvPicPr>
        <p:blipFill>
          <a:blip r:embed="rId2" cstate="print"/>
          <a:stretch>
            <a:fillRect/>
          </a:stretch>
        </p:blipFill>
        <p:spPr>
          <a:xfrm>
            <a:off x="144977" y="1981200"/>
            <a:ext cx="12859823" cy="5791200"/>
          </a:xfrm>
          <a:prstGeom prst="rect">
            <a:avLst/>
          </a:prstGeom>
        </p:spPr>
      </p:pic>
    </p:spTree>
    <p:extLst>
      <p:ext uri="{BB962C8B-B14F-4D97-AF65-F5344CB8AC3E}">
        <p14:creationId xmlns:p14="http://schemas.microsoft.com/office/powerpoint/2010/main" xmlns="" val="301718404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804418" y="89956"/>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r>
              <a:rPr kumimoji="0" lang="en-US" sz="3200" b="0" i="0" u="none" strike="noStrike" kern="0" cap="none" spc="0" normalizeH="0" baseline="0" noProof="0" dirty="0">
                <a:ln>
                  <a:noFill/>
                </a:ln>
                <a:solidFill>
                  <a:srgbClr val="FFFFFF"/>
                </a:solidFill>
                <a:effectLst/>
                <a:uLnTx/>
                <a:uFillTx/>
                <a:latin typeface="+mn-lt"/>
                <a:ea typeface="+mn-ea"/>
                <a:cs typeface="+mn-cs"/>
                <a:sym typeface="Helvetica Neue Medium"/>
              </a:rPr>
              <a:t>7</a:t>
            </a:r>
            <a:endParaRPr kumimoji="0" sz="3200" b="0" i="0" u="none" strike="noStrike" kern="0" cap="none" spc="0" normalizeH="0" baseline="0" noProof="0" dirty="0">
              <a:ln>
                <a:noFill/>
              </a:ln>
              <a:solidFill>
                <a:srgbClr val="FFFFFF"/>
              </a:solidFill>
              <a:effectLst/>
              <a:uLnTx/>
              <a:uFillTx/>
              <a:latin typeface="+mn-lt"/>
              <a:ea typeface="+mn-ea"/>
              <a:cs typeface="+mn-cs"/>
              <a:sym typeface="Helvetica Neue Medium"/>
            </a:endParaRPr>
          </a:p>
        </p:txBody>
      </p:sp>
      <p:sp>
        <p:nvSpPr>
          <p:cNvPr id="160" name="HEADER"/>
          <p:cNvSpPr txBox="1"/>
          <p:nvPr/>
        </p:nvSpPr>
        <p:spPr>
          <a:xfrm>
            <a:off x="236261" y="589069"/>
            <a:ext cx="3938579"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pPr marL="0" marR="0" lvl="0" indent="0" defTabSz="825500" eaLnBrk="1" fontAlgn="auto" latinLnBrk="0" hangingPunct="1">
              <a:lnSpc>
                <a:spcPct val="100000"/>
              </a:lnSpc>
              <a:spcBef>
                <a:spcPts val="0"/>
              </a:spcBef>
              <a:spcAft>
                <a:spcPts val="0"/>
              </a:spcAft>
              <a:buClrTx/>
              <a:buSzTx/>
              <a:buFontTx/>
              <a:buNone/>
              <a:tabLst/>
              <a:defRPr/>
            </a:pPr>
            <a:r>
              <a:rPr kumimoji="0" lang="en-US" sz="4800" b="1" i="0" u="none" strike="noStrike" kern="0" cap="none" spc="0" normalizeH="0" baseline="0" noProof="0" dirty="0">
                <a:ln>
                  <a:noFill/>
                </a:ln>
                <a:solidFill>
                  <a:srgbClr val="0183BF"/>
                </a:solidFill>
                <a:effectLst/>
                <a:uLnTx/>
                <a:uFillTx/>
                <a:latin typeface="Arial"/>
                <a:ea typeface="Arial"/>
                <a:cs typeface="Arial"/>
                <a:sym typeface="Arial"/>
              </a:rPr>
              <a:t>Test Method:</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marL="0" marR="0" lvl="0" indent="0" defTabSz="825500" eaLnBrk="1" fontAlgn="auto" latinLnBrk="0" hangingPunct="1">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mn-lt"/>
              <a:ea typeface="+mn-ea"/>
              <a:cs typeface="+mn-cs"/>
              <a:sym typeface="Helvetica Neue Medium"/>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marR="0" lvl="0" indent="-228600" algn="l" defTabSz="825500" eaLnBrk="1" fontAlgn="auto" latinLnBrk="0" hangingPunct="1">
              <a:lnSpc>
                <a:spcPct val="120000"/>
              </a:lnSpc>
              <a:spcBef>
                <a:spcPts val="0"/>
              </a:spcBef>
              <a:spcAft>
                <a:spcPts val="0"/>
              </a:spcAft>
              <a:buClr>
                <a:srgbClr val="0183BF"/>
              </a:buClr>
              <a:buSzPct val="75000"/>
              <a:buFontTx/>
              <a:buChar char="•"/>
              <a:tabLst/>
              <a:defRPr sz="3000" b="0">
                <a:solidFill>
                  <a:srgbClr val="5E5E5E"/>
                </a:solidFill>
                <a:latin typeface="Arial"/>
                <a:ea typeface="Arial"/>
                <a:cs typeface="Arial"/>
                <a:sym typeface="Arial"/>
              </a:defRPr>
            </a:pPr>
            <a:endParaRPr kumimoji="0" lang="en-US" sz="3000" b="0" i="0" u="none" strike="noStrike" kern="0" cap="none" spc="0" normalizeH="0" baseline="0" noProof="0" dirty="0">
              <a:ln>
                <a:noFill/>
              </a:ln>
              <a:solidFill>
                <a:schemeClr val="tx1"/>
              </a:solidFill>
              <a:effectLst/>
              <a:uLnTx/>
              <a:uFillTx/>
              <a:latin typeface="Arial"/>
              <a:ea typeface="Arial"/>
              <a:cs typeface="Arial"/>
              <a:sym typeface="Arial"/>
            </a:endParaRPr>
          </a:p>
        </p:txBody>
      </p:sp>
      <p:sp>
        <p:nvSpPr>
          <p:cNvPr id="9" name="Content Placeholder 1"/>
          <p:cNvSpPr txBox="1">
            <a:spLocks/>
          </p:cNvSpPr>
          <p:nvPr/>
        </p:nvSpPr>
        <p:spPr>
          <a:xfrm>
            <a:off x="457199" y="1816700"/>
            <a:ext cx="12344401" cy="765115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1pPr>
            <a:lvl2pPr marL="0" marR="0" indent="2286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2pPr>
            <a:lvl3pPr marL="0" marR="0" indent="4572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3pPr>
            <a:lvl4pPr marL="0" marR="0" indent="6858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4pPr>
            <a:lvl5pPr marL="0" marR="0" indent="9144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a:lstStyle>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GTR/ECE 117 rev3 standards as guidelines for testing procedures.</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We used the UTQG surface at SATF.</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The test gathered asphalt and concrete peak data.</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Equipment requires ten measurements per surface to upload data to database.</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We used first six valid measurements to calculate wet grip index.</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Reference tires (R):</a:t>
            </a:r>
          </a:p>
          <a:p>
            <a:pPr marL="1371600" lvl="0"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First set of tests (160 tires/80 sets): Uniroyal Tiger Paw SRTT (ASTM E1136 – P195/75R14).</a:t>
            </a:r>
          </a:p>
          <a:p>
            <a:pPr marL="1371600" lvl="0"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Second set of tests (160 tires/80 sets): Uniroyal Tiger Paw SRTT (ASTM F2493 – P225/60R16).</a:t>
            </a:r>
          </a:p>
          <a:p>
            <a:pPr marL="457200" lvl="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Test Sequence: R1, T01a, T01b, R1, T02a, T02b, and ending with R1.</a:t>
            </a:r>
          </a:p>
          <a:p>
            <a:pPr marL="1371600" lvl="0"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Within the test Sequence each tire was tested alternately on asphalt and concrete until ten measurements were obtained.</a:t>
            </a:r>
          </a:p>
        </p:txBody>
      </p:sp>
    </p:spTree>
    <p:extLst>
      <p:ext uri="{BB962C8B-B14F-4D97-AF65-F5344CB8AC3E}">
        <p14:creationId xmlns:p14="http://schemas.microsoft.com/office/powerpoint/2010/main" xmlns="" val="110018052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804418" y="89956"/>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8</a:t>
            </a:r>
            <a:endParaRPr dirty="0"/>
          </a:p>
        </p:txBody>
      </p:sp>
      <p:sp>
        <p:nvSpPr>
          <p:cNvPr id="160" name="HEADER"/>
          <p:cNvSpPr txBox="1"/>
          <p:nvPr/>
        </p:nvSpPr>
        <p:spPr>
          <a:xfrm>
            <a:off x="236261" y="589069"/>
            <a:ext cx="3938579"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Method:</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sp>
        <p:nvSpPr>
          <p:cNvPr id="9" name="Content Placeholder 1"/>
          <p:cNvSpPr txBox="1">
            <a:spLocks/>
          </p:cNvSpPr>
          <p:nvPr/>
        </p:nvSpPr>
        <p:spPr>
          <a:xfrm>
            <a:off x="457199" y="1816700"/>
            <a:ext cx="12344401" cy="765115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Autofit/>
          </a:bodyPr>
          <a:lstStyle>
            <a:lvl1pPr marL="0" marR="0" indent="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1pPr>
            <a:lvl2pPr marL="0" marR="0" indent="2286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2pPr>
            <a:lvl3pPr marL="0" marR="0" indent="4572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3pPr>
            <a:lvl4pPr marL="0" marR="0" indent="6858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4pPr>
            <a:lvl5pPr marL="0" marR="0" indent="914400" algn="ctr" defTabSz="58420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a:lstStyle>
          <a:p>
            <a:pPr marL="45720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Test loads:</a:t>
            </a:r>
          </a:p>
          <a:p>
            <a:pPr marL="1371600" lvl="4"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For test tires: 75% of their load index (LI).  </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For 14” control tires: 50% of the GTR specified range (445 kg to 508 kg or 981 lbs. to 1119.9 lbs.) or 476.3 kg (1050 </a:t>
            </a:r>
            <a:r>
              <a:rPr lang="en-US" sz="2400" dirty="0" err="1">
                <a:latin typeface="Arial" panose="020B0604020202020204" pitchFamily="34" charset="0"/>
                <a:cs typeface="Arial" panose="020B0604020202020204" pitchFamily="34" charset="0"/>
              </a:rPr>
              <a:t>lbs</a:t>
            </a:r>
            <a:r>
              <a:rPr lang="en-US" sz="2400" dirty="0">
                <a:latin typeface="Arial" panose="020B0604020202020204" pitchFamily="34" charset="0"/>
                <a:cs typeface="Arial" panose="020B0604020202020204" pitchFamily="34" charset="0"/>
              </a:rPr>
              <a:t>).</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For 16” control tire: 75% of tire capacity (547.5 kg or 1207 </a:t>
            </a:r>
            <a:r>
              <a:rPr lang="en-US" sz="2400" dirty="0" err="1">
                <a:latin typeface="Arial" panose="020B0604020202020204" pitchFamily="34" charset="0"/>
                <a:cs typeface="Arial" panose="020B0604020202020204" pitchFamily="34" charset="0"/>
              </a:rPr>
              <a:t>lbs</a:t>
            </a:r>
            <a:r>
              <a:rPr lang="en-US" sz="2400" dirty="0">
                <a:latin typeface="Arial" panose="020B0604020202020204" pitchFamily="34" charset="0"/>
                <a:cs typeface="Arial" panose="020B0604020202020204" pitchFamily="34" charset="0"/>
              </a:rPr>
              <a:t>).</a:t>
            </a:r>
          </a:p>
          <a:p>
            <a:pPr marL="45720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Cold inflation pressure:</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For control tires (SRTTs) and for standard load test tires: 179.3 </a:t>
            </a:r>
            <a:r>
              <a:rPr lang="en-US" sz="2400" dirty="0" err="1">
                <a:latin typeface="Arial" panose="020B0604020202020204" pitchFamily="34" charset="0"/>
                <a:cs typeface="Arial" panose="020B0604020202020204" pitchFamily="34" charset="0"/>
              </a:rPr>
              <a:t>KPa</a:t>
            </a:r>
            <a:r>
              <a:rPr lang="en-US" sz="2400" dirty="0">
                <a:latin typeface="Arial" panose="020B0604020202020204" pitchFamily="34" charset="0"/>
                <a:cs typeface="Arial" panose="020B0604020202020204" pitchFamily="34" charset="0"/>
              </a:rPr>
              <a:t> (26 psi).  </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For extra load (XL) test tires: 220.6 </a:t>
            </a:r>
            <a:r>
              <a:rPr lang="en-US" sz="2400" dirty="0" err="1">
                <a:latin typeface="Arial" panose="020B0604020202020204" pitchFamily="34" charset="0"/>
                <a:cs typeface="Arial" panose="020B0604020202020204" pitchFamily="34" charset="0"/>
              </a:rPr>
              <a:t>KPa</a:t>
            </a:r>
            <a:r>
              <a:rPr lang="en-US" sz="2400" dirty="0">
                <a:latin typeface="Arial" panose="020B0604020202020204" pitchFamily="34" charset="0"/>
                <a:cs typeface="Arial" panose="020B0604020202020204" pitchFamily="34" charset="0"/>
              </a:rPr>
              <a:t> (32 psi).</a:t>
            </a:r>
          </a:p>
          <a:p>
            <a:pPr marL="45720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Test Speed: 64.4 ± 1.6 km/h (40 ± 1 mph).</a:t>
            </a:r>
          </a:p>
          <a:p>
            <a:pPr marL="457200" indent="-457200" algn="l" hangingPunct="1">
              <a:buFont typeface="Arial" panose="020B0604020202020204" pitchFamily="34" charset="0"/>
              <a:buChar char="•"/>
            </a:pPr>
            <a:r>
              <a:rPr lang="en-US" sz="3200" dirty="0">
                <a:latin typeface="Arial" panose="020B0604020202020204" pitchFamily="34" charset="0"/>
                <a:cs typeface="Arial" panose="020B0604020202020204" pitchFamily="34" charset="0"/>
              </a:rPr>
              <a:t>Test “surface” temperature limit: 35° C (95 </a:t>
            </a:r>
            <a:r>
              <a:rPr lang="en-US" sz="3200" baseline="30000" dirty="0" err="1">
                <a:latin typeface="Arial" panose="020B0604020202020204" pitchFamily="34" charset="0"/>
                <a:cs typeface="Arial" panose="020B0604020202020204" pitchFamily="34" charset="0"/>
              </a:rPr>
              <a:t>o</a:t>
            </a:r>
            <a:r>
              <a:rPr lang="en-US" sz="3200" dirty="0" err="1">
                <a:latin typeface="Arial" panose="020B0604020202020204" pitchFamily="34" charset="0"/>
                <a:cs typeface="Arial" panose="020B0604020202020204" pitchFamily="34" charset="0"/>
              </a:rPr>
              <a:t>F</a:t>
            </a:r>
            <a:r>
              <a:rPr lang="en-US" sz="3200" dirty="0">
                <a:latin typeface="Arial" panose="020B0604020202020204" pitchFamily="34" charset="0"/>
                <a:cs typeface="Arial" panose="020B0604020202020204" pitchFamily="34" charset="0"/>
              </a:rPr>
              <a:t>).</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If we exceed the temperature limit we stop at the reference tire</a:t>
            </a:r>
            <a:r>
              <a:rPr lang="en-US" sz="3200" dirty="0">
                <a:latin typeface="Arial" panose="020B0604020202020204" pitchFamily="34" charset="0"/>
                <a:cs typeface="Arial" panose="020B0604020202020204" pitchFamily="34" charset="0"/>
              </a:rPr>
              <a:t>.</a:t>
            </a:r>
          </a:p>
          <a:p>
            <a:pPr marL="1371600" lvl="1" indent="-457200" algn="l" hangingPunct="1">
              <a:buFont typeface="Wingdings" panose="05000000000000000000" pitchFamily="2" charset="2"/>
              <a:buChar char="Ø"/>
            </a:pPr>
            <a:r>
              <a:rPr lang="en-US" sz="2400" dirty="0">
                <a:latin typeface="Arial" panose="020B0604020202020204" pitchFamily="34" charset="0"/>
                <a:cs typeface="Arial" panose="020B0604020202020204" pitchFamily="34" charset="0"/>
              </a:rPr>
              <a:t>We measure ambient temperature but didn’t use it as criteria to limit testing.</a:t>
            </a:r>
          </a:p>
        </p:txBody>
      </p:sp>
    </p:spTree>
    <p:extLst>
      <p:ext uri="{BB962C8B-B14F-4D97-AF65-F5344CB8AC3E}">
        <p14:creationId xmlns:p14="http://schemas.microsoft.com/office/powerpoint/2010/main" xmlns="" val="391981703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p:cNvSpPr/>
          <p:nvPr/>
        </p:nvSpPr>
        <p:spPr>
          <a:xfrm>
            <a:off x="11790130" y="104244"/>
            <a:ext cx="1099346" cy="776939"/>
          </a:xfrm>
          <a:prstGeom prst="rect">
            <a:avLst/>
          </a:prstGeom>
          <a:solidFill>
            <a:srgbClr val="0083BF"/>
          </a:solidFill>
          <a:ln w="12700">
            <a:miter lim="400000"/>
          </a:ln>
          <a:effectLst>
            <a:outerShdw blurRad="342900" dist="114358" dir="1670806" rotWithShape="0">
              <a:srgbClr val="000000">
                <a:alpha val="26435"/>
              </a:srgbClr>
            </a:outerShdw>
          </a:effectLst>
        </p:spPr>
        <p:txBody>
          <a:bodyPr lIns="0" tIns="0" rIns="0" bIns="0" anchor="ctr"/>
          <a:lstStyle/>
          <a:p>
            <a:pPr defTabSz="825500">
              <a:defRPr sz="3200" b="0">
                <a:solidFill>
                  <a:srgbClr val="FFFFFF"/>
                </a:solidFill>
                <a:latin typeface="+mn-lt"/>
                <a:ea typeface="+mn-ea"/>
                <a:cs typeface="+mn-cs"/>
                <a:sym typeface="Helvetica Neue Medium"/>
              </a:defRPr>
            </a:pPr>
            <a:r>
              <a:rPr lang="en-US" dirty="0"/>
              <a:t>9</a:t>
            </a:r>
            <a:endParaRPr dirty="0"/>
          </a:p>
        </p:txBody>
      </p:sp>
      <p:sp>
        <p:nvSpPr>
          <p:cNvPr id="160" name="HEADER"/>
          <p:cNvSpPr txBox="1"/>
          <p:nvPr/>
        </p:nvSpPr>
        <p:spPr>
          <a:xfrm>
            <a:off x="660313" y="589069"/>
            <a:ext cx="9456115" cy="84125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defTabSz="825500">
              <a:defRPr sz="4800" b="0">
                <a:solidFill>
                  <a:srgbClr val="0183BF"/>
                </a:solidFill>
                <a:latin typeface="Arial"/>
                <a:ea typeface="Arial"/>
                <a:cs typeface="Arial"/>
                <a:sym typeface="Arial"/>
              </a:defRPr>
            </a:lvl1pPr>
          </a:lstStyle>
          <a:p>
            <a:r>
              <a:rPr lang="en-US" b="1" dirty="0"/>
              <a:t>Test Results and Data Analysis:</a:t>
            </a:r>
          </a:p>
        </p:txBody>
      </p:sp>
      <p:sp>
        <p:nvSpPr>
          <p:cNvPr id="161" name="Line"/>
          <p:cNvSpPr/>
          <p:nvPr/>
        </p:nvSpPr>
        <p:spPr>
          <a:xfrm>
            <a:off x="679087" y="1590351"/>
            <a:ext cx="10610621" cy="1"/>
          </a:xfrm>
          <a:prstGeom prst="line">
            <a:avLst/>
          </a:prstGeom>
          <a:ln w="38100" cap="rnd">
            <a:solidFill>
              <a:srgbClr val="929292"/>
            </a:solidFill>
            <a:custDash>
              <a:ds d="100000" sp="200000"/>
            </a:custDash>
          </a:ln>
        </p:spPr>
        <p:txBody>
          <a:bodyPr lIns="0" tIns="0" rIns="0" bIns="0" anchor="ctr"/>
          <a:lstStyle/>
          <a:p>
            <a:pPr defTabSz="825500">
              <a:defRPr sz="3200" b="0">
                <a:solidFill>
                  <a:srgbClr val="FFFFFF"/>
                </a:solidFill>
                <a:latin typeface="+mn-lt"/>
                <a:ea typeface="+mn-ea"/>
                <a:cs typeface="+mn-cs"/>
                <a:sym typeface="Helvetica Neue Medium"/>
              </a:defRPr>
            </a:pPr>
            <a:endParaRPr/>
          </a:p>
        </p:txBody>
      </p:sp>
      <p:sp>
        <p:nvSpPr>
          <p:cNvPr id="162" name="Lorem ipsum dolor sit amet, consectetur adipiscing…"/>
          <p:cNvSpPr txBox="1"/>
          <p:nvPr/>
        </p:nvSpPr>
        <p:spPr>
          <a:xfrm>
            <a:off x="537296" y="5215374"/>
            <a:ext cx="11959674" cy="6056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228600" indent="-228600" algn="l" defTabSz="825500">
              <a:lnSpc>
                <a:spcPct val="120000"/>
              </a:lnSpc>
              <a:buClr>
                <a:srgbClr val="0183BF"/>
              </a:buClr>
              <a:buSzPct val="75000"/>
              <a:buFontTx/>
              <a:buChar char="•"/>
              <a:defRPr sz="3000" b="0">
                <a:solidFill>
                  <a:srgbClr val="5E5E5E"/>
                </a:solidFill>
                <a:latin typeface="Arial"/>
                <a:ea typeface="Arial"/>
                <a:cs typeface="Arial"/>
                <a:sym typeface="Arial"/>
              </a:defRPr>
            </a:pPr>
            <a:endParaRPr lang="en-US" dirty="0">
              <a:solidFill>
                <a:schemeClr val="tx1"/>
              </a:solidFill>
            </a:endParaRPr>
          </a:p>
        </p:txBody>
      </p:sp>
      <p:pic>
        <p:nvPicPr>
          <p:cNvPr id="2" name="Picture 1"/>
          <p:cNvPicPr>
            <a:picLocks noChangeAspect="1"/>
          </p:cNvPicPr>
          <p:nvPr/>
        </p:nvPicPr>
        <p:blipFill>
          <a:blip r:embed="rId2" cstate="print"/>
          <a:stretch>
            <a:fillRect/>
          </a:stretch>
        </p:blipFill>
        <p:spPr>
          <a:xfrm>
            <a:off x="724999" y="1971520"/>
            <a:ext cx="11034546" cy="6410484"/>
          </a:xfrm>
          <a:prstGeom prst="rect">
            <a:avLst/>
          </a:prstGeom>
        </p:spPr>
      </p:pic>
    </p:spTree>
    <p:extLst>
      <p:ext uri="{BB962C8B-B14F-4D97-AF65-F5344CB8AC3E}">
        <p14:creationId xmlns:p14="http://schemas.microsoft.com/office/powerpoint/2010/main" xmlns="" val="3636989046"/>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6E3B428FAD4924085431437BA09FBDB" ma:contentTypeVersion="0" ma:contentTypeDescription="Create a new document." ma:contentTypeScope="" ma:versionID="284be5701f88b6fc92093a8f006a953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F2B68A-075D-4AB5-8DE7-65C7834439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2089D27-835C-4D12-AAA2-222703DE4EFD}">
  <ds:schemaRefs>
    <ds:schemaRef ds:uri="http://schemas.microsoft.com/sharepoint/v3/contenttype/forms"/>
  </ds:schemaRefs>
</ds:datastoreItem>
</file>

<file path=customXml/itemProps3.xml><?xml version="1.0" encoding="utf-8"?>
<ds:datastoreItem xmlns:ds="http://schemas.openxmlformats.org/officeDocument/2006/customXml" ds:itemID="{F4A27979-6723-4D15-B63D-E241AF5FB3E0}">
  <ds:schemaRefs>
    <ds:schemaRef ds:uri="http://purl.org/dc/elements/1.1/"/>
    <ds:schemaRef ds:uri="http://schemas.microsoft.com/office/infopath/2007/PartnerControls"/>
    <ds:schemaRef ds:uri="http://purl.org/dc/dcmitype/"/>
    <ds:schemaRef ds:uri="http://purl.org/dc/terms/"/>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1675</TotalTime>
  <Words>698</Words>
  <Application>Microsoft Office PowerPoint</Application>
  <PresentationFormat>Personnalisé</PresentationFormat>
  <Paragraphs>94</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White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Owens, Warren (NHTSA)</dc:creator>
  <cp:lastModifiedBy>ndm</cp:lastModifiedBy>
  <cp:revision>107</cp:revision>
  <dcterms:modified xsi:type="dcterms:W3CDTF">2018-06-11T17:13:36Z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0x010100B6E3B428FAD4924085431437BA09FBDB</vt:lpwstr>
  </property>
</Properties>
</file>