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256" r:id="rId2"/>
    <p:sldId id="732" r:id="rId3"/>
    <p:sldId id="847" r:id="rId4"/>
    <p:sldId id="929" r:id="rId5"/>
    <p:sldId id="931" r:id="rId6"/>
    <p:sldId id="932" r:id="rId7"/>
    <p:sldId id="933" r:id="rId8"/>
    <p:sldId id="896" r:id="rId9"/>
    <p:sldId id="912" r:id="rId10"/>
    <p:sldId id="913" r:id="rId11"/>
    <p:sldId id="914" r:id="rId12"/>
    <p:sldId id="915" r:id="rId13"/>
    <p:sldId id="935" r:id="rId14"/>
    <p:sldId id="937" r:id="rId15"/>
    <p:sldId id="938" r:id="rId16"/>
    <p:sldId id="940" r:id="rId17"/>
    <p:sldId id="939" r:id="rId18"/>
    <p:sldId id="918" r:id="rId19"/>
    <p:sldId id="919" r:id="rId20"/>
    <p:sldId id="920" r:id="rId21"/>
    <p:sldId id="921" r:id="rId22"/>
    <p:sldId id="922" r:id="rId23"/>
    <p:sldId id="923" r:id="rId24"/>
    <p:sldId id="934" r:id="rId25"/>
    <p:sldId id="916" r:id="rId26"/>
    <p:sldId id="917" r:id="rId27"/>
    <p:sldId id="924" r:id="rId28"/>
    <p:sldId id="925" r:id="rId29"/>
    <p:sldId id="926" r:id="rId30"/>
    <p:sldId id="927" r:id="rId31"/>
    <p:sldId id="928" r:id="rId32"/>
    <p:sldId id="832" r:id="rId33"/>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9900"/>
    <a:srgbClr val="FF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89732" autoAdjust="0"/>
  </p:normalViewPr>
  <p:slideViewPr>
    <p:cSldViewPr>
      <p:cViewPr varScale="1">
        <p:scale>
          <a:sx n="83" d="100"/>
          <a:sy n="83" d="100"/>
        </p:scale>
        <p:origin x="1267"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Klicken Sie, um die Formate des Vorlagentextes zu bearbeiten</a:t>
            </a:r>
          </a:p>
          <a:p>
            <a:pPr lvl="1"/>
            <a:r>
              <a:rPr lang="en-GB" noProof="0"/>
              <a:t>Zweite Ebene</a:t>
            </a:r>
          </a:p>
          <a:p>
            <a:pPr lvl="2"/>
            <a:r>
              <a:rPr lang="en-GB" noProof="0"/>
              <a:t>Dritte Ebene</a:t>
            </a:r>
          </a:p>
          <a:p>
            <a:pPr lvl="3"/>
            <a:r>
              <a:rPr lang="en-GB" noProof="0"/>
              <a:t>Vierte Ebene</a:t>
            </a:r>
          </a:p>
          <a:p>
            <a:pPr lvl="4"/>
            <a:r>
              <a:rPr lang="en-GB" noProof="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Klicken Sie, um die Formate des Vorlagentextes zu bearbeiten</a:t>
            </a:r>
          </a:p>
          <a:p>
            <a:pPr lvl="1"/>
            <a:r>
              <a:rPr lang="en-GB"/>
              <a:t>Zweite Ebene</a:t>
            </a:r>
          </a:p>
          <a:p>
            <a:pPr lvl="2"/>
            <a:r>
              <a:rPr lang="en-GB"/>
              <a:t>Dritte Ebene</a:t>
            </a:r>
          </a:p>
          <a:p>
            <a:pPr lvl="3"/>
            <a:r>
              <a:rPr lang="en-GB"/>
              <a:t>Vierte Ebene</a:t>
            </a:r>
          </a:p>
          <a:p>
            <a:pPr lvl="4"/>
            <a:r>
              <a:rPr lang="en-GB"/>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dirty="0"/>
              <a:t>WLTP-22-04e Revision 1</a:t>
            </a:r>
            <a:endParaRPr lang="en-GB" dirty="0">
              <a:highlight>
                <a:srgbClr val="00FF00"/>
              </a:highlight>
            </a:endParaRPr>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4102" name="Rectangle 19"/>
          <p:cNvSpPr>
            <a:spLocks noChangeArrowheads="1"/>
          </p:cNvSpPr>
          <p:nvPr/>
        </p:nvSpPr>
        <p:spPr bwMode="auto">
          <a:xfrm>
            <a:off x="1114425" y="4061789"/>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sz="2400" b="1" dirty="0">
                <a:solidFill>
                  <a:srgbClr val="009900"/>
                </a:solidFill>
                <a:latin typeface="Arial" panose="020B0604020202020204" pitchFamily="34" charset="0"/>
              </a:rPr>
              <a:t>Heinz Steven</a:t>
            </a:r>
          </a:p>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a:solidFill>
                  <a:srgbClr val="009900"/>
                </a:solidFill>
                <a:latin typeface="Arial" panose="020B0604020202020204" pitchFamily="34" charset="0"/>
              </a:rPr>
              <a:t>15.04.2018</a:t>
            </a:r>
          </a:p>
        </p:txBody>
      </p:sp>
      <p:sp>
        <p:nvSpPr>
          <p:cNvPr id="7" name="Rectangle 17"/>
          <p:cNvSpPr>
            <a:spLocks noChangeArrowheads="1"/>
          </p:cNvSpPr>
          <p:nvPr/>
        </p:nvSpPr>
        <p:spPr bwMode="auto">
          <a:xfrm>
            <a:off x="168275" y="1850533"/>
            <a:ext cx="8750300" cy="328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a:solidFill>
                  <a:srgbClr val="000099"/>
                </a:solidFill>
                <a:latin typeface="Arial" panose="020B0604020202020204" pitchFamily="34" charset="0"/>
              </a:rPr>
              <a:t>Status report of the cycle and gearshift issues task force (GSTF)</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r>
              <a:rPr lang="en-US" sz="2400" b="1" dirty="0">
                <a:solidFill>
                  <a:srgbClr val="000099"/>
                </a:solidFill>
                <a:highlight>
                  <a:srgbClr val="00FFFF"/>
                </a:highlight>
                <a:latin typeface="Arial" panose="020B0604020202020204" pitchFamily="34" charset="0"/>
              </a:rPr>
              <a:t>Supplements and modifications compared to the previous version are highlighted in light blue, proposals from the previous version are highlighted in yellow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(a)</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Therefore the following amendment of the text is proposed by the TF leader:</a:t>
            </a:r>
          </a:p>
          <a:p>
            <a:pPr eaLnBrk="1" hangingPunct="1">
              <a:spcAft>
                <a:spcPct val="20000"/>
              </a:spcAft>
              <a:buFont typeface="Arial" panose="020B0604020202020204" pitchFamily="34" charset="0"/>
              <a:buChar char="•"/>
            </a:pPr>
            <a:r>
              <a:rPr lang="en-US" sz="2400" b="1" dirty="0">
                <a:latin typeface="Arial" panose="020B0604020202020204" pitchFamily="34" charset="0"/>
              </a:rPr>
              <a:t>This requirement shall not be applied to downshifts during an acceleration phase </a:t>
            </a:r>
            <a:r>
              <a:rPr lang="en-US" sz="2400" b="1" dirty="0">
                <a:highlight>
                  <a:srgbClr val="FFFF00"/>
                </a:highlight>
                <a:latin typeface="Arial" panose="020B0604020202020204" pitchFamily="34" charset="0"/>
              </a:rPr>
              <a:t>or if the use of a gear for just one second follows immediately after such downshift</a:t>
            </a:r>
            <a:r>
              <a:rPr lang="en-US" sz="2400" b="1" dirty="0">
                <a:latin typeface="Arial" panose="020B0604020202020204" pitchFamily="34" charset="0"/>
              </a:rPr>
              <a:t>. </a:t>
            </a:r>
            <a:r>
              <a:rPr lang="en-US" sz="2400" b="1" dirty="0">
                <a:highlight>
                  <a:srgbClr val="FFFF00"/>
                </a:highlight>
                <a:latin typeface="Arial" panose="020B0604020202020204" pitchFamily="34" charset="0"/>
              </a:rPr>
              <a:t>In these cases the</a:t>
            </a:r>
            <a:r>
              <a:rPr lang="en-US" sz="2400" b="1" dirty="0">
                <a:latin typeface="Arial" panose="020B0604020202020204" pitchFamily="34" charset="0"/>
              </a:rPr>
              <a:t> downshifts shall be corrected first according to paragraph 4 (b) of this annex. </a:t>
            </a:r>
          </a:p>
          <a:p>
            <a:pPr eaLnBrk="1" hangingPunct="1">
              <a:spcAft>
                <a:spcPct val="20000"/>
              </a:spcAft>
              <a:buFont typeface="Arial" panose="020B0604020202020204" pitchFamily="34" charset="0"/>
              <a:buChar char="•"/>
            </a:pPr>
            <a:r>
              <a:rPr lang="en-US" sz="2400" b="1" dirty="0">
                <a:highlight>
                  <a:srgbClr val="FFFF00"/>
                </a:highlight>
                <a:latin typeface="Arial" panose="020B0604020202020204" pitchFamily="34" charset="0"/>
              </a:rPr>
              <a:t>Example: </a:t>
            </a:r>
          </a:p>
          <a:p>
            <a:pPr eaLnBrk="1" hangingPunct="1">
              <a:spcAft>
                <a:spcPct val="20000"/>
              </a:spcAft>
              <a:buFont typeface="Arial" panose="020B0604020202020204" pitchFamily="34" charset="0"/>
              <a:buChar char="•"/>
            </a:pPr>
            <a:r>
              <a:rPr lang="en-US" sz="2400" b="1" dirty="0">
                <a:highlight>
                  <a:srgbClr val="FFFF00"/>
                </a:highlight>
                <a:latin typeface="Arial" panose="020B0604020202020204" pitchFamily="34" charset="0"/>
              </a:rPr>
              <a:t>Gear sequence 4,4,3,4,5,5,5, where the first second determines the start of an acceleration phase shall be replaced by:</a:t>
            </a:r>
          </a:p>
          <a:p>
            <a:pPr eaLnBrk="1" hangingPunct="1">
              <a:spcAft>
                <a:spcPct val="20000"/>
              </a:spcAft>
              <a:buFont typeface="Arial" panose="020B0604020202020204" pitchFamily="34" charset="0"/>
              <a:buChar char="•"/>
            </a:pPr>
            <a:r>
              <a:rPr lang="en-US" sz="2400" b="1" dirty="0">
                <a:highlight>
                  <a:srgbClr val="FFFF00"/>
                </a:highlight>
                <a:latin typeface="Arial" panose="020B0604020202020204" pitchFamily="34" charset="0"/>
              </a:rPr>
              <a:t>4,4,4,4,5,5,5</a:t>
            </a:r>
          </a:p>
          <a:p>
            <a:pPr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33557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(a)</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In addition to that the following </a:t>
            </a:r>
            <a:r>
              <a:rPr lang="en-US" sz="2400" b="1" dirty="0">
                <a:solidFill>
                  <a:srgbClr val="009900"/>
                </a:solidFill>
                <a:latin typeface="Arial" panose="020B0604020202020204" pitchFamily="34" charset="0"/>
              </a:rPr>
              <a:t>editorial</a:t>
            </a:r>
            <a:r>
              <a:rPr lang="en-US" sz="2400" b="1" dirty="0">
                <a:solidFill>
                  <a:srgbClr val="000099"/>
                </a:solidFill>
                <a:latin typeface="Arial" panose="020B0604020202020204" pitchFamily="34" charset="0"/>
              </a:rPr>
              <a:t> amendment is proposed: Replace</a:t>
            </a:r>
          </a:p>
          <a:p>
            <a:pPr eaLnBrk="1" hangingPunct="1">
              <a:spcAft>
                <a:spcPct val="20000"/>
              </a:spcAft>
              <a:buFont typeface="Arial" panose="020B0604020202020204" pitchFamily="34" charset="0"/>
              <a:buChar char="•"/>
            </a:pPr>
            <a:r>
              <a:rPr lang="en-US" sz="2400" b="1" dirty="0">
                <a:latin typeface="Arial" panose="020B0604020202020204" pitchFamily="34" charset="0"/>
              </a:rPr>
              <a:t>Gears used during accelerations at vehicle speeds ≥ 1 km/h shall be used for a period of at least 2 seconds (e.g. a gear sequence 1, 2, 3, 3, 3, 3, 3 shall be replaced by 1, 1, 2, 2, 3, 3, 3). </a:t>
            </a:r>
            <a:r>
              <a:rPr lang="en-US" sz="2400" b="1" dirty="0">
                <a:solidFill>
                  <a:srgbClr val="000099"/>
                </a:solidFill>
                <a:latin typeface="Arial" panose="020B0604020202020204" pitchFamily="34" charset="0"/>
              </a:rPr>
              <a:t>by:</a:t>
            </a:r>
          </a:p>
          <a:p>
            <a:pPr eaLnBrk="1" hangingPunct="1">
              <a:spcAft>
                <a:spcPct val="20000"/>
              </a:spcAft>
              <a:buFont typeface="Arial" panose="020B0604020202020204" pitchFamily="34" charset="0"/>
              <a:buChar char="•"/>
            </a:pPr>
            <a:r>
              <a:rPr lang="en-US" sz="2400" b="1" dirty="0">
                <a:latin typeface="Arial" panose="020B0604020202020204" pitchFamily="34" charset="0"/>
              </a:rPr>
              <a:t>Gears used during accelerations at vehicle speeds ≥ 1 km/h shall be used for a period of at least 2 seconds.</a:t>
            </a:r>
            <a:endParaRPr lang="en-US" sz="2400" b="1" dirty="0">
              <a:highlight>
                <a:srgbClr val="FFFF00"/>
              </a:highlight>
              <a:latin typeface="Arial" panose="020B0604020202020204" pitchFamily="34" charset="0"/>
            </a:endParaRPr>
          </a:p>
          <a:p>
            <a:pPr eaLnBrk="1" hangingPunct="1">
              <a:spcBef>
                <a:spcPts val="300"/>
              </a:spcBef>
              <a:spcAft>
                <a:spcPts val="300"/>
              </a:spcAft>
              <a:buFont typeface="Arial" panose="020B0604020202020204" pitchFamily="34" charset="0"/>
              <a:buChar char="•"/>
            </a:pPr>
            <a:r>
              <a:rPr lang="en-US" sz="2400" b="1" dirty="0">
                <a:highlight>
                  <a:srgbClr val="FFFF00"/>
                </a:highlight>
                <a:latin typeface="Arial" panose="020B0604020202020204" pitchFamily="34" charset="0"/>
              </a:rPr>
              <a:t>Examples: </a:t>
            </a:r>
          </a:p>
          <a:p>
            <a:pPr eaLnBrk="1" hangingPunct="1">
              <a:spcBef>
                <a:spcPts val="300"/>
              </a:spcBef>
              <a:spcAft>
                <a:spcPts val="300"/>
              </a:spcAft>
              <a:buFont typeface="Arial" panose="020B0604020202020204" pitchFamily="34" charset="0"/>
              <a:buChar char="•"/>
            </a:pPr>
            <a:r>
              <a:rPr lang="en-US" sz="2400" b="1" dirty="0">
                <a:highlight>
                  <a:srgbClr val="FFFF00"/>
                </a:highlight>
                <a:latin typeface="Arial" panose="020B0604020202020204" pitchFamily="34" charset="0"/>
              </a:rPr>
              <a:t>Gear sequence 1, 2, 3, 3, 3, 3, 3 shall be replaced by: </a:t>
            </a:r>
          </a:p>
          <a:p>
            <a:pPr eaLnBrk="1" hangingPunct="1">
              <a:spcBef>
                <a:spcPts val="300"/>
              </a:spcBef>
              <a:spcAft>
                <a:spcPts val="300"/>
              </a:spcAft>
              <a:buFont typeface="Arial" panose="020B0604020202020204" pitchFamily="34" charset="0"/>
              <a:buChar char="•"/>
            </a:pPr>
            <a:r>
              <a:rPr lang="en-US" sz="2400" b="1" dirty="0">
                <a:highlight>
                  <a:srgbClr val="FFFF00"/>
                </a:highlight>
                <a:latin typeface="Arial" panose="020B0604020202020204" pitchFamily="34" charset="0"/>
              </a:rPr>
              <a:t>1, 1, 2, 2, 3, 3, 3. </a:t>
            </a:r>
          </a:p>
          <a:p>
            <a:pPr eaLnBrk="1" hangingPunct="1">
              <a:spcBef>
                <a:spcPts val="300"/>
              </a:spcBef>
              <a:spcAft>
                <a:spcPts val="300"/>
              </a:spcAft>
              <a:buFont typeface="Arial" panose="020B0604020202020204" pitchFamily="34" charset="0"/>
              <a:buChar char="•"/>
            </a:pPr>
            <a:r>
              <a:rPr lang="en-US" sz="2400" b="1" dirty="0">
                <a:highlight>
                  <a:srgbClr val="FFFF00"/>
                </a:highlight>
                <a:latin typeface="Arial" panose="020B0604020202020204" pitchFamily="34" charset="0"/>
              </a:rPr>
              <a:t>Gear sequence 1,2,3,4,5,5,6,6,6,6,</a:t>
            </a:r>
            <a:r>
              <a:rPr lang="en-US" sz="2400" b="1" dirty="0">
                <a:highlight>
                  <a:srgbClr val="00FFFF"/>
                </a:highlight>
                <a:latin typeface="Arial" panose="020B0604020202020204" pitchFamily="34" charset="0"/>
              </a:rPr>
              <a:t>6</a:t>
            </a:r>
            <a:r>
              <a:rPr lang="en-US" sz="2400" b="1" dirty="0">
                <a:highlight>
                  <a:srgbClr val="FFFF00"/>
                </a:highlight>
                <a:latin typeface="Arial" panose="020B0604020202020204" pitchFamily="34" charset="0"/>
              </a:rPr>
              <a:t> shall be replaced by: 1,</a:t>
            </a:r>
            <a:r>
              <a:rPr lang="en-US" sz="2400" b="1" dirty="0">
                <a:highlight>
                  <a:srgbClr val="00FFFF"/>
                </a:highlight>
                <a:latin typeface="Arial" panose="020B0604020202020204" pitchFamily="34" charset="0"/>
              </a:rPr>
              <a:t>1</a:t>
            </a:r>
            <a:r>
              <a:rPr lang="en-US" sz="2400" b="1" dirty="0">
                <a:highlight>
                  <a:srgbClr val="FFFF00"/>
                </a:highlight>
                <a:latin typeface="Arial" panose="020B0604020202020204" pitchFamily="34" charset="0"/>
              </a:rPr>
              <a:t>,2,2,3,3,4,4,5,5,6</a:t>
            </a:r>
          </a:p>
          <a:p>
            <a:pPr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65562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5591">
                                            <p:txEl>
                                              <p:pRg st="6" end="6"/>
                                            </p:txEl>
                                          </p:spTgt>
                                        </p:tgtEl>
                                        <p:attrNameLst>
                                          <p:attrName>style.visibility</p:attrName>
                                        </p:attrNameLst>
                                      </p:cBhvr>
                                      <p:to>
                                        <p:strVal val="visible"/>
                                      </p:to>
                                    </p:set>
                                    <p:anim calcmode="lin" valueType="num">
                                      <p:cBhvr additive="base">
                                        <p:cTn id="43" dur="500" fill="hold"/>
                                        <p:tgtEl>
                                          <p:spTgt spid="19559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55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GB" sz="2400" b="1" dirty="0">
                <a:solidFill>
                  <a:srgbClr val="000099"/>
                </a:solidFill>
                <a:latin typeface="Arial" panose="020B0604020202020204" pitchFamily="34" charset="0"/>
              </a:rPr>
              <a:t>At the GSTF web-telco at 27.03.2018 </a:t>
            </a:r>
            <a:r>
              <a:rPr lang="en-US" sz="2400" b="1" dirty="0">
                <a:solidFill>
                  <a:srgbClr val="000099"/>
                </a:solidFill>
                <a:latin typeface="Arial" panose="020B0604020202020204" pitchFamily="34" charset="0"/>
              </a:rPr>
              <a:t>one TF member required that the text and the examples in paragraph 4 (b) are not clear enough and would require further explanations. </a:t>
            </a:r>
          </a:p>
          <a:p>
            <a:pPr eaLnBrk="1" hangingPunct="1">
              <a:spcAft>
                <a:spcPct val="20000"/>
              </a:spcAft>
            </a:pPr>
            <a:r>
              <a:rPr lang="en-US" sz="2400" b="1" dirty="0">
                <a:solidFill>
                  <a:srgbClr val="000099"/>
                </a:solidFill>
                <a:latin typeface="Arial" panose="020B0604020202020204" pitchFamily="34" charset="0"/>
              </a:rPr>
              <a:t>The TF leader promised to take this on board for further consideration. </a:t>
            </a:r>
            <a:r>
              <a:rPr lang="de-DE" sz="2400" b="1" dirty="0">
                <a:solidFill>
                  <a:srgbClr val="000099"/>
                </a:solidFill>
                <a:latin typeface="Arial" panose="020B0604020202020204" pitchFamily="34" charset="0"/>
              </a:rPr>
              <a:t>He </a:t>
            </a:r>
            <a:r>
              <a:rPr lang="de-DE" sz="2400" b="1" dirty="0" err="1">
                <a:solidFill>
                  <a:srgbClr val="000099"/>
                </a:solidFill>
                <a:latin typeface="Arial" panose="020B0604020202020204" pitchFamily="34" charset="0"/>
              </a:rPr>
              <a:t>had</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some</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discussions</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related</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to</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this</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issue</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with</a:t>
            </a:r>
            <a:r>
              <a:rPr lang="de-DE" sz="2400" b="1" dirty="0">
                <a:solidFill>
                  <a:srgbClr val="000099"/>
                </a:solidFill>
                <a:latin typeface="Arial" panose="020B0604020202020204" pitchFamily="34" charset="0"/>
              </a:rPr>
              <a:t> TF </a:t>
            </a:r>
            <a:r>
              <a:rPr lang="de-DE" sz="2400" b="1" dirty="0" err="1">
                <a:solidFill>
                  <a:srgbClr val="000099"/>
                </a:solidFill>
                <a:latin typeface="Arial" panose="020B0604020202020204" pitchFamily="34" charset="0"/>
              </a:rPr>
              <a:t>members</a:t>
            </a:r>
            <a:r>
              <a:rPr lang="de-DE" sz="2400" b="1" dirty="0">
                <a:solidFill>
                  <a:srgbClr val="000099"/>
                </a:solidFill>
                <a:latin typeface="Arial" panose="020B0604020202020204" pitchFamily="34" charset="0"/>
              </a:rPr>
              <a:t> in KW 14.</a:t>
            </a:r>
            <a:endParaRPr lang="en-GB" sz="2400" b="1" dirty="0">
              <a:solidFill>
                <a:srgbClr val="000099"/>
              </a:solidFill>
              <a:latin typeface="Arial" panose="020B0604020202020204" pitchFamily="34" charset="0"/>
            </a:endParaRPr>
          </a:p>
          <a:p>
            <a:pPr eaLnBrk="1" hangingPunct="1">
              <a:spcAft>
                <a:spcPct val="20000"/>
              </a:spcAft>
            </a:pPr>
            <a:r>
              <a:rPr lang="en-GB" sz="2400" b="1" dirty="0">
                <a:solidFill>
                  <a:srgbClr val="000099"/>
                </a:solidFill>
                <a:latin typeface="Arial" panose="020B0604020202020204" pitchFamily="34" charset="0"/>
              </a:rPr>
              <a:t>These resulted in the following proposals for improved text in paragraph 4 (b).</a:t>
            </a:r>
          </a:p>
          <a:p>
            <a:pPr eaLnBrk="1" hangingPunct="1">
              <a:spcAft>
                <a:spcPct val="20000"/>
              </a:spcAft>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151435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04800" y="1132100"/>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a:solidFill>
                  <a:srgbClr val="000099"/>
                </a:solidFill>
                <a:latin typeface="Arial" panose="020B0604020202020204" pitchFamily="34" charset="0"/>
              </a:rPr>
              <a:t>It is proposed to add the text in light blue, because it is needed in further descriptions (see next slides).</a:t>
            </a:r>
            <a:endParaRPr lang="en-US" sz="2400" b="1" dirty="0">
              <a:latin typeface="Arial" panose="020B0604020202020204" pitchFamily="34" charset="0"/>
            </a:endParaRPr>
          </a:p>
          <a:p>
            <a:pPr marL="534988" indent="-534988" eaLnBrk="1" hangingPunct="1">
              <a:spcAft>
                <a:spcPct val="20000"/>
              </a:spcAft>
              <a:buAutoNum type="alphaLcParenBoth" startAt="2"/>
            </a:pPr>
            <a:r>
              <a:rPr lang="en-US" sz="2400" b="1" dirty="0">
                <a:latin typeface="Arial" panose="020B0604020202020204" pitchFamily="34" charset="0"/>
              </a:rPr>
              <a:t>If a downshift is required during an acceleration phase the gear which is required during this downshift shall be noted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The starting point of a correction procedure is defined by either the last previous second when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was identified or by the start point of the acceleration phase if all time samples before have gears &gt;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a:t>
            </a:r>
            <a:r>
              <a:rPr lang="en-US" sz="2400" b="1" dirty="0">
                <a:highlight>
                  <a:srgbClr val="00FFFF"/>
                </a:highlight>
                <a:latin typeface="Arial" panose="020B0604020202020204" pitchFamily="34" charset="0"/>
              </a:rPr>
              <a:t>The highest gear of the time samples before the downshift determines the reference gear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ref</a:t>
            </a:r>
            <a:r>
              <a:rPr lang="en-US" sz="2400" b="1" dirty="0">
                <a:highlight>
                  <a:srgbClr val="00FFFF"/>
                </a:highlight>
                <a:latin typeface="Arial" panose="020B0604020202020204" pitchFamily="34" charset="0"/>
              </a:rPr>
              <a:t> for the downshift. A downshift where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DS</a:t>
            </a:r>
            <a:r>
              <a:rPr lang="en-US" sz="2400" b="1" dirty="0">
                <a:highlight>
                  <a:srgbClr val="00FFFF"/>
                </a:highlight>
                <a:latin typeface="Arial" panose="020B0604020202020204" pitchFamily="34" charset="0"/>
              </a:rPr>
              <a:t> =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ref</a:t>
            </a:r>
            <a:r>
              <a:rPr lang="en-US" sz="2400" b="1" dirty="0">
                <a:highlight>
                  <a:srgbClr val="00FFFF"/>
                </a:highlight>
                <a:latin typeface="Arial" panose="020B0604020202020204" pitchFamily="34" charset="0"/>
              </a:rPr>
              <a:t> – 1 is called a one step downshift, a downshift where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DS</a:t>
            </a:r>
            <a:r>
              <a:rPr lang="en-US" sz="2400" b="1" dirty="0">
                <a:highlight>
                  <a:srgbClr val="00FFFF"/>
                </a:highlight>
                <a:latin typeface="Arial" panose="020B0604020202020204" pitchFamily="34" charset="0"/>
              </a:rPr>
              <a:t> =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ref</a:t>
            </a:r>
            <a:r>
              <a:rPr lang="en-US" sz="2400" b="1" dirty="0">
                <a:highlight>
                  <a:srgbClr val="00FFFF"/>
                </a:highlight>
                <a:latin typeface="Arial" panose="020B0604020202020204" pitchFamily="34" charset="0"/>
              </a:rPr>
              <a:t> – 2 is called a two step downshift. </a:t>
            </a:r>
            <a:r>
              <a:rPr lang="en-US" sz="2400" b="1" dirty="0">
                <a:latin typeface="Arial" panose="020B0604020202020204" pitchFamily="34" charset="0"/>
              </a:rPr>
              <a:t>The following check shall then be applied.</a:t>
            </a: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36208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04800" y="1141336"/>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a:solidFill>
                  <a:srgbClr val="000099"/>
                </a:solidFill>
                <a:latin typeface="Arial" panose="020B0604020202020204" pitchFamily="34" charset="0"/>
              </a:rPr>
              <a:t>The following amendment is proposed because the old text results from a misunderstanding between the TF leader and a TF member. It does not change the results at all.</a:t>
            </a:r>
            <a:endParaRPr lang="de-DE" sz="2400" b="1" dirty="0">
              <a:solidFill>
                <a:srgbClr val="000099"/>
              </a:solidFill>
              <a:latin typeface="Arial" panose="020B0604020202020204" pitchFamily="34" charset="0"/>
            </a:endParaRPr>
          </a:p>
          <a:p>
            <a:pPr marL="534988" indent="-534988" eaLnBrk="1" hangingPunct="1">
              <a:spcAft>
                <a:spcPct val="20000"/>
              </a:spcAft>
              <a:buNone/>
            </a:pPr>
            <a:r>
              <a:rPr lang="en-US" sz="2400" b="1" dirty="0">
                <a:latin typeface="Arial" panose="020B0604020202020204" pitchFamily="34" charset="0"/>
              </a:rPr>
              <a:t>	Working </a:t>
            </a:r>
            <a:r>
              <a:rPr lang="en-US" sz="2400" b="1" strike="sngStrike" dirty="0">
                <a:latin typeface="Arial" panose="020B0604020202020204" pitchFamily="34" charset="0"/>
              </a:rPr>
              <a:t>backwards from the end of the acceleration phase</a:t>
            </a:r>
            <a:r>
              <a:rPr lang="en-US" sz="2400" b="1" dirty="0">
                <a:latin typeface="Arial" panose="020B0604020202020204" pitchFamily="34" charset="0"/>
              </a:rPr>
              <a:t> </a:t>
            </a:r>
            <a:r>
              <a:rPr lang="en-US" sz="2400" b="1" dirty="0" err="1">
                <a:highlight>
                  <a:srgbClr val="00FFFF"/>
                </a:highlight>
                <a:latin typeface="Arial" panose="020B0604020202020204" pitchFamily="34" charset="0"/>
              </a:rPr>
              <a:t>forewards</a:t>
            </a:r>
            <a:r>
              <a:rPr lang="en-US" sz="2400" b="1" dirty="0">
                <a:highlight>
                  <a:srgbClr val="00FFFF"/>
                </a:highlight>
                <a:latin typeface="Arial" panose="020B0604020202020204" pitchFamily="34" charset="0"/>
              </a:rPr>
              <a:t> from the starting point of the correction procedure to the end of the acceleration phase</a:t>
            </a:r>
            <a:r>
              <a:rPr lang="en-US" sz="2400" b="1" dirty="0">
                <a:latin typeface="Arial" panose="020B0604020202020204" pitchFamily="34" charset="0"/>
              </a:rPr>
              <a:t>, the latest occurrence of a 10 second window containing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for either 2 or more consecutive seconds, or 2 or more individual seconds shall be identified. The last usage of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in this window defines the end point of the correction procedure. Between the start and end of the correction period, all requirements for gears greater than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shall be corrected to a requirement of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a:t>
            </a: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28439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04800" y="1196752"/>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pPr>
            <a:r>
              <a:rPr lang="en-US" sz="2400" b="1" dirty="0">
                <a:solidFill>
                  <a:srgbClr val="000099"/>
                </a:solidFill>
                <a:latin typeface="Arial" panose="020B0604020202020204" pitchFamily="34" charset="0"/>
              </a:rPr>
              <a:t>It is proposed to add the following text because it is necessary for clarity reasons.</a:t>
            </a:r>
            <a:endParaRPr lang="de-DE" sz="2400" b="1" dirty="0">
              <a:solidFill>
                <a:srgbClr val="000099"/>
              </a:solidFill>
              <a:latin typeface="Arial" panose="020B0604020202020204" pitchFamily="34" charset="0"/>
            </a:endParaRPr>
          </a:p>
          <a:p>
            <a:pPr marL="534988" indent="0" eaLnBrk="1" hangingPunct="1">
              <a:spcAft>
                <a:spcPct val="20000"/>
              </a:spcAft>
              <a:buNone/>
            </a:pPr>
            <a:r>
              <a:rPr lang="en-US" sz="2400" b="1" dirty="0">
                <a:highlight>
                  <a:srgbClr val="00FFFF"/>
                </a:highlight>
                <a:latin typeface="Arial" panose="020B0604020202020204" pitchFamily="34" charset="0"/>
              </a:rPr>
              <a:t>If one step downshifts as well as two step downshifts occur during an acceleration phase, the two step downshifts shall be corrected before the correction of the one step downshifts. In this case the starting point of the correction procedure for the one step downshifts is the second immediately following the end of the correction period for the two step downshifts. If a two step downshift occurs after a one step downshift, it overrules the one step downshift in the time period before the two step downshift.</a:t>
            </a: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95857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04800" y="1132100"/>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indent="-534988" eaLnBrk="1" hangingPunct="1">
              <a:spcAft>
                <a:spcPct val="20000"/>
              </a:spcAft>
            </a:pPr>
            <a:r>
              <a:rPr lang="en-US" sz="2400" b="1" dirty="0">
                <a:solidFill>
                  <a:srgbClr val="000099"/>
                </a:solidFill>
                <a:latin typeface="Arial" panose="020B0604020202020204" pitchFamily="34" charset="0"/>
              </a:rPr>
              <a:t>It is proposed to add the following text in the next sub-paragraph:</a:t>
            </a:r>
            <a:endParaRPr lang="en-US" sz="2400" b="1" dirty="0">
              <a:latin typeface="Arial" panose="020B0604020202020204" pitchFamily="34" charset="0"/>
            </a:endParaRPr>
          </a:p>
          <a:p>
            <a:pPr marL="534988" indent="-534988" eaLnBrk="1" hangingPunct="1">
              <a:spcAft>
                <a:spcPct val="20000"/>
              </a:spcAft>
              <a:buNone/>
            </a:pPr>
            <a:r>
              <a:rPr lang="en-US" sz="2400" b="1" dirty="0">
                <a:latin typeface="Arial" panose="020B0604020202020204" pitchFamily="34" charset="0"/>
              </a:rPr>
              <a:t>	From the end of the correction period </a:t>
            </a:r>
            <a:r>
              <a:rPr lang="en-US" sz="2400" b="1" dirty="0">
                <a:highlight>
                  <a:srgbClr val="00FFFF"/>
                </a:highlight>
                <a:latin typeface="Arial" panose="020B0604020202020204" pitchFamily="34" charset="0"/>
              </a:rPr>
              <a:t>(in case of 10 second windows containing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DS</a:t>
            </a:r>
            <a:r>
              <a:rPr lang="en-US" sz="2400" b="1" dirty="0">
                <a:highlight>
                  <a:srgbClr val="00FFFF"/>
                </a:highlight>
                <a:latin typeface="Arial" panose="020B0604020202020204" pitchFamily="34" charset="0"/>
              </a:rPr>
              <a:t> for either 2 or more consecutive seconds, or 2 or more individual seconds) or from the starting point of the correction procedure (in case all 10 second windows contain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DS</a:t>
            </a:r>
            <a:r>
              <a:rPr lang="en-US" sz="2400" b="1" dirty="0">
                <a:highlight>
                  <a:srgbClr val="00FFFF"/>
                </a:highlight>
                <a:latin typeface="Arial" panose="020B0604020202020204" pitchFamily="34" charset="0"/>
              </a:rPr>
              <a:t> only for one second or some 10 second windows contain </a:t>
            </a:r>
            <a:r>
              <a:rPr lang="en-US" sz="2400" b="1" dirty="0" err="1">
                <a:highlight>
                  <a:srgbClr val="00FFFF"/>
                </a:highlight>
                <a:latin typeface="Arial" panose="020B0604020202020204" pitchFamily="34" charset="0"/>
              </a:rPr>
              <a:t>i</a:t>
            </a:r>
            <a:r>
              <a:rPr lang="en-US" sz="2400" b="1" baseline="-25000" dirty="0" err="1">
                <a:highlight>
                  <a:srgbClr val="00FFFF"/>
                </a:highlight>
                <a:latin typeface="Arial" panose="020B0604020202020204" pitchFamily="34" charset="0"/>
              </a:rPr>
              <a:t>DS</a:t>
            </a:r>
            <a:r>
              <a:rPr lang="en-US" sz="2400" b="1" dirty="0">
                <a:highlight>
                  <a:srgbClr val="00FFFF"/>
                </a:highlight>
                <a:latin typeface="Arial" panose="020B0604020202020204" pitchFamily="34" charset="0"/>
              </a:rPr>
              <a:t> not at all)</a:t>
            </a:r>
            <a:r>
              <a:rPr lang="en-US" sz="2400" b="1" dirty="0">
                <a:latin typeface="Arial" panose="020B0604020202020204" pitchFamily="34" charset="0"/>
              </a:rPr>
              <a:t> to the end of the acceleration phase, if the downshift was a one step downshift, all downshifts with a duration of only one second shall be removed. If the downshift was a two step downshift, all requirements for gears greater than or equal to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up to the latest occurrence of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shall be corrected to (</a:t>
            </a:r>
            <a:r>
              <a:rPr lang="en-US" sz="2400" b="1" dirty="0" err="1">
                <a:latin typeface="Arial" panose="020B0604020202020204" pitchFamily="34" charset="0"/>
              </a:rPr>
              <a:t>i</a:t>
            </a:r>
            <a:r>
              <a:rPr lang="en-US" sz="2400" b="1" baseline="-25000" dirty="0" err="1">
                <a:latin typeface="Arial" panose="020B0604020202020204" pitchFamily="34" charset="0"/>
              </a:rPr>
              <a:t>DS</a:t>
            </a:r>
            <a:r>
              <a:rPr lang="en-US" sz="2400" b="1" dirty="0">
                <a:latin typeface="Arial" panose="020B0604020202020204" pitchFamily="34" charset="0"/>
              </a:rPr>
              <a:t> + 1).</a:t>
            </a: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02190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04800" y="1196752"/>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534988" indent="-534988" eaLnBrk="1" hangingPunct="1">
              <a:spcAft>
                <a:spcPct val="20000"/>
              </a:spcAft>
            </a:pPr>
            <a:r>
              <a:rPr lang="en-US" sz="2400" b="1" dirty="0">
                <a:solidFill>
                  <a:srgbClr val="000099"/>
                </a:solidFill>
                <a:latin typeface="Arial" panose="020B0604020202020204" pitchFamily="34" charset="0"/>
              </a:rPr>
              <a:t>With this amendment the following text can be deleted:</a:t>
            </a:r>
            <a:endParaRPr lang="de-DE" sz="2400" b="1" dirty="0">
              <a:solidFill>
                <a:srgbClr val="000099"/>
              </a:solidFill>
              <a:latin typeface="Arial" panose="020B0604020202020204" pitchFamily="34" charset="0"/>
            </a:endParaRPr>
          </a:p>
          <a:p>
            <a:pPr marL="534988" indent="0" eaLnBrk="1" hangingPunct="1">
              <a:spcAft>
                <a:spcPct val="20000"/>
              </a:spcAft>
              <a:buNone/>
            </a:pPr>
            <a:r>
              <a:rPr lang="en-US" sz="2400" b="1" strike="sngStrike" dirty="0">
                <a:latin typeface="Arial" panose="020B0604020202020204" pitchFamily="34" charset="0"/>
              </a:rPr>
              <a:t>This final correction shall also be applied from the start point to the end of the acceleration phase, if no 10 second window containing </a:t>
            </a:r>
            <a:r>
              <a:rPr lang="en-US" sz="2400" b="1" strike="sngStrike" dirty="0" err="1">
                <a:latin typeface="Arial" panose="020B0604020202020204" pitchFamily="34" charset="0"/>
              </a:rPr>
              <a:t>i</a:t>
            </a:r>
            <a:r>
              <a:rPr lang="en-US" sz="2400" b="1" strike="sngStrike" baseline="-25000" dirty="0" err="1">
                <a:latin typeface="Arial" panose="020B0604020202020204" pitchFamily="34" charset="0"/>
              </a:rPr>
              <a:t>D</a:t>
            </a:r>
            <a:r>
              <a:rPr lang="en-US" sz="2400" b="1" strike="sngStrike" dirty="0" err="1">
                <a:latin typeface="Arial" panose="020B0604020202020204" pitchFamily="34" charset="0"/>
              </a:rPr>
              <a:t>S</a:t>
            </a:r>
            <a:r>
              <a:rPr lang="en-US" sz="2400" b="1" strike="sngStrike" dirty="0">
                <a:latin typeface="Arial" panose="020B0604020202020204" pitchFamily="34" charset="0"/>
              </a:rPr>
              <a:t> for either 2 or more consecutive seconds or 2 or more individual seconds was identified.</a:t>
            </a:r>
          </a:p>
          <a:p>
            <a:pPr marL="534988" indent="-534988" eaLnBrk="1" hangingPunct="1">
              <a:spcAft>
                <a:spcPct val="20000"/>
              </a:spcAft>
            </a:pPr>
            <a:r>
              <a:rPr lang="en-US" sz="2400" b="1" dirty="0">
                <a:solidFill>
                  <a:srgbClr val="000099"/>
                </a:solidFill>
                <a:latin typeface="Arial" panose="020B0604020202020204" pitchFamily="34" charset="0"/>
              </a:rPr>
              <a:t>It is further proposed to replace the examples (</a:t>
            </a:r>
            <a:r>
              <a:rPr lang="en-US" sz="2400" b="1" dirty="0" err="1">
                <a:solidFill>
                  <a:srgbClr val="000099"/>
                </a:solidFill>
                <a:latin typeface="Arial" panose="020B0604020202020204" pitchFamily="34" charset="0"/>
              </a:rPr>
              <a:t>i</a:t>
            </a:r>
            <a:r>
              <a:rPr lang="en-US" sz="2400" b="1" dirty="0">
                <a:solidFill>
                  <a:srgbClr val="000099"/>
                </a:solidFill>
                <a:latin typeface="Arial" panose="020B0604020202020204" pitchFamily="34" charset="0"/>
              </a:rPr>
              <a:t>) to (iii) in paragraph 4(b) by tables A2/2 to A2/6</a:t>
            </a:r>
            <a:endParaRPr lang="en-US" sz="2400" b="1" strike="sngStrike" dirty="0">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780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5591"/>
                                        </p:tgtEl>
                                        <p:attrNameLst>
                                          <p:attrName>style.visibility</p:attrName>
                                        </p:attrNameLst>
                                      </p:cBhvr>
                                      <p:to>
                                        <p:strVal val="visible"/>
                                      </p:to>
                                    </p:set>
                                    <p:animEffect transition="in" filter="fade">
                                      <p:cBhvr>
                                        <p:cTn id="7" dur="1000"/>
                                        <p:tgtEl>
                                          <p:spTgt spid="195591"/>
                                        </p:tgtEl>
                                      </p:cBhvr>
                                    </p:animEffect>
                                    <p:anim calcmode="lin" valueType="num">
                                      <p:cBhvr>
                                        <p:cTn id="8" dur="1000" fill="hold"/>
                                        <p:tgtEl>
                                          <p:spTgt spid="195591"/>
                                        </p:tgtEl>
                                        <p:attrNameLst>
                                          <p:attrName>ppt_x</p:attrName>
                                        </p:attrNameLst>
                                      </p:cBhvr>
                                      <p:tavLst>
                                        <p:tav tm="0">
                                          <p:val>
                                            <p:strVal val="#ppt_x"/>
                                          </p:val>
                                        </p:tav>
                                        <p:tav tm="100000">
                                          <p:val>
                                            <p:strVal val="#ppt_x"/>
                                          </p:val>
                                        </p:tav>
                                      </p:tavLst>
                                    </p:anim>
                                    <p:anim calcmode="lin" valueType="num">
                                      <p:cBhvr>
                                        <p:cTn id="9" dur="1000" fill="hold"/>
                                        <p:tgtEl>
                                          <p:spTgt spid="1955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4 (b)</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eaLnBrk="1" hangingPunct="1">
              <a:spcAft>
                <a:spcPct val="20000"/>
              </a:spcAft>
              <a:buNone/>
              <a:tabLst>
                <a:tab pos="895350" algn="l"/>
              </a:tabLst>
            </a:pPr>
            <a:r>
              <a:rPr lang="en-US" sz="2000" b="1" strike="sngStrike" dirty="0">
                <a:latin typeface="Arial" panose="020B0604020202020204" pitchFamily="34" charset="0"/>
              </a:rPr>
              <a:t>(</a:t>
            </a:r>
            <a:r>
              <a:rPr lang="en-US" sz="2000" b="1" strike="sngStrike" dirty="0" err="1">
                <a:latin typeface="Arial" panose="020B0604020202020204" pitchFamily="34" charset="0"/>
              </a:rPr>
              <a:t>i</a:t>
            </a:r>
            <a:r>
              <a:rPr lang="en-US" sz="2000" b="1" strike="sngStrike" dirty="0">
                <a:latin typeface="Arial" panose="020B0604020202020204" pitchFamily="34" charset="0"/>
              </a:rPr>
              <a:t>) 	If the initially calculated gear use is:      		              	2, 2, 3, [3, 4, 4, 4, 4, 3, 4, 4, 4, 4], 4, 4, 3, 4, 4, 4,		           	the gear use shall be corrected to:        		                           	2, 2, 3, 3, 3, 3, 3, 3, 3, 3, 3, 3, 3, 3, 3, 3, 4, 4, 4.</a:t>
            </a:r>
          </a:p>
          <a:p>
            <a:pPr marL="0" indent="0" eaLnBrk="1" hangingPunct="1">
              <a:spcAft>
                <a:spcPct val="20000"/>
              </a:spcAft>
              <a:buNone/>
              <a:tabLst>
                <a:tab pos="895350" algn="l"/>
              </a:tabLst>
            </a:pPr>
            <a:r>
              <a:rPr lang="en-US" sz="2000" b="1" strike="sngStrike" dirty="0">
                <a:latin typeface="Arial" panose="020B0604020202020204" pitchFamily="34" charset="0"/>
              </a:rPr>
              <a:t>(ii) 	If the initially calculated gear use is:                                             	2, 2, 3, [3, 4, 4, 3, 4, 4, 4, 4, 4, 4], 4, 4, 4, 4, 3, 4,                         	the gear use shall be corrected to:                                               	2, 2, 3, 3, 3, 3, 3, 4, 4, 4, 4, 4, 4, 4, 4, 4, 4, 4, 4.</a:t>
            </a:r>
          </a:p>
          <a:p>
            <a:pPr marL="0" indent="0" eaLnBrk="1" hangingPunct="1">
              <a:spcAft>
                <a:spcPct val="20000"/>
              </a:spcAft>
              <a:buNone/>
              <a:tabLst>
                <a:tab pos="895350" algn="l"/>
              </a:tabLst>
            </a:pPr>
            <a:r>
              <a:rPr lang="en-US" sz="2000" b="1" strike="sngStrike" dirty="0">
                <a:latin typeface="Arial" panose="020B0604020202020204" pitchFamily="34" charset="0"/>
              </a:rPr>
              <a:t>(iii) 	If the initially calculated gear use is:                                            	2, 2, 3, [3, 4, 4, 4, 4, 4, 4, 4, 4, 4], 4, 4, 4, 3, 3, 4,                          	the gear use shall be corrected to:                                               	2, 2, 3, 3, 3, 3, 3, 3, 3, 3, 3, 3, 3, 3, 3, 3, 3, 3, 4.</a:t>
            </a:r>
          </a:p>
          <a:p>
            <a:pPr marL="0" indent="0" eaLnBrk="1" hangingPunct="1">
              <a:spcAft>
                <a:spcPct val="20000"/>
              </a:spcAft>
              <a:buNone/>
            </a:pPr>
            <a:r>
              <a:rPr lang="en-US" sz="2000" b="1" strike="sngStrike" dirty="0">
                <a:latin typeface="Arial" panose="020B0604020202020204" pitchFamily="34" charset="0"/>
              </a:rPr>
              <a:t>The first 10 second windows are indicated by square brackets in the examples above.</a:t>
            </a:r>
          </a:p>
          <a:p>
            <a:pPr marL="0" indent="0" eaLnBrk="1" hangingPunct="1">
              <a:spcAft>
                <a:spcPct val="20000"/>
              </a:spcAft>
              <a:buNone/>
            </a:pPr>
            <a:r>
              <a:rPr lang="en-US" sz="2000" b="1" strike="sngStrike" dirty="0">
                <a:latin typeface="Arial" panose="020B0604020202020204" pitchFamily="34" charset="0"/>
              </a:rPr>
              <a:t>The underlined gears (e.g. 3) indicate those cases which could lead to a correction of the gear before it.</a:t>
            </a:r>
            <a:endParaRPr lang="en-US" sz="2000" b="1" dirty="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22481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gtEl>
                                        <p:attrNameLst>
                                          <p:attrName>style.visibility</p:attrName>
                                        </p:attrNameLst>
                                      </p:cBhvr>
                                      <p:to>
                                        <p:strVal val="visible"/>
                                      </p:to>
                                    </p:set>
                                    <p:anim calcmode="lin" valueType="num">
                                      <p:cBhvr additive="base">
                                        <p:cTn id="7" dur="500" fill="hold"/>
                                        <p:tgtEl>
                                          <p:spTgt spid="195591"/>
                                        </p:tgtEl>
                                        <p:attrNameLst>
                                          <p:attrName>ppt_x</p:attrName>
                                        </p:attrNameLst>
                                      </p:cBhvr>
                                      <p:tavLst>
                                        <p:tav tm="0">
                                          <p:val>
                                            <p:strVal val="#ppt_x"/>
                                          </p:val>
                                        </p:tav>
                                        <p:tav tm="100000">
                                          <p:val>
                                            <p:strVal val="#ppt_x"/>
                                          </p:val>
                                        </p:tav>
                                      </p:tavLst>
                                    </p:anim>
                                    <p:anim calcmode="lin" valueType="num">
                                      <p:cBhvr additive="base">
                                        <p:cTn id="8" dur="500" fill="hold"/>
                                        <p:tgtEl>
                                          <p:spTgt spid="1955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ldLvl="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Table A2/2</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pic>
        <p:nvPicPr>
          <p:cNvPr id="3" name="Grafik 2">
            <a:extLst>
              <a:ext uri="{FF2B5EF4-FFF2-40B4-BE49-F238E27FC236}">
                <a16:creationId xmlns:a16="http://schemas.microsoft.com/office/drawing/2014/main" id="{EB85A855-18F6-40AE-BB75-C4D29E41CB81}"/>
              </a:ext>
            </a:extLst>
          </p:cNvPr>
          <p:cNvPicPr>
            <a:picLocks noChangeAspect="1"/>
          </p:cNvPicPr>
          <p:nvPr/>
        </p:nvPicPr>
        <p:blipFill>
          <a:blip r:embed="rId2"/>
          <a:stretch>
            <a:fillRect/>
          </a:stretch>
        </p:blipFill>
        <p:spPr>
          <a:xfrm>
            <a:off x="179388" y="1268760"/>
            <a:ext cx="8806496" cy="4320478"/>
          </a:xfrm>
          <a:prstGeom prst="rect">
            <a:avLst/>
          </a:prstGeom>
        </p:spPr>
      </p:pic>
    </p:spTree>
    <p:extLst>
      <p:ext uri="{BB962C8B-B14F-4D97-AF65-F5344CB8AC3E}">
        <p14:creationId xmlns:p14="http://schemas.microsoft.com/office/powerpoint/2010/main" val="1712352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Overview</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de-DE" sz="2400" b="1" dirty="0">
                <a:solidFill>
                  <a:srgbClr val="000099"/>
                </a:solidFill>
                <a:latin typeface="Arial" panose="020B0604020202020204" pitchFamily="34" charset="0"/>
              </a:rPr>
              <a:t>GSTF web-</a:t>
            </a:r>
            <a:r>
              <a:rPr lang="de-DE" sz="2400" b="1" dirty="0" err="1">
                <a:solidFill>
                  <a:srgbClr val="000099"/>
                </a:solidFill>
                <a:latin typeface="Arial" panose="020B0604020202020204" pitchFamily="34" charset="0"/>
              </a:rPr>
              <a:t>telco</a:t>
            </a:r>
            <a:r>
              <a:rPr lang="de-DE" sz="2400" b="1" dirty="0">
                <a:solidFill>
                  <a:srgbClr val="000099"/>
                </a:solidFill>
                <a:latin typeface="Arial" panose="020B0604020202020204" pitchFamily="34" charset="0"/>
              </a:rPr>
              <a:t> at 27.03.2018</a:t>
            </a:r>
          </a:p>
          <a:p>
            <a:pPr eaLnBrk="1" hangingPunct="1">
              <a:spcAft>
                <a:spcPct val="20000"/>
              </a:spcAft>
              <a:buFont typeface="Arial" panose="020B0604020202020204" pitchFamily="34" charset="0"/>
              <a:buChar char="•"/>
            </a:pPr>
            <a:r>
              <a:rPr lang="de-DE" sz="2400" b="1" dirty="0">
                <a:solidFill>
                  <a:srgbClr val="000099"/>
                </a:solidFill>
                <a:latin typeface="Arial" panose="020B0604020202020204" pitchFamily="34" charset="0"/>
              </a:rPr>
              <a:t>Amendment </a:t>
            </a:r>
            <a:r>
              <a:rPr lang="de-DE" sz="2400" b="1" dirty="0" err="1">
                <a:solidFill>
                  <a:srgbClr val="000099"/>
                </a:solidFill>
                <a:latin typeface="Arial" panose="020B0604020202020204" pitchFamily="34" charset="0"/>
              </a:rPr>
              <a:t>proposals</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for</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annex</a:t>
            </a:r>
            <a:r>
              <a:rPr lang="de-DE" sz="2400" b="1" dirty="0">
                <a:solidFill>
                  <a:srgbClr val="000099"/>
                </a:solidFill>
                <a:latin typeface="Arial" panose="020B0604020202020204" pitchFamily="34" charset="0"/>
              </a:rPr>
              <a:t> 2 </a:t>
            </a:r>
            <a:r>
              <a:rPr lang="de-DE" sz="2400" b="1" dirty="0" err="1">
                <a:solidFill>
                  <a:srgbClr val="000099"/>
                </a:solidFill>
                <a:latin typeface="Arial" panose="020B0604020202020204" pitchFamily="34" charset="0"/>
              </a:rPr>
              <a:t>to</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be</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adopted</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by</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the</a:t>
            </a:r>
            <a:r>
              <a:rPr lang="de-DE" sz="2400" b="1" dirty="0">
                <a:solidFill>
                  <a:srgbClr val="000099"/>
                </a:solidFill>
                <a:latin typeface="Arial" panose="020B0604020202020204" pitchFamily="34" charset="0"/>
              </a:rPr>
              <a:t> IWG:</a:t>
            </a:r>
          </a:p>
          <a:p>
            <a:pPr lvl="1" eaLnBrk="1" hangingPunct="1">
              <a:spcAft>
                <a:spcPct val="20000"/>
              </a:spcAft>
              <a:buFont typeface="Wingdings" panose="05000000000000000000" pitchFamily="2" charset="2"/>
              <a:buChar char="Ø"/>
            </a:pPr>
            <a:r>
              <a:rPr lang="de-DE" sz="2000" b="1" dirty="0">
                <a:solidFill>
                  <a:srgbClr val="009900"/>
                </a:solidFill>
                <a:highlight>
                  <a:srgbClr val="00FFFF"/>
                </a:highlight>
                <a:latin typeface="Arial" panose="020B0604020202020204" pitchFamily="34" charset="0"/>
              </a:rPr>
              <a:t>Paragraph 2 (</a:t>
            </a:r>
            <a:r>
              <a:rPr lang="de-DE" sz="2000" b="1" dirty="0" err="1">
                <a:solidFill>
                  <a:srgbClr val="009900"/>
                </a:solidFill>
                <a:highlight>
                  <a:srgbClr val="00FFFF"/>
                </a:highlight>
                <a:latin typeface="Arial" panose="020B0604020202020204" pitchFamily="34" charset="0"/>
              </a:rPr>
              <a:t>editorial</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modifications</a:t>
            </a:r>
            <a:r>
              <a:rPr lang="de-DE" sz="2000" b="1" dirty="0">
                <a:solidFill>
                  <a:srgbClr val="009900"/>
                </a:solidFill>
                <a:highlight>
                  <a:srgbClr val="00FFFF"/>
                </a:highlight>
                <a:latin typeface="Arial" panose="020B0604020202020204" pitchFamily="34" charset="0"/>
              </a:rPr>
              <a:t>),</a:t>
            </a:r>
          </a:p>
          <a:p>
            <a:pPr lvl="1" eaLnBrk="1" hangingPunct="1">
              <a:spcAft>
                <a:spcPct val="20000"/>
              </a:spcAft>
              <a:buFont typeface="Wingdings" panose="05000000000000000000" pitchFamily="2" charset="2"/>
              <a:buChar char="Ø"/>
            </a:pPr>
            <a:r>
              <a:rPr lang="de-DE" sz="2000" b="1" dirty="0">
                <a:solidFill>
                  <a:srgbClr val="009900"/>
                </a:solidFill>
                <a:highlight>
                  <a:srgbClr val="00FFFF"/>
                </a:highlight>
                <a:latin typeface="Arial" panose="020B0604020202020204" pitchFamily="34" charset="0"/>
              </a:rPr>
              <a:t>Para 3.3 (</a:t>
            </a:r>
            <a:r>
              <a:rPr lang="de-DE" sz="2000" b="1" dirty="0" err="1">
                <a:solidFill>
                  <a:srgbClr val="009900"/>
                </a:solidFill>
                <a:highlight>
                  <a:srgbClr val="00FFFF"/>
                </a:highlight>
                <a:latin typeface="Arial" panose="020B0604020202020204" pitchFamily="34" charset="0"/>
              </a:rPr>
              <a:t>modifications</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for</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clutch</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operation</a:t>
            </a:r>
            <a:r>
              <a:rPr lang="de-DE" sz="2000" b="1" dirty="0">
                <a:solidFill>
                  <a:srgbClr val="009900"/>
                </a:solidFill>
                <a:highlight>
                  <a:srgbClr val="00FFFF"/>
                </a:highlight>
                <a:latin typeface="Arial" panose="020B0604020202020204" pitchFamily="34" charset="0"/>
              </a:rPr>
              <a:t> and eng. </a:t>
            </a:r>
            <a:r>
              <a:rPr lang="de-DE" sz="2000" b="1" dirty="0" err="1">
                <a:solidFill>
                  <a:srgbClr val="009900"/>
                </a:solidFill>
                <a:highlight>
                  <a:srgbClr val="00FFFF"/>
                </a:highlight>
                <a:latin typeface="Arial" panose="020B0604020202020204" pitchFamily="34" charset="0"/>
              </a:rPr>
              <a:t>speed</a:t>
            </a:r>
            <a:r>
              <a:rPr lang="de-DE" sz="2000" b="1" dirty="0">
                <a:solidFill>
                  <a:srgbClr val="009900"/>
                </a:solidFill>
                <a:highlight>
                  <a:srgbClr val="00FFFF"/>
                </a:highlight>
                <a:latin typeface="Arial" panose="020B0604020202020204" pitchFamily="34" charset="0"/>
              </a:rPr>
              <a:t>),</a:t>
            </a:r>
          </a:p>
          <a:p>
            <a:pPr lvl="1" eaLnBrk="1" hangingPunct="1">
              <a:spcAft>
                <a:spcPct val="20000"/>
              </a:spcAft>
              <a:buFont typeface="Wingdings" panose="05000000000000000000" pitchFamily="2" charset="2"/>
              <a:buChar char="Ø"/>
            </a:pPr>
            <a:r>
              <a:rPr lang="de-DE" sz="2000" b="1" dirty="0">
                <a:solidFill>
                  <a:srgbClr val="009900"/>
                </a:solidFill>
                <a:latin typeface="Arial" panose="020B0604020202020204" pitchFamily="34" charset="0"/>
              </a:rPr>
              <a:t>Paragraph 4 (a) (</a:t>
            </a:r>
            <a:r>
              <a:rPr lang="de-DE" sz="2000" b="1" dirty="0" err="1">
                <a:solidFill>
                  <a:srgbClr val="009900"/>
                </a:solidFill>
                <a:latin typeface="Arial" panose="020B0604020202020204" pitchFamily="34" charset="0"/>
              </a:rPr>
              <a:t>supplement</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for</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more</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reasonable</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results</a:t>
            </a:r>
            <a:r>
              <a:rPr lang="de-DE" sz="2000" b="1" dirty="0">
                <a:solidFill>
                  <a:srgbClr val="009900"/>
                </a:solidFill>
                <a:latin typeface="Arial" panose="020B0604020202020204" pitchFamily="34" charset="0"/>
              </a:rPr>
              <a:t>),</a:t>
            </a:r>
          </a:p>
          <a:p>
            <a:pPr lvl="1" eaLnBrk="1" hangingPunct="1">
              <a:spcAft>
                <a:spcPct val="20000"/>
              </a:spcAft>
              <a:buFont typeface="Wingdings" panose="05000000000000000000" pitchFamily="2" charset="2"/>
              <a:buChar char="Ø"/>
            </a:pPr>
            <a:r>
              <a:rPr lang="de-DE" sz="2000" b="1" dirty="0">
                <a:solidFill>
                  <a:srgbClr val="009900"/>
                </a:solidFill>
                <a:latin typeface="Arial" panose="020B0604020202020204" pitchFamily="34" charset="0"/>
              </a:rPr>
              <a:t>Paragraph 4 (b) </a:t>
            </a:r>
            <a:r>
              <a:rPr lang="de-DE" sz="2000" b="1" dirty="0" err="1">
                <a:solidFill>
                  <a:srgbClr val="009900"/>
                </a:solidFill>
                <a:latin typeface="Arial" panose="020B0604020202020204" pitchFamily="34" charset="0"/>
              </a:rPr>
              <a:t>as</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discussed</a:t>
            </a:r>
            <a:r>
              <a:rPr lang="de-DE" sz="2000" b="1" dirty="0">
                <a:solidFill>
                  <a:srgbClr val="009900"/>
                </a:solidFill>
                <a:latin typeface="Arial" panose="020B0604020202020204" pitchFamily="34" charset="0"/>
              </a:rPr>
              <a:t> and </a:t>
            </a:r>
            <a:r>
              <a:rPr lang="de-DE" sz="2000" b="1" dirty="0" err="1">
                <a:solidFill>
                  <a:srgbClr val="009900"/>
                </a:solidFill>
                <a:latin typeface="Arial" panose="020B0604020202020204" pitchFamily="34" charset="0"/>
              </a:rPr>
              <a:t>adopted</a:t>
            </a:r>
            <a:r>
              <a:rPr lang="de-DE" sz="2000" b="1" dirty="0">
                <a:solidFill>
                  <a:srgbClr val="009900"/>
                </a:solidFill>
                <a:latin typeface="Arial" panose="020B0604020202020204" pitchFamily="34" charset="0"/>
              </a:rPr>
              <a:t> at 27.03.2018, </a:t>
            </a:r>
            <a:r>
              <a:rPr lang="de-DE" sz="2000" b="1" dirty="0" err="1">
                <a:solidFill>
                  <a:srgbClr val="009900"/>
                </a:solidFill>
                <a:highlight>
                  <a:srgbClr val="00FFFF"/>
                </a:highlight>
                <a:latin typeface="Arial" panose="020B0604020202020204" pitchFamily="34" charset="0"/>
              </a:rPr>
              <a:t>improved</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text</a:t>
            </a:r>
            <a:r>
              <a:rPr lang="de-DE" sz="2000" b="1" dirty="0">
                <a:solidFill>
                  <a:srgbClr val="009900"/>
                </a:solidFill>
                <a:highlight>
                  <a:srgbClr val="00FFFF"/>
                </a:highlight>
                <a:latin typeface="Arial" panose="020B0604020202020204" pitchFamily="34" charset="0"/>
              </a:rPr>
              <a:t> in </a:t>
            </a:r>
            <a:r>
              <a:rPr lang="de-DE" sz="2000" b="1" dirty="0" err="1">
                <a:solidFill>
                  <a:srgbClr val="009900"/>
                </a:solidFill>
                <a:highlight>
                  <a:srgbClr val="00FFFF"/>
                </a:highlight>
                <a:latin typeface="Arial" panose="020B0604020202020204" pitchFamily="34" charset="0"/>
              </a:rPr>
              <a:t>addition</a:t>
            </a:r>
            <a:r>
              <a:rPr lang="de-DE" sz="2000" b="1" dirty="0">
                <a:solidFill>
                  <a:srgbClr val="009900"/>
                </a:solidFill>
                <a:highlight>
                  <a:srgbClr val="00FFFF"/>
                </a:highlight>
                <a:latin typeface="Arial" panose="020B0604020202020204" pitchFamily="34" charset="0"/>
              </a:rPr>
              <a:t>,</a:t>
            </a:r>
          </a:p>
          <a:p>
            <a:pPr lvl="1" eaLnBrk="1" hangingPunct="1">
              <a:spcAft>
                <a:spcPct val="20000"/>
              </a:spcAft>
              <a:buFont typeface="Wingdings" panose="05000000000000000000" pitchFamily="2" charset="2"/>
              <a:buChar char="Ø"/>
            </a:pPr>
            <a:r>
              <a:rPr lang="de-DE" sz="2000" b="1" dirty="0" err="1">
                <a:solidFill>
                  <a:srgbClr val="009900"/>
                </a:solidFill>
                <a:latin typeface="Arial" panose="020B0604020202020204" pitchFamily="34" charset="0"/>
              </a:rPr>
              <a:t>Improved</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examples</a:t>
            </a:r>
            <a:r>
              <a:rPr lang="de-DE" sz="2000" b="1" dirty="0">
                <a:solidFill>
                  <a:srgbClr val="009900"/>
                </a:solidFill>
                <a:latin typeface="Arial" panose="020B0604020202020204" pitchFamily="34" charset="0"/>
              </a:rPr>
              <a:t> in </a:t>
            </a:r>
            <a:r>
              <a:rPr lang="de-DE" sz="2000" b="1" dirty="0" err="1">
                <a:solidFill>
                  <a:srgbClr val="009900"/>
                </a:solidFill>
                <a:latin typeface="Arial" panose="020B0604020202020204" pitchFamily="34" charset="0"/>
              </a:rPr>
              <a:t>paragraph</a:t>
            </a:r>
            <a:r>
              <a:rPr lang="de-DE" sz="2000" b="1" dirty="0">
                <a:solidFill>
                  <a:srgbClr val="009900"/>
                </a:solidFill>
                <a:latin typeface="Arial" panose="020B0604020202020204" pitchFamily="34" charset="0"/>
              </a:rPr>
              <a:t> 4 (b) </a:t>
            </a:r>
            <a:r>
              <a:rPr lang="de-DE" sz="2000" b="1" dirty="0" err="1">
                <a:solidFill>
                  <a:srgbClr val="009900"/>
                </a:solidFill>
                <a:latin typeface="Arial" panose="020B0604020202020204" pitchFamily="34" charset="0"/>
              </a:rPr>
              <a:t>as</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discussed</a:t>
            </a:r>
            <a:r>
              <a:rPr lang="de-DE" sz="2000" b="1" dirty="0">
                <a:solidFill>
                  <a:srgbClr val="009900"/>
                </a:solidFill>
                <a:latin typeface="Arial" panose="020B0604020202020204" pitchFamily="34" charset="0"/>
              </a:rPr>
              <a:t> at 27.03.2018 </a:t>
            </a:r>
            <a:r>
              <a:rPr lang="de-DE" sz="2000" b="1" dirty="0" err="1">
                <a:solidFill>
                  <a:srgbClr val="009900"/>
                </a:solidFill>
                <a:highlight>
                  <a:srgbClr val="00FFFF"/>
                </a:highlight>
                <a:latin typeface="Arial" panose="020B0604020202020204" pitchFamily="34" charset="0"/>
              </a:rPr>
              <a:t>amended</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with</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this</a:t>
            </a:r>
            <a:r>
              <a:rPr lang="de-DE" sz="2000" b="1" dirty="0">
                <a:solidFill>
                  <a:srgbClr val="009900"/>
                </a:solidFill>
                <a:highlight>
                  <a:srgbClr val="00FFFF"/>
                </a:highlight>
                <a:latin typeface="Arial" panose="020B0604020202020204" pitchFamily="34" charset="0"/>
              </a:rPr>
              <a:t> </a:t>
            </a:r>
            <a:r>
              <a:rPr lang="de-DE" sz="2000" b="1" dirty="0" err="1">
                <a:solidFill>
                  <a:srgbClr val="009900"/>
                </a:solidFill>
                <a:highlight>
                  <a:srgbClr val="00FFFF"/>
                </a:highlight>
                <a:latin typeface="Arial" panose="020B0604020202020204" pitchFamily="34" charset="0"/>
              </a:rPr>
              <a:t>revision</a:t>
            </a:r>
            <a:r>
              <a:rPr lang="de-DE" sz="2000" b="1" dirty="0">
                <a:solidFill>
                  <a:srgbClr val="009900"/>
                </a:solidFill>
                <a:highlight>
                  <a:srgbClr val="00FFFF"/>
                </a:highlight>
                <a:latin typeface="Arial" panose="020B0604020202020204" pitchFamily="34" charset="0"/>
              </a:rPr>
              <a:t>,</a:t>
            </a:r>
          </a:p>
          <a:p>
            <a:pPr lvl="1" eaLnBrk="1" hangingPunct="1">
              <a:spcAft>
                <a:spcPct val="20000"/>
              </a:spcAft>
              <a:buFont typeface="Wingdings" panose="05000000000000000000" pitchFamily="2" charset="2"/>
              <a:buChar char="Ø"/>
            </a:pPr>
            <a:r>
              <a:rPr lang="de-DE" sz="2000" b="1" dirty="0">
                <a:solidFill>
                  <a:srgbClr val="009900"/>
                </a:solidFill>
                <a:latin typeface="Arial" panose="020B0604020202020204" pitchFamily="34" charset="0"/>
              </a:rPr>
              <a:t>Paragraph 4 (c) </a:t>
            </a:r>
            <a:r>
              <a:rPr lang="de-DE" sz="2000" b="1" dirty="0" err="1">
                <a:solidFill>
                  <a:srgbClr val="009900"/>
                </a:solidFill>
                <a:latin typeface="Arial" panose="020B0604020202020204" pitchFamily="34" charset="0"/>
              </a:rPr>
              <a:t>as</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proposed</a:t>
            </a:r>
            <a:r>
              <a:rPr lang="de-DE" sz="2000" b="1" dirty="0">
                <a:solidFill>
                  <a:srgbClr val="009900"/>
                </a:solidFill>
                <a:latin typeface="Arial" panose="020B0604020202020204" pitchFamily="34" charset="0"/>
              </a:rPr>
              <a:t> in </a:t>
            </a:r>
            <a:r>
              <a:rPr lang="de-DE" sz="2000" b="1" dirty="0" err="1">
                <a:solidFill>
                  <a:srgbClr val="009900"/>
                </a:solidFill>
                <a:latin typeface="Arial" panose="020B0604020202020204" pitchFamily="34" charset="0"/>
              </a:rPr>
              <a:t>appendix</a:t>
            </a:r>
            <a:r>
              <a:rPr lang="de-DE" sz="2000" b="1" dirty="0">
                <a:solidFill>
                  <a:srgbClr val="009900"/>
                </a:solidFill>
                <a:latin typeface="Arial" panose="020B0604020202020204" pitchFamily="34" charset="0"/>
              </a:rPr>
              <a:t> 1 </a:t>
            </a:r>
            <a:r>
              <a:rPr lang="de-DE" sz="2000" b="1" dirty="0" err="1">
                <a:solidFill>
                  <a:srgbClr val="009900"/>
                </a:solidFill>
                <a:latin typeface="Arial" panose="020B0604020202020204" pitchFamily="34" charset="0"/>
              </a:rPr>
              <a:t>of</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the</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minutes</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from</a:t>
            </a:r>
            <a:r>
              <a:rPr lang="de-DE" sz="2000" b="1" dirty="0">
                <a:solidFill>
                  <a:srgbClr val="009900"/>
                </a:solidFill>
                <a:latin typeface="Arial" panose="020B0604020202020204" pitchFamily="34" charset="0"/>
              </a:rPr>
              <a:t> </a:t>
            </a:r>
            <a:r>
              <a:rPr lang="de-DE" sz="2000" b="1" dirty="0" err="1">
                <a:solidFill>
                  <a:srgbClr val="009900"/>
                </a:solidFill>
                <a:latin typeface="Arial" panose="020B0604020202020204" pitchFamily="34" charset="0"/>
              </a:rPr>
              <a:t>the</a:t>
            </a:r>
            <a:r>
              <a:rPr lang="de-DE" sz="2000" b="1" dirty="0">
                <a:solidFill>
                  <a:srgbClr val="009900"/>
                </a:solidFill>
                <a:latin typeface="Arial" panose="020B0604020202020204" pitchFamily="34" charset="0"/>
              </a:rPr>
              <a:t> GSTF web-</a:t>
            </a:r>
            <a:r>
              <a:rPr lang="de-DE" sz="2000" b="1" dirty="0" err="1">
                <a:solidFill>
                  <a:srgbClr val="009900"/>
                </a:solidFill>
                <a:latin typeface="Arial" panose="020B0604020202020204" pitchFamily="34" charset="0"/>
              </a:rPr>
              <a:t>telco</a:t>
            </a:r>
            <a:r>
              <a:rPr lang="de-DE" sz="2000" b="1" dirty="0">
                <a:solidFill>
                  <a:srgbClr val="009900"/>
                </a:solidFill>
                <a:latin typeface="Arial" panose="020B0604020202020204" pitchFamily="34" charset="0"/>
              </a:rPr>
              <a:t> at 27.03.2018.</a:t>
            </a:r>
          </a:p>
          <a:p>
            <a:pPr eaLnBrk="1" hangingPunct="1">
              <a:spcAft>
                <a:spcPct val="20000"/>
              </a:spcAft>
              <a:buFont typeface="Arial" panose="020B0604020202020204" pitchFamily="34" charset="0"/>
              <a:buChar char="•"/>
            </a:pPr>
            <a:r>
              <a:rPr lang="de-DE" sz="2400" b="1" dirty="0" err="1">
                <a:solidFill>
                  <a:srgbClr val="000099"/>
                </a:solidFill>
                <a:latin typeface="Arial" panose="020B0604020202020204" pitchFamily="34" charset="0"/>
              </a:rPr>
              <a:t>Timeplan</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of</a:t>
            </a:r>
            <a:r>
              <a:rPr lang="de-DE" sz="2400" b="1" dirty="0">
                <a:solidFill>
                  <a:srgbClr val="000099"/>
                </a:solidFill>
                <a:latin typeface="Arial" panose="020B0604020202020204" pitchFamily="34" charset="0"/>
              </a:rPr>
              <a:t> a </a:t>
            </a:r>
            <a:r>
              <a:rPr lang="de-DE" sz="2400" b="1" dirty="0" err="1">
                <a:solidFill>
                  <a:srgbClr val="000099"/>
                </a:solidFill>
                <a:latin typeface="Arial" panose="020B0604020202020204" pitchFamily="34" charset="0"/>
              </a:rPr>
              <a:t>new</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round</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robin</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test</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as</a:t>
            </a:r>
            <a:r>
              <a:rPr lang="de-DE" sz="2400" b="1" dirty="0">
                <a:solidFill>
                  <a:srgbClr val="000099"/>
                </a:solidFill>
                <a:latin typeface="Arial" panose="020B0604020202020204" pitchFamily="34" charset="0"/>
              </a:rPr>
              <a:t> </a:t>
            </a:r>
            <a:r>
              <a:rPr lang="de-DE" sz="2400" b="1" dirty="0" err="1">
                <a:solidFill>
                  <a:srgbClr val="000099"/>
                </a:solidFill>
                <a:latin typeface="Arial" panose="020B0604020202020204" pitchFamily="34" charset="0"/>
              </a:rPr>
              <a:t>discussed</a:t>
            </a:r>
            <a:r>
              <a:rPr lang="de-DE" sz="2400" b="1" dirty="0">
                <a:solidFill>
                  <a:srgbClr val="000099"/>
                </a:solidFill>
                <a:latin typeface="Arial" panose="020B0604020202020204" pitchFamily="34" charset="0"/>
              </a:rPr>
              <a:t> and </a:t>
            </a:r>
            <a:r>
              <a:rPr lang="de-DE" sz="2400" b="1" dirty="0" err="1">
                <a:solidFill>
                  <a:srgbClr val="000099"/>
                </a:solidFill>
                <a:latin typeface="Arial" panose="020B0604020202020204" pitchFamily="34" charset="0"/>
              </a:rPr>
              <a:t>adopted</a:t>
            </a:r>
            <a:r>
              <a:rPr lang="de-DE" sz="2400" b="1" dirty="0">
                <a:solidFill>
                  <a:srgbClr val="000099"/>
                </a:solidFill>
                <a:latin typeface="Arial" panose="020B0604020202020204" pitchFamily="34" charset="0"/>
              </a:rPr>
              <a:t> in </a:t>
            </a:r>
            <a:r>
              <a:rPr lang="de-DE" sz="2400" b="1" dirty="0" err="1">
                <a:solidFill>
                  <a:srgbClr val="000099"/>
                </a:solidFill>
                <a:latin typeface="Arial" panose="020B0604020202020204" pitchFamily="34" charset="0"/>
              </a:rPr>
              <a:t>the</a:t>
            </a:r>
            <a:r>
              <a:rPr lang="de-DE" sz="2400" b="1" dirty="0">
                <a:solidFill>
                  <a:srgbClr val="000099"/>
                </a:solidFill>
                <a:latin typeface="Arial" panose="020B0604020202020204" pitchFamily="34" charset="0"/>
              </a:rPr>
              <a:t> GSTF web-</a:t>
            </a:r>
            <a:r>
              <a:rPr lang="de-DE" sz="2400" b="1" dirty="0" err="1">
                <a:solidFill>
                  <a:srgbClr val="000099"/>
                </a:solidFill>
                <a:latin typeface="Arial" panose="020B0604020202020204" pitchFamily="34" charset="0"/>
              </a:rPr>
              <a:t>telco</a:t>
            </a:r>
            <a:r>
              <a:rPr lang="de-DE" sz="2400" b="1" dirty="0">
                <a:solidFill>
                  <a:srgbClr val="000099"/>
                </a:solidFill>
                <a:latin typeface="Arial" panose="020B0604020202020204" pitchFamily="34" charset="0"/>
              </a:rPr>
              <a:t> at 27.03.2018</a:t>
            </a:r>
            <a:endParaRPr lang="de-DE" b="1" dirty="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5591">
                                            <p:txEl>
                                              <p:pRg st="6" end="6"/>
                                            </p:txEl>
                                          </p:spTgt>
                                        </p:tgtEl>
                                        <p:attrNameLst>
                                          <p:attrName>style.visibility</p:attrName>
                                        </p:attrNameLst>
                                      </p:cBhvr>
                                      <p:to>
                                        <p:strVal val="visible"/>
                                      </p:to>
                                    </p:set>
                                    <p:anim calcmode="lin" valueType="num">
                                      <p:cBhvr additive="base">
                                        <p:cTn id="43" dur="500" fill="hold"/>
                                        <p:tgtEl>
                                          <p:spTgt spid="19559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559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5591">
                                            <p:txEl>
                                              <p:pRg st="7" end="7"/>
                                            </p:txEl>
                                          </p:spTgt>
                                        </p:tgtEl>
                                        <p:attrNameLst>
                                          <p:attrName>style.visibility</p:attrName>
                                        </p:attrNameLst>
                                      </p:cBhvr>
                                      <p:to>
                                        <p:strVal val="visible"/>
                                      </p:to>
                                    </p:set>
                                    <p:anim calcmode="lin" valueType="num">
                                      <p:cBhvr additive="base">
                                        <p:cTn id="49" dur="500" fill="hold"/>
                                        <p:tgtEl>
                                          <p:spTgt spid="195591">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9559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95591">
                                            <p:txEl>
                                              <p:pRg st="8" end="8"/>
                                            </p:txEl>
                                          </p:spTgt>
                                        </p:tgtEl>
                                        <p:attrNameLst>
                                          <p:attrName>style.visibility</p:attrName>
                                        </p:attrNameLst>
                                      </p:cBhvr>
                                      <p:to>
                                        <p:strVal val="visible"/>
                                      </p:to>
                                    </p:set>
                                    <p:anim calcmode="lin" valueType="num">
                                      <p:cBhvr additive="base">
                                        <p:cTn id="55" dur="500" fill="hold"/>
                                        <p:tgtEl>
                                          <p:spTgt spid="195591">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9559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Table A2/3</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pic>
        <p:nvPicPr>
          <p:cNvPr id="3" name="Grafik 2">
            <a:extLst>
              <a:ext uri="{FF2B5EF4-FFF2-40B4-BE49-F238E27FC236}">
                <a16:creationId xmlns:a16="http://schemas.microsoft.com/office/drawing/2014/main" id="{14455857-9B11-436B-A9B1-9BCA502214A6}"/>
              </a:ext>
            </a:extLst>
          </p:cNvPr>
          <p:cNvPicPr>
            <a:picLocks noChangeAspect="1"/>
          </p:cNvPicPr>
          <p:nvPr/>
        </p:nvPicPr>
        <p:blipFill>
          <a:blip r:embed="rId2"/>
          <a:stretch>
            <a:fillRect/>
          </a:stretch>
        </p:blipFill>
        <p:spPr>
          <a:xfrm>
            <a:off x="107504" y="1333941"/>
            <a:ext cx="8876995" cy="4255297"/>
          </a:xfrm>
          <a:prstGeom prst="rect">
            <a:avLst/>
          </a:prstGeom>
        </p:spPr>
      </p:pic>
    </p:spTree>
    <p:extLst>
      <p:ext uri="{BB962C8B-B14F-4D97-AF65-F5344CB8AC3E}">
        <p14:creationId xmlns:p14="http://schemas.microsoft.com/office/powerpoint/2010/main" val="1189055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Table A2/4</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pic>
        <p:nvPicPr>
          <p:cNvPr id="3" name="Grafik 2">
            <a:extLst>
              <a:ext uri="{FF2B5EF4-FFF2-40B4-BE49-F238E27FC236}">
                <a16:creationId xmlns:a16="http://schemas.microsoft.com/office/drawing/2014/main" id="{6C856CBC-67E6-4DA0-A2B2-E330004DEC97}"/>
              </a:ext>
            </a:extLst>
          </p:cNvPr>
          <p:cNvPicPr>
            <a:picLocks noChangeAspect="1"/>
          </p:cNvPicPr>
          <p:nvPr/>
        </p:nvPicPr>
        <p:blipFill>
          <a:blip r:embed="rId2"/>
          <a:stretch>
            <a:fillRect/>
          </a:stretch>
        </p:blipFill>
        <p:spPr>
          <a:xfrm>
            <a:off x="107504" y="1352266"/>
            <a:ext cx="8856984" cy="4242723"/>
          </a:xfrm>
          <a:prstGeom prst="rect">
            <a:avLst/>
          </a:prstGeom>
        </p:spPr>
      </p:pic>
    </p:spTree>
    <p:extLst>
      <p:ext uri="{BB962C8B-B14F-4D97-AF65-F5344CB8AC3E}">
        <p14:creationId xmlns:p14="http://schemas.microsoft.com/office/powerpoint/2010/main" val="29931607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Table A2/5</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pic>
        <p:nvPicPr>
          <p:cNvPr id="2" name="Grafik 1">
            <a:extLst>
              <a:ext uri="{FF2B5EF4-FFF2-40B4-BE49-F238E27FC236}">
                <a16:creationId xmlns:a16="http://schemas.microsoft.com/office/drawing/2014/main" id="{F2C26B05-7D88-4F7F-B5CC-4FCE4D1E7157}"/>
              </a:ext>
            </a:extLst>
          </p:cNvPr>
          <p:cNvPicPr>
            <a:picLocks noChangeAspect="1"/>
          </p:cNvPicPr>
          <p:nvPr/>
        </p:nvPicPr>
        <p:blipFill>
          <a:blip r:embed="rId2"/>
          <a:stretch>
            <a:fillRect/>
          </a:stretch>
        </p:blipFill>
        <p:spPr>
          <a:xfrm>
            <a:off x="135849" y="1286854"/>
            <a:ext cx="8900647" cy="4403799"/>
          </a:xfrm>
          <a:prstGeom prst="rect">
            <a:avLst/>
          </a:prstGeom>
        </p:spPr>
      </p:pic>
    </p:spTree>
    <p:extLst>
      <p:ext uri="{BB962C8B-B14F-4D97-AF65-F5344CB8AC3E}">
        <p14:creationId xmlns:p14="http://schemas.microsoft.com/office/powerpoint/2010/main" val="1201564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Table A2/6</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pic>
        <p:nvPicPr>
          <p:cNvPr id="2" name="Grafik 1">
            <a:extLst>
              <a:ext uri="{FF2B5EF4-FFF2-40B4-BE49-F238E27FC236}">
                <a16:creationId xmlns:a16="http://schemas.microsoft.com/office/drawing/2014/main" id="{6DF0658C-3508-49D9-9A79-72C10E714878}"/>
              </a:ext>
            </a:extLst>
          </p:cNvPr>
          <p:cNvPicPr>
            <a:picLocks noChangeAspect="1"/>
          </p:cNvPicPr>
          <p:nvPr/>
        </p:nvPicPr>
        <p:blipFill>
          <a:blip r:embed="rId2"/>
          <a:stretch>
            <a:fillRect/>
          </a:stretch>
        </p:blipFill>
        <p:spPr>
          <a:xfrm>
            <a:off x="65549" y="1340767"/>
            <a:ext cx="8983891" cy="4320473"/>
          </a:xfrm>
          <a:prstGeom prst="rect">
            <a:avLst/>
          </a:prstGeom>
        </p:spPr>
      </p:pic>
    </p:spTree>
    <p:extLst>
      <p:ext uri="{BB962C8B-B14F-4D97-AF65-F5344CB8AC3E}">
        <p14:creationId xmlns:p14="http://schemas.microsoft.com/office/powerpoint/2010/main" val="3987733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(b)</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With the amendment proposals adopted at the last IWG meeting for paragraph 4 (b) a downshift by more than one gear could occur at the transition from a deceleration or constant speed phase to an acceleration phase.</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Example: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gear sequence 6,6,6,5,5,4,4,4 where the first 5</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determines the beginning of an acceleration phase would be changed to 6,6,6,4,4,4,4,4 according to paragraph 4 (b).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TF leader proposed to replace the last 6</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by gear 0 in such cases (6,6,0,4,4,4,4,4) in order to get similar results as for downshifts during deceleration phases.</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40011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(b)</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This proposal was discussed in the web-telco at 27.03.2018 and was adopted by the TF.</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Therefore it is proposed to add the following text at the end of paragraph 4 (b):</a:t>
            </a:r>
          </a:p>
          <a:p>
            <a:pPr eaLnBrk="1" hangingPunct="1">
              <a:spcAft>
                <a:spcPct val="20000"/>
              </a:spcAft>
              <a:buFont typeface="Arial" panose="020B0604020202020204" pitchFamily="34" charset="0"/>
              <a:buChar char="•"/>
            </a:pPr>
            <a:r>
              <a:rPr lang="en-US" sz="2400" b="1" dirty="0">
                <a:highlight>
                  <a:srgbClr val="FFFF00"/>
                </a:highlight>
                <a:latin typeface="Arial" panose="020B0604020202020204" pitchFamily="34" charset="0"/>
              </a:rPr>
              <a:t>After the application of 4 (b) a downshift by more than one gear could occur at the transition from a deceleration or constant speed phase to the acceleration phase. </a:t>
            </a:r>
          </a:p>
          <a:p>
            <a:pPr eaLnBrk="1" hangingPunct="1">
              <a:spcAft>
                <a:spcPct val="20000"/>
              </a:spcAft>
              <a:buFont typeface="Arial" panose="020B0604020202020204" pitchFamily="34" charset="0"/>
              <a:buChar char="•"/>
            </a:pPr>
            <a:r>
              <a:rPr lang="en-US" sz="2400" b="1" dirty="0">
                <a:highlight>
                  <a:srgbClr val="FFFF00"/>
                </a:highlight>
                <a:latin typeface="Arial" panose="020B0604020202020204" pitchFamily="34" charset="0"/>
              </a:rPr>
              <a:t>In this case the gear for the last sample of the deceleration or constant speed phase shall be replaced by gear 0 and the clutch shall be disengaged. If the “suppress gear 0 during downshifts” option according to paragraph 4 (f) is chosen, the following lower gear shall be used instead of gear 0.</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71697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(c)</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07504" y="1196754"/>
            <a:ext cx="8928991"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initial gear use for RRT example vehicle 8 between seconds 1141 and 1151 is </a:t>
            </a:r>
            <a:r>
              <a:rPr lang="en-US" sz="2400" dirty="0">
                <a:solidFill>
                  <a:srgbClr val="000099"/>
                </a:solidFill>
                <a:latin typeface="Arial" panose="020B0604020202020204" pitchFamily="34" charset="0"/>
              </a:rPr>
              <a:t>3,3,4,4,</a:t>
            </a:r>
            <a:r>
              <a:rPr lang="en-US" sz="2400" b="1" dirty="0">
                <a:solidFill>
                  <a:srgbClr val="000099"/>
                </a:solidFill>
                <a:latin typeface="Arial" panose="020B0604020202020204" pitchFamily="34" charset="0"/>
              </a:rPr>
              <a:t>5,5</a:t>
            </a:r>
            <a:r>
              <a:rPr lang="en-US" sz="2400" dirty="0">
                <a:solidFill>
                  <a:srgbClr val="000099"/>
                </a:solidFill>
                <a:latin typeface="Arial" panose="020B0604020202020204" pitchFamily="34" charset="0"/>
              </a:rPr>
              <a:t>,4,3,3,</a:t>
            </a:r>
            <a:r>
              <a:rPr lang="en-US" sz="2400" dirty="0">
                <a:solidFill>
                  <a:srgbClr val="000099"/>
                </a:solidFill>
                <a:highlight>
                  <a:srgbClr val="00FF00"/>
                </a:highlight>
                <a:latin typeface="Arial" panose="020B0604020202020204" pitchFamily="34" charset="0"/>
              </a:rPr>
              <a:t>2</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 According to 4 (c) </a:t>
            </a:r>
            <a:r>
              <a:rPr lang="en-US" sz="2400" dirty="0">
                <a:solidFill>
                  <a:srgbClr val="000099"/>
                </a:solidFill>
                <a:latin typeface="Arial" panose="020B0604020202020204" pitchFamily="34" charset="0"/>
              </a:rPr>
              <a:t>4,</a:t>
            </a:r>
            <a:r>
              <a:rPr lang="en-US" sz="2400" b="1" dirty="0">
                <a:solidFill>
                  <a:srgbClr val="000099"/>
                </a:solidFill>
                <a:latin typeface="Arial" panose="020B0604020202020204" pitchFamily="34" charset="0"/>
              </a:rPr>
              <a:t>5,5</a:t>
            </a:r>
            <a:r>
              <a:rPr lang="en-US" sz="2400" dirty="0">
                <a:solidFill>
                  <a:srgbClr val="000099"/>
                </a:solidFill>
                <a:latin typeface="Arial" panose="020B0604020202020204" pitchFamily="34" charset="0"/>
              </a:rPr>
              <a:t>,4</a:t>
            </a:r>
            <a:r>
              <a:rPr lang="en-US" sz="2400" b="1" dirty="0">
                <a:solidFill>
                  <a:srgbClr val="000099"/>
                </a:solidFill>
                <a:latin typeface="Arial" panose="020B0604020202020204" pitchFamily="34" charset="0"/>
              </a:rPr>
              <a:t> would be changed to </a:t>
            </a:r>
            <a:r>
              <a:rPr lang="en-US" sz="2400" dirty="0">
                <a:solidFill>
                  <a:srgbClr val="000099"/>
                </a:solidFill>
                <a:latin typeface="Arial" panose="020B0604020202020204" pitchFamily="34" charset="0"/>
              </a:rPr>
              <a:t>4,</a:t>
            </a:r>
            <a:r>
              <a:rPr lang="en-US" sz="2400" b="1" dirty="0">
                <a:solidFill>
                  <a:srgbClr val="000099"/>
                </a:solidFill>
                <a:latin typeface="Arial" panose="020B0604020202020204" pitchFamily="34" charset="0"/>
              </a:rPr>
              <a:t>4,4</a:t>
            </a:r>
            <a:r>
              <a:rPr lang="en-US" sz="2400" dirty="0">
                <a:solidFill>
                  <a:srgbClr val="000099"/>
                </a:solidFill>
                <a:latin typeface="Arial" panose="020B0604020202020204" pitchFamily="34" charset="0"/>
              </a:rPr>
              <a:t>,4 </a:t>
            </a:r>
            <a:r>
              <a:rPr lang="en-US" sz="2400" b="1" dirty="0">
                <a:solidFill>
                  <a:srgbClr val="000099"/>
                </a:solidFill>
                <a:latin typeface="Arial" panose="020B0604020202020204" pitchFamily="34" charset="0"/>
              </a:rPr>
              <a:t>in the first modification round with the result </a:t>
            </a:r>
            <a:r>
              <a:rPr lang="en-US" sz="2400" dirty="0">
                <a:solidFill>
                  <a:srgbClr val="000099"/>
                </a:solidFill>
                <a:latin typeface="Arial" panose="020B0604020202020204" pitchFamily="34" charset="0"/>
              </a:rPr>
              <a:t>3,3,4,4,</a:t>
            </a:r>
            <a:r>
              <a:rPr lang="en-US" sz="2400" b="1" dirty="0">
                <a:solidFill>
                  <a:srgbClr val="000099"/>
                </a:solidFill>
                <a:latin typeface="Arial" panose="020B0604020202020204" pitchFamily="34" charset="0"/>
              </a:rPr>
              <a:t>4,4</a:t>
            </a:r>
            <a:r>
              <a:rPr lang="en-US" sz="2400" dirty="0">
                <a:solidFill>
                  <a:srgbClr val="000099"/>
                </a:solidFill>
                <a:latin typeface="Arial" panose="020B0604020202020204" pitchFamily="34" charset="0"/>
              </a:rPr>
              <a:t>,4,3,3,</a:t>
            </a:r>
            <a:r>
              <a:rPr lang="en-US" sz="2400" dirty="0">
                <a:solidFill>
                  <a:srgbClr val="000099"/>
                </a:solidFill>
                <a:highlight>
                  <a:srgbClr val="00FF00"/>
                </a:highlight>
                <a:latin typeface="Arial" panose="020B0604020202020204" pitchFamily="34" charset="0"/>
              </a:rPr>
              <a:t>2</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Since the speed trace between seconds 1146 and 1150 (</a:t>
            </a:r>
            <a:r>
              <a:rPr lang="en-US" sz="2400" dirty="0">
                <a:solidFill>
                  <a:srgbClr val="000099"/>
                </a:solidFill>
                <a:latin typeface="Arial" panose="020B0604020202020204" pitchFamily="34" charset="0"/>
              </a:rPr>
              <a:t>4,4,</a:t>
            </a:r>
            <a:r>
              <a:rPr lang="en-US" sz="2400" b="1" dirty="0">
                <a:solidFill>
                  <a:srgbClr val="000099"/>
                </a:solidFill>
                <a:latin typeface="Arial" panose="020B0604020202020204" pitchFamily="34" charset="0"/>
              </a:rPr>
              <a:t>3,3</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 belongs to a deceleration phase the gear sequence would be changed to </a:t>
            </a:r>
            <a:r>
              <a:rPr lang="en-US" sz="2400" dirty="0">
                <a:solidFill>
                  <a:srgbClr val="000099"/>
                </a:solidFill>
                <a:latin typeface="Arial" panose="020B0604020202020204" pitchFamily="34" charset="0"/>
              </a:rPr>
              <a:t>4,4</a:t>
            </a:r>
            <a:r>
              <a:rPr lang="en-US" sz="2400" b="1" dirty="0">
                <a:solidFill>
                  <a:srgbClr val="000099"/>
                </a:solidFill>
                <a:latin typeface="Arial" panose="020B0604020202020204" pitchFamily="34" charset="0"/>
              </a:rPr>
              <a:t>,0,2,</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 according to      4 (f) with the final result </a:t>
            </a:r>
            <a:r>
              <a:rPr lang="en-US" sz="2400" dirty="0">
                <a:solidFill>
                  <a:srgbClr val="000099"/>
                </a:solidFill>
                <a:latin typeface="Arial" panose="020B0604020202020204" pitchFamily="34" charset="0"/>
              </a:rPr>
              <a:t>3,3,4,4,</a:t>
            </a:r>
            <a:r>
              <a:rPr lang="en-US" sz="2400" b="1" dirty="0">
                <a:solidFill>
                  <a:srgbClr val="000099"/>
                </a:solidFill>
                <a:latin typeface="Arial" panose="020B0604020202020204" pitchFamily="34" charset="0"/>
              </a:rPr>
              <a:t>4,4</a:t>
            </a:r>
            <a:r>
              <a:rPr lang="en-US" sz="2400" dirty="0">
                <a:solidFill>
                  <a:srgbClr val="000099"/>
                </a:solidFill>
                <a:latin typeface="Arial" panose="020B0604020202020204" pitchFamily="34" charset="0"/>
              </a:rPr>
              <a:t>,4,</a:t>
            </a:r>
            <a:r>
              <a:rPr lang="en-US" sz="2400" b="1" dirty="0">
                <a:solidFill>
                  <a:srgbClr val="000099"/>
                </a:solidFill>
                <a:latin typeface="Arial" panose="020B0604020202020204" pitchFamily="34" charset="0"/>
              </a:rPr>
              <a:t>0,2</a:t>
            </a:r>
            <a:r>
              <a:rPr lang="en-US" sz="2400" dirty="0">
                <a:solidFill>
                  <a:srgbClr val="000099"/>
                </a:solidFill>
                <a:latin typeface="Arial" panose="020B0604020202020204" pitchFamily="34" charset="0"/>
              </a:rPr>
              <a:t>,</a:t>
            </a:r>
            <a:r>
              <a:rPr lang="en-US" sz="2400" dirty="0">
                <a:solidFill>
                  <a:srgbClr val="000099"/>
                </a:solidFill>
                <a:highlight>
                  <a:srgbClr val="00FF00"/>
                </a:highlight>
                <a:latin typeface="Arial" panose="020B0604020202020204" pitchFamily="34" charset="0"/>
              </a:rPr>
              <a:t>2</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If the 2</a:t>
            </a:r>
            <a:r>
              <a:rPr lang="en-US" sz="2400" b="1" baseline="30000" dirty="0">
                <a:solidFill>
                  <a:srgbClr val="000099"/>
                </a:solidFill>
                <a:latin typeface="Arial" panose="020B0604020202020204" pitchFamily="34" charset="0"/>
              </a:rPr>
              <a:t>nd</a:t>
            </a:r>
            <a:r>
              <a:rPr lang="en-US" sz="2400" b="1" dirty="0">
                <a:solidFill>
                  <a:srgbClr val="000099"/>
                </a:solidFill>
                <a:latin typeface="Arial" panose="020B0604020202020204" pitchFamily="34" charset="0"/>
              </a:rPr>
              <a:t> gear highlighted in green would be 3</a:t>
            </a:r>
            <a:r>
              <a:rPr lang="en-US" sz="2400" b="1" baseline="30000" dirty="0">
                <a:solidFill>
                  <a:srgbClr val="000099"/>
                </a:solidFill>
                <a:latin typeface="Arial" panose="020B0604020202020204" pitchFamily="34" charset="0"/>
              </a:rPr>
              <a:t>rd</a:t>
            </a:r>
            <a:r>
              <a:rPr lang="en-US" sz="2400" b="1" dirty="0">
                <a:solidFill>
                  <a:srgbClr val="000099"/>
                </a:solidFill>
                <a:latin typeface="Arial" panose="020B0604020202020204" pitchFamily="34" charset="0"/>
              </a:rPr>
              <a:t> gear, 4 (f) would not be applied and the gear sequence </a:t>
            </a:r>
            <a:r>
              <a:rPr lang="en-US" sz="2400" dirty="0">
                <a:solidFill>
                  <a:srgbClr val="000099"/>
                </a:solidFill>
                <a:latin typeface="Arial" panose="020B0604020202020204" pitchFamily="34" charset="0"/>
              </a:rPr>
              <a:t>3,3,</a:t>
            </a:r>
            <a:r>
              <a:rPr lang="en-US" sz="2400" b="1" dirty="0">
                <a:solidFill>
                  <a:srgbClr val="000099"/>
                </a:solidFill>
                <a:latin typeface="Arial" panose="020B0604020202020204" pitchFamily="34" charset="0"/>
              </a:rPr>
              <a:t>4,4,4,4,4</a:t>
            </a:r>
            <a:r>
              <a:rPr lang="en-US" sz="2400" dirty="0">
                <a:solidFill>
                  <a:srgbClr val="000099"/>
                </a:solidFill>
                <a:latin typeface="Arial" panose="020B0604020202020204" pitchFamily="34" charset="0"/>
              </a:rPr>
              <a:t>,3,3,</a:t>
            </a:r>
            <a:r>
              <a:rPr lang="en-US" sz="2400" dirty="0">
                <a:solidFill>
                  <a:srgbClr val="000099"/>
                </a:solidFill>
                <a:highlight>
                  <a:srgbClr val="00FF00"/>
                </a:highlight>
                <a:latin typeface="Arial" panose="020B0604020202020204" pitchFamily="34" charset="0"/>
              </a:rPr>
              <a:t>3</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 would be changed according to 4 (c) to </a:t>
            </a:r>
            <a:r>
              <a:rPr lang="en-US" sz="2400" dirty="0">
                <a:solidFill>
                  <a:srgbClr val="000099"/>
                </a:solidFill>
                <a:latin typeface="Arial" panose="020B0604020202020204" pitchFamily="34" charset="0"/>
              </a:rPr>
              <a:t>3,3,</a:t>
            </a:r>
            <a:r>
              <a:rPr lang="en-US" sz="2400" b="1" dirty="0">
                <a:solidFill>
                  <a:srgbClr val="000099"/>
                </a:solidFill>
                <a:latin typeface="Arial" panose="020B0604020202020204" pitchFamily="34" charset="0"/>
              </a:rPr>
              <a:t>3,3,3,3</a:t>
            </a:r>
            <a:r>
              <a:rPr lang="en-US" sz="2400" dirty="0">
                <a:solidFill>
                  <a:srgbClr val="000099"/>
                </a:solidFill>
                <a:latin typeface="Arial" panose="020B0604020202020204" pitchFamily="34" charset="0"/>
              </a:rPr>
              <a:t>,</a:t>
            </a:r>
            <a:r>
              <a:rPr lang="en-US" sz="2400" b="1" dirty="0">
                <a:solidFill>
                  <a:srgbClr val="000099"/>
                </a:solidFill>
                <a:latin typeface="Arial" panose="020B0604020202020204" pitchFamily="34" charset="0"/>
              </a:rPr>
              <a:t>3</a:t>
            </a:r>
            <a:r>
              <a:rPr lang="en-US" sz="2400" dirty="0">
                <a:solidFill>
                  <a:srgbClr val="000099"/>
                </a:solidFill>
                <a:latin typeface="Arial" panose="020B0604020202020204" pitchFamily="34" charset="0"/>
              </a:rPr>
              <a:t>,3,3,</a:t>
            </a:r>
            <a:r>
              <a:rPr lang="en-US" sz="2400" dirty="0">
                <a:solidFill>
                  <a:srgbClr val="000099"/>
                </a:solidFill>
                <a:highlight>
                  <a:srgbClr val="00FF00"/>
                </a:highlight>
                <a:latin typeface="Arial" panose="020B0604020202020204" pitchFamily="34" charset="0"/>
              </a:rPr>
              <a:t>3</a:t>
            </a:r>
            <a:r>
              <a:rPr lang="en-US" sz="2400" dirty="0">
                <a:solidFill>
                  <a:srgbClr val="000099"/>
                </a:solidFill>
                <a:latin typeface="Arial" panose="020B0604020202020204" pitchFamily="34" charset="0"/>
              </a:rPr>
              <a:t>,2</a:t>
            </a:r>
            <a:r>
              <a:rPr lang="en-US" sz="2400" b="1" dirty="0">
                <a:solidFill>
                  <a:srgbClr val="000099"/>
                </a:solidFill>
                <a:latin typeface="Arial" panose="020B0604020202020204" pitchFamily="34" charset="0"/>
              </a:rPr>
              <a:t> in the second modification round.</a:t>
            </a: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75102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(c)</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If 4 (c) would be applied twice in each round, the result would be: the initial gear sequence </a:t>
            </a:r>
            <a:r>
              <a:rPr lang="en-US" sz="2400" dirty="0">
                <a:solidFill>
                  <a:srgbClr val="000099"/>
                </a:solidFill>
                <a:latin typeface="Arial" panose="020B0604020202020204" pitchFamily="34" charset="0"/>
              </a:rPr>
              <a:t>3,3,</a:t>
            </a:r>
            <a:r>
              <a:rPr lang="en-US" sz="2400" b="1" dirty="0">
                <a:solidFill>
                  <a:srgbClr val="000099"/>
                </a:solidFill>
                <a:latin typeface="Arial" panose="020B0604020202020204" pitchFamily="34" charset="0"/>
              </a:rPr>
              <a:t>4,4,5,5,4</a:t>
            </a:r>
            <a:r>
              <a:rPr lang="en-US" sz="2400" dirty="0">
                <a:solidFill>
                  <a:srgbClr val="000099"/>
                </a:solidFill>
                <a:latin typeface="Arial" panose="020B0604020202020204" pitchFamily="34" charset="0"/>
              </a:rPr>
              <a:t>,3,3,2,2</a:t>
            </a:r>
            <a:r>
              <a:rPr lang="en-US" sz="2400" b="1" dirty="0">
                <a:solidFill>
                  <a:srgbClr val="000099"/>
                </a:solidFill>
                <a:latin typeface="Arial" panose="020B0604020202020204" pitchFamily="34" charset="0"/>
              </a:rPr>
              <a:t> would be corrected to </a:t>
            </a:r>
            <a:r>
              <a:rPr lang="en-US" sz="2400" dirty="0">
                <a:solidFill>
                  <a:srgbClr val="000099"/>
                </a:solidFill>
                <a:latin typeface="Arial" panose="020B0604020202020204" pitchFamily="34" charset="0"/>
              </a:rPr>
              <a:t>3,3,</a:t>
            </a:r>
            <a:r>
              <a:rPr lang="en-US" sz="2400" b="1" dirty="0">
                <a:solidFill>
                  <a:srgbClr val="000099"/>
                </a:solidFill>
                <a:latin typeface="Arial" panose="020B0604020202020204" pitchFamily="34" charset="0"/>
              </a:rPr>
              <a:t>3,3,3,3,3</a:t>
            </a:r>
            <a:r>
              <a:rPr lang="en-US" sz="2400" dirty="0">
                <a:solidFill>
                  <a:srgbClr val="000099"/>
                </a:solidFill>
                <a:latin typeface="Arial" panose="020B0604020202020204" pitchFamily="34" charset="0"/>
              </a:rPr>
              <a:t>,3,3,2,2</a:t>
            </a:r>
            <a:r>
              <a:rPr lang="en-US" sz="2400" b="1" dirty="0">
                <a:solidFill>
                  <a:srgbClr val="000099"/>
                </a:solidFill>
                <a:latin typeface="Arial" panose="020B0604020202020204" pitchFamily="34" charset="0"/>
              </a:rPr>
              <a:t>, which is more reasonable than </a:t>
            </a:r>
            <a:r>
              <a:rPr lang="en-US" sz="2400" dirty="0">
                <a:solidFill>
                  <a:srgbClr val="000099"/>
                </a:solidFill>
                <a:latin typeface="Arial" panose="020B0604020202020204" pitchFamily="34" charset="0"/>
              </a:rPr>
              <a:t>3,3</a:t>
            </a:r>
            <a:r>
              <a:rPr lang="en-US" sz="2400" b="1" dirty="0">
                <a:solidFill>
                  <a:srgbClr val="000099"/>
                </a:solidFill>
                <a:latin typeface="Arial" panose="020B0604020202020204" pitchFamily="34" charset="0"/>
              </a:rPr>
              <a:t>,4,4,4,4,4,0,2,</a:t>
            </a:r>
            <a:r>
              <a:rPr lang="en-US" sz="2400" dirty="0">
                <a:solidFill>
                  <a:srgbClr val="000099"/>
                </a:solidFill>
                <a:latin typeface="Arial" panose="020B0604020202020204" pitchFamily="34" charset="0"/>
              </a:rPr>
              <a:t>2,2</a:t>
            </a:r>
            <a:r>
              <a:rPr lang="en-US" sz="2400" b="1" dirty="0">
                <a:solidFill>
                  <a:srgbClr val="000099"/>
                </a:solidFill>
                <a:latin typeface="Arial" panose="020B0604020202020204" pitchFamily="34" charset="0"/>
              </a:rPr>
              <a:t>.</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Therefore, it is proposed to add the following text at the beginning of paragraph 4 (c):</a:t>
            </a:r>
          </a:p>
          <a:p>
            <a:pPr marL="720725" indent="-720725" eaLnBrk="1" hangingPunct="1">
              <a:spcAft>
                <a:spcPct val="20000"/>
              </a:spcAft>
              <a:buAutoNum type="alphaLcParenBoth" startAt="3"/>
            </a:pPr>
            <a:r>
              <a:rPr lang="en-US" sz="2400" b="1" dirty="0">
                <a:highlight>
                  <a:srgbClr val="FFFF00"/>
                </a:highlight>
                <a:latin typeface="Arial" panose="020B0604020202020204" pitchFamily="34" charset="0"/>
              </a:rPr>
              <a:t>The modification check described in this sub-paragraph shall be applied to the complete cycle trace twice ahead of the application of the following sub-paragraphs.</a:t>
            </a:r>
          </a:p>
          <a:p>
            <a:pPr eaLnBrk="1" hangingPunct="1">
              <a:spcAft>
                <a:spcPct val="20000"/>
              </a:spcAft>
            </a:pPr>
            <a:r>
              <a:rPr lang="en-US" sz="2400" b="1" dirty="0">
                <a:solidFill>
                  <a:srgbClr val="FF0000"/>
                </a:solidFill>
                <a:latin typeface="Arial" panose="020B0604020202020204" pitchFamily="34" charset="0"/>
              </a:rPr>
              <a:t>Final remark of the TF leader: Most probably the open issues of the GSTF can be closed with these amendments and therefore it would be desirable, if they could also be included in the EU-WLTP 2</a:t>
            </a:r>
            <a:r>
              <a:rPr lang="en-US" sz="2400" b="1" baseline="30000" dirty="0">
                <a:solidFill>
                  <a:srgbClr val="FF0000"/>
                </a:solidFill>
                <a:latin typeface="Arial" panose="020B0604020202020204" pitchFamily="34" charset="0"/>
              </a:rPr>
              <a:t>nd</a:t>
            </a:r>
            <a:r>
              <a:rPr lang="en-US" sz="2400" b="1" dirty="0">
                <a:solidFill>
                  <a:srgbClr val="FF0000"/>
                </a:solidFill>
                <a:latin typeface="Arial" panose="020B0604020202020204" pitchFamily="34" charset="0"/>
              </a:rPr>
              <a:t> act. </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74695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New round robin test for calculation tools</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Some TF members requested the TF leader in an earlier meeting that he should ask the IWG for a mandate to repeat the round robin test (RRT) of different gearshift calculation tools based on the latest version of GTR 15. At IWG #21 this mandate was given by the IWG.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Consequently, a tentative time schedule for the RRT was included in agenda point 3 of the TF web-telco.</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And it was proposed to base the RRT on the latest version of GTR 15 including the amendments adopted at IWG #22 and to use the same example vehicles as in the first RRT.</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74687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New round robin test for calculation tools</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proposal was accepted by the TF.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participation of interested parties should be indicated to the TF leader by end of April 2018.</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Tentative time schedule:</a:t>
            </a:r>
          </a:p>
          <a:p>
            <a:pPr lvl="1" eaLnBrk="1" hangingPunct="1">
              <a:spcAft>
                <a:spcPct val="20000"/>
              </a:spcAft>
              <a:buFont typeface="Wingdings" panose="05000000000000000000" pitchFamily="2" charset="2"/>
              <a:buChar char="Ø"/>
            </a:pPr>
            <a:r>
              <a:rPr lang="en-US" sz="2400" b="1" dirty="0">
                <a:solidFill>
                  <a:srgbClr val="009900"/>
                </a:solidFill>
                <a:latin typeface="Arial" panose="020B0604020202020204" pitchFamily="34" charset="0"/>
              </a:rPr>
              <a:t>Start of the RRT mid of May 2018,</a:t>
            </a:r>
          </a:p>
          <a:p>
            <a:pPr lvl="1" eaLnBrk="1" hangingPunct="1">
              <a:spcAft>
                <a:spcPct val="20000"/>
              </a:spcAft>
              <a:buFont typeface="Wingdings" panose="05000000000000000000" pitchFamily="2" charset="2"/>
              <a:buChar char="Ø"/>
            </a:pPr>
            <a:r>
              <a:rPr lang="en-US" sz="2400" b="1" dirty="0">
                <a:solidFill>
                  <a:srgbClr val="009900"/>
                </a:solidFill>
                <a:latin typeface="Arial" panose="020B0604020202020204" pitchFamily="34" charset="0"/>
              </a:rPr>
              <a:t>Delivery of the results (time series of the gear use for the 30 example vehicles) till end of June 2018,</a:t>
            </a:r>
          </a:p>
          <a:p>
            <a:pPr lvl="1" eaLnBrk="1" hangingPunct="1">
              <a:spcAft>
                <a:spcPct val="20000"/>
              </a:spcAft>
              <a:buFont typeface="Wingdings" panose="05000000000000000000" pitchFamily="2" charset="2"/>
              <a:buChar char="Ø"/>
            </a:pPr>
            <a:r>
              <a:rPr lang="en-US" sz="2400" b="1" dirty="0">
                <a:solidFill>
                  <a:srgbClr val="009900"/>
                </a:solidFill>
                <a:latin typeface="Arial" panose="020B0604020202020204" pitchFamily="34" charset="0"/>
              </a:rPr>
              <a:t>Analysis of the results and report till mid of August 2018,</a:t>
            </a:r>
          </a:p>
          <a:p>
            <a:pPr lvl="1" eaLnBrk="1" hangingPunct="1">
              <a:spcAft>
                <a:spcPct val="20000"/>
              </a:spcAft>
              <a:buFont typeface="Wingdings" panose="05000000000000000000" pitchFamily="2" charset="2"/>
              <a:buChar char="Ø"/>
            </a:pPr>
            <a:r>
              <a:rPr lang="en-US" sz="2400" b="1" dirty="0">
                <a:solidFill>
                  <a:srgbClr val="009900"/>
                </a:solidFill>
                <a:latin typeface="Arial" panose="020B0604020202020204" pitchFamily="34" charset="0"/>
              </a:rPr>
              <a:t>Presentation of the results at IWG # 24 September 2018.</a:t>
            </a: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31211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5591">
                                            <p:txEl>
                                              <p:pRg st="6" end="6"/>
                                            </p:txEl>
                                          </p:spTgt>
                                        </p:tgtEl>
                                        <p:attrNameLst>
                                          <p:attrName>style.visibility</p:attrName>
                                        </p:attrNameLst>
                                      </p:cBhvr>
                                      <p:to>
                                        <p:strVal val="visible"/>
                                      </p:to>
                                    </p:set>
                                    <p:anim calcmode="lin" valueType="num">
                                      <p:cBhvr additive="base">
                                        <p:cTn id="43" dur="500" fill="hold"/>
                                        <p:tgtEl>
                                          <p:spTgt spid="19559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55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GSTF web-telco at 27.03.2018</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remaining issue in paragraph 4 (b) was discussed on the basis of the TF leaders proposal which was distributed to the TF prior to the meeting.</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outcome of the discussion led to the amendment proposal for paragraph 4 (b) as presented in detail in the following slides.</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TF leader informed the TF about bilateral discussions with an OEM that led to further amendment proposals (see appendix 1 of the minutes).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Another agenda point was related to the side conditions and a time schedule for a new RRT for calculation tools which will also be shown in more detail in the following slides.</a:t>
            </a:r>
          </a:p>
          <a:p>
            <a:pPr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83842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New round robin test for calculation tools</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TF asked the TF leader to put the input data of the example vehicles and the latest version of the ACCESS tool on the IWG website for easier access and expressed the wish to bring the ACCESS tool in a condition that it could be used as reference.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Meanwhile the WLTP IWG website at UNECE contains a subdirectory “Gearshift calculation tool” which is currently empty.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latest tool and the example vehicle data will be uploaded, once the IWG has given the mandate.</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28782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GTR #15 with the amendments proposed in this report</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31</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amendments proposed in this report are included in annex 2 of the latest GTR 15 and are highlighted in yellow and light blue (revision 1). This GTR version can be accessed via the following link:</a:t>
            </a:r>
          </a:p>
          <a:p>
            <a:pPr marL="0" indent="0" eaLnBrk="1" hangingPunct="1">
              <a:spcAft>
                <a:spcPct val="20000"/>
              </a:spcAft>
              <a:buNone/>
            </a:pPr>
            <a:endParaRPr lang="en-GB" sz="2400" b="1" dirty="0">
              <a:solidFill>
                <a:srgbClr val="000099"/>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graphicFrame>
        <p:nvGraphicFramePr>
          <p:cNvPr id="3" name="Objekt 2">
            <a:extLst>
              <a:ext uri="{FF2B5EF4-FFF2-40B4-BE49-F238E27FC236}">
                <a16:creationId xmlns:a16="http://schemas.microsoft.com/office/drawing/2014/main" id="{EE32C90E-DFF3-44FB-931E-79A33F514E41}"/>
              </a:ext>
            </a:extLst>
          </p:cNvPr>
          <p:cNvGraphicFramePr>
            <a:graphicFrameLocks noChangeAspect="1"/>
          </p:cNvGraphicFramePr>
          <p:nvPr>
            <p:extLst>
              <p:ext uri="{D42A27DB-BD31-4B8C-83A1-F6EECF244321}">
                <p14:modId xmlns:p14="http://schemas.microsoft.com/office/powerpoint/2010/main" val="169745647"/>
              </p:ext>
            </p:extLst>
          </p:nvPr>
        </p:nvGraphicFramePr>
        <p:xfrm>
          <a:off x="4114800" y="3032125"/>
          <a:ext cx="914400" cy="792163"/>
        </p:xfrm>
        <a:graphic>
          <a:graphicData uri="http://schemas.openxmlformats.org/presentationml/2006/ole">
            <mc:AlternateContent xmlns:mc="http://schemas.openxmlformats.org/markup-compatibility/2006">
              <mc:Choice xmlns:v="urn:schemas-microsoft-com:vml" Requires="v">
                <p:oleObj spid="_x0000_s1040" name="Document" showAsIcon="1" r:id="rId3" imgW="914400" imgH="792360" progId="Word.Document.12">
                  <p:embed/>
                </p:oleObj>
              </mc:Choice>
              <mc:Fallback>
                <p:oleObj name="Document" showAsIcon="1" r:id="rId3" imgW="914400" imgH="792360" progId="Word.Document.12">
                  <p:embed/>
                  <p:pic>
                    <p:nvPicPr>
                      <p:cNvPr id="0" name=""/>
                      <p:cNvPicPr/>
                      <p:nvPr/>
                    </p:nvPicPr>
                    <p:blipFill>
                      <a:blip r:embed="rId4"/>
                      <a:stretch>
                        <a:fillRect/>
                      </a:stretch>
                    </p:blipFill>
                    <p:spPr>
                      <a:xfrm>
                        <a:off x="4114800" y="3032125"/>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303162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fr-FR" sz="3200" b="1" dirty="0">
                <a:latin typeface="Arial" panose="020B0604020202020204" pitchFamily="34" charset="0"/>
              </a:rPr>
              <a:t>End</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1164451"/>
            <a:ext cx="8640638"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Aft>
                <a:spcPct val="20000"/>
              </a:spcAft>
            </a:pPr>
            <a:r>
              <a:rPr lang="en-US" sz="2400" b="1" dirty="0">
                <a:solidFill>
                  <a:srgbClr val="000099"/>
                </a:solidFill>
                <a:latin typeface="Arial" panose="020B0604020202020204" pitchFamily="34" charset="0"/>
              </a:rPr>
              <a:t>Thank you for your attention!</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96337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Editorial modifications in paragraph 2</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term ng is specified in paragraph 2 (d). In the following sub-paragraphs </a:t>
            </a:r>
            <a:r>
              <a:rPr lang="en-US" sz="2400" b="1" dirty="0" err="1">
                <a:solidFill>
                  <a:srgbClr val="000099"/>
                </a:solidFill>
                <a:latin typeface="Arial" panose="020B0604020202020204" pitchFamily="34" charset="0"/>
              </a:rPr>
              <a:t>ng</a:t>
            </a:r>
            <a:r>
              <a:rPr lang="en-US" sz="2400" b="1" baseline="-25000" dirty="0" err="1">
                <a:solidFill>
                  <a:srgbClr val="000099"/>
                </a:solidFill>
                <a:latin typeface="Arial" panose="020B0604020202020204" pitchFamily="34" charset="0"/>
              </a:rPr>
              <a:t>max</a:t>
            </a:r>
            <a:r>
              <a:rPr lang="en-US" sz="2400" b="1" dirty="0">
                <a:solidFill>
                  <a:srgbClr val="000099"/>
                </a:solidFill>
                <a:latin typeface="Arial" panose="020B0604020202020204" pitchFamily="34" charset="0"/>
              </a:rPr>
              <a:t> is used several times instead of ng. This should be corrected.</a:t>
            </a:r>
            <a:endParaRPr lang="en-US" sz="2400" b="1" dirty="0">
              <a:latin typeface="Arial" panose="020B0604020202020204" pitchFamily="34" charset="0"/>
            </a:endParaRP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E.g. paragraph 2 (e) should read:</a:t>
            </a:r>
          </a:p>
          <a:p>
            <a:pPr marL="534988" indent="-534988" eaLnBrk="1" hangingPunct="1">
              <a:spcAft>
                <a:spcPct val="20000"/>
              </a:spcAft>
              <a:buAutoNum type="alphaLcParenBoth" startAt="5"/>
            </a:pPr>
            <a:r>
              <a:rPr lang="en-US" sz="2400" b="1" dirty="0">
                <a:latin typeface="Arial" panose="020B0604020202020204" pitchFamily="34" charset="0"/>
              </a:rPr>
              <a:t>(n/v)</a:t>
            </a:r>
            <a:r>
              <a:rPr lang="en-US" sz="2400" b="1" baseline="-25000" dirty="0" err="1">
                <a:latin typeface="Arial" panose="020B0604020202020204" pitchFamily="34" charset="0"/>
              </a:rPr>
              <a:t>i</a:t>
            </a:r>
            <a:r>
              <a:rPr lang="en-US" sz="2400" b="1" dirty="0">
                <a:latin typeface="Arial" panose="020B0604020202020204" pitchFamily="34" charset="0"/>
              </a:rPr>
              <a:t>, the ratio obtained by dividing the engine speed n by the vehicle speed v for each gear </a:t>
            </a:r>
            <a:r>
              <a:rPr lang="en-US" sz="2400" b="1" dirty="0" err="1">
                <a:latin typeface="Arial" panose="020B0604020202020204" pitchFamily="34" charset="0"/>
              </a:rPr>
              <a:t>i</a:t>
            </a:r>
            <a:r>
              <a:rPr lang="en-US" sz="2400" b="1" dirty="0">
                <a:latin typeface="Arial" panose="020B0604020202020204" pitchFamily="34" charset="0"/>
              </a:rPr>
              <a:t>, </a:t>
            </a:r>
            <a:r>
              <a:rPr lang="en-US" sz="2400" b="1" strike="sngStrike" dirty="0" err="1">
                <a:latin typeface="Arial" panose="020B0604020202020204" pitchFamily="34" charset="0"/>
              </a:rPr>
              <a:t>i</a:t>
            </a:r>
            <a:r>
              <a:rPr lang="en-US" sz="2400" b="1" strike="sngStrike" dirty="0">
                <a:latin typeface="Arial" panose="020B0604020202020204" pitchFamily="34" charset="0"/>
              </a:rPr>
              <a:t> to </a:t>
            </a:r>
            <a:r>
              <a:rPr lang="en-US" sz="2400" b="1" strike="sngStrike" dirty="0" err="1">
                <a:latin typeface="Arial" panose="020B0604020202020204" pitchFamily="34" charset="0"/>
              </a:rPr>
              <a:t>ng</a:t>
            </a:r>
            <a:r>
              <a:rPr lang="en-US" sz="2400" b="1" strike="sngStrike" baseline="-25000" dirty="0" err="1">
                <a:latin typeface="Arial" panose="020B0604020202020204" pitchFamily="34" charset="0"/>
              </a:rPr>
              <a:t>max</a:t>
            </a:r>
            <a:r>
              <a:rPr lang="en-US" sz="2400" b="1" strike="sngStrike" baseline="-25000" dirty="0">
                <a:latin typeface="Arial" panose="020B0604020202020204" pitchFamily="34" charset="0"/>
              </a:rPr>
              <a:t>            </a:t>
            </a:r>
            <a:r>
              <a:rPr lang="en-US" sz="2400" b="1" dirty="0" err="1">
                <a:highlight>
                  <a:srgbClr val="00FFFF"/>
                </a:highlight>
                <a:latin typeface="Arial" panose="020B0604020202020204" pitchFamily="34" charset="0"/>
              </a:rPr>
              <a:t>i</a:t>
            </a:r>
            <a:r>
              <a:rPr lang="en-US" sz="2400" b="1" dirty="0">
                <a:highlight>
                  <a:srgbClr val="00FFFF"/>
                </a:highlight>
                <a:latin typeface="Arial" panose="020B0604020202020204" pitchFamily="34" charset="0"/>
              </a:rPr>
              <a:t> from 1 to ng</a:t>
            </a:r>
            <a:r>
              <a:rPr lang="en-US" sz="2400" b="1" dirty="0">
                <a:latin typeface="Arial" panose="020B0604020202020204" pitchFamily="34" charset="0"/>
              </a:rPr>
              <a:t>, min</a:t>
            </a:r>
            <a:r>
              <a:rPr lang="en-US" sz="2400" b="1" baseline="30000" dirty="0">
                <a:latin typeface="Arial" panose="020B0604020202020204" pitchFamily="34" charset="0"/>
              </a:rPr>
              <a:t>-1</a:t>
            </a:r>
            <a:r>
              <a:rPr lang="en-US" sz="2400" b="1" dirty="0">
                <a:latin typeface="Arial" panose="020B0604020202020204" pitchFamily="34" charset="0"/>
              </a:rPr>
              <a:t>/(km/h). (n/v)</a:t>
            </a:r>
            <a:r>
              <a:rPr lang="en-US" sz="2400" b="1" baseline="-25000" dirty="0" err="1">
                <a:latin typeface="Arial" panose="020B0604020202020204" pitchFamily="34" charset="0"/>
              </a:rPr>
              <a:t>i</a:t>
            </a:r>
            <a:r>
              <a:rPr lang="en-US" sz="2400" b="1" dirty="0">
                <a:latin typeface="Arial" panose="020B0604020202020204" pitchFamily="34" charset="0"/>
              </a:rPr>
              <a:t> shall be calculated according to the equations in paragraph 8 of Annex 7;</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Further corrections </a:t>
            </a:r>
            <a:r>
              <a:rPr lang="en-US" sz="2400" b="1" dirty="0" err="1">
                <a:solidFill>
                  <a:srgbClr val="000099"/>
                </a:solidFill>
                <a:highlight>
                  <a:srgbClr val="00FFFF"/>
                </a:highlight>
                <a:latin typeface="Arial" panose="020B0604020202020204" pitchFamily="34" charset="0"/>
              </a:rPr>
              <a:t>ng</a:t>
            </a:r>
            <a:r>
              <a:rPr lang="en-US" sz="2400" b="1" baseline="-25000" dirty="0" err="1">
                <a:solidFill>
                  <a:srgbClr val="000099"/>
                </a:solidFill>
                <a:highlight>
                  <a:srgbClr val="00FFFF"/>
                </a:highlight>
                <a:latin typeface="Arial" panose="020B0604020202020204" pitchFamily="34" charset="0"/>
              </a:rPr>
              <a:t>max</a:t>
            </a:r>
            <a:r>
              <a:rPr lang="en-US" sz="2400" b="1" dirty="0">
                <a:solidFill>
                  <a:srgbClr val="000099"/>
                </a:solidFill>
                <a:highlight>
                  <a:srgbClr val="00FFFF"/>
                </a:highlight>
                <a:latin typeface="Arial" panose="020B0604020202020204" pitchFamily="34" charset="0"/>
              </a:rPr>
              <a:t> -&gt; ng</a:t>
            </a:r>
            <a:r>
              <a:rPr lang="en-US" sz="2400" b="1" dirty="0">
                <a:solidFill>
                  <a:srgbClr val="000099"/>
                </a:solidFill>
                <a:latin typeface="Arial" panose="020B0604020202020204" pitchFamily="34" charset="0"/>
              </a:rPr>
              <a:t> are necessary in paragraph 2 (g) and 2 (</a:t>
            </a:r>
            <a:r>
              <a:rPr lang="en-US" sz="2400" b="1" dirty="0" err="1">
                <a:solidFill>
                  <a:srgbClr val="000099"/>
                </a:solidFill>
                <a:latin typeface="Arial" panose="020B0604020202020204" pitchFamily="34" charset="0"/>
              </a:rPr>
              <a:t>i</a:t>
            </a:r>
            <a:r>
              <a:rPr lang="en-US" sz="2400" b="1" dirty="0">
                <a:solidFill>
                  <a:srgbClr val="000099"/>
                </a:solidFill>
                <a:latin typeface="Arial" panose="020B0604020202020204" pitchFamily="34" charset="0"/>
              </a:rPr>
              <a:t>)</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Paragraph 2 (</a:t>
            </a:r>
            <a:r>
              <a:rPr lang="en-US" sz="2400" b="1" dirty="0" err="1">
                <a:solidFill>
                  <a:srgbClr val="000099"/>
                </a:solidFill>
                <a:latin typeface="Arial" panose="020B0604020202020204" pitchFamily="34" charset="0"/>
              </a:rPr>
              <a:t>i</a:t>
            </a:r>
            <a:r>
              <a:rPr lang="en-US" sz="2400" b="1" dirty="0">
                <a:solidFill>
                  <a:srgbClr val="000099"/>
                </a:solidFill>
                <a:latin typeface="Arial" panose="020B0604020202020204" pitchFamily="34" charset="0"/>
              </a:rPr>
              <a:t>) contains the figures A2/1a and A2/1b, illustrating the determination of </a:t>
            </a:r>
            <a:r>
              <a:rPr lang="en-US" sz="2400" b="1" dirty="0" err="1">
                <a:solidFill>
                  <a:srgbClr val="000099"/>
                </a:solidFill>
                <a:latin typeface="Arial" panose="020B0604020202020204" pitchFamily="34" charset="0"/>
              </a:rPr>
              <a:t>ng</a:t>
            </a:r>
            <a:r>
              <a:rPr lang="en-US" sz="2400" b="1" baseline="-25000" dirty="0" err="1">
                <a:solidFill>
                  <a:srgbClr val="000099"/>
                </a:solidFill>
                <a:latin typeface="Arial" panose="020B0604020202020204" pitchFamily="34" charset="0"/>
              </a:rPr>
              <a:t>vmax</a:t>
            </a:r>
            <a:r>
              <a:rPr lang="en-US" sz="2400" b="1" dirty="0">
                <a:solidFill>
                  <a:srgbClr val="000099"/>
                </a:solidFill>
                <a:latin typeface="Arial" panose="020B0604020202020204" pitchFamily="34" charset="0"/>
              </a:rPr>
              <a:t>. But in the headers </a:t>
            </a:r>
            <a:r>
              <a:rPr lang="en-US" sz="2400" b="1" dirty="0" err="1">
                <a:solidFill>
                  <a:srgbClr val="000099"/>
                </a:solidFill>
                <a:highlight>
                  <a:srgbClr val="00FFFF"/>
                </a:highlight>
                <a:latin typeface="Arial" panose="020B0604020202020204" pitchFamily="34" charset="0"/>
              </a:rPr>
              <a:t>ng</a:t>
            </a:r>
            <a:r>
              <a:rPr lang="en-US" sz="2400" b="1" baseline="-25000" dirty="0" err="1">
                <a:solidFill>
                  <a:srgbClr val="000099"/>
                </a:solidFill>
                <a:highlight>
                  <a:srgbClr val="00FFFF"/>
                </a:highlight>
                <a:latin typeface="Arial" panose="020B0604020202020204" pitchFamily="34" charset="0"/>
              </a:rPr>
              <a:t>max</a:t>
            </a:r>
            <a:r>
              <a:rPr lang="en-US" sz="2400" b="1" dirty="0">
                <a:solidFill>
                  <a:srgbClr val="000099"/>
                </a:solidFill>
                <a:latin typeface="Arial" panose="020B0604020202020204" pitchFamily="34" charset="0"/>
              </a:rPr>
              <a:t> is used instead of </a:t>
            </a:r>
            <a:r>
              <a:rPr lang="en-US" sz="2400" b="1" dirty="0" err="1">
                <a:solidFill>
                  <a:srgbClr val="000099"/>
                </a:solidFill>
                <a:highlight>
                  <a:srgbClr val="00FFFF"/>
                </a:highlight>
                <a:latin typeface="Arial" panose="020B0604020202020204" pitchFamily="34" charset="0"/>
              </a:rPr>
              <a:t>ng</a:t>
            </a:r>
            <a:r>
              <a:rPr lang="en-US" sz="2400" b="1" baseline="-25000" dirty="0" err="1">
                <a:solidFill>
                  <a:srgbClr val="000099"/>
                </a:solidFill>
                <a:highlight>
                  <a:srgbClr val="00FFFF"/>
                </a:highlight>
                <a:latin typeface="Arial" panose="020B0604020202020204" pitchFamily="34" charset="0"/>
              </a:rPr>
              <a:t>vmax</a:t>
            </a:r>
            <a:r>
              <a:rPr lang="en-US" sz="2400" b="1" dirty="0">
                <a:solidFill>
                  <a:srgbClr val="000099"/>
                </a:solidFill>
                <a:latin typeface="Arial" panose="020B0604020202020204" pitchFamily="34" charset="0"/>
              </a:rPr>
              <a:t>. </a:t>
            </a:r>
          </a:p>
          <a:p>
            <a:pPr eaLnBrk="1" hangingPunct="1">
              <a:spcAft>
                <a:spcPct val="20000"/>
              </a:spcAft>
            </a:pPr>
            <a:endParaRPr lang="en-US" sz="2400" b="1" dirty="0">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389377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3.3</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Paragraph 3.3 deals with the selection of possible gears with respect to engine speed.</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In the term</a:t>
            </a:r>
          </a:p>
          <a:p>
            <a:pPr eaLnBrk="1" hangingPunct="1">
              <a:spcAft>
                <a:spcPct val="20000"/>
              </a:spcAft>
              <a:buFont typeface="Arial" panose="020B0604020202020204" pitchFamily="34" charset="0"/>
              <a:buChar char="•"/>
            </a:pPr>
            <a:r>
              <a:rPr lang="en-US" sz="2400" b="1" dirty="0">
                <a:latin typeface="Arial" panose="020B0604020202020204" pitchFamily="34" charset="0"/>
              </a:rPr>
              <a:t>If </a:t>
            </a:r>
            <a:r>
              <a:rPr lang="en-US" sz="2400" b="1" dirty="0" err="1">
                <a:latin typeface="Arial" panose="020B0604020202020204" pitchFamily="34" charset="0"/>
              </a:rPr>
              <a:t>a</a:t>
            </a:r>
            <a:r>
              <a:rPr lang="en-US" sz="2400" b="1" baseline="-25000" dirty="0" err="1">
                <a:latin typeface="Arial" panose="020B0604020202020204" pitchFamily="34" charset="0"/>
              </a:rPr>
              <a:t>j</a:t>
            </a:r>
            <a:r>
              <a:rPr lang="en-US" sz="2400" b="1" dirty="0">
                <a:latin typeface="Arial" panose="020B0604020202020204" pitchFamily="34" charset="0"/>
              </a:rPr>
              <a:t> ≤ 0 and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 </a:t>
            </a:r>
            <a:r>
              <a:rPr lang="en-US" sz="2400" b="1" dirty="0" err="1">
                <a:latin typeface="Arial" panose="020B0604020202020204" pitchFamily="34" charset="0"/>
              </a:rPr>
              <a:t>n</a:t>
            </a:r>
            <a:r>
              <a:rPr lang="en-US" sz="2400" b="1" baseline="-25000" dirty="0" err="1">
                <a:latin typeface="Arial" panose="020B0604020202020204" pitchFamily="34" charset="0"/>
              </a:rPr>
              <a:t>idle</a:t>
            </a:r>
            <a:r>
              <a:rPr lang="en-US" sz="2400" b="1" dirty="0">
                <a:latin typeface="Arial" panose="020B0604020202020204" pitchFamily="34" charset="0"/>
              </a:rPr>
              <a:t>,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shall be set to </a:t>
            </a:r>
            <a:r>
              <a:rPr lang="en-US" sz="2400" b="1" dirty="0" err="1">
                <a:latin typeface="Arial" panose="020B0604020202020204" pitchFamily="34" charset="0"/>
              </a:rPr>
              <a:t>n</a:t>
            </a:r>
            <a:r>
              <a:rPr lang="en-US" sz="2400" b="1" baseline="-25000" dirty="0" err="1">
                <a:latin typeface="Arial" panose="020B0604020202020204" pitchFamily="34" charset="0"/>
              </a:rPr>
              <a:t>idle</a:t>
            </a:r>
            <a:r>
              <a:rPr lang="en-US" sz="2400" b="1" dirty="0">
                <a:latin typeface="Arial" panose="020B0604020202020204" pitchFamily="34" charset="0"/>
              </a:rPr>
              <a:t> and the clutch shall be disengaged.</a:t>
            </a:r>
          </a:p>
          <a:p>
            <a:pPr eaLnBrk="1" hangingPunct="1">
              <a:spcAft>
                <a:spcPct val="20000"/>
              </a:spcAft>
              <a:buFont typeface="Arial" panose="020B0604020202020204" pitchFamily="34" charset="0"/>
              <a:buChar char="•"/>
            </a:pPr>
            <a:r>
              <a:rPr lang="en-US" sz="2400" b="1" dirty="0" err="1">
                <a:highlight>
                  <a:srgbClr val="00FFFF"/>
                </a:highlight>
                <a:latin typeface="Arial" panose="020B0604020202020204" pitchFamily="34" charset="0"/>
              </a:rPr>
              <a:t>a</a:t>
            </a:r>
            <a:r>
              <a:rPr lang="en-US" sz="2400" b="1" baseline="-25000" dirty="0" err="1">
                <a:highlight>
                  <a:srgbClr val="00FFFF"/>
                </a:highlight>
                <a:latin typeface="Arial" panose="020B0604020202020204" pitchFamily="34" charset="0"/>
              </a:rPr>
              <a:t>j</a:t>
            </a:r>
            <a:r>
              <a:rPr lang="en-US" sz="2400" b="1" dirty="0">
                <a:highlight>
                  <a:srgbClr val="00FFFF"/>
                </a:highlight>
                <a:latin typeface="Arial" panose="020B0604020202020204" pitchFamily="34" charset="0"/>
              </a:rPr>
              <a:t> ≤ 0 </a:t>
            </a:r>
            <a:r>
              <a:rPr lang="en-US" sz="2400" b="1" dirty="0">
                <a:solidFill>
                  <a:srgbClr val="000099"/>
                </a:solidFill>
                <a:latin typeface="Arial" panose="020B0604020202020204" pitchFamily="34" charset="0"/>
              </a:rPr>
              <a:t>should be replaced by </a:t>
            </a:r>
            <a:r>
              <a:rPr lang="en-US" sz="2400" b="1" dirty="0" err="1">
                <a:highlight>
                  <a:srgbClr val="00FFFF"/>
                </a:highlight>
                <a:latin typeface="Arial" panose="020B0604020202020204" pitchFamily="34" charset="0"/>
              </a:rPr>
              <a:t>a</a:t>
            </a:r>
            <a:r>
              <a:rPr lang="en-US" sz="2400" b="1" baseline="-25000" dirty="0" err="1">
                <a:highlight>
                  <a:srgbClr val="00FFFF"/>
                </a:highlight>
                <a:latin typeface="Arial" panose="020B0604020202020204" pitchFamily="34" charset="0"/>
              </a:rPr>
              <a:t>j</a:t>
            </a:r>
            <a:r>
              <a:rPr lang="en-US" sz="2400" b="1" dirty="0">
                <a:highlight>
                  <a:srgbClr val="00FFFF"/>
                </a:highlight>
                <a:latin typeface="Arial" panose="020B0604020202020204" pitchFamily="34" charset="0"/>
              </a:rPr>
              <a:t> &lt; 0</a:t>
            </a:r>
            <a:r>
              <a:rPr lang="en-US" sz="2400" b="1" dirty="0">
                <a:solidFill>
                  <a:srgbClr val="000099"/>
                </a:solidFill>
                <a:highlight>
                  <a:srgbClr val="00FFFF"/>
                </a:highlight>
                <a:latin typeface="Arial" panose="020B0604020202020204" pitchFamily="34" charset="0"/>
              </a:rPr>
              <a:t>  </a:t>
            </a:r>
            <a:r>
              <a:rPr lang="en-US" sz="2400" b="1" dirty="0">
                <a:solidFill>
                  <a:srgbClr val="000099"/>
                </a:solidFill>
                <a:latin typeface="Arial" panose="020B0604020202020204" pitchFamily="34" charset="0"/>
              </a:rPr>
              <a:t>because at constant speed (</a:t>
            </a:r>
            <a:r>
              <a:rPr lang="en-US" sz="2400" b="1" dirty="0" err="1">
                <a:solidFill>
                  <a:srgbClr val="000099"/>
                </a:solidFill>
                <a:latin typeface="Arial" panose="020B0604020202020204" pitchFamily="34" charset="0"/>
              </a:rPr>
              <a:t>a</a:t>
            </a:r>
            <a:r>
              <a:rPr lang="en-US" sz="2400" b="1" baseline="-25000" dirty="0" err="1">
                <a:solidFill>
                  <a:srgbClr val="000099"/>
                </a:solidFill>
                <a:latin typeface="Arial" panose="020B0604020202020204" pitchFamily="34" charset="0"/>
              </a:rPr>
              <a:t>j</a:t>
            </a:r>
            <a:r>
              <a:rPr lang="en-US" sz="2400" b="1" dirty="0">
                <a:solidFill>
                  <a:srgbClr val="000099"/>
                </a:solidFill>
                <a:latin typeface="Arial" panose="020B0604020202020204" pitchFamily="34" charset="0"/>
              </a:rPr>
              <a:t> = 0) some power might be required which is not possible with a disengaged clutch.</a:t>
            </a:r>
          </a:p>
          <a:p>
            <a:pPr marL="0" indent="0" eaLnBrk="1" hangingPunct="1">
              <a:spcAft>
                <a:spcPct val="20000"/>
              </a:spcAft>
              <a:buNone/>
            </a:pPr>
            <a:endParaRPr lang="en-US" sz="2400"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US" sz="2400" b="1" dirty="0">
              <a:latin typeface="Arial" panose="020B0604020202020204" pitchFamily="34" charset="0"/>
            </a:endParaRPr>
          </a:p>
          <a:p>
            <a:pPr marL="0" indent="0" eaLnBrk="1" hangingPunct="1">
              <a:spcAft>
                <a:spcPct val="20000"/>
              </a:spcAft>
              <a:buNone/>
            </a:pPr>
            <a:endParaRPr lang="en-US" sz="2400" b="1" dirty="0">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77556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3.3</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term </a:t>
            </a:r>
          </a:p>
          <a:p>
            <a:pPr eaLnBrk="1" hangingPunct="1">
              <a:spcAft>
                <a:spcPct val="20000"/>
              </a:spcAft>
              <a:buFont typeface="Arial" panose="020B0604020202020204" pitchFamily="34" charset="0"/>
              <a:buChar char="•"/>
            </a:pPr>
            <a:r>
              <a:rPr lang="en-US" sz="2400" b="1" dirty="0">
                <a:latin typeface="Arial" panose="020B0604020202020204" pitchFamily="34" charset="0"/>
              </a:rPr>
              <a:t>If </a:t>
            </a:r>
            <a:r>
              <a:rPr lang="en-US" sz="2400" b="1" dirty="0" err="1">
                <a:latin typeface="Arial" panose="020B0604020202020204" pitchFamily="34" charset="0"/>
              </a:rPr>
              <a:t>a</a:t>
            </a:r>
            <a:r>
              <a:rPr lang="en-US" sz="2400" b="1" baseline="-25000" dirty="0" err="1">
                <a:latin typeface="Arial" panose="020B0604020202020204" pitchFamily="34" charset="0"/>
              </a:rPr>
              <a:t>j</a:t>
            </a:r>
            <a:r>
              <a:rPr lang="en-US" sz="2400" b="1" dirty="0">
                <a:latin typeface="Arial" panose="020B0604020202020204" pitchFamily="34" charset="0"/>
              </a:rPr>
              <a:t> &gt; 0 and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 (1.15 × </a:t>
            </a:r>
            <a:r>
              <a:rPr lang="en-US" sz="2400" b="1" dirty="0" err="1">
                <a:latin typeface="Arial" panose="020B0604020202020204" pitchFamily="34" charset="0"/>
              </a:rPr>
              <a:t>n</a:t>
            </a:r>
            <a:r>
              <a:rPr lang="en-US" sz="2400" b="1" baseline="-25000" dirty="0" err="1">
                <a:latin typeface="Arial" panose="020B0604020202020204" pitchFamily="34" charset="0"/>
              </a:rPr>
              <a:t>idle</a:t>
            </a:r>
            <a:r>
              <a:rPr lang="en-US" sz="2400" b="1" dirty="0">
                <a:latin typeface="Arial" panose="020B0604020202020204" pitchFamily="34" charset="0"/>
              </a:rPr>
              <a:t>),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shall be set to (1.15 × </a:t>
            </a:r>
            <a:r>
              <a:rPr lang="en-US" sz="2400" b="1" dirty="0" err="1">
                <a:latin typeface="Arial" panose="020B0604020202020204" pitchFamily="34" charset="0"/>
              </a:rPr>
              <a:t>n</a:t>
            </a:r>
            <a:r>
              <a:rPr lang="en-US" sz="2400" b="1" baseline="-25000" dirty="0" err="1">
                <a:latin typeface="Arial" panose="020B0604020202020204" pitchFamily="34" charset="0"/>
              </a:rPr>
              <a:t>idle</a:t>
            </a:r>
            <a:r>
              <a:rPr lang="en-US" sz="2400" b="1" dirty="0">
                <a:latin typeface="Arial" panose="020B0604020202020204" pitchFamily="34" charset="0"/>
              </a:rPr>
              <a:t>) and the clutch shall be disengaged.</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Should be replaced by the following text</a:t>
            </a:r>
          </a:p>
          <a:p>
            <a:pPr eaLnBrk="1" hangingPunct="1">
              <a:spcAft>
                <a:spcPct val="20000"/>
              </a:spcAft>
              <a:buFont typeface="Arial" panose="020B0604020202020204" pitchFamily="34" charset="0"/>
              <a:buChar char="•"/>
            </a:pPr>
            <a:r>
              <a:rPr lang="en-US" sz="2400" b="1" dirty="0">
                <a:latin typeface="Arial" panose="020B0604020202020204" pitchFamily="34" charset="0"/>
              </a:rPr>
              <a:t>If </a:t>
            </a:r>
            <a:r>
              <a:rPr lang="en-US" sz="2400" b="1" dirty="0" err="1">
                <a:latin typeface="Arial" panose="020B0604020202020204" pitchFamily="34" charset="0"/>
              </a:rPr>
              <a:t>a</a:t>
            </a:r>
            <a:r>
              <a:rPr lang="en-US" sz="2400" b="1" baseline="-25000" dirty="0" err="1">
                <a:latin typeface="Arial" panose="020B0604020202020204" pitchFamily="34" charset="0"/>
              </a:rPr>
              <a:t>j</a:t>
            </a:r>
            <a:r>
              <a:rPr lang="en-US" sz="2400" b="1" dirty="0">
                <a:latin typeface="Arial" panose="020B0604020202020204" pitchFamily="34" charset="0"/>
              </a:rPr>
              <a:t> </a:t>
            </a:r>
            <a:r>
              <a:rPr lang="en-US" sz="2400" b="1" dirty="0">
                <a:highlight>
                  <a:srgbClr val="00FFFF"/>
                </a:highlight>
                <a:latin typeface="Arial" panose="020B0604020202020204" pitchFamily="34" charset="0"/>
              </a:rPr>
              <a:t>≥</a:t>
            </a:r>
            <a:r>
              <a:rPr lang="en-US" sz="2400" b="1" dirty="0">
                <a:latin typeface="Arial" panose="020B0604020202020204" pitchFamily="34" charset="0"/>
              </a:rPr>
              <a:t> 0 and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a:t>
            </a:r>
            <a:r>
              <a:rPr lang="en-US" sz="2400" b="1" dirty="0">
                <a:highlight>
                  <a:srgbClr val="00FFFF"/>
                </a:highlight>
                <a:latin typeface="Arial" panose="020B0604020202020204" pitchFamily="34" charset="0"/>
              </a:rPr>
              <a:t>&lt; max(1.15 × </a:t>
            </a:r>
            <a:r>
              <a:rPr lang="en-US" sz="2400" b="1" dirty="0" err="1">
                <a:highlight>
                  <a:srgbClr val="00FFFF"/>
                </a:highlight>
                <a:latin typeface="Arial" panose="020B0604020202020204" pitchFamily="34" charset="0"/>
              </a:rPr>
              <a:t>n</a:t>
            </a:r>
            <a:r>
              <a:rPr lang="en-US" sz="2400" b="1" baseline="-25000" dirty="0" err="1">
                <a:highlight>
                  <a:srgbClr val="00FFFF"/>
                </a:highlight>
                <a:latin typeface="Arial" panose="020B0604020202020204" pitchFamily="34" charset="0"/>
              </a:rPr>
              <a:t>idle</a:t>
            </a:r>
            <a:r>
              <a:rPr lang="en-US" sz="2400" b="1" dirty="0">
                <a:highlight>
                  <a:srgbClr val="00FFFF"/>
                </a:highlight>
                <a:latin typeface="Arial" panose="020B0604020202020204" pitchFamily="34" charset="0"/>
              </a:rPr>
              <a:t> ; min. engine speed of the </a:t>
            </a:r>
            <a:r>
              <a:rPr lang="en-US" sz="2400" b="1" dirty="0" err="1">
                <a:highlight>
                  <a:srgbClr val="00FFFF"/>
                </a:highlight>
                <a:latin typeface="Arial" panose="020B0604020202020204" pitchFamily="34" charset="0"/>
              </a:rPr>
              <a:t>P</a:t>
            </a:r>
            <a:r>
              <a:rPr lang="en-US" sz="2400" b="1" baseline="-25000" dirty="0" err="1">
                <a:highlight>
                  <a:srgbClr val="00FFFF"/>
                </a:highlight>
                <a:latin typeface="Arial" panose="020B0604020202020204" pitchFamily="34" charset="0"/>
              </a:rPr>
              <a:t>wot</a:t>
            </a:r>
            <a:r>
              <a:rPr lang="en-US" sz="2400" b="1" dirty="0">
                <a:highlight>
                  <a:srgbClr val="00FFFF"/>
                </a:highlight>
                <a:latin typeface="Arial" panose="020B0604020202020204" pitchFamily="34" charset="0"/>
              </a:rPr>
              <a:t>(n) curve), </a:t>
            </a:r>
            <a:r>
              <a:rPr lang="en-US" sz="2400" b="1" dirty="0" err="1">
                <a:latin typeface="Arial" panose="020B0604020202020204" pitchFamily="34" charset="0"/>
              </a:rPr>
              <a:t>n</a:t>
            </a:r>
            <a:r>
              <a:rPr lang="en-US" sz="2400" b="1" baseline="-25000" dirty="0" err="1">
                <a:latin typeface="Arial" panose="020B0604020202020204" pitchFamily="34" charset="0"/>
              </a:rPr>
              <a:t>i,j</a:t>
            </a:r>
            <a:r>
              <a:rPr lang="en-US" sz="2400" b="1" dirty="0">
                <a:latin typeface="Arial" panose="020B0604020202020204" pitchFamily="34" charset="0"/>
              </a:rPr>
              <a:t> shall be set to </a:t>
            </a:r>
            <a:r>
              <a:rPr lang="en-US" sz="2400" b="1" dirty="0">
                <a:highlight>
                  <a:srgbClr val="00FFFF"/>
                </a:highlight>
                <a:latin typeface="Arial" panose="020B0604020202020204" pitchFamily="34" charset="0"/>
              </a:rPr>
              <a:t>the maximum of 1.15 × </a:t>
            </a:r>
            <a:r>
              <a:rPr lang="en-US" sz="2400" b="1" dirty="0" err="1">
                <a:highlight>
                  <a:srgbClr val="00FFFF"/>
                </a:highlight>
                <a:latin typeface="Arial" panose="020B0604020202020204" pitchFamily="34" charset="0"/>
              </a:rPr>
              <a:t>n</a:t>
            </a:r>
            <a:r>
              <a:rPr lang="en-US" sz="2400" b="1" baseline="-25000" dirty="0" err="1">
                <a:highlight>
                  <a:srgbClr val="00FFFF"/>
                </a:highlight>
                <a:latin typeface="Arial" panose="020B0604020202020204" pitchFamily="34" charset="0"/>
              </a:rPr>
              <a:t>idle</a:t>
            </a:r>
            <a:r>
              <a:rPr lang="en-US" sz="2400" b="1" baseline="-25000" dirty="0">
                <a:highlight>
                  <a:srgbClr val="00FFFF"/>
                </a:highlight>
                <a:latin typeface="Arial" panose="020B0604020202020204" pitchFamily="34" charset="0"/>
              </a:rPr>
              <a:t> </a:t>
            </a:r>
            <a:r>
              <a:rPr lang="en-US" sz="2400" b="1" dirty="0">
                <a:highlight>
                  <a:srgbClr val="00FFFF"/>
                </a:highlight>
                <a:latin typeface="Arial" panose="020B0604020202020204" pitchFamily="34" charset="0"/>
              </a:rPr>
              <a:t>or (n/v)</a:t>
            </a:r>
            <a:r>
              <a:rPr lang="en-US" sz="2400" b="1" baseline="-25000" dirty="0" err="1">
                <a:highlight>
                  <a:srgbClr val="00FFFF"/>
                </a:highlight>
                <a:latin typeface="Arial" panose="020B0604020202020204" pitchFamily="34" charset="0"/>
              </a:rPr>
              <a:t>i</a:t>
            </a:r>
            <a:r>
              <a:rPr lang="en-US" sz="2400" b="1" dirty="0">
                <a:highlight>
                  <a:srgbClr val="00FFFF"/>
                </a:highlight>
                <a:latin typeface="Arial" panose="020B0604020202020204" pitchFamily="34" charset="0"/>
              </a:rPr>
              <a:t> × </a:t>
            </a:r>
            <a:r>
              <a:rPr lang="en-US" sz="2400" b="1" dirty="0" err="1">
                <a:highlight>
                  <a:srgbClr val="00FFFF"/>
                </a:highlight>
                <a:latin typeface="Arial" panose="020B0604020202020204" pitchFamily="34" charset="0"/>
              </a:rPr>
              <a:t>v</a:t>
            </a:r>
            <a:r>
              <a:rPr lang="en-US" sz="2400" b="1" baseline="-25000" dirty="0" err="1">
                <a:highlight>
                  <a:srgbClr val="00FFFF"/>
                </a:highlight>
                <a:latin typeface="Arial" panose="020B0604020202020204" pitchFamily="34" charset="0"/>
              </a:rPr>
              <a:t>j</a:t>
            </a:r>
            <a:r>
              <a:rPr lang="en-US" sz="2400" b="1" dirty="0">
                <a:highlight>
                  <a:srgbClr val="00FFFF"/>
                </a:highlight>
                <a:latin typeface="Arial" panose="020B0604020202020204" pitchFamily="34" charset="0"/>
              </a:rPr>
              <a:t> </a:t>
            </a:r>
            <a:r>
              <a:rPr lang="en-US" sz="2400" b="1" dirty="0">
                <a:latin typeface="Arial" panose="020B0604020202020204" pitchFamily="34" charset="0"/>
              </a:rPr>
              <a:t>and the clutch shall be </a:t>
            </a:r>
            <a:r>
              <a:rPr lang="en-US" sz="2400" b="1" dirty="0">
                <a:highlight>
                  <a:srgbClr val="00FFFF"/>
                </a:highlight>
                <a:latin typeface="Arial" panose="020B0604020202020204" pitchFamily="34" charset="0"/>
              </a:rPr>
              <a:t>set to “undefined”. </a:t>
            </a:r>
          </a:p>
          <a:p>
            <a:pPr eaLnBrk="1" hangingPunct="1">
              <a:spcAft>
                <a:spcPct val="20000"/>
              </a:spcAft>
              <a:buFont typeface="Arial" panose="020B0604020202020204" pitchFamily="34" charset="0"/>
              <a:buChar char="•"/>
            </a:pPr>
            <a:r>
              <a:rPr lang="en-US" sz="2400" b="1" dirty="0">
                <a:highlight>
                  <a:srgbClr val="00FFFF"/>
                </a:highlight>
                <a:latin typeface="Arial" panose="020B0604020202020204" pitchFamily="34" charset="0"/>
              </a:rPr>
              <a:t>“undefined” covers any status of the clutch between disengaged and engaged, depending on the individual engine and transmission design. In this case the real engine speed may deviate from the calculated engine speed. </a:t>
            </a:r>
          </a:p>
          <a:p>
            <a:pPr eaLnBrk="1" hangingPunct="1">
              <a:spcAft>
                <a:spcPct val="20000"/>
              </a:spcAft>
              <a:buFont typeface="Arial" panose="020B0604020202020204" pitchFamily="34" charset="0"/>
              <a:buChar char="•"/>
            </a:pPr>
            <a:endParaRPr lang="en-US" sz="2400"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US" sz="2400" b="1" dirty="0">
              <a:latin typeface="Arial" panose="020B0604020202020204" pitchFamily="34" charset="0"/>
            </a:endParaRPr>
          </a:p>
          <a:p>
            <a:pPr marL="0" indent="0" eaLnBrk="1" hangingPunct="1">
              <a:spcAft>
                <a:spcPct val="20000"/>
              </a:spcAft>
              <a:buNone/>
            </a:pPr>
            <a:endParaRPr lang="en-US" sz="2400" b="1" dirty="0">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58186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highlight>
                  <a:srgbClr val="00FFFF"/>
                </a:highlight>
                <a:latin typeface="Arial" panose="020B0604020202020204" pitchFamily="34" charset="0"/>
              </a:rPr>
              <a:t>Amendment proposal for para 3.3</a:t>
            </a:r>
            <a:endParaRPr lang="en-GB" sz="3200" b="1" dirty="0">
              <a:highlight>
                <a:srgbClr val="00FFFF"/>
              </a:highlight>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Justification:</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modifications proposed here result from the fact, that the minimum engine speed of the power curve was changed from </a:t>
            </a:r>
            <a:r>
              <a:rPr lang="en-US" sz="2400" b="1" dirty="0" err="1">
                <a:solidFill>
                  <a:srgbClr val="000099"/>
                </a:solidFill>
                <a:latin typeface="Arial" panose="020B0604020202020204" pitchFamily="34" charset="0"/>
              </a:rPr>
              <a:t>n</a:t>
            </a:r>
            <a:r>
              <a:rPr lang="en-US" sz="2400" b="1" baseline="-25000" dirty="0" err="1">
                <a:solidFill>
                  <a:srgbClr val="000099"/>
                </a:solidFill>
                <a:latin typeface="Arial" panose="020B0604020202020204" pitchFamily="34" charset="0"/>
              </a:rPr>
              <a:t>idle</a:t>
            </a:r>
            <a:r>
              <a:rPr lang="en-US" sz="2400" b="1" dirty="0">
                <a:solidFill>
                  <a:srgbClr val="000099"/>
                </a:solidFill>
                <a:latin typeface="Arial" panose="020B0604020202020204" pitchFamily="34" charset="0"/>
              </a:rPr>
              <a:t> to </a:t>
            </a:r>
            <a:r>
              <a:rPr lang="en-US" sz="2400" b="1" dirty="0" err="1">
                <a:solidFill>
                  <a:srgbClr val="000099"/>
                </a:solidFill>
                <a:latin typeface="Arial" panose="020B0604020202020204" pitchFamily="34" charset="0"/>
              </a:rPr>
              <a:t>n</a:t>
            </a:r>
            <a:r>
              <a:rPr lang="en-US" sz="2400" b="1" baseline="-25000" dirty="0" err="1">
                <a:solidFill>
                  <a:srgbClr val="000099"/>
                </a:solidFill>
                <a:latin typeface="Arial" panose="020B0604020202020204" pitchFamily="34" charset="0"/>
              </a:rPr>
              <a:t>min_drive_set</a:t>
            </a:r>
            <a:r>
              <a:rPr lang="en-US" sz="2400" b="1" dirty="0">
                <a:solidFill>
                  <a:srgbClr val="000099"/>
                </a:solidFill>
                <a:latin typeface="Arial" panose="020B0604020202020204" pitchFamily="34" charset="0"/>
              </a:rPr>
              <a:t>. </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They are necessary because no power check can be performed in this engine speed range.</a:t>
            </a:r>
          </a:p>
          <a:p>
            <a:pPr eaLnBrk="1" hangingPunct="1">
              <a:spcAft>
                <a:spcPct val="20000"/>
              </a:spcAft>
              <a:buFont typeface="Arial" panose="020B0604020202020204" pitchFamily="34" charset="0"/>
              <a:buChar char="•"/>
            </a:pPr>
            <a:endParaRPr lang="en-US" sz="2400" b="1" dirty="0">
              <a:latin typeface="Arial" panose="020B0604020202020204" pitchFamily="34" charset="0"/>
            </a:endParaRPr>
          </a:p>
          <a:p>
            <a:pPr marL="0" indent="0" eaLnBrk="1" hangingPunct="1">
              <a:spcAft>
                <a:spcPct val="20000"/>
              </a:spcAft>
              <a:buNone/>
            </a:pPr>
            <a:endParaRPr lang="en-US" sz="2400" b="1" dirty="0">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86152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(a)</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second part of paragraph 4(a) requires that </a:t>
            </a:r>
            <a:r>
              <a:rPr lang="en-US" sz="2400" b="1" dirty="0">
                <a:latin typeface="Arial" panose="020B0604020202020204" pitchFamily="34" charset="0"/>
              </a:rPr>
              <a:t>gears used during accelerations at vehicle speeds ≥ 1 km/h shall be used for a period of at least 2 seconds (e.g. a gear sequence 1, 2, 3, 3, 3, 3, 3 shall be replaced by    1, 1, 2, 2, 3, 3, 3).</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At the last IWG meeting the following text was added in order to avoid misinterpretation:</a:t>
            </a:r>
          </a:p>
          <a:p>
            <a:pPr eaLnBrk="1" hangingPunct="1">
              <a:spcAft>
                <a:spcPct val="20000"/>
              </a:spcAft>
              <a:buFont typeface="Arial" panose="020B0604020202020204" pitchFamily="34" charset="0"/>
              <a:buChar char="•"/>
            </a:pPr>
            <a:r>
              <a:rPr lang="en-US" sz="2400" b="1" dirty="0">
                <a:latin typeface="Arial" panose="020B0604020202020204" pitchFamily="34" charset="0"/>
              </a:rPr>
              <a:t>This requirement shall not be applied to downshifts during an acceleration phase. Such downshifts shall be corrected according to paragraph 4 (b) of this annex.</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325491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a:latin typeface="Arial" panose="020B0604020202020204" pitchFamily="34" charset="0"/>
              </a:rPr>
              <a:t>Amendment proposal for para 4 (a)</a:t>
            </a:r>
            <a:endParaRPr lang="en-GB" sz="3200" b="1" dirty="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7881" y="1196754"/>
            <a:ext cx="8640638" cy="55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The initial gear use for vehicle 15 of the RRT example vehicles between second 801 and 807 (acceleration phase) is</a:t>
            </a:r>
          </a:p>
          <a:p>
            <a:pPr marL="0" indent="0" eaLnBrk="1" hangingPunct="1">
              <a:spcAft>
                <a:spcPct val="20000"/>
              </a:spcAft>
              <a:buNone/>
            </a:pPr>
            <a:r>
              <a:rPr lang="en-US" sz="2400" b="1" dirty="0">
                <a:solidFill>
                  <a:srgbClr val="000099"/>
                </a:solidFill>
                <a:latin typeface="Arial" panose="020B0604020202020204" pitchFamily="34" charset="0"/>
              </a:rPr>
              <a:t>	4,4,3,4,5,5,5</a:t>
            </a:r>
            <a:endParaRPr lang="en-US" sz="2400" b="1" dirty="0">
              <a:latin typeface="Arial" panose="020B0604020202020204" pitchFamily="34" charset="0"/>
            </a:endParaRP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An OEM argued that the 3</a:t>
            </a:r>
            <a:r>
              <a:rPr lang="en-US" sz="2400" b="1" baseline="30000" dirty="0">
                <a:solidFill>
                  <a:srgbClr val="000099"/>
                </a:solidFill>
                <a:latin typeface="Arial" panose="020B0604020202020204" pitchFamily="34" charset="0"/>
              </a:rPr>
              <a:t>rd</a:t>
            </a:r>
            <a:r>
              <a:rPr lang="en-US" sz="2400" b="1" dirty="0">
                <a:solidFill>
                  <a:srgbClr val="000099"/>
                </a:solidFill>
                <a:latin typeface="Arial" panose="020B0604020202020204" pitchFamily="34" charset="0"/>
              </a:rPr>
              <a:t> gear is a downshift, but the following 4</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is used only for one second, so that the first 5</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should be changed to 4</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according to 4 (a) and then the 3</a:t>
            </a:r>
            <a:r>
              <a:rPr lang="en-US" sz="2400" b="1" baseline="30000" dirty="0">
                <a:solidFill>
                  <a:srgbClr val="000099"/>
                </a:solidFill>
                <a:latin typeface="Arial" panose="020B0604020202020204" pitchFamily="34" charset="0"/>
              </a:rPr>
              <a:t>rd</a:t>
            </a:r>
            <a:r>
              <a:rPr lang="en-US" sz="2400" b="1" dirty="0">
                <a:solidFill>
                  <a:srgbClr val="000099"/>
                </a:solidFill>
                <a:latin typeface="Arial" panose="020B0604020202020204" pitchFamily="34" charset="0"/>
              </a:rPr>
              <a:t> gear should be changed to 4</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according to 4 (b).</a:t>
            </a:r>
          </a:p>
          <a:p>
            <a:pPr eaLnBrk="1" hangingPunct="1">
              <a:spcAft>
                <a:spcPct val="20000"/>
              </a:spcAft>
              <a:buFont typeface="Arial" panose="020B0604020202020204" pitchFamily="34" charset="0"/>
              <a:buChar char="•"/>
            </a:pPr>
            <a:r>
              <a:rPr lang="en-US" sz="2400" b="1" dirty="0">
                <a:solidFill>
                  <a:srgbClr val="000099"/>
                </a:solidFill>
                <a:latin typeface="Arial" panose="020B0604020202020204" pitchFamily="34" charset="0"/>
              </a:rPr>
              <a:t>Formally this is ok, but replacing the downshift first leads to a more reasonable result, because the change of the first 5</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to 4</a:t>
            </a:r>
            <a:r>
              <a:rPr lang="en-US" sz="2400" b="1" baseline="30000" dirty="0">
                <a:solidFill>
                  <a:srgbClr val="000099"/>
                </a:solidFill>
                <a:latin typeface="Arial" panose="020B0604020202020204" pitchFamily="34" charset="0"/>
              </a:rPr>
              <a:t>th</a:t>
            </a:r>
            <a:r>
              <a:rPr lang="en-US" sz="2400" b="1" dirty="0">
                <a:solidFill>
                  <a:srgbClr val="000099"/>
                </a:solidFill>
                <a:latin typeface="Arial" panose="020B0604020202020204" pitchFamily="34" charset="0"/>
              </a:rPr>
              <a:t> gear would become superfluous.</a:t>
            </a:r>
          </a:p>
          <a:p>
            <a:pPr marL="0" indent="0" eaLnBrk="1" hangingPunct="1">
              <a:spcAft>
                <a:spcPct val="20000"/>
              </a:spcAft>
              <a:buNone/>
            </a:pPr>
            <a:endParaRPr lang="en-GB" sz="2400" b="1" dirty="0">
              <a:solidFill>
                <a:srgbClr val="000099"/>
              </a:solidFill>
              <a:latin typeface="Arial" panose="020B0604020202020204" pitchFamily="34" charset="0"/>
            </a:endParaRPr>
          </a:p>
          <a:p>
            <a:pPr marL="914400" lvl="2" eaLnBrk="1" hangingPunct="1">
              <a:spcAft>
                <a:spcPct val="20000"/>
              </a:spcAft>
              <a:buFont typeface="Wingdings" panose="05000000000000000000" pitchFamily="2" charset="2"/>
              <a:buChar char="Ø"/>
            </a:pPr>
            <a:endParaRPr lang="de-DE" b="1" dirty="0">
              <a:solidFill>
                <a:srgbClr val="009900"/>
              </a:solidFill>
              <a:latin typeface="Arial" panose="020B0604020202020204" pitchFamily="34" charset="0"/>
            </a:endParaRPr>
          </a:p>
          <a:p>
            <a:pPr marL="0" indent="0" eaLnBrk="1" hangingPunct="1">
              <a:spcAft>
                <a:spcPct val="20000"/>
              </a:spcAft>
              <a:buNone/>
            </a:pPr>
            <a:endParaRPr lang="en-GB" sz="2400" b="1" dirty="0">
              <a:solidFill>
                <a:srgbClr val="000099"/>
              </a:solidFill>
              <a:latin typeface="Arial" panose="020B0604020202020204" pitchFamily="34" charset="0"/>
            </a:endParaRPr>
          </a:p>
          <a:p>
            <a:pPr eaLnBrk="1" hangingPunct="1">
              <a:spcAft>
                <a:spcPct val="20000"/>
              </a:spcAft>
              <a:buFont typeface="+mj-lt"/>
              <a:buAutoNum type="arabicPeriod"/>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6039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2523</Words>
  <Application>Microsoft Office PowerPoint</Application>
  <PresentationFormat>Bildschirmpräsentation (4:3)</PresentationFormat>
  <Paragraphs>218</Paragraphs>
  <Slides>32</Slides>
  <Notes>0</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32</vt:i4>
      </vt:variant>
    </vt:vector>
  </HeadingPairs>
  <TitlesOfParts>
    <vt:vector size="37" baseType="lpstr">
      <vt:lpstr>Arial</vt:lpstr>
      <vt:lpstr>Times New Roman</vt:lpstr>
      <vt:lpstr>Wingdings</vt:lpstr>
      <vt:lpstr>TÜV1</vt:lpstr>
      <vt:lpstr>Document</vt:lpstr>
      <vt:lpstr>WLTP-22-04e Revision 1</vt:lpstr>
      <vt:lpstr>Overview</vt:lpstr>
      <vt:lpstr>GSTF web-telco at 27.03.2018</vt:lpstr>
      <vt:lpstr>Editorial modifications in paragraph 2</vt:lpstr>
      <vt:lpstr>Amendment proposal for para 3.3</vt:lpstr>
      <vt:lpstr>Amendment proposal for para 3.3</vt:lpstr>
      <vt:lpstr>Amendment proposal for para 3.3</vt:lpstr>
      <vt:lpstr>Amendment proposal for para 4 (a)</vt:lpstr>
      <vt:lpstr>Amendment proposal for para 4 (a)</vt:lpstr>
      <vt:lpstr>Amendment proposal for para 4 (a)</vt:lpstr>
      <vt:lpstr>Amendment proposal for para 4 (a)</vt:lpstr>
      <vt:lpstr>Amendment proposal for para 4 (b)</vt:lpstr>
      <vt:lpstr>Amendment proposal for para 4 (b)</vt:lpstr>
      <vt:lpstr>Amendment proposal for para 4 (b)</vt:lpstr>
      <vt:lpstr>Amendment proposal for para 4 (b)</vt:lpstr>
      <vt:lpstr>Amendment proposal for para 4 (b)</vt:lpstr>
      <vt:lpstr>Amendment proposal for para 4 (b)</vt:lpstr>
      <vt:lpstr>Amendment proposal for para 4 (b)</vt:lpstr>
      <vt:lpstr>Table A2/2</vt:lpstr>
      <vt:lpstr>Table A2/3</vt:lpstr>
      <vt:lpstr>Table A2/4</vt:lpstr>
      <vt:lpstr>Table A2/5</vt:lpstr>
      <vt:lpstr>Table A2/6</vt:lpstr>
      <vt:lpstr>Amendment proposal for para 4 (b)</vt:lpstr>
      <vt:lpstr>Amendment proposal for para 4 (b)</vt:lpstr>
      <vt:lpstr>Amendment proposal for para 4 (c)</vt:lpstr>
      <vt:lpstr>Amendment proposal for para 4 (c)</vt:lpstr>
      <vt:lpstr>New round robin test for calculation tools</vt:lpstr>
      <vt:lpstr>New round robin test for calculation tools</vt:lpstr>
      <vt:lpstr>New round robin test for calculation tools</vt:lpstr>
      <vt:lpstr>GTR #15 with the amendments proposed in this report</vt:lpstr>
      <vt:lpstr>End</vt:lpstr>
    </vt:vector>
  </TitlesOfParts>
  <Company>FiGE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Heinz Steven</cp:lastModifiedBy>
  <cp:revision>783</cp:revision>
  <dcterms:created xsi:type="dcterms:W3CDTF">2000-09-19T12:38:45Z</dcterms:created>
  <dcterms:modified xsi:type="dcterms:W3CDTF">2018-04-15T13:19:10Z</dcterms:modified>
</cp:coreProperties>
</file>