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4"/>
  </p:notesMasterIdLst>
  <p:sldIdLst>
    <p:sldId id="289" r:id="rId2"/>
    <p:sldId id="286" r:id="rId3"/>
    <p:sldId id="287" r:id="rId4"/>
    <p:sldId id="291" r:id="rId5"/>
    <p:sldId id="266" r:id="rId6"/>
    <p:sldId id="269" r:id="rId7"/>
    <p:sldId id="267" r:id="rId8"/>
    <p:sldId id="271" r:id="rId9"/>
    <p:sldId id="272" r:id="rId10"/>
    <p:sldId id="273" r:id="rId11"/>
    <p:sldId id="268" r:id="rId12"/>
    <p:sldId id="274" r:id="rId13"/>
    <p:sldId id="277" r:id="rId14"/>
    <p:sldId id="276" r:id="rId15"/>
    <p:sldId id="275" r:id="rId16"/>
    <p:sldId id="278" r:id="rId17"/>
    <p:sldId id="279" r:id="rId18"/>
    <p:sldId id="280" r:id="rId19"/>
    <p:sldId id="281" r:id="rId20"/>
    <p:sldId id="282" r:id="rId21"/>
    <p:sldId id="283" r:id="rId22"/>
    <p:sldId id="284" r:id="rId23"/>
  </p:sldIdLst>
  <p:sldSz cx="9144000" cy="6858000" type="screen4x3"/>
  <p:notesSz cx="6735763" cy="9866313"/>
  <p:defaultTextStyle>
    <a:defPPr>
      <a:defRPr lang="ja-JP"/>
    </a:defPPr>
    <a:lvl1pPr algn="l" rtl="0" fontAlgn="base">
      <a:spcBef>
        <a:spcPct val="0"/>
      </a:spcBef>
      <a:spcAft>
        <a:spcPct val="0"/>
      </a:spcAft>
      <a:defRPr kumimoji="1"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66FF"/>
    <a:srgbClr val="CCFFCC"/>
    <a:srgbClr val="CCFFFF"/>
    <a:srgbClr val="E7E7F9"/>
    <a:srgbClr val="0000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84E427A-3D55-4303-BF80-6455036E1DE7}" styleName="テーマ スタイル 1 - アクセント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017" autoAdjust="0"/>
    <p:restoredTop sz="94660"/>
  </p:normalViewPr>
  <p:slideViewPr>
    <p:cSldViewPr>
      <p:cViewPr varScale="1">
        <p:scale>
          <a:sx n="86" d="100"/>
          <a:sy n="86" d="100"/>
        </p:scale>
        <p:origin x="-408"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bwMode="auto">
          <a:xfrm>
            <a:off x="0" y="0"/>
            <a:ext cx="2918831" cy="49331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ltLang="ja-JP"/>
          </a:p>
        </p:txBody>
      </p:sp>
      <p:sp>
        <p:nvSpPr>
          <p:cNvPr id="23555" name="Rectangle 3"/>
          <p:cNvSpPr>
            <a:spLocks noGrp="1" noChangeArrowheads="1"/>
          </p:cNvSpPr>
          <p:nvPr>
            <p:ph type="dt" idx="1"/>
          </p:nvPr>
        </p:nvSpPr>
        <p:spPr bwMode="auto">
          <a:xfrm>
            <a:off x="3815373" y="0"/>
            <a:ext cx="2918831" cy="49331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fld id="{FE3273A8-1969-44F2-B71C-DD301B2F6E17}" type="datetimeFigureOut">
              <a:rPr lang="ja-JP" altLang="en-US"/>
              <a:pPr>
                <a:defRPr/>
              </a:pPr>
              <a:t>2018/4/13</a:t>
            </a:fld>
            <a:endParaRPr lang="en-US" altLang="ja-JP"/>
          </a:p>
        </p:txBody>
      </p:sp>
      <p:sp>
        <p:nvSpPr>
          <p:cNvPr id="16388" name="Rectangle 4"/>
          <p:cNvSpPr>
            <a:spLocks noGrp="1" noRot="1" noChangeAspect="1" noChangeArrowheads="1" noTextEdit="1"/>
          </p:cNvSpPr>
          <p:nvPr>
            <p:ph type="sldImg" idx="2"/>
          </p:nvPr>
        </p:nvSpPr>
        <p:spPr bwMode="auto">
          <a:xfrm>
            <a:off x="901700" y="739775"/>
            <a:ext cx="4932363" cy="3700463"/>
          </a:xfrm>
          <a:prstGeom prst="rect">
            <a:avLst/>
          </a:prstGeom>
          <a:noFill/>
          <a:ln w="9525">
            <a:solidFill>
              <a:srgbClr val="000000"/>
            </a:solidFill>
            <a:miter lim="800000"/>
            <a:headEnd/>
            <a:tailEnd/>
          </a:ln>
        </p:spPr>
      </p:sp>
      <p:sp>
        <p:nvSpPr>
          <p:cNvPr id="23557" name="Rectangle 5"/>
          <p:cNvSpPr>
            <a:spLocks noGrp="1" noChangeArrowheads="1"/>
          </p:cNvSpPr>
          <p:nvPr>
            <p:ph type="body" sz="quarter" idx="3"/>
          </p:nvPr>
        </p:nvSpPr>
        <p:spPr bwMode="auto">
          <a:xfrm>
            <a:off x="673577" y="4686499"/>
            <a:ext cx="5388610" cy="443984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ja-JP" altLang="en-US" noProof="0" smtClean="0"/>
              <a:t>マスタ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p>
        </p:txBody>
      </p:sp>
      <p:sp>
        <p:nvSpPr>
          <p:cNvPr id="23558" name="Rectangle 6"/>
          <p:cNvSpPr>
            <a:spLocks noGrp="1" noChangeArrowheads="1"/>
          </p:cNvSpPr>
          <p:nvPr>
            <p:ph type="ftr" sz="quarter" idx="4"/>
          </p:nvPr>
        </p:nvSpPr>
        <p:spPr bwMode="auto">
          <a:xfrm>
            <a:off x="0" y="9371285"/>
            <a:ext cx="2918831" cy="493316"/>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ltLang="ja-JP"/>
          </a:p>
        </p:txBody>
      </p:sp>
      <p:sp>
        <p:nvSpPr>
          <p:cNvPr id="23559" name="Rectangle 7"/>
          <p:cNvSpPr>
            <a:spLocks noGrp="1" noChangeArrowheads="1"/>
          </p:cNvSpPr>
          <p:nvPr>
            <p:ph type="sldNum" sz="quarter" idx="5"/>
          </p:nvPr>
        </p:nvSpPr>
        <p:spPr bwMode="auto">
          <a:xfrm>
            <a:off x="3815373" y="9371285"/>
            <a:ext cx="2918831" cy="493316"/>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3E565D83-38AE-49AD-BE95-1341F9387D1C}" type="slidenum">
              <a:rPr lang="ja-JP" altLang="en-US"/>
              <a:pPr>
                <a:defRPr/>
              </a:pPr>
              <a:t>&lt;#&gt;</a:t>
            </a:fld>
            <a:endParaRPr lang="en-US" altLang="ja-JP"/>
          </a:p>
        </p:txBody>
      </p:sp>
    </p:spTree>
    <p:extLst>
      <p:ext uri="{BB962C8B-B14F-4D97-AF65-F5344CB8AC3E}">
        <p14:creationId xmlns:p14="http://schemas.microsoft.com/office/powerpoint/2010/main" xmlns="" val="219198534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Calibri" pitchFamily="34" charset="0"/>
        <a:ea typeface="ＭＳ Ｐゴシック" charset="-128"/>
        <a:cs typeface="+mn-cs"/>
      </a:defRPr>
    </a:lvl1pPr>
    <a:lvl2pPr marL="457200" algn="l" rtl="0" eaLnBrk="0" fontAlgn="base" hangingPunct="0">
      <a:spcBef>
        <a:spcPct val="30000"/>
      </a:spcBef>
      <a:spcAft>
        <a:spcPct val="0"/>
      </a:spcAft>
      <a:defRPr kumimoji="1" sz="1200" kern="1200">
        <a:solidFill>
          <a:schemeClr val="tx1"/>
        </a:solidFill>
        <a:latin typeface="Calibri" pitchFamily="34" charset="0"/>
        <a:ea typeface="ＭＳ Ｐゴシック" charset="-128"/>
        <a:cs typeface="+mn-cs"/>
      </a:defRPr>
    </a:lvl2pPr>
    <a:lvl3pPr marL="914400" algn="l" rtl="0" eaLnBrk="0" fontAlgn="base" hangingPunct="0">
      <a:spcBef>
        <a:spcPct val="30000"/>
      </a:spcBef>
      <a:spcAft>
        <a:spcPct val="0"/>
      </a:spcAft>
      <a:defRPr kumimoji="1" sz="1200" kern="1200">
        <a:solidFill>
          <a:schemeClr val="tx1"/>
        </a:solidFill>
        <a:latin typeface="Calibri" pitchFamily="34" charset="0"/>
        <a:ea typeface="ＭＳ Ｐゴシック" charset="-128"/>
        <a:cs typeface="+mn-cs"/>
      </a:defRPr>
    </a:lvl3pPr>
    <a:lvl4pPr marL="1371600" algn="l" rtl="0" eaLnBrk="0" fontAlgn="base" hangingPunct="0">
      <a:spcBef>
        <a:spcPct val="30000"/>
      </a:spcBef>
      <a:spcAft>
        <a:spcPct val="0"/>
      </a:spcAft>
      <a:defRPr kumimoji="1" sz="1200" kern="1200">
        <a:solidFill>
          <a:schemeClr val="tx1"/>
        </a:solidFill>
        <a:latin typeface="Calibri" pitchFamily="34" charset="0"/>
        <a:ea typeface="ＭＳ Ｐゴシック" charset="-128"/>
        <a:cs typeface="+mn-cs"/>
      </a:defRPr>
    </a:lvl4pPr>
    <a:lvl5pPr marL="1828800" algn="l" rtl="0" eaLnBrk="0" fontAlgn="base" hangingPunct="0">
      <a:spcBef>
        <a:spcPct val="30000"/>
      </a:spcBef>
      <a:spcAft>
        <a:spcPct val="0"/>
      </a:spcAft>
      <a:defRPr kumimoji="1" sz="1200" kern="1200">
        <a:solidFill>
          <a:schemeClr val="tx1"/>
        </a:solidFill>
        <a:latin typeface="Calibri" pitchFamily="34" charset="0"/>
        <a:ea typeface="ＭＳ Ｐゴシック"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pPr>
              <a:defRPr/>
            </a:pPr>
            <a:fld id="{3E565D83-38AE-49AD-BE95-1341F9387D1C}" type="slidenum">
              <a:rPr lang="ja-JP" altLang="en-US" smtClean="0"/>
              <a:pPr>
                <a:defRPr/>
              </a:pPr>
              <a:t>7</a:t>
            </a:fld>
            <a:endParaRPr lang="en-US" altLang="ja-JP"/>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pPr>
              <a:defRPr/>
            </a:pPr>
            <a:fld id="{3E565D83-38AE-49AD-BE95-1341F9387D1C}" type="slidenum">
              <a:rPr lang="ja-JP" altLang="en-US" smtClean="0"/>
              <a:pPr>
                <a:defRPr/>
              </a:pPr>
              <a:t>16</a:t>
            </a:fld>
            <a:endParaRPr lang="en-US" altLang="ja-JP"/>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smtClean="0"/>
              <a:t>マスタ サブタイトルの書式設定</a:t>
            </a:r>
            <a:endParaRPr lang="ja-JP" altLang="en-US"/>
          </a:p>
        </p:txBody>
      </p:sp>
      <p:sp>
        <p:nvSpPr>
          <p:cNvPr id="4" name="Rectangle 9"/>
          <p:cNvSpPr>
            <a:spLocks noGrp="1" noChangeArrowheads="1"/>
          </p:cNvSpPr>
          <p:nvPr>
            <p:ph type="sldNum" sz="quarter" idx="10"/>
          </p:nvPr>
        </p:nvSpPr>
        <p:spPr>
          <a:ln/>
        </p:spPr>
        <p:txBody>
          <a:bodyPr/>
          <a:lstStyle>
            <a:lvl1pPr>
              <a:defRPr/>
            </a:lvl1pPr>
          </a:lstStyle>
          <a:p>
            <a:pPr>
              <a:defRPr/>
            </a:pPr>
            <a:fld id="{4167926A-0C87-4F5C-90A0-FC5B14FFC732}" type="slidenum">
              <a:rPr lang="ja-JP" altLang="en-US"/>
              <a:pPr>
                <a:defRPr/>
              </a:pPr>
              <a:t>&lt;#&gt;</a:t>
            </a:fld>
            <a:endParaRPr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9"/>
          <p:cNvSpPr>
            <a:spLocks noGrp="1" noChangeArrowheads="1"/>
          </p:cNvSpPr>
          <p:nvPr>
            <p:ph type="sldNum" sz="quarter" idx="10"/>
          </p:nvPr>
        </p:nvSpPr>
        <p:spPr>
          <a:ln/>
        </p:spPr>
        <p:txBody>
          <a:bodyPr/>
          <a:lstStyle>
            <a:lvl1pPr>
              <a:defRPr/>
            </a:lvl1pPr>
          </a:lstStyle>
          <a:p>
            <a:pPr>
              <a:defRPr/>
            </a:pPr>
            <a:fld id="{5329343D-7746-4E55-9264-2F5A6405226A}" type="slidenum">
              <a:rPr lang="ja-JP" altLang="en-US"/>
              <a:pPr>
                <a:defRPr/>
              </a:pPr>
              <a:t>&lt;#&gt;</a:t>
            </a:fld>
            <a:endParaRPr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862763" y="19050"/>
            <a:ext cx="2281237" cy="6505575"/>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19050" y="19050"/>
            <a:ext cx="6691313" cy="6505575"/>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9"/>
          <p:cNvSpPr>
            <a:spLocks noGrp="1" noChangeArrowheads="1"/>
          </p:cNvSpPr>
          <p:nvPr>
            <p:ph type="sldNum" sz="quarter" idx="10"/>
          </p:nvPr>
        </p:nvSpPr>
        <p:spPr>
          <a:ln/>
        </p:spPr>
        <p:txBody>
          <a:bodyPr/>
          <a:lstStyle>
            <a:lvl1pPr>
              <a:defRPr/>
            </a:lvl1pPr>
          </a:lstStyle>
          <a:p>
            <a:pPr>
              <a:defRPr/>
            </a:pPr>
            <a:fld id="{67417177-5EA0-4F03-B133-C45465BD55B9}" type="slidenum">
              <a:rPr lang="ja-JP" altLang="en-US"/>
              <a:pPr>
                <a:defRPr/>
              </a:pPr>
              <a:t>&lt;#&gt;</a:t>
            </a:fld>
            <a:endParaRPr lang="ja-JP"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タイトルと表">
    <p:spTree>
      <p:nvGrpSpPr>
        <p:cNvPr id="1" name=""/>
        <p:cNvGrpSpPr/>
        <p:nvPr/>
      </p:nvGrpSpPr>
      <p:grpSpPr>
        <a:xfrm>
          <a:off x="0" y="0"/>
          <a:ext cx="0" cy="0"/>
          <a:chOff x="0" y="0"/>
          <a:chExt cx="0" cy="0"/>
        </a:xfrm>
      </p:grpSpPr>
      <p:sp>
        <p:nvSpPr>
          <p:cNvPr id="2" name="タイトル 1"/>
          <p:cNvSpPr>
            <a:spLocks noGrp="1"/>
          </p:cNvSpPr>
          <p:nvPr>
            <p:ph type="title"/>
          </p:nvPr>
        </p:nvSpPr>
        <p:spPr>
          <a:xfrm>
            <a:off x="19050" y="19050"/>
            <a:ext cx="9124950" cy="533400"/>
          </a:xfrm>
        </p:spPr>
        <p:txBody>
          <a:bodyPr/>
          <a:lstStyle/>
          <a:p>
            <a:r>
              <a:rPr lang="ja-JP" altLang="en-US" smtClean="0"/>
              <a:t>マスタ タイトルの書式設定</a:t>
            </a:r>
            <a:endParaRPr lang="ja-JP" altLang="en-US"/>
          </a:p>
        </p:txBody>
      </p:sp>
      <p:sp>
        <p:nvSpPr>
          <p:cNvPr id="3" name="表プレースホルダ 2"/>
          <p:cNvSpPr>
            <a:spLocks noGrp="1"/>
          </p:cNvSpPr>
          <p:nvPr>
            <p:ph type="tbl" idx="1"/>
          </p:nvPr>
        </p:nvSpPr>
        <p:spPr>
          <a:xfrm>
            <a:off x="457200" y="981075"/>
            <a:ext cx="8229600" cy="5543550"/>
          </a:xfrm>
        </p:spPr>
        <p:txBody>
          <a:bodyPr/>
          <a:lstStyle/>
          <a:p>
            <a:pPr lvl="0"/>
            <a:r>
              <a:rPr lang="ja-JP" altLang="en-US" noProof="0" smtClean="0"/>
              <a:t>アイコンをクリックして表を追加</a:t>
            </a:r>
            <a:endParaRPr lang="ja-JP" altLang="en-US" noProof="0"/>
          </a:p>
        </p:txBody>
      </p:sp>
      <p:sp>
        <p:nvSpPr>
          <p:cNvPr id="4" name="Rectangle 9"/>
          <p:cNvSpPr>
            <a:spLocks noGrp="1" noChangeArrowheads="1"/>
          </p:cNvSpPr>
          <p:nvPr>
            <p:ph type="sldNum" sz="quarter" idx="10"/>
          </p:nvPr>
        </p:nvSpPr>
        <p:spPr>
          <a:ln/>
        </p:spPr>
        <p:txBody>
          <a:bodyPr/>
          <a:lstStyle>
            <a:lvl1pPr>
              <a:defRPr/>
            </a:lvl1pPr>
          </a:lstStyle>
          <a:p>
            <a:pPr>
              <a:defRPr/>
            </a:pPr>
            <a:fld id="{EA60641A-ADFB-4C7E-BD80-4E81CCD879D0}" type="slidenum">
              <a:rPr lang="ja-JP" altLang="en-US"/>
              <a:pPr>
                <a:defRPr/>
              </a:pPr>
              <a:t>&lt;#&gt;</a:t>
            </a:fld>
            <a:endParaRPr lang="ja-JP"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fourObj" preserve="1">
  <p:cSld name="タイトルと 4 つのコンテンツ">
    <p:spTree>
      <p:nvGrpSpPr>
        <p:cNvPr id="1" name=""/>
        <p:cNvGrpSpPr/>
        <p:nvPr/>
      </p:nvGrpSpPr>
      <p:grpSpPr>
        <a:xfrm>
          <a:off x="0" y="0"/>
          <a:ext cx="0" cy="0"/>
          <a:chOff x="0" y="0"/>
          <a:chExt cx="0" cy="0"/>
        </a:xfrm>
      </p:grpSpPr>
      <p:sp>
        <p:nvSpPr>
          <p:cNvPr id="2" name="タイトル 1"/>
          <p:cNvSpPr>
            <a:spLocks noGrp="1"/>
          </p:cNvSpPr>
          <p:nvPr>
            <p:ph type="title" sz="quarter"/>
          </p:nvPr>
        </p:nvSpPr>
        <p:spPr>
          <a:xfrm>
            <a:off x="19050" y="19050"/>
            <a:ext cx="9124950" cy="533400"/>
          </a:xfrm>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quarter" idx="1"/>
          </p:nvPr>
        </p:nvSpPr>
        <p:spPr>
          <a:xfrm>
            <a:off x="457200" y="981075"/>
            <a:ext cx="4038600" cy="2695575"/>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quarter" idx="2"/>
          </p:nvPr>
        </p:nvSpPr>
        <p:spPr>
          <a:xfrm>
            <a:off x="4648200" y="981075"/>
            <a:ext cx="4038600" cy="2695575"/>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コンテンツ プレースホルダ 4"/>
          <p:cNvSpPr>
            <a:spLocks noGrp="1"/>
          </p:cNvSpPr>
          <p:nvPr>
            <p:ph sz="quarter" idx="3"/>
          </p:nvPr>
        </p:nvSpPr>
        <p:spPr>
          <a:xfrm>
            <a:off x="457200" y="3829050"/>
            <a:ext cx="4038600" cy="2695575"/>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コンテンツ プレースホルダ 5"/>
          <p:cNvSpPr>
            <a:spLocks noGrp="1"/>
          </p:cNvSpPr>
          <p:nvPr>
            <p:ph sz="quarter" idx="4"/>
          </p:nvPr>
        </p:nvSpPr>
        <p:spPr>
          <a:xfrm>
            <a:off x="4648200" y="3829050"/>
            <a:ext cx="4038600" cy="2695575"/>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9"/>
          <p:cNvSpPr>
            <a:spLocks noGrp="1" noChangeArrowheads="1"/>
          </p:cNvSpPr>
          <p:nvPr>
            <p:ph type="sldNum" sz="quarter" idx="10"/>
          </p:nvPr>
        </p:nvSpPr>
        <p:spPr>
          <a:ln/>
        </p:spPr>
        <p:txBody>
          <a:bodyPr/>
          <a:lstStyle>
            <a:lvl1pPr>
              <a:defRPr/>
            </a:lvl1pPr>
          </a:lstStyle>
          <a:p>
            <a:pPr>
              <a:defRPr/>
            </a:pPr>
            <a:fld id="{E609030F-07B6-4016-8756-54260BDCEE72}" type="slidenum">
              <a:rPr lang="ja-JP" altLang="en-US"/>
              <a:pPr>
                <a:defRPr/>
              </a:pPr>
              <a:t>&lt;#&gt;</a:t>
            </a:fld>
            <a:endParaRPr lang="ja-JP"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reserve="1">
  <p:cSld name="タイトル、テキスト、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9050" y="19050"/>
            <a:ext cx="9124950" cy="533400"/>
          </a:xfrm>
        </p:spPr>
        <p:txBody>
          <a:bodyPr/>
          <a:lstStyle/>
          <a:p>
            <a:r>
              <a:rPr lang="ja-JP" altLang="en-US" smtClean="0"/>
              <a:t>マスタ タイトルの書式設定</a:t>
            </a:r>
            <a:endParaRPr lang="ja-JP" altLang="en-US"/>
          </a:p>
        </p:txBody>
      </p:sp>
      <p:sp>
        <p:nvSpPr>
          <p:cNvPr id="3" name="テキスト プレースホルダ 2"/>
          <p:cNvSpPr>
            <a:spLocks noGrp="1"/>
          </p:cNvSpPr>
          <p:nvPr>
            <p:ph type="body" sz="half" idx="1"/>
          </p:nvPr>
        </p:nvSpPr>
        <p:spPr>
          <a:xfrm>
            <a:off x="457200" y="981075"/>
            <a:ext cx="4038600" cy="554355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981075"/>
            <a:ext cx="4038600" cy="554355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9"/>
          <p:cNvSpPr>
            <a:spLocks noGrp="1" noChangeArrowheads="1"/>
          </p:cNvSpPr>
          <p:nvPr>
            <p:ph type="sldNum" sz="quarter" idx="10"/>
          </p:nvPr>
        </p:nvSpPr>
        <p:spPr>
          <a:ln/>
        </p:spPr>
        <p:txBody>
          <a:bodyPr/>
          <a:lstStyle>
            <a:lvl1pPr>
              <a:defRPr/>
            </a:lvl1pPr>
          </a:lstStyle>
          <a:p>
            <a:pPr>
              <a:defRPr/>
            </a:pPr>
            <a:fld id="{D91C844B-E76B-4946-98AE-BA5FB3B61BE4}" type="slidenum">
              <a:rPr lang="ja-JP" altLang="en-US"/>
              <a:pPr>
                <a:defRPr/>
              </a:pPr>
              <a:t>&lt;#&gt;</a:t>
            </a:fld>
            <a:endParaRPr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9"/>
          <p:cNvSpPr>
            <a:spLocks noGrp="1" noChangeArrowheads="1"/>
          </p:cNvSpPr>
          <p:nvPr>
            <p:ph type="sldNum" sz="quarter" idx="10"/>
          </p:nvPr>
        </p:nvSpPr>
        <p:spPr>
          <a:ln/>
        </p:spPr>
        <p:txBody>
          <a:bodyPr/>
          <a:lstStyle>
            <a:lvl1pPr>
              <a:defRPr/>
            </a:lvl1pPr>
          </a:lstStyle>
          <a:p>
            <a:pPr>
              <a:defRPr/>
            </a:pPr>
            <a:fld id="{F4605171-D679-442C-B1D7-15E30D2D6094}" type="slidenum">
              <a:rPr lang="ja-JP" altLang="en-US"/>
              <a:pPr>
                <a:defRPr/>
              </a:pPr>
              <a:t>&lt;#&gt;</a:t>
            </a:fld>
            <a:endParaRPr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Rectangle 9"/>
          <p:cNvSpPr>
            <a:spLocks noGrp="1" noChangeArrowheads="1"/>
          </p:cNvSpPr>
          <p:nvPr>
            <p:ph type="sldNum" sz="quarter" idx="10"/>
          </p:nvPr>
        </p:nvSpPr>
        <p:spPr>
          <a:ln/>
        </p:spPr>
        <p:txBody>
          <a:bodyPr/>
          <a:lstStyle>
            <a:lvl1pPr>
              <a:defRPr/>
            </a:lvl1pPr>
          </a:lstStyle>
          <a:p>
            <a:pPr>
              <a:defRPr/>
            </a:pPr>
            <a:fld id="{4E913A96-5E55-4F30-82FB-2FC4F1576760}" type="slidenum">
              <a:rPr lang="ja-JP" altLang="en-US"/>
              <a:pPr>
                <a:defRPr/>
              </a:pPr>
              <a:t>&lt;#&gt;</a:t>
            </a:fld>
            <a:endParaRPr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981075"/>
            <a:ext cx="4038600" cy="55435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981075"/>
            <a:ext cx="4038600" cy="55435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9"/>
          <p:cNvSpPr>
            <a:spLocks noGrp="1" noChangeArrowheads="1"/>
          </p:cNvSpPr>
          <p:nvPr>
            <p:ph type="sldNum" sz="quarter" idx="10"/>
          </p:nvPr>
        </p:nvSpPr>
        <p:spPr>
          <a:ln/>
        </p:spPr>
        <p:txBody>
          <a:bodyPr/>
          <a:lstStyle>
            <a:lvl1pPr>
              <a:defRPr/>
            </a:lvl1pPr>
          </a:lstStyle>
          <a:p>
            <a:pPr>
              <a:defRPr/>
            </a:pPr>
            <a:fld id="{F204BCF0-F5D5-4ECD-8BF8-B66F1B010E3D}" type="slidenum">
              <a:rPr lang="ja-JP" altLang="en-US"/>
              <a:pPr>
                <a:defRPr/>
              </a:pPr>
              <a:t>&lt;#&gt;</a:t>
            </a:fld>
            <a:endParaRPr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9"/>
          <p:cNvSpPr>
            <a:spLocks noGrp="1" noChangeArrowheads="1"/>
          </p:cNvSpPr>
          <p:nvPr>
            <p:ph type="sldNum" sz="quarter" idx="10"/>
          </p:nvPr>
        </p:nvSpPr>
        <p:spPr>
          <a:ln/>
        </p:spPr>
        <p:txBody>
          <a:bodyPr/>
          <a:lstStyle>
            <a:lvl1pPr>
              <a:defRPr/>
            </a:lvl1pPr>
          </a:lstStyle>
          <a:p>
            <a:pPr>
              <a:defRPr/>
            </a:pPr>
            <a:fld id="{CFD4073B-90D2-4F25-B978-BE6D6136FA5B}" type="slidenum">
              <a:rPr lang="ja-JP" altLang="en-US"/>
              <a:pPr>
                <a:defRPr/>
              </a:pPr>
              <a:t>&lt;#&gt;</a:t>
            </a:fld>
            <a:endParaRPr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9"/>
          <p:cNvSpPr>
            <a:spLocks noGrp="1" noChangeArrowheads="1"/>
          </p:cNvSpPr>
          <p:nvPr>
            <p:ph type="sldNum" sz="quarter" idx="10"/>
          </p:nvPr>
        </p:nvSpPr>
        <p:spPr>
          <a:ln/>
        </p:spPr>
        <p:txBody>
          <a:bodyPr/>
          <a:lstStyle>
            <a:lvl1pPr>
              <a:defRPr/>
            </a:lvl1pPr>
          </a:lstStyle>
          <a:p>
            <a:pPr>
              <a:defRPr/>
            </a:pPr>
            <a:fld id="{37D9BA36-E948-4D22-837E-7BACCB499989}" type="slidenum">
              <a:rPr lang="ja-JP" altLang="en-US"/>
              <a:pPr>
                <a:defRPr/>
              </a:pPr>
              <a:t>&lt;#&gt;</a:t>
            </a:fld>
            <a:endParaRPr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9"/>
          <p:cNvSpPr>
            <a:spLocks noGrp="1" noChangeArrowheads="1"/>
          </p:cNvSpPr>
          <p:nvPr>
            <p:ph type="sldNum" sz="quarter" idx="10"/>
          </p:nvPr>
        </p:nvSpPr>
        <p:spPr>
          <a:ln/>
        </p:spPr>
        <p:txBody>
          <a:bodyPr/>
          <a:lstStyle>
            <a:lvl1pPr>
              <a:defRPr/>
            </a:lvl1pPr>
          </a:lstStyle>
          <a:p>
            <a:pPr>
              <a:defRPr/>
            </a:pPr>
            <a:fld id="{8327227B-00B8-4B88-A3FA-FFBAEA1679AB}" type="slidenum">
              <a:rPr lang="ja-JP" altLang="en-US"/>
              <a:pPr>
                <a:defRPr/>
              </a:pPr>
              <a:t>&lt;#&gt;</a:t>
            </a:fld>
            <a:endParaRPr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9"/>
          <p:cNvSpPr>
            <a:spLocks noGrp="1" noChangeArrowheads="1"/>
          </p:cNvSpPr>
          <p:nvPr>
            <p:ph type="sldNum" sz="quarter" idx="10"/>
          </p:nvPr>
        </p:nvSpPr>
        <p:spPr>
          <a:ln/>
        </p:spPr>
        <p:txBody>
          <a:bodyPr/>
          <a:lstStyle>
            <a:lvl1pPr>
              <a:defRPr/>
            </a:lvl1pPr>
          </a:lstStyle>
          <a:p>
            <a:pPr>
              <a:defRPr/>
            </a:pPr>
            <a:fld id="{F62DC22D-EEC3-4072-8466-C7C6C2C369F7}" type="slidenum">
              <a:rPr lang="ja-JP" altLang="en-US"/>
              <a:pPr>
                <a:defRPr/>
              </a:pPr>
              <a:t>&lt;#&gt;</a:t>
            </a:fld>
            <a:endParaRPr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smtClean="0"/>
              <a:t>アイコンをクリックして図を追加</a:t>
            </a:r>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9"/>
          <p:cNvSpPr>
            <a:spLocks noGrp="1" noChangeArrowheads="1"/>
          </p:cNvSpPr>
          <p:nvPr>
            <p:ph type="sldNum" sz="quarter" idx="10"/>
          </p:nvPr>
        </p:nvSpPr>
        <p:spPr>
          <a:ln/>
        </p:spPr>
        <p:txBody>
          <a:bodyPr/>
          <a:lstStyle>
            <a:lvl1pPr>
              <a:defRPr/>
            </a:lvl1pPr>
          </a:lstStyle>
          <a:p>
            <a:pPr>
              <a:defRPr/>
            </a:pPr>
            <a:fld id="{21EE2CE5-5689-44F5-B112-F9BC20D60C57}" type="slidenum">
              <a:rPr lang="ja-JP" altLang="en-US"/>
              <a:pPr>
                <a:defRPr/>
              </a:pPr>
              <a:t>&lt;#&gt;</a:t>
            </a:fld>
            <a:endParaRPr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1" name="Rectangle 6"/>
          <p:cNvSpPr>
            <a:spLocks noChangeArrowheads="1"/>
          </p:cNvSpPr>
          <p:nvPr/>
        </p:nvSpPr>
        <p:spPr bwMode="auto">
          <a:xfrm>
            <a:off x="3175" y="6670675"/>
            <a:ext cx="9144000" cy="71438"/>
          </a:xfrm>
          <a:prstGeom prst="rect">
            <a:avLst/>
          </a:prstGeom>
          <a:gradFill rotWithShape="0">
            <a:gsLst>
              <a:gs pos="0">
                <a:schemeClr val="tx1"/>
              </a:gs>
              <a:gs pos="100000">
                <a:schemeClr val="bg1"/>
              </a:gs>
            </a:gsLst>
            <a:lin ang="5400000" scaled="1"/>
          </a:gradFill>
          <a:ln w="9525">
            <a:noFill/>
            <a:miter lim="800000"/>
            <a:headEnd/>
            <a:tailEnd/>
          </a:ln>
          <a:effectLst/>
        </p:spPr>
        <p:txBody>
          <a:bodyPr wrap="none" anchor="ctr"/>
          <a:lstStyle/>
          <a:p>
            <a:pPr algn="ctr" fontAlgn="auto">
              <a:spcBef>
                <a:spcPts val="0"/>
              </a:spcBef>
              <a:spcAft>
                <a:spcPts val="0"/>
              </a:spcAft>
              <a:defRPr/>
            </a:pPr>
            <a:endParaRPr lang="ja-JP" altLang="en-US" sz="1200">
              <a:latin typeface="Times New Roman" pitchFamily="18" charset="0"/>
              <a:ea typeface="ＭＳ Ｐゴシック" pitchFamily="50" charset="-128"/>
            </a:endParaRPr>
          </a:p>
        </p:txBody>
      </p:sp>
      <p:sp>
        <p:nvSpPr>
          <p:cNvPr id="2" name="Rectangle 6"/>
          <p:cNvSpPr>
            <a:spLocks noChangeArrowheads="1"/>
          </p:cNvSpPr>
          <p:nvPr/>
        </p:nvSpPr>
        <p:spPr bwMode="auto">
          <a:xfrm>
            <a:off x="0" y="533400"/>
            <a:ext cx="9144000" cy="152400"/>
          </a:xfrm>
          <a:prstGeom prst="rect">
            <a:avLst/>
          </a:prstGeom>
          <a:gradFill rotWithShape="0">
            <a:gsLst>
              <a:gs pos="0">
                <a:schemeClr val="tx1"/>
              </a:gs>
              <a:gs pos="100000">
                <a:schemeClr val="bg1"/>
              </a:gs>
            </a:gsLst>
            <a:lin ang="5400000" scaled="1"/>
          </a:gradFill>
          <a:ln w="9525">
            <a:noFill/>
            <a:miter lim="800000"/>
            <a:headEnd/>
            <a:tailEnd/>
          </a:ln>
          <a:effectLst/>
        </p:spPr>
        <p:txBody>
          <a:bodyPr wrap="none" anchor="ctr"/>
          <a:lstStyle/>
          <a:p>
            <a:pPr algn="ctr" fontAlgn="auto">
              <a:spcBef>
                <a:spcPts val="0"/>
              </a:spcBef>
              <a:spcAft>
                <a:spcPts val="0"/>
              </a:spcAft>
              <a:defRPr/>
            </a:pPr>
            <a:endParaRPr lang="ja-JP" altLang="en-US" sz="1200">
              <a:latin typeface="Times New Roman" pitchFamily="18" charset="0"/>
              <a:ea typeface="ＭＳ Ｐゴシック" pitchFamily="50" charset="-128"/>
            </a:endParaRPr>
          </a:p>
        </p:txBody>
      </p:sp>
      <p:sp>
        <p:nvSpPr>
          <p:cNvPr id="1028" name="Rectangle 5"/>
          <p:cNvSpPr>
            <a:spLocks noGrp="1" noChangeArrowheads="1"/>
          </p:cNvSpPr>
          <p:nvPr>
            <p:ph type="body" idx="1"/>
          </p:nvPr>
        </p:nvSpPr>
        <p:spPr bwMode="auto">
          <a:xfrm>
            <a:off x="457200" y="981075"/>
            <a:ext cx="8229600" cy="55435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9" name="Rectangle 8"/>
          <p:cNvSpPr>
            <a:spLocks noGrp="1" noChangeArrowheads="1"/>
          </p:cNvSpPr>
          <p:nvPr>
            <p:ph type="title"/>
          </p:nvPr>
        </p:nvSpPr>
        <p:spPr bwMode="auto">
          <a:xfrm>
            <a:off x="19050" y="19050"/>
            <a:ext cx="9124950" cy="533400"/>
          </a:xfrm>
          <a:prstGeom prst="rect">
            <a:avLst/>
          </a:prstGeom>
          <a:noFill/>
          <a:ln w="9525">
            <a:noFill/>
            <a:miter lim="800000"/>
            <a:headEnd/>
            <a:tailEnd/>
          </a:ln>
        </p:spPr>
        <p:txBody>
          <a:bodyPr vert="horz" wrap="square" lIns="90000" tIns="45720" rIns="91440" bIns="45720" numCol="1" anchor="ctr" anchorCtr="0" compatLnSpc="1">
            <a:prstTxWarp prst="textNoShape">
              <a:avLst/>
            </a:prstTxWarp>
          </a:bodyPr>
          <a:lstStyle/>
          <a:p>
            <a:pPr lvl="0"/>
            <a:r>
              <a:rPr lang="ja-JP" altLang="en-US" smtClean="0"/>
              <a:t>マスタ タイトルの書式設定</a:t>
            </a:r>
          </a:p>
        </p:txBody>
      </p:sp>
      <p:sp>
        <p:nvSpPr>
          <p:cNvPr id="12" name="Rectangle 9"/>
          <p:cNvSpPr>
            <a:spLocks noGrp="1" noChangeArrowheads="1"/>
          </p:cNvSpPr>
          <p:nvPr>
            <p:ph type="sldNum" sz="quarter" idx="4"/>
          </p:nvPr>
        </p:nvSpPr>
        <p:spPr bwMode="auto">
          <a:xfrm>
            <a:off x="8610600" y="6635750"/>
            <a:ext cx="533400" cy="2286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r" fontAlgn="auto">
              <a:spcBef>
                <a:spcPts val="0"/>
              </a:spcBef>
              <a:spcAft>
                <a:spcPts val="0"/>
              </a:spcAft>
              <a:defRPr sz="1200">
                <a:latin typeface="+mn-lt"/>
                <a:ea typeface="+mn-ea"/>
              </a:defRPr>
            </a:lvl1pPr>
          </a:lstStyle>
          <a:p>
            <a:pPr>
              <a:defRPr/>
            </a:pPr>
            <a:fld id="{89C32817-A05F-45DB-BC5B-2EF553A57C1B}" type="slidenum">
              <a:rPr lang="ja-JP" altLang="en-US"/>
              <a:pPr>
                <a:defRPr/>
              </a:pPr>
              <a:t>&lt;#&gt;</a:t>
            </a:fld>
            <a:endParaRPr lang="ja-JP" altLang="en-US"/>
          </a:p>
        </p:txBody>
      </p:sp>
      <p:sp>
        <p:nvSpPr>
          <p:cNvPr id="4103" name="Text Box 7"/>
          <p:cNvSpPr txBox="1">
            <a:spLocks noChangeArrowheads="1"/>
          </p:cNvSpPr>
          <p:nvPr/>
        </p:nvSpPr>
        <p:spPr bwMode="auto">
          <a:xfrm>
            <a:off x="6588125" y="0"/>
            <a:ext cx="2555875" cy="276999"/>
          </a:xfrm>
          <a:prstGeom prst="rect">
            <a:avLst/>
          </a:prstGeom>
          <a:noFill/>
          <a:ln w="9525">
            <a:noFill/>
            <a:miter lim="800000"/>
            <a:headEnd/>
            <a:tailEnd/>
          </a:ln>
          <a:effectLst/>
        </p:spPr>
        <p:txBody>
          <a:bodyPr>
            <a:spAutoFit/>
          </a:bodyPr>
          <a:lstStyle/>
          <a:p>
            <a:pPr algn="r" fontAlgn="auto">
              <a:spcBef>
                <a:spcPct val="50000"/>
              </a:spcBef>
              <a:spcAft>
                <a:spcPts val="0"/>
              </a:spcAft>
              <a:defRPr/>
            </a:pPr>
            <a:r>
              <a:rPr lang="en-US" altLang="ja-JP" sz="1200" dirty="0" smtClean="0">
                <a:latin typeface="+mn-lt"/>
                <a:ea typeface="+mn-ea"/>
              </a:rPr>
              <a:t>17-20/APR/2018</a:t>
            </a:r>
            <a:endParaRPr lang="en-US" altLang="ja-JP" sz="1200" dirty="0">
              <a:latin typeface="+mn-lt"/>
              <a:ea typeface="+mn-ea"/>
            </a:endParaRPr>
          </a:p>
        </p:txBody>
      </p:sp>
      <p:sp>
        <p:nvSpPr>
          <p:cNvPr id="4104" name="Text Box 8"/>
          <p:cNvSpPr txBox="1">
            <a:spLocks noChangeArrowheads="1"/>
          </p:cNvSpPr>
          <p:nvPr/>
        </p:nvSpPr>
        <p:spPr bwMode="auto">
          <a:xfrm>
            <a:off x="47625" y="6650038"/>
            <a:ext cx="5724525" cy="244475"/>
          </a:xfrm>
          <a:prstGeom prst="rect">
            <a:avLst/>
          </a:prstGeom>
          <a:noFill/>
          <a:ln w="9525">
            <a:noFill/>
            <a:miter lim="800000"/>
            <a:headEnd/>
            <a:tailEnd/>
          </a:ln>
          <a:effectLst/>
        </p:spPr>
        <p:txBody>
          <a:bodyPr>
            <a:spAutoFit/>
          </a:bodyPr>
          <a:lstStyle/>
          <a:p>
            <a:pPr fontAlgn="auto">
              <a:spcBef>
                <a:spcPct val="50000"/>
              </a:spcBef>
              <a:spcAft>
                <a:spcPts val="0"/>
              </a:spcAft>
              <a:defRPr/>
            </a:pPr>
            <a:r>
              <a:rPr lang="en-US" altLang="ja-JP" sz="1000" i="1">
                <a:latin typeface="Times New Roman" pitchFamily="18" charset="0"/>
                <a:ea typeface="+mn-ea"/>
              </a:rPr>
              <a:t>Japan Automobile Research Institute</a:t>
            </a:r>
          </a:p>
        </p:txBody>
      </p:sp>
    </p:spTree>
  </p:cSld>
  <p:clrMap bg1="lt1" tx1="dk1" bg2="lt2" tx2="dk2" accent1="accent1" accent2="accent2" accent3="accent3" accent4="accent4" accent5="accent5" accent6="accent6" hlink="hlink" folHlink="folHlink"/>
  <p:sldLayoutIdLst>
    <p:sldLayoutId id="2147483674" r:id="rId1"/>
    <p:sldLayoutId id="2147483673" r:id="rId2"/>
    <p:sldLayoutId id="2147483672" r:id="rId3"/>
    <p:sldLayoutId id="2147483671" r:id="rId4"/>
    <p:sldLayoutId id="2147483670" r:id="rId5"/>
    <p:sldLayoutId id="2147483669" r:id="rId6"/>
    <p:sldLayoutId id="2147483668" r:id="rId7"/>
    <p:sldLayoutId id="2147483667" r:id="rId8"/>
    <p:sldLayoutId id="2147483666" r:id="rId9"/>
    <p:sldLayoutId id="2147483665" r:id="rId10"/>
    <p:sldLayoutId id="2147483664" r:id="rId11"/>
    <p:sldLayoutId id="2147483663" r:id="rId12"/>
    <p:sldLayoutId id="2147483662" r:id="rId13"/>
    <p:sldLayoutId id="2147483661" r:id="rId14"/>
  </p:sldLayoutIdLst>
  <p:hf hdr="0" ftr="0" dt="0"/>
  <p:txStyles>
    <p:title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Arial" charset="0"/>
          <a:ea typeface="ＭＳ Ｐゴシック" charset="-128"/>
        </a:defRPr>
      </a:lvl2pPr>
      <a:lvl3pPr algn="l" rtl="0" eaLnBrk="0" fontAlgn="base" hangingPunct="0">
        <a:spcBef>
          <a:spcPct val="0"/>
        </a:spcBef>
        <a:spcAft>
          <a:spcPct val="0"/>
        </a:spcAft>
        <a:defRPr kumimoji="1" sz="2800">
          <a:solidFill>
            <a:schemeClr val="tx1"/>
          </a:solidFill>
          <a:latin typeface="Arial" charset="0"/>
          <a:ea typeface="ＭＳ Ｐゴシック" charset="-128"/>
        </a:defRPr>
      </a:lvl3pPr>
      <a:lvl4pPr algn="l" rtl="0" eaLnBrk="0" fontAlgn="base" hangingPunct="0">
        <a:spcBef>
          <a:spcPct val="0"/>
        </a:spcBef>
        <a:spcAft>
          <a:spcPct val="0"/>
        </a:spcAft>
        <a:defRPr kumimoji="1" sz="2800">
          <a:solidFill>
            <a:schemeClr val="tx1"/>
          </a:solidFill>
          <a:latin typeface="Arial" charset="0"/>
          <a:ea typeface="ＭＳ Ｐゴシック" charset="-128"/>
        </a:defRPr>
      </a:lvl4pPr>
      <a:lvl5pPr algn="l" rtl="0" eaLnBrk="0" fontAlgn="base" hangingPunct="0">
        <a:spcBef>
          <a:spcPct val="0"/>
        </a:spcBef>
        <a:spcAft>
          <a:spcPct val="0"/>
        </a:spcAft>
        <a:defRPr kumimoji="1" sz="2800">
          <a:solidFill>
            <a:schemeClr val="tx1"/>
          </a:solidFill>
          <a:latin typeface="Arial" charset="0"/>
          <a:ea typeface="ＭＳ Ｐゴシック" charset="-128"/>
        </a:defRPr>
      </a:lvl5pPr>
      <a:lvl6pPr marL="457200" algn="l" rtl="0" eaLnBrk="1" fontAlgn="base" hangingPunct="1">
        <a:spcBef>
          <a:spcPct val="0"/>
        </a:spcBef>
        <a:spcAft>
          <a:spcPct val="0"/>
        </a:spcAft>
        <a:defRPr kumimoji="1" sz="2800">
          <a:solidFill>
            <a:schemeClr val="tx1"/>
          </a:solidFill>
          <a:latin typeface="Arial" charset="0"/>
          <a:ea typeface="ＭＳ Ｐゴシック" charset="-128"/>
        </a:defRPr>
      </a:lvl6pPr>
      <a:lvl7pPr marL="914400" algn="l" rtl="0" eaLnBrk="1" fontAlgn="base" hangingPunct="1">
        <a:spcBef>
          <a:spcPct val="0"/>
        </a:spcBef>
        <a:spcAft>
          <a:spcPct val="0"/>
        </a:spcAft>
        <a:defRPr kumimoji="1" sz="2800">
          <a:solidFill>
            <a:schemeClr val="tx1"/>
          </a:solidFill>
          <a:latin typeface="Arial" charset="0"/>
          <a:ea typeface="ＭＳ Ｐゴシック" charset="-128"/>
        </a:defRPr>
      </a:lvl7pPr>
      <a:lvl8pPr marL="1371600" algn="l" rtl="0" eaLnBrk="1" fontAlgn="base" hangingPunct="1">
        <a:spcBef>
          <a:spcPct val="0"/>
        </a:spcBef>
        <a:spcAft>
          <a:spcPct val="0"/>
        </a:spcAft>
        <a:defRPr kumimoji="1" sz="2800">
          <a:solidFill>
            <a:schemeClr val="tx1"/>
          </a:solidFill>
          <a:latin typeface="Arial" charset="0"/>
          <a:ea typeface="ＭＳ Ｐゴシック" charset="-128"/>
        </a:defRPr>
      </a:lvl8pPr>
      <a:lvl9pPr marL="1828800" algn="l" rtl="0" eaLnBrk="1" fontAlgn="base" hangingPunct="1">
        <a:spcBef>
          <a:spcPct val="0"/>
        </a:spcBef>
        <a:spcAft>
          <a:spcPct val="0"/>
        </a:spcAft>
        <a:defRPr kumimoji="1" sz="2800">
          <a:solidFill>
            <a:schemeClr val="tx1"/>
          </a:solidFill>
          <a:latin typeface="Arial" charset="0"/>
          <a:ea typeface="ＭＳ Ｐゴシック" charset="-128"/>
        </a:defRPr>
      </a:lvl9pPr>
    </p:titleStyle>
    <p:bodyStyle>
      <a:lvl1pPr marL="342900" indent="-342900" algn="l" rtl="0" eaLnBrk="0" fontAlgn="base" hangingPunct="0">
        <a:spcBef>
          <a:spcPct val="20000"/>
        </a:spcBef>
        <a:spcAft>
          <a:spcPct val="0"/>
        </a:spcAft>
        <a:buFont typeface="Wingdings" pitchFamily="2" charset="2"/>
        <a:buChar char="Ø"/>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Font typeface="Wingdings" pitchFamily="2" charset="2"/>
        <a:buChar char="Ø"/>
        <a:defRPr kumimoji="1" sz="2800">
          <a:solidFill>
            <a:schemeClr val="tx1"/>
          </a:solidFill>
          <a:latin typeface="+mn-lt"/>
          <a:ea typeface="+mn-ea"/>
        </a:defRPr>
      </a:lvl2pPr>
      <a:lvl3pPr marL="1143000" indent="-228600" algn="l" rtl="0" eaLnBrk="0" fontAlgn="base" hangingPunct="0">
        <a:spcBef>
          <a:spcPct val="20000"/>
        </a:spcBef>
        <a:spcAft>
          <a:spcPct val="0"/>
        </a:spcAft>
        <a:buFont typeface="Wingdings" pitchFamily="2" charset="2"/>
        <a:buChar char="Ø"/>
        <a:defRPr kumimoji="1" sz="2400">
          <a:solidFill>
            <a:schemeClr val="tx1"/>
          </a:solidFill>
          <a:latin typeface="+mn-lt"/>
          <a:ea typeface="+mn-ea"/>
        </a:defRPr>
      </a:lvl3pPr>
      <a:lvl4pPr marL="1600200" indent="-228600" algn="l" rtl="0" eaLnBrk="0" fontAlgn="base" hangingPunct="0">
        <a:spcBef>
          <a:spcPct val="20000"/>
        </a:spcBef>
        <a:spcAft>
          <a:spcPct val="0"/>
        </a:spcAft>
        <a:buFont typeface="Wingdings" pitchFamily="2" charset="2"/>
        <a:buChar char="Ø"/>
        <a:defRPr kumimoji="1" sz="2000">
          <a:solidFill>
            <a:schemeClr val="tx1"/>
          </a:solidFill>
          <a:latin typeface="+mn-lt"/>
          <a:ea typeface="+mn-ea"/>
        </a:defRPr>
      </a:lvl4pPr>
      <a:lvl5pPr marL="2057400" indent="-228600" algn="l" rtl="0" eaLnBrk="0" fontAlgn="base" hangingPunct="0">
        <a:spcBef>
          <a:spcPct val="20000"/>
        </a:spcBef>
        <a:spcAft>
          <a:spcPct val="0"/>
        </a:spcAft>
        <a:buFont typeface="Wingdings" pitchFamily="2" charset="2"/>
        <a:buChar char="Ø"/>
        <a:defRPr kumimoji="1" sz="2000">
          <a:solidFill>
            <a:schemeClr val="tx1"/>
          </a:solidFill>
          <a:latin typeface="+mn-lt"/>
          <a:ea typeface="+mn-ea"/>
        </a:defRPr>
      </a:lvl5pPr>
      <a:lvl6pPr marL="2514600" indent="-228600" algn="l" rtl="0" eaLnBrk="1" fontAlgn="base" hangingPunct="1">
        <a:spcBef>
          <a:spcPct val="20000"/>
        </a:spcBef>
        <a:spcAft>
          <a:spcPct val="0"/>
        </a:spcAft>
        <a:buFont typeface="Wingdings" pitchFamily="2" charset="2"/>
        <a:buChar char="Ø"/>
        <a:defRPr kumimoji="1" sz="2000">
          <a:solidFill>
            <a:schemeClr val="tx1"/>
          </a:solidFill>
          <a:latin typeface="+mn-lt"/>
          <a:ea typeface="+mn-ea"/>
        </a:defRPr>
      </a:lvl6pPr>
      <a:lvl7pPr marL="2971800" indent="-228600" algn="l" rtl="0" eaLnBrk="1" fontAlgn="base" hangingPunct="1">
        <a:spcBef>
          <a:spcPct val="20000"/>
        </a:spcBef>
        <a:spcAft>
          <a:spcPct val="0"/>
        </a:spcAft>
        <a:buFont typeface="Wingdings" pitchFamily="2" charset="2"/>
        <a:buChar char="Ø"/>
        <a:defRPr kumimoji="1" sz="2000">
          <a:solidFill>
            <a:schemeClr val="tx1"/>
          </a:solidFill>
          <a:latin typeface="+mn-lt"/>
          <a:ea typeface="+mn-ea"/>
        </a:defRPr>
      </a:lvl7pPr>
      <a:lvl8pPr marL="3429000" indent="-228600" algn="l" rtl="0" eaLnBrk="1" fontAlgn="base" hangingPunct="1">
        <a:spcBef>
          <a:spcPct val="20000"/>
        </a:spcBef>
        <a:spcAft>
          <a:spcPct val="0"/>
        </a:spcAft>
        <a:buFont typeface="Wingdings" pitchFamily="2" charset="2"/>
        <a:buChar char="Ø"/>
        <a:defRPr kumimoji="1" sz="2000">
          <a:solidFill>
            <a:schemeClr val="tx1"/>
          </a:solidFill>
          <a:latin typeface="+mn-lt"/>
          <a:ea typeface="+mn-ea"/>
        </a:defRPr>
      </a:lvl8pPr>
      <a:lvl9pPr marL="3886200" indent="-228600" algn="l" rtl="0" eaLnBrk="1" fontAlgn="base" hangingPunct="1">
        <a:spcBef>
          <a:spcPct val="20000"/>
        </a:spcBef>
        <a:spcAft>
          <a:spcPct val="0"/>
        </a:spcAft>
        <a:buFont typeface="Wingdings" pitchFamily="2" charset="2"/>
        <a:buChar char="Ø"/>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emf"/><Relationship Id="rId1" Type="http://schemas.openxmlformats.org/officeDocument/2006/relationships/slideLayout" Target="../slideLayouts/slideLayout2.xml"/><Relationship Id="rId4" Type="http://schemas.openxmlformats.org/officeDocument/2006/relationships/image" Target="../media/image14.emf"/></Relationships>
</file>

<file path=ppt/slides/_rels/slide11.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emf"/><Relationship Id="rId7" Type="http://schemas.openxmlformats.org/officeDocument/2006/relationships/image" Target="../media/image8.emf"/><Relationship Id="rId2" Type="http://schemas.openxmlformats.org/officeDocument/2006/relationships/image" Target="../media/image3.emf"/><Relationship Id="rId1" Type="http://schemas.openxmlformats.org/officeDocument/2006/relationships/slideLayout" Target="../slideLayouts/slideLayout7.xml"/><Relationship Id="rId6" Type="http://schemas.openxmlformats.org/officeDocument/2006/relationships/image" Target="../media/image7.emf"/><Relationship Id="rId5" Type="http://schemas.openxmlformats.org/officeDocument/2006/relationships/image" Target="../media/image6.emf"/><Relationship Id="rId4" Type="http://schemas.openxmlformats.org/officeDocument/2006/relationships/image" Target="../media/image5.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0.emf"/></Relationships>
</file>

<file path=ppt/slides/_rels/slide8.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9.emf"/><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251520" y="1700808"/>
            <a:ext cx="8640960" cy="1656184"/>
          </a:xfrm>
        </p:spPr>
        <p:txBody>
          <a:bodyPr/>
          <a:lstStyle/>
          <a:p>
            <a:pPr algn="ctr"/>
            <a:r>
              <a:rPr lang="en-US" altLang="ja-JP" sz="4000" b="1" dirty="0" smtClean="0"/>
              <a:t>Confirmation on application to EVs unique cycle</a:t>
            </a:r>
            <a:endParaRPr kumimoji="1" lang="ja-JP" altLang="en-US" sz="4000" b="1" dirty="0"/>
          </a:p>
        </p:txBody>
      </p:sp>
      <p:sp>
        <p:nvSpPr>
          <p:cNvPr id="3" name="サブタイトル 2"/>
          <p:cNvSpPr>
            <a:spLocks noGrp="1"/>
          </p:cNvSpPr>
          <p:nvPr>
            <p:ph type="subTitle" idx="1"/>
          </p:nvPr>
        </p:nvSpPr>
        <p:spPr>
          <a:xfrm>
            <a:off x="1371600" y="3980656"/>
            <a:ext cx="6400800" cy="1752600"/>
          </a:xfrm>
        </p:spPr>
        <p:txBody>
          <a:bodyPr/>
          <a:lstStyle/>
          <a:p>
            <a:r>
              <a:rPr lang="en-US" altLang="ja-JP" dirty="0" smtClean="0"/>
              <a:t>WLTP-IWG</a:t>
            </a:r>
            <a:endParaRPr lang="en-US" altLang="ja-JP" dirty="0" smtClean="0"/>
          </a:p>
          <a:p>
            <a:r>
              <a:rPr lang="en-US" altLang="ja-JP" dirty="0" smtClean="0"/>
              <a:t>17-20 APR 2018</a:t>
            </a:r>
            <a:endParaRPr kumimoji="1" lang="en-US" altLang="ja-JP" dirty="0" smtClean="0"/>
          </a:p>
          <a:p>
            <a:r>
              <a:rPr lang="en-US" altLang="ja-JP" dirty="0" smtClean="0"/>
              <a:t>Japan</a:t>
            </a:r>
            <a:endParaRPr kumimoji="1" lang="ja-JP" altLang="en-US" dirty="0"/>
          </a:p>
        </p:txBody>
      </p:sp>
      <p:sp>
        <p:nvSpPr>
          <p:cNvPr id="4" name="スライド番号プレースホルダ 3"/>
          <p:cNvSpPr>
            <a:spLocks noGrp="1"/>
          </p:cNvSpPr>
          <p:nvPr>
            <p:ph type="sldNum" sz="quarter" idx="10"/>
          </p:nvPr>
        </p:nvSpPr>
        <p:spPr/>
        <p:txBody>
          <a:bodyPr/>
          <a:lstStyle/>
          <a:p>
            <a:pPr>
              <a:defRPr/>
            </a:pPr>
            <a:fld id="{4167926A-0C87-4F5C-90A0-FC5B14FFC732}" type="slidenum">
              <a:rPr lang="ja-JP" altLang="en-US" smtClean="0"/>
              <a:pPr>
                <a:defRPr/>
              </a:pPr>
              <a:t>1</a:t>
            </a:fld>
            <a:endParaRPr lang="ja-JP" altLang="en-US"/>
          </a:p>
        </p:txBody>
      </p:sp>
      <p:sp>
        <p:nvSpPr>
          <p:cNvPr id="6" name="テキスト ボックス 5"/>
          <p:cNvSpPr txBox="1"/>
          <p:nvPr/>
        </p:nvSpPr>
        <p:spPr>
          <a:xfrm>
            <a:off x="7020272" y="836712"/>
            <a:ext cx="1872208" cy="369332"/>
          </a:xfrm>
          <a:prstGeom prst="rect">
            <a:avLst/>
          </a:prstGeom>
          <a:noFill/>
          <a:ln>
            <a:solidFill>
              <a:schemeClr val="tx1"/>
            </a:solidFill>
          </a:ln>
        </p:spPr>
        <p:txBody>
          <a:bodyPr wrap="square" rtlCol="0">
            <a:spAutoFit/>
          </a:bodyPr>
          <a:lstStyle/>
          <a:p>
            <a:pPr algn="ctr"/>
            <a:r>
              <a:rPr kumimoji="1" lang="en-US" altLang="ja-JP" dirty="0" smtClean="0"/>
              <a:t>WLTP-22-</a:t>
            </a:r>
            <a:r>
              <a:rPr kumimoji="1" lang="en-US" altLang="ja-JP" dirty="0" err="1" smtClean="0"/>
              <a:t>05e</a:t>
            </a:r>
            <a:endParaRPr kumimoji="1" lang="ja-JP" alt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9"/>
          <p:cNvSpPr>
            <a:spLocks noGrp="1" noChangeArrowheads="1"/>
          </p:cNvSpPr>
          <p:nvPr>
            <p:ph type="sldNum" sz="quarter" idx="10"/>
          </p:nvPr>
        </p:nvSpPr>
        <p:spPr/>
        <p:txBody>
          <a:bodyPr/>
          <a:lstStyle/>
          <a:p>
            <a:pPr>
              <a:defRPr/>
            </a:pPr>
            <a:fld id="{7585042D-8658-4C5A-924A-07070CF11227}" type="slidenum">
              <a:rPr lang="ja-JP" altLang="en-US"/>
              <a:pPr>
                <a:defRPr/>
              </a:pPr>
              <a:t>10</a:t>
            </a:fld>
            <a:endParaRPr lang="ja-JP" altLang="en-US"/>
          </a:p>
        </p:txBody>
      </p:sp>
      <p:sp>
        <p:nvSpPr>
          <p:cNvPr id="19458" name="タイトル 1"/>
          <p:cNvSpPr>
            <a:spLocks noGrp="1"/>
          </p:cNvSpPr>
          <p:nvPr>
            <p:ph type="title"/>
          </p:nvPr>
        </p:nvSpPr>
        <p:spPr/>
        <p:txBody>
          <a:bodyPr/>
          <a:lstStyle/>
          <a:p>
            <a:pPr eaLnBrk="1" hangingPunct="1"/>
            <a:r>
              <a:rPr lang="en-US" altLang="ja-JP" dirty="0" smtClean="0"/>
              <a:t>2.2. Drive trace indexes for PEV shortened test</a:t>
            </a:r>
            <a:endParaRPr lang="ja-JP" altLang="en-US" dirty="0" smtClean="0"/>
          </a:p>
        </p:txBody>
      </p:sp>
      <p:pic>
        <p:nvPicPr>
          <p:cNvPr id="19459" name="Picture 2"/>
          <p:cNvPicPr>
            <a:picLocks noGrp="1" noChangeAspect="1" noChangeArrowheads="1"/>
          </p:cNvPicPr>
          <p:nvPr>
            <p:ph idx="1"/>
          </p:nvPr>
        </p:nvPicPr>
        <p:blipFill>
          <a:blip r:embed="rId2" cstate="print"/>
          <a:srcRect/>
          <a:stretch>
            <a:fillRect/>
          </a:stretch>
        </p:blipFill>
        <p:spPr>
          <a:xfrm>
            <a:off x="0" y="1638201"/>
            <a:ext cx="4530725" cy="2376488"/>
          </a:xfrm>
        </p:spPr>
      </p:pic>
      <p:pic>
        <p:nvPicPr>
          <p:cNvPr id="19460" name="Picture 3"/>
          <p:cNvPicPr>
            <a:picLocks noChangeAspect="1" noChangeArrowheads="1"/>
          </p:cNvPicPr>
          <p:nvPr/>
        </p:nvPicPr>
        <p:blipFill>
          <a:blip r:embed="rId3" cstate="print"/>
          <a:srcRect/>
          <a:stretch>
            <a:fillRect/>
          </a:stretch>
        </p:blipFill>
        <p:spPr bwMode="auto">
          <a:xfrm>
            <a:off x="179512" y="5403105"/>
            <a:ext cx="4673600" cy="817563"/>
          </a:xfrm>
          <a:prstGeom prst="rect">
            <a:avLst/>
          </a:prstGeom>
          <a:noFill/>
          <a:ln w="9525">
            <a:noFill/>
            <a:miter lim="800000"/>
            <a:headEnd/>
            <a:tailEnd/>
          </a:ln>
        </p:spPr>
      </p:pic>
      <p:sp>
        <p:nvSpPr>
          <p:cNvPr id="19461" name="テキスト ボックス 6"/>
          <p:cNvSpPr txBox="1">
            <a:spLocks noChangeArrowheads="1"/>
          </p:cNvSpPr>
          <p:nvPr/>
        </p:nvSpPr>
        <p:spPr bwMode="auto">
          <a:xfrm>
            <a:off x="0" y="1412776"/>
            <a:ext cx="3924300" cy="369888"/>
          </a:xfrm>
          <a:prstGeom prst="rect">
            <a:avLst/>
          </a:prstGeom>
          <a:noFill/>
          <a:ln w="9525">
            <a:noFill/>
            <a:miter lim="800000"/>
            <a:headEnd/>
            <a:tailEnd/>
          </a:ln>
        </p:spPr>
        <p:txBody>
          <a:bodyPr>
            <a:spAutoFit/>
          </a:bodyPr>
          <a:lstStyle/>
          <a:p>
            <a:r>
              <a:rPr lang="en-US" altLang="ja-JP" smtClean="0"/>
              <a:t>Shortened </a:t>
            </a:r>
            <a:r>
              <a:rPr lang="en-US" altLang="ja-JP"/>
              <a:t>test procedure</a:t>
            </a:r>
            <a:endParaRPr lang="ja-JP" altLang="en-US"/>
          </a:p>
        </p:txBody>
      </p:sp>
      <p:sp>
        <p:nvSpPr>
          <p:cNvPr id="19462" name="テキスト ボックス 7"/>
          <p:cNvSpPr txBox="1">
            <a:spLocks noChangeArrowheads="1"/>
          </p:cNvSpPr>
          <p:nvPr/>
        </p:nvSpPr>
        <p:spPr bwMode="auto">
          <a:xfrm>
            <a:off x="4500563" y="3546475"/>
            <a:ext cx="3922712" cy="369888"/>
          </a:xfrm>
          <a:prstGeom prst="rect">
            <a:avLst/>
          </a:prstGeom>
          <a:noFill/>
          <a:ln w="9525">
            <a:noFill/>
            <a:miter lim="800000"/>
            <a:headEnd/>
            <a:tailEnd/>
          </a:ln>
        </p:spPr>
        <p:txBody>
          <a:bodyPr>
            <a:spAutoFit/>
          </a:bodyPr>
          <a:lstStyle/>
          <a:p>
            <a:r>
              <a:rPr lang="en-US" altLang="ja-JP"/>
              <a:t>Drive trace index for DS1</a:t>
            </a:r>
            <a:endParaRPr lang="ja-JP" altLang="en-US"/>
          </a:p>
        </p:txBody>
      </p:sp>
      <p:sp>
        <p:nvSpPr>
          <p:cNvPr id="19463" name="テキスト ボックス 8"/>
          <p:cNvSpPr txBox="1">
            <a:spLocks noChangeArrowheads="1"/>
          </p:cNvSpPr>
          <p:nvPr/>
        </p:nvSpPr>
        <p:spPr bwMode="auto">
          <a:xfrm>
            <a:off x="252537" y="5068143"/>
            <a:ext cx="3922712" cy="369887"/>
          </a:xfrm>
          <a:prstGeom prst="rect">
            <a:avLst/>
          </a:prstGeom>
          <a:noFill/>
          <a:ln w="9525">
            <a:noFill/>
            <a:miter lim="800000"/>
            <a:headEnd/>
            <a:tailEnd/>
          </a:ln>
        </p:spPr>
        <p:txBody>
          <a:bodyPr>
            <a:spAutoFit/>
          </a:bodyPr>
          <a:lstStyle/>
          <a:p>
            <a:r>
              <a:rPr lang="en-US" altLang="ja-JP"/>
              <a:t>Drive trace index for DS2</a:t>
            </a:r>
            <a:endParaRPr lang="ja-JP" altLang="en-US"/>
          </a:p>
        </p:txBody>
      </p:sp>
      <p:pic>
        <p:nvPicPr>
          <p:cNvPr id="19464" name="Picture 4"/>
          <p:cNvPicPr>
            <a:picLocks noChangeAspect="1" noChangeArrowheads="1"/>
          </p:cNvPicPr>
          <p:nvPr/>
        </p:nvPicPr>
        <p:blipFill>
          <a:blip r:embed="rId4" cstate="print"/>
          <a:srcRect/>
          <a:stretch>
            <a:fillRect/>
          </a:stretch>
        </p:blipFill>
        <p:spPr bwMode="auto">
          <a:xfrm>
            <a:off x="179512" y="4204543"/>
            <a:ext cx="4673600" cy="815975"/>
          </a:xfrm>
          <a:prstGeom prst="rect">
            <a:avLst/>
          </a:prstGeom>
          <a:noFill/>
          <a:ln w="9525">
            <a:noFill/>
            <a:miter lim="800000"/>
            <a:headEnd/>
            <a:tailEnd/>
          </a:ln>
        </p:spPr>
      </p:pic>
      <p:sp>
        <p:nvSpPr>
          <p:cNvPr id="12" name="正方形/長方形 11"/>
          <p:cNvSpPr/>
          <p:nvPr/>
        </p:nvSpPr>
        <p:spPr>
          <a:xfrm>
            <a:off x="4446712" y="4220418"/>
            <a:ext cx="417512" cy="792162"/>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3" name="正方形/長方形 12"/>
          <p:cNvSpPr/>
          <p:nvPr/>
        </p:nvSpPr>
        <p:spPr>
          <a:xfrm>
            <a:off x="4446712" y="5420568"/>
            <a:ext cx="417512" cy="792162"/>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4" name="右中かっこ 13"/>
          <p:cNvSpPr/>
          <p:nvPr/>
        </p:nvSpPr>
        <p:spPr>
          <a:xfrm rot="5400000">
            <a:off x="2832225" y="4841130"/>
            <a:ext cx="215900" cy="2974975"/>
          </a:xfrm>
          <a:prstGeom prst="rightBrace">
            <a:avLst/>
          </a:prstGeom>
          <a:ln w="19050">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ja-JP" altLang="en-US"/>
          </a:p>
        </p:txBody>
      </p:sp>
      <p:sp>
        <p:nvSpPr>
          <p:cNvPr id="19469" name="テキスト ボックス 14"/>
          <p:cNvSpPr txBox="1">
            <a:spLocks noChangeArrowheads="1"/>
          </p:cNvSpPr>
          <p:nvPr/>
        </p:nvSpPr>
        <p:spPr bwMode="auto">
          <a:xfrm>
            <a:off x="2221037" y="6371480"/>
            <a:ext cx="1511300" cy="369888"/>
          </a:xfrm>
          <a:prstGeom prst="rect">
            <a:avLst/>
          </a:prstGeom>
          <a:noFill/>
          <a:ln w="9525">
            <a:noFill/>
            <a:miter lim="800000"/>
            <a:headEnd/>
            <a:tailEnd/>
          </a:ln>
        </p:spPr>
        <p:txBody>
          <a:bodyPr>
            <a:spAutoFit/>
          </a:bodyPr>
          <a:lstStyle/>
          <a:p>
            <a:r>
              <a:rPr lang="en-US" altLang="ja-JP">
                <a:solidFill>
                  <a:srgbClr val="FF0000"/>
                </a:solidFill>
              </a:rPr>
              <a:t>Reference</a:t>
            </a:r>
            <a:endParaRPr lang="ja-JP" altLang="en-US">
              <a:solidFill>
                <a:srgbClr val="FF0000"/>
              </a:solidFill>
            </a:endParaRPr>
          </a:p>
        </p:txBody>
      </p:sp>
      <p:sp>
        <p:nvSpPr>
          <p:cNvPr id="17" name="四角形吹き出し 16"/>
          <p:cNvSpPr/>
          <p:nvPr/>
        </p:nvSpPr>
        <p:spPr>
          <a:xfrm>
            <a:off x="7667625" y="3141663"/>
            <a:ext cx="1296988" cy="503237"/>
          </a:xfrm>
          <a:prstGeom prst="wedgeRectCallout">
            <a:avLst>
              <a:gd name="adj1" fmla="val 38735"/>
              <a:gd name="adj2" fmla="val 98746"/>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n-US" altLang="ja-JP" sz="1400">
                <a:solidFill>
                  <a:srgbClr val="FF0000"/>
                </a:solidFill>
              </a:rPr>
              <a:t>Use these values </a:t>
            </a:r>
            <a:endParaRPr lang="ja-JP" altLang="en-US" sz="1400">
              <a:solidFill>
                <a:srgbClr val="FF0000"/>
              </a:solidFill>
            </a:endParaRPr>
          </a:p>
        </p:txBody>
      </p:sp>
      <p:sp>
        <p:nvSpPr>
          <p:cNvPr id="27" name="星 5 26"/>
          <p:cNvSpPr/>
          <p:nvPr/>
        </p:nvSpPr>
        <p:spPr>
          <a:xfrm>
            <a:off x="7380288" y="2997200"/>
            <a:ext cx="504825" cy="431800"/>
          </a:xfrm>
          <a:prstGeom prst="star5">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ja-JP" smtClean="0"/>
              <a:t>2</a:t>
            </a:r>
            <a:endParaRPr lang="en-US" altLang="ja-JP"/>
          </a:p>
        </p:txBody>
      </p:sp>
      <p:sp>
        <p:nvSpPr>
          <p:cNvPr id="18" name="テキスト ボックス 17"/>
          <p:cNvSpPr txBox="1"/>
          <p:nvPr/>
        </p:nvSpPr>
        <p:spPr>
          <a:xfrm>
            <a:off x="323528" y="833478"/>
            <a:ext cx="8280920" cy="461665"/>
          </a:xfrm>
          <a:prstGeom prst="rect">
            <a:avLst/>
          </a:prstGeom>
          <a:noFill/>
        </p:spPr>
        <p:txBody>
          <a:bodyPr wrap="square" rtlCol="0">
            <a:spAutoFit/>
          </a:bodyPr>
          <a:lstStyle/>
          <a:p>
            <a:pPr marL="269875" indent="-269875">
              <a:buSzPct val="85000"/>
            </a:pPr>
            <a:r>
              <a:rPr lang="ja-JP" altLang="en-US" sz="2400" b="1" u="sng" dirty="0" smtClean="0"/>
              <a:t>⑥</a:t>
            </a:r>
            <a:r>
              <a:rPr lang="en-US" altLang="ja-JP" sz="2400" b="1" u="sng" dirty="0" smtClean="0"/>
              <a:t> Calculation</a:t>
            </a:r>
            <a:r>
              <a:rPr lang="ja-JP" altLang="en-US" sz="2400" b="1" u="sng" dirty="0" smtClean="0"/>
              <a:t> </a:t>
            </a:r>
            <a:r>
              <a:rPr lang="en-US" altLang="ja-JP" sz="2400" b="1" u="sng" dirty="0" smtClean="0"/>
              <a:t>portion for shortened test</a:t>
            </a:r>
          </a:p>
        </p:txBody>
      </p:sp>
      <p:sp>
        <p:nvSpPr>
          <p:cNvPr id="19" name="テキスト ボックス 18"/>
          <p:cNvSpPr txBox="1"/>
          <p:nvPr/>
        </p:nvSpPr>
        <p:spPr>
          <a:xfrm>
            <a:off x="4499992" y="1545173"/>
            <a:ext cx="4536504" cy="2308324"/>
          </a:xfrm>
          <a:prstGeom prst="rect">
            <a:avLst/>
          </a:prstGeom>
          <a:gradFill>
            <a:gsLst>
              <a:gs pos="0">
                <a:schemeClr val="accent1">
                  <a:tint val="50000"/>
                  <a:satMod val="300000"/>
                </a:schemeClr>
              </a:gs>
              <a:gs pos="35000">
                <a:schemeClr val="accent1">
                  <a:tint val="37000"/>
                  <a:satMod val="300000"/>
                </a:schemeClr>
              </a:gs>
              <a:gs pos="100000">
                <a:schemeClr val="accent1">
                  <a:tint val="15000"/>
                  <a:satMod val="350000"/>
                </a:schemeClr>
              </a:gs>
            </a:gsLst>
            <a:lin ang="16200000" scaled="1"/>
          </a:gradFill>
        </p:spPr>
        <p:txBody>
          <a:bodyPr wrap="square" rtlCol="0">
            <a:spAutoFit/>
          </a:bodyPr>
          <a:lstStyle/>
          <a:p>
            <a:pPr marL="176213" indent="-176213">
              <a:buFont typeface="Arial" pitchFamily="34" charset="0"/>
              <a:buChar char="•"/>
            </a:pPr>
            <a:r>
              <a:rPr lang="en-US" altLang="ja-JP" dirty="0" smtClean="0"/>
              <a:t>For the shortened test, the drive trace index should be calculated during the two dynamic segments(</a:t>
            </a:r>
            <a:r>
              <a:rPr lang="en-US" altLang="ja-JP" dirty="0" err="1" smtClean="0"/>
              <a:t>DS</a:t>
            </a:r>
            <a:r>
              <a:rPr lang="en-US" altLang="ja-JP" baseline="-25000" dirty="0" err="1" smtClean="0"/>
              <a:t>1</a:t>
            </a:r>
            <a:r>
              <a:rPr lang="en-US" altLang="ja-JP" dirty="0" smtClean="0"/>
              <a:t> and </a:t>
            </a:r>
            <a:r>
              <a:rPr lang="en-US" altLang="ja-JP" dirty="0" err="1" smtClean="0"/>
              <a:t>DS</a:t>
            </a:r>
            <a:r>
              <a:rPr lang="en-US" altLang="ja-JP" baseline="-25000" dirty="0" err="1" smtClean="0"/>
              <a:t>2</a:t>
            </a:r>
            <a:r>
              <a:rPr lang="en-US" altLang="ja-JP" dirty="0" smtClean="0"/>
              <a:t>) respectively.</a:t>
            </a:r>
          </a:p>
          <a:p>
            <a:pPr marL="176213" indent="-176213">
              <a:buFont typeface="Arial" pitchFamily="34" charset="0"/>
              <a:buChar char="•"/>
            </a:pPr>
            <a:r>
              <a:rPr lang="en-US" altLang="ja-JP" dirty="0" smtClean="0"/>
              <a:t>It is not necessary to calculate during the constant speed segments (</a:t>
            </a:r>
            <a:r>
              <a:rPr lang="en-US" altLang="ja-JP" dirty="0" err="1" smtClean="0"/>
              <a:t>CSS</a:t>
            </a:r>
            <a:r>
              <a:rPr lang="en-US" altLang="ja-JP" baseline="-25000" dirty="0" err="1" smtClean="0"/>
              <a:t>M</a:t>
            </a:r>
            <a:r>
              <a:rPr lang="en-US" altLang="ja-JP" baseline="-25000" dirty="0" smtClean="0"/>
              <a:t> </a:t>
            </a:r>
            <a:r>
              <a:rPr lang="en-US" altLang="ja-JP" dirty="0" smtClean="0"/>
              <a:t>and </a:t>
            </a:r>
            <a:r>
              <a:rPr lang="en-US" altLang="ja-JP" dirty="0" err="1" smtClean="0"/>
              <a:t>CSS</a:t>
            </a:r>
            <a:r>
              <a:rPr lang="en-US" altLang="ja-JP" baseline="-25000" dirty="0" err="1" smtClean="0"/>
              <a:t>E</a:t>
            </a:r>
            <a:r>
              <a:rPr lang="en-US" altLang="ja-JP" dirty="0" smtClean="0"/>
              <a:t>) because the driving style in </a:t>
            </a:r>
            <a:r>
              <a:rPr lang="en-US" altLang="ja-JP" dirty="0" err="1" smtClean="0"/>
              <a:t>CSS</a:t>
            </a:r>
            <a:r>
              <a:rPr lang="en-US" altLang="ja-JP" dirty="0" smtClean="0"/>
              <a:t> doesn't influence the test results.</a:t>
            </a:r>
          </a:p>
        </p:txBody>
      </p:sp>
      <p:sp>
        <p:nvSpPr>
          <p:cNvPr id="20" name="テキスト ボックス 7"/>
          <p:cNvSpPr txBox="1">
            <a:spLocks noChangeArrowheads="1"/>
          </p:cNvSpPr>
          <p:nvPr/>
        </p:nvSpPr>
        <p:spPr bwMode="auto">
          <a:xfrm>
            <a:off x="179512" y="3914899"/>
            <a:ext cx="3922712" cy="369888"/>
          </a:xfrm>
          <a:prstGeom prst="rect">
            <a:avLst/>
          </a:prstGeom>
          <a:noFill/>
          <a:ln w="9525">
            <a:noFill/>
            <a:miter lim="800000"/>
            <a:headEnd/>
            <a:tailEnd/>
          </a:ln>
        </p:spPr>
        <p:txBody>
          <a:bodyPr>
            <a:spAutoFit/>
          </a:bodyPr>
          <a:lstStyle/>
          <a:p>
            <a:r>
              <a:rPr lang="en-US" altLang="ja-JP" dirty="0"/>
              <a:t>Drive trace index for </a:t>
            </a:r>
            <a:r>
              <a:rPr lang="en-US" altLang="ja-JP" dirty="0" err="1"/>
              <a:t>DS1</a:t>
            </a:r>
            <a:endParaRPr lang="ja-JP" altLang="en-US" dirty="0"/>
          </a:p>
        </p:txBody>
      </p:sp>
      <p:sp>
        <p:nvSpPr>
          <p:cNvPr id="21" name="ホームベース 20"/>
          <p:cNvSpPr/>
          <p:nvPr/>
        </p:nvSpPr>
        <p:spPr>
          <a:xfrm>
            <a:off x="8028384" y="6381328"/>
            <a:ext cx="1115616" cy="216024"/>
          </a:xfrm>
          <a:prstGeom prst="homePlat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en-US" altLang="ja-JP" sz="1400" dirty="0" smtClean="0"/>
              <a:t>Continued</a:t>
            </a:r>
            <a:endParaRPr kumimoji="1" lang="ja-JP" altLang="en-US" sz="14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lang="en-US" altLang="ja-JP" dirty="0" smtClean="0"/>
              <a:t>2.2. Drive trace indexes for PEV shortened test</a:t>
            </a:r>
            <a:endParaRPr kumimoji="1" lang="ja-JP" altLang="en-US" dirty="0"/>
          </a:p>
        </p:txBody>
      </p:sp>
      <p:sp>
        <p:nvSpPr>
          <p:cNvPr id="4" name="スライド番号プレースホルダ 3"/>
          <p:cNvSpPr>
            <a:spLocks noGrp="1"/>
          </p:cNvSpPr>
          <p:nvPr>
            <p:ph type="sldNum" sz="quarter" idx="10"/>
          </p:nvPr>
        </p:nvSpPr>
        <p:spPr/>
        <p:txBody>
          <a:bodyPr/>
          <a:lstStyle/>
          <a:p>
            <a:pPr>
              <a:defRPr/>
            </a:pPr>
            <a:fld id="{F4605171-D679-442C-B1D7-15E30D2D6094}" type="slidenum">
              <a:rPr lang="ja-JP" altLang="en-US" smtClean="0"/>
              <a:pPr>
                <a:defRPr/>
              </a:pPr>
              <a:t>11</a:t>
            </a:fld>
            <a:endParaRPr lang="ja-JP" altLang="en-US"/>
          </a:p>
        </p:txBody>
      </p:sp>
      <p:sp>
        <p:nvSpPr>
          <p:cNvPr id="6" name="テキスト ボックス 5"/>
          <p:cNvSpPr txBox="1"/>
          <p:nvPr/>
        </p:nvSpPr>
        <p:spPr>
          <a:xfrm>
            <a:off x="323528" y="833478"/>
            <a:ext cx="8280920" cy="461665"/>
          </a:xfrm>
          <a:prstGeom prst="rect">
            <a:avLst/>
          </a:prstGeom>
          <a:noFill/>
        </p:spPr>
        <p:txBody>
          <a:bodyPr wrap="square" rtlCol="0">
            <a:spAutoFit/>
          </a:bodyPr>
          <a:lstStyle/>
          <a:p>
            <a:pPr marL="269875" indent="-269875">
              <a:buSzPct val="85000"/>
            </a:pPr>
            <a:r>
              <a:rPr lang="ja-JP" altLang="en-US" sz="2400" b="1" u="sng" dirty="0" smtClean="0"/>
              <a:t>⑦</a:t>
            </a:r>
            <a:r>
              <a:rPr lang="en-US" altLang="ja-JP" sz="2400" b="1" u="sng" dirty="0" smtClean="0"/>
              <a:t> Number of deviations</a:t>
            </a:r>
          </a:p>
        </p:txBody>
      </p:sp>
      <p:pic>
        <p:nvPicPr>
          <p:cNvPr id="7" name="Picture 5"/>
          <p:cNvPicPr>
            <a:picLocks noChangeAspect="1" noChangeArrowheads="1"/>
          </p:cNvPicPr>
          <p:nvPr/>
        </p:nvPicPr>
        <p:blipFill>
          <a:blip r:embed="rId2" cstate="print"/>
          <a:srcRect/>
          <a:stretch>
            <a:fillRect/>
          </a:stretch>
        </p:blipFill>
        <p:spPr bwMode="auto">
          <a:xfrm>
            <a:off x="251272" y="1652786"/>
            <a:ext cx="2643187" cy="1200150"/>
          </a:xfrm>
          <a:prstGeom prst="rect">
            <a:avLst/>
          </a:prstGeom>
          <a:noFill/>
          <a:ln w="9525">
            <a:noFill/>
            <a:miter lim="800000"/>
            <a:headEnd/>
            <a:tailEnd/>
          </a:ln>
        </p:spPr>
      </p:pic>
      <p:pic>
        <p:nvPicPr>
          <p:cNvPr id="8" name="Picture 5"/>
          <p:cNvPicPr>
            <a:picLocks noChangeAspect="1" noChangeArrowheads="1"/>
          </p:cNvPicPr>
          <p:nvPr/>
        </p:nvPicPr>
        <p:blipFill>
          <a:blip r:embed="rId2" cstate="print"/>
          <a:srcRect r="44053"/>
          <a:stretch>
            <a:fillRect/>
          </a:stretch>
        </p:blipFill>
        <p:spPr bwMode="auto">
          <a:xfrm>
            <a:off x="2915097" y="1652786"/>
            <a:ext cx="1478800" cy="1200150"/>
          </a:xfrm>
          <a:prstGeom prst="rect">
            <a:avLst/>
          </a:prstGeom>
          <a:noFill/>
          <a:ln w="9525">
            <a:noFill/>
            <a:miter lim="800000"/>
            <a:headEnd/>
            <a:tailEnd/>
          </a:ln>
        </p:spPr>
      </p:pic>
      <p:sp>
        <p:nvSpPr>
          <p:cNvPr id="9" name="右中かっこ 8"/>
          <p:cNvSpPr/>
          <p:nvPr/>
        </p:nvSpPr>
        <p:spPr>
          <a:xfrm rot="5400000">
            <a:off x="2231740" y="944724"/>
            <a:ext cx="216024" cy="4176464"/>
          </a:xfrm>
          <a:prstGeom prst="rightBrace">
            <a:avLst>
              <a:gd name="adj1" fmla="val 8333"/>
              <a:gd name="adj2" fmla="val 50000"/>
            </a:avLst>
          </a:prstGeom>
          <a:ln w="19050">
            <a:solidFill>
              <a:srgbClr val="FF66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0" name="テキスト ボックス 9"/>
          <p:cNvSpPr txBox="1"/>
          <p:nvPr/>
        </p:nvSpPr>
        <p:spPr>
          <a:xfrm>
            <a:off x="539552" y="3140968"/>
            <a:ext cx="3672408" cy="523220"/>
          </a:xfrm>
          <a:prstGeom prst="rect">
            <a:avLst/>
          </a:prstGeom>
          <a:noFill/>
        </p:spPr>
        <p:txBody>
          <a:bodyPr wrap="square" rtlCol="0">
            <a:spAutoFit/>
          </a:bodyPr>
          <a:lstStyle/>
          <a:p>
            <a:pPr algn="ctr"/>
            <a:r>
              <a:rPr kumimoji="1" lang="en-US" altLang="ja-JP" sz="1400" dirty="0" smtClean="0">
                <a:solidFill>
                  <a:srgbClr val="FF66FF"/>
                </a:solidFill>
              </a:rPr>
              <a:t>Dynamic segment (</a:t>
            </a:r>
            <a:r>
              <a:rPr kumimoji="1" lang="en-US" altLang="ja-JP" sz="1400" dirty="0" err="1" smtClean="0">
                <a:solidFill>
                  <a:srgbClr val="FF66FF"/>
                </a:solidFill>
              </a:rPr>
              <a:t>LMHxHLM</a:t>
            </a:r>
            <a:r>
              <a:rPr kumimoji="1" lang="en-US" altLang="ja-JP" sz="1400" dirty="0" smtClean="0">
                <a:solidFill>
                  <a:srgbClr val="FF66FF"/>
                </a:solidFill>
              </a:rPr>
              <a:t>)</a:t>
            </a:r>
          </a:p>
          <a:p>
            <a:pPr algn="ctr"/>
            <a:r>
              <a:rPr lang="en-US" altLang="ja-JP" sz="1400" dirty="0" smtClean="0">
                <a:solidFill>
                  <a:srgbClr val="FF66FF"/>
                </a:solidFill>
              </a:rPr>
              <a:t>=&gt; 2822 sec.</a:t>
            </a:r>
            <a:endParaRPr kumimoji="1" lang="ja-JP" altLang="en-US" sz="1400" dirty="0">
              <a:solidFill>
                <a:srgbClr val="FF66FF"/>
              </a:solidFill>
            </a:endParaRPr>
          </a:p>
        </p:txBody>
      </p:sp>
      <p:sp>
        <p:nvSpPr>
          <p:cNvPr id="11" name="テキスト ボックス 10"/>
          <p:cNvSpPr txBox="1"/>
          <p:nvPr/>
        </p:nvSpPr>
        <p:spPr>
          <a:xfrm>
            <a:off x="4499992" y="1545173"/>
            <a:ext cx="4536504" cy="2585323"/>
          </a:xfrm>
          <a:prstGeom prst="rect">
            <a:avLst/>
          </a:prstGeom>
          <a:gradFill>
            <a:gsLst>
              <a:gs pos="0">
                <a:schemeClr val="accent1">
                  <a:tint val="50000"/>
                  <a:satMod val="300000"/>
                </a:schemeClr>
              </a:gs>
              <a:gs pos="35000">
                <a:schemeClr val="accent1">
                  <a:tint val="37000"/>
                  <a:satMod val="300000"/>
                </a:schemeClr>
              </a:gs>
              <a:gs pos="100000">
                <a:schemeClr val="accent1">
                  <a:tint val="15000"/>
                  <a:satMod val="350000"/>
                </a:schemeClr>
              </a:gs>
            </a:gsLst>
            <a:lin ang="16200000" scaled="1"/>
          </a:gradFill>
        </p:spPr>
        <p:txBody>
          <a:bodyPr wrap="square" rtlCol="0">
            <a:spAutoFit/>
          </a:bodyPr>
          <a:lstStyle/>
          <a:p>
            <a:pPr marL="176213" indent="-176213">
              <a:buFont typeface="Arial" pitchFamily="34" charset="0"/>
              <a:buChar char="•"/>
            </a:pPr>
            <a:r>
              <a:rPr lang="en-US" altLang="ja-JP" dirty="0" smtClean="0"/>
              <a:t>The duration of the dynamic segment is 2822 sec . It is longer than that of WLTC 4 phase.</a:t>
            </a:r>
          </a:p>
          <a:p>
            <a:pPr marL="176213" indent="-176213">
              <a:buFont typeface="Arial" pitchFamily="34" charset="0"/>
              <a:buChar char="•"/>
            </a:pPr>
            <a:endParaRPr lang="en-US" altLang="ja-JP" dirty="0" smtClean="0"/>
          </a:p>
          <a:p>
            <a:pPr marL="176213" indent="-176213">
              <a:buFont typeface="Arial" pitchFamily="34" charset="0"/>
              <a:buChar char="•"/>
            </a:pPr>
            <a:r>
              <a:rPr lang="en-US" altLang="ja-JP" dirty="0" smtClean="0"/>
              <a:t>Speed tolerance:</a:t>
            </a:r>
          </a:p>
          <a:p>
            <a:pPr marL="176213" indent="-176213">
              <a:buFont typeface="Arial" pitchFamily="34" charset="0"/>
              <a:buChar char="•"/>
            </a:pPr>
            <a:r>
              <a:rPr lang="en-US" altLang="ja-JP" dirty="0" smtClean="0"/>
              <a:t> 4 phase 1800 s =&gt; 10 times deviation are allowed = 1/180 s</a:t>
            </a:r>
          </a:p>
          <a:p>
            <a:pPr marL="176213" indent="-176213"/>
            <a:r>
              <a:rPr lang="en-US" altLang="ja-JP" dirty="0" smtClean="0"/>
              <a:t>=&gt; 3 phase 1477 s =&gt; 8 times</a:t>
            </a:r>
          </a:p>
          <a:p>
            <a:pPr marL="176213" indent="-176213"/>
            <a:r>
              <a:rPr lang="en-US" altLang="ja-JP" dirty="0" smtClean="0"/>
              <a:t>=&gt; Dynamic segment  2822 s =&gt; 16 times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9"/>
          <p:cNvSpPr>
            <a:spLocks noGrp="1" noChangeArrowheads="1"/>
          </p:cNvSpPr>
          <p:nvPr>
            <p:ph type="sldNum" sz="quarter" idx="10"/>
          </p:nvPr>
        </p:nvSpPr>
        <p:spPr/>
        <p:txBody>
          <a:bodyPr/>
          <a:lstStyle/>
          <a:p>
            <a:pPr>
              <a:defRPr/>
            </a:pPr>
            <a:fld id="{226D8139-CAC1-4A6F-A5C1-A59999C7CBA1}" type="slidenum">
              <a:rPr lang="ja-JP" altLang="en-US"/>
              <a:pPr>
                <a:defRPr/>
              </a:pPr>
              <a:t>12</a:t>
            </a:fld>
            <a:endParaRPr lang="ja-JP" altLang="en-US"/>
          </a:p>
        </p:txBody>
      </p:sp>
      <p:sp>
        <p:nvSpPr>
          <p:cNvPr id="22530" name="タイトル 1"/>
          <p:cNvSpPr>
            <a:spLocks noGrp="1"/>
          </p:cNvSpPr>
          <p:nvPr>
            <p:ph type="title"/>
          </p:nvPr>
        </p:nvSpPr>
        <p:spPr/>
        <p:txBody>
          <a:bodyPr/>
          <a:lstStyle/>
          <a:p>
            <a:pPr eaLnBrk="1" hangingPunct="1"/>
            <a:r>
              <a:rPr lang="en-US" altLang="ja-JP" dirty="0" smtClean="0"/>
              <a:t>3.1. Drive trace index for OVC-HEV CD tests</a:t>
            </a:r>
            <a:endParaRPr lang="ja-JP" altLang="en-US" dirty="0" smtClean="0"/>
          </a:p>
        </p:txBody>
      </p:sp>
      <p:pic>
        <p:nvPicPr>
          <p:cNvPr id="22531" name="Picture 2"/>
          <p:cNvPicPr>
            <a:picLocks noGrp="1" noChangeAspect="1" noChangeArrowheads="1"/>
          </p:cNvPicPr>
          <p:nvPr>
            <p:ph idx="1"/>
          </p:nvPr>
        </p:nvPicPr>
        <p:blipFill>
          <a:blip r:embed="rId2" cstate="print"/>
          <a:srcRect/>
          <a:stretch>
            <a:fillRect/>
          </a:stretch>
        </p:blipFill>
        <p:spPr>
          <a:xfrm>
            <a:off x="251520" y="1556793"/>
            <a:ext cx="4070135" cy="1512168"/>
          </a:xfrm>
        </p:spPr>
      </p:pic>
      <p:sp>
        <p:nvSpPr>
          <p:cNvPr id="5" name="四角形吹き出し 4"/>
          <p:cNvSpPr/>
          <p:nvPr/>
        </p:nvSpPr>
        <p:spPr>
          <a:xfrm>
            <a:off x="1907555" y="3428231"/>
            <a:ext cx="1512317" cy="504825"/>
          </a:xfrm>
          <a:prstGeom prst="wedgeRectCallout">
            <a:avLst>
              <a:gd name="adj1" fmla="val -62993"/>
              <a:gd name="adj2" fmla="val -171059"/>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n-US" altLang="ja-JP" sz="1400">
                <a:solidFill>
                  <a:srgbClr val="FF0000"/>
                </a:solidFill>
              </a:rPr>
              <a:t>Calculate each cycle</a:t>
            </a:r>
            <a:endParaRPr lang="ja-JP" altLang="en-US" sz="1400">
              <a:solidFill>
                <a:srgbClr val="FF0000"/>
              </a:solidFill>
            </a:endParaRPr>
          </a:p>
        </p:txBody>
      </p:sp>
      <p:sp>
        <p:nvSpPr>
          <p:cNvPr id="6" name="四角形吹き出し 5"/>
          <p:cNvSpPr/>
          <p:nvPr/>
        </p:nvSpPr>
        <p:spPr>
          <a:xfrm>
            <a:off x="1907555" y="3428231"/>
            <a:ext cx="1512317" cy="504825"/>
          </a:xfrm>
          <a:prstGeom prst="wedgeRectCallout">
            <a:avLst>
              <a:gd name="adj1" fmla="val -28749"/>
              <a:gd name="adj2" fmla="val -173455"/>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n-US" altLang="ja-JP" sz="1400">
                <a:solidFill>
                  <a:srgbClr val="FF0000"/>
                </a:solidFill>
              </a:rPr>
              <a:t>Calculate each cycle</a:t>
            </a:r>
            <a:endParaRPr lang="ja-JP" altLang="en-US" sz="1400">
              <a:solidFill>
                <a:srgbClr val="FF0000"/>
              </a:solidFill>
            </a:endParaRPr>
          </a:p>
        </p:txBody>
      </p:sp>
      <p:sp>
        <p:nvSpPr>
          <p:cNvPr id="7" name="四角形吹き出し 6"/>
          <p:cNvSpPr/>
          <p:nvPr/>
        </p:nvSpPr>
        <p:spPr>
          <a:xfrm>
            <a:off x="1907555" y="3428231"/>
            <a:ext cx="1512317" cy="504825"/>
          </a:xfrm>
          <a:prstGeom prst="wedgeRectCallout">
            <a:avLst>
              <a:gd name="adj1" fmla="val 1199"/>
              <a:gd name="adj2" fmla="val -177394"/>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ja-JP" altLang="en-US" sz="1400" dirty="0">
              <a:solidFill>
                <a:srgbClr val="FF0000"/>
              </a:solidFill>
            </a:endParaRPr>
          </a:p>
        </p:txBody>
      </p:sp>
      <p:sp>
        <p:nvSpPr>
          <p:cNvPr id="8" name="四角形吹き出し 7"/>
          <p:cNvSpPr/>
          <p:nvPr/>
        </p:nvSpPr>
        <p:spPr>
          <a:xfrm>
            <a:off x="1907705" y="3428231"/>
            <a:ext cx="1512168" cy="504825"/>
          </a:xfrm>
          <a:prstGeom prst="wedgeRectCallout">
            <a:avLst>
              <a:gd name="adj1" fmla="val 38006"/>
              <a:gd name="adj2" fmla="val -173411"/>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n-US" altLang="ja-JP" sz="1400" dirty="0">
                <a:solidFill>
                  <a:srgbClr val="FF0000"/>
                </a:solidFill>
              </a:rPr>
              <a:t>Calculate </a:t>
            </a:r>
            <a:r>
              <a:rPr lang="en-US" altLang="ja-JP" sz="1400" dirty="0" smtClean="0">
                <a:solidFill>
                  <a:srgbClr val="FF0000"/>
                </a:solidFill>
              </a:rPr>
              <a:t>DTIs </a:t>
            </a:r>
            <a:r>
              <a:rPr lang="en-US" altLang="ja-JP" sz="1400" dirty="0">
                <a:solidFill>
                  <a:srgbClr val="FF0000"/>
                </a:solidFill>
              </a:rPr>
              <a:t>respectively</a:t>
            </a:r>
            <a:endParaRPr lang="ja-JP" altLang="en-US" sz="1400" dirty="0">
              <a:solidFill>
                <a:srgbClr val="FF0000"/>
              </a:solidFill>
            </a:endParaRPr>
          </a:p>
        </p:txBody>
      </p:sp>
      <p:sp>
        <p:nvSpPr>
          <p:cNvPr id="12" name="テキスト ボックス 11"/>
          <p:cNvSpPr txBox="1"/>
          <p:nvPr/>
        </p:nvSpPr>
        <p:spPr>
          <a:xfrm>
            <a:off x="323528" y="833478"/>
            <a:ext cx="8280920" cy="461665"/>
          </a:xfrm>
          <a:prstGeom prst="rect">
            <a:avLst/>
          </a:prstGeom>
          <a:noFill/>
        </p:spPr>
        <p:txBody>
          <a:bodyPr wrap="square" rtlCol="0">
            <a:spAutoFit/>
          </a:bodyPr>
          <a:lstStyle/>
          <a:p>
            <a:pPr marL="269875" indent="-269875">
              <a:buSzPct val="85000"/>
            </a:pPr>
            <a:r>
              <a:rPr lang="ja-JP" altLang="en-US" sz="2400" b="1" u="sng" dirty="0" smtClean="0"/>
              <a:t>⑧</a:t>
            </a:r>
            <a:r>
              <a:rPr lang="en-US" altLang="ja-JP" sz="2400" b="1" u="sng" dirty="0" smtClean="0"/>
              <a:t> Calculation portion</a:t>
            </a:r>
          </a:p>
        </p:txBody>
      </p:sp>
      <p:sp>
        <p:nvSpPr>
          <p:cNvPr id="13" name="テキスト ボックス 12"/>
          <p:cNvSpPr txBox="1"/>
          <p:nvPr/>
        </p:nvSpPr>
        <p:spPr>
          <a:xfrm>
            <a:off x="4283968" y="1256174"/>
            <a:ext cx="4536504" cy="369332"/>
          </a:xfrm>
          <a:prstGeom prst="rect">
            <a:avLst/>
          </a:prstGeom>
          <a:gradFill>
            <a:gsLst>
              <a:gs pos="0">
                <a:schemeClr val="accent1">
                  <a:tint val="50000"/>
                  <a:satMod val="300000"/>
                </a:schemeClr>
              </a:gs>
              <a:gs pos="35000">
                <a:schemeClr val="accent1">
                  <a:tint val="37000"/>
                  <a:satMod val="300000"/>
                </a:schemeClr>
              </a:gs>
              <a:gs pos="100000">
                <a:schemeClr val="accent1">
                  <a:tint val="15000"/>
                  <a:satMod val="350000"/>
                </a:schemeClr>
              </a:gs>
            </a:gsLst>
            <a:lin ang="16200000" scaled="1"/>
          </a:gradFill>
        </p:spPr>
        <p:txBody>
          <a:bodyPr wrap="square" rtlCol="0">
            <a:spAutoFit/>
          </a:bodyPr>
          <a:lstStyle/>
          <a:p>
            <a:pPr marL="176213" indent="-176213">
              <a:buFont typeface="Arial" pitchFamily="34" charset="0"/>
              <a:buChar char="•"/>
            </a:pPr>
            <a:r>
              <a:rPr lang="en-US" altLang="ja-JP" dirty="0" smtClean="0"/>
              <a:t>Calculate DTIs in each cycle</a:t>
            </a:r>
          </a:p>
        </p:txBody>
      </p:sp>
      <p:graphicFrame>
        <p:nvGraphicFramePr>
          <p:cNvPr id="14" name="Group 51"/>
          <p:cNvGraphicFramePr>
            <a:graphicFrameLocks noGrp="1"/>
          </p:cNvGraphicFramePr>
          <p:nvPr/>
        </p:nvGraphicFramePr>
        <p:xfrm>
          <a:off x="4427984" y="1767657"/>
          <a:ext cx="4320479" cy="1541463"/>
        </p:xfrm>
        <a:graphic>
          <a:graphicData uri="http://schemas.openxmlformats.org/drawingml/2006/table">
            <a:tbl>
              <a:tblPr/>
              <a:tblGrid>
                <a:gridCol w="792088"/>
                <a:gridCol w="864096"/>
                <a:gridCol w="864096"/>
                <a:gridCol w="1800199"/>
              </a:tblGrid>
              <a:tr h="3095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400" b="1" i="0" u="none" strike="noStrike" cap="none" normalizeH="0" baseline="0" dirty="0" smtClean="0">
                          <a:ln>
                            <a:noFill/>
                          </a:ln>
                          <a:solidFill>
                            <a:srgbClr val="FFFFFF"/>
                          </a:solidFill>
                          <a:effectLst/>
                          <a:latin typeface="Arial" charset="0"/>
                          <a:ea typeface="ＭＳ Ｐゴシック" charset="-128"/>
                        </a:rPr>
                        <a:t>Cycle</a:t>
                      </a:r>
                      <a:endParaRPr kumimoji="1" lang="ja-JP" altLang="en-US" sz="1400" b="1" i="0" u="none" strike="noStrike" cap="none" normalizeH="0" baseline="0" dirty="0" smtClean="0">
                        <a:ln>
                          <a:noFill/>
                        </a:ln>
                        <a:solidFill>
                          <a:srgbClr val="FFFFFF"/>
                        </a:solidFill>
                        <a:effectLst/>
                        <a:latin typeface="Arial"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400" b="1" i="0" u="none" strike="noStrike" cap="none" normalizeH="0" baseline="0" smtClean="0">
                          <a:ln>
                            <a:noFill/>
                          </a:ln>
                          <a:solidFill>
                            <a:srgbClr val="FFFFFF"/>
                          </a:solidFill>
                          <a:effectLst/>
                          <a:latin typeface="Arial" charset="0"/>
                          <a:ea typeface="ＭＳ Ｐゴシック" charset="-128"/>
                        </a:rPr>
                        <a:t>IWR</a:t>
                      </a:r>
                      <a:endParaRPr kumimoji="1" lang="ja-JP" altLang="en-US" sz="1400" b="1" i="0" u="none" strike="noStrike" cap="none" normalizeH="0" baseline="0" smtClean="0">
                        <a:ln>
                          <a:noFill/>
                        </a:ln>
                        <a:solidFill>
                          <a:srgbClr val="FFFFFF"/>
                        </a:solidFill>
                        <a:effectLst/>
                        <a:latin typeface="Arial"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400" b="1" i="0" u="none" strike="noStrike" cap="none" normalizeH="0" baseline="0" dirty="0" smtClean="0">
                          <a:ln>
                            <a:noFill/>
                          </a:ln>
                          <a:solidFill>
                            <a:srgbClr val="FFFFFF"/>
                          </a:solidFill>
                          <a:effectLst/>
                          <a:latin typeface="Arial" charset="0"/>
                          <a:ea typeface="ＭＳ Ｐゴシック" charset="-128"/>
                        </a:rPr>
                        <a:t>RMSSE</a:t>
                      </a:r>
                      <a:endParaRPr kumimoji="1" lang="ja-JP" altLang="en-US" sz="1400" b="1" i="0" u="none" strike="noStrike" cap="none" normalizeH="0" baseline="0" dirty="0" smtClean="0">
                        <a:ln>
                          <a:noFill/>
                        </a:ln>
                        <a:solidFill>
                          <a:srgbClr val="FFFFFF"/>
                        </a:solidFill>
                        <a:effectLst/>
                        <a:latin typeface="Arial"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400" b="1" i="0" u="none" strike="noStrike" cap="none" normalizeH="0" baseline="0" dirty="0" smtClean="0">
                          <a:ln>
                            <a:noFill/>
                          </a:ln>
                          <a:solidFill>
                            <a:srgbClr val="FFFFFF"/>
                          </a:solidFill>
                          <a:effectLst/>
                          <a:latin typeface="Arial" charset="0"/>
                          <a:ea typeface="ＭＳ Ｐゴシック" charset="-128"/>
                        </a:rPr>
                        <a:t>ER/DR/EER/ASCR</a:t>
                      </a:r>
                      <a:endParaRPr kumimoji="1" lang="ja-JP" altLang="en-US" sz="1400" b="1" i="0" u="none" strike="noStrike" cap="none" normalizeH="0" baseline="0" dirty="0" smtClean="0">
                        <a:ln>
                          <a:noFill/>
                        </a:ln>
                        <a:solidFill>
                          <a:srgbClr val="FFFFFF"/>
                        </a:solidFill>
                        <a:effectLst/>
                        <a:latin typeface="Arial"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079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smtClean="0">
                          <a:ln>
                            <a:noFill/>
                          </a:ln>
                          <a:solidFill>
                            <a:srgbClr val="000000"/>
                          </a:solidFill>
                          <a:effectLst/>
                          <a:latin typeface="Arial" charset="0"/>
                          <a:ea typeface="ＭＳ Ｐゴシック" charset="-128"/>
                        </a:rPr>
                        <a:t>1</a:t>
                      </a:r>
                      <a:endParaRPr kumimoji="1" lang="ja-JP" altLang="en-US" sz="1400" b="0" i="0" u="none" strike="noStrike" cap="none" normalizeH="0" baseline="0" smtClean="0">
                        <a:ln>
                          <a:noFill/>
                        </a:ln>
                        <a:solidFill>
                          <a:srgbClr val="000000"/>
                        </a:solidFill>
                        <a:effectLst/>
                        <a:latin typeface="Arial"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smtClean="0">
                          <a:ln>
                            <a:noFill/>
                          </a:ln>
                          <a:solidFill>
                            <a:srgbClr val="000000"/>
                          </a:solidFill>
                          <a:effectLst/>
                          <a:latin typeface="Arial" charset="0"/>
                          <a:ea typeface="ＭＳ Ｐゴシック" charset="-128"/>
                        </a:rPr>
                        <a:t>x.xx</a:t>
                      </a:r>
                      <a:endParaRPr kumimoji="1" lang="ja-JP" altLang="en-US" sz="1400" b="0" i="0" u="none" strike="noStrike" cap="none" normalizeH="0" baseline="0" smtClean="0">
                        <a:ln>
                          <a:noFill/>
                        </a:ln>
                        <a:solidFill>
                          <a:srgbClr val="000000"/>
                        </a:solidFill>
                        <a:effectLst/>
                        <a:latin typeface="Arial"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dirty="0" err="1" smtClean="0">
                          <a:ln>
                            <a:noFill/>
                          </a:ln>
                          <a:solidFill>
                            <a:srgbClr val="000000"/>
                          </a:solidFill>
                          <a:effectLst/>
                          <a:latin typeface="Arial" charset="0"/>
                          <a:ea typeface="ＭＳ Ｐゴシック" charset="-128"/>
                        </a:rPr>
                        <a:t>x.xx</a:t>
                      </a:r>
                      <a:endParaRPr kumimoji="1" lang="ja-JP" altLang="en-US" sz="1400" b="0" i="0" u="none" strike="noStrike" cap="none" normalizeH="0" baseline="0" dirty="0" smtClean="0">
                        <a:ln>
                          <a:noFill/>
                        </a:ln>
                        <a:solidFill>
                          <a:srgbClr val="000000"/>
                        </a:solidFill>
                        <a:effectLst/>
                        <a:latin typeface="Arial"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Arial" charset="0"/>
                          <a:ea typeface="ＭＳ Ｐゴシック" charset="-128"/>
                        </a:rPr>
                        <a:t>...</a:t>
                      </a:r>
                      <a:endParaRPr kumimoji="1" lang="ja-JP" altLang="en-US" sz="1400" b="0" i="0" u="none" strike="noStrike" cap="none" normalizeH="0" baseline="0" dirty="0" smtClean="0">
                        <a:ln>
                          <a:noFill/>
                        </a:ln>
                        <a:solidFill>
                          <a:srgbClr val="000000"/>
                        </a:solidFill>
                        <a:effectLst/>
                        <a:latin typeface="Arial"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r>
              <a:tr h="3079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Arial" charset="0"/>
                          <a:ea typeface="ＭＳ Ｐゴシック" charset="-128"/>
                        </a:rPr>
                        <a:t>2</a:t>
                      </a:r>
                      <a:endParaRPr kumimoji="1" lang="ja-JP" altLang="en-US" sz="1400" b="0" i="0" u="none" strike="noStrike" cap="none" normalizeH="0" baseline="0" dirty="0" smtClean="0">
                        <a:ln>
                          <a:noFill/>
                        </a:ln>
                        <a:solidFill>
                          <a:srgbClr val="000000"/>
                        </a:solidFill>
                        <a:effectLst/>
                        <a:latin typeface="Arial"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dirty="0" err="1" smtClean="0">
                          <a:ln>
                            <a:noFill/>
                          </a:ln>
                          <a:solidFill>
                            <a:srgbClr val="000000"/>
                          </a:solidFill>
                          <a:effectLst/>
                          <a:latin typeface="Arial" charset="0"/>
                          <a:ea typeface="ＭＳ Ｐゴシック" charset="-128"/>
                        </a:rPr>
                        <a:t>x.xx</a:t>
                      </a:r>
                      <a:endParaRPr kumimoji="1" lang="ja-JP" altLang="en-US" sz="1400" b="0" i="0" u="none" strike="noStrike" cap="none" normalizeH="0" baseline="0" dirty="0" smtClean="0">
                        <a:ln>
                          <a:noFill/>
                        </a:ln>
                        <a:solidFill>
                          <a:srgbClr val="000000"/>
                        </a:solidFill>
                        <a:effectLst/>
                        <a:latin typeface="Arial"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dirty="0" err="1" smtClean="0">
                          <a:ln>
                            <a:noFill/>
                          </a:ln>
                          <a:solidFill>
                            <a:srgbClr val="000000"/>
                          </a:solidFill>
                          <a:effectLst/>
                          <a:latin typeface="Arial" charset="0"/>
                          <a:ea typeface="ＭＳ Ｐゴシック" charset="-128"/>
                        </a:rPr>
                        <a:t>x.xx</a:t>
                      </a:r>
                      <a:endParaRPr kumimoji="1" lang="ja-JP" altLang="en-US" sz="1400" b="0" i="0" u="none" strike="noStrike" cap="none" normalizeH="0" baseline="0" dirty="0" smtClean="0">
                        <a:ln>
                          <a:noFill/>
                        </a:ln>
                        <a:solidFill>
                          <a:srgbClr val="000000"/>
                        </a:solidFill>
                        <a:effectLst/>
                        <a:latin typeface="Arial"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Arial" charset="0"/>
                          <a:ea typeface="ＭＳ Ｐゴシック" charset="-128"/>
                        </a:rPr>
                        <a:t>....</a:t>
                      </a:r>
                      <a:endParaRPr kumimoji="1" lang="ja-JP" altLang="en-US" sz="1400" b="0" i="0" u="none" strike="noStrike" cap="none" normalizeH="0" baseline="0" dirty="0" smtClean="0">
                        <a:ln>
                          <a:noFill/>
                        </a:ln>
                        <a:solidFill>
                          <a:srgbClr val="000000"/>
                        </a:solidFill>
                        <a:effectLst/>
                        <a:latin typeface="Arial"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r>
              <a:tr h="3079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Arial" charset="0"/>
                          <a:ea typeface="ＭＳ Ｐゴシック" charset="-128"/>
                        </a:rPr>
                        <a: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Arial" charset="0"/>
                          <a:ea typeface="ＭＳ Ｐゴシック" charset="-128"/>
                        </a:rPr>
                        <a:t>...</a:t>
                      </a:r>
                      <a:endParaRPr kumimoji="1" lang="ja-JP" altLang="en-US" sz="1400" b="0" i="0" u="none" strike="noStrike" cap="none" normalizeH="0" baseline="0" dirty="0" smtClean="0">
                        <a:ln>
                          <a:noFill/>
                        </a:ln>
                        <a:solidFill>
                          <a:srgbClr val="000000"/>
                        </a:solidFill>
                        <a:effectLst/>
                        <a:latin typeface="Arial"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Arial" charset="0"/>
                          <a:ea typeface="ＭＳ Ｐゴシック" charset="-128"/>
                        </a:rPr>
                        <a:t>...</a:t>
                      </a:r>
                      <a:endParaRPr kumimoji="1" lang="ja-JP" altLang="en-US" sz="1400" b="0" i="0" u="none" strike="noStrike" cap="none" normalizeH="0" baseline="0" dirty="0" smtClean="0">
                        <a:ln>
                          <a:noFill/>
                        </a:ln>
                        <a:solidFill>
                          <a:srgbClr val="000000"/>
                        </a:solidFill>
                        <a:effectLst/>
                        <a:latin typeface="Arial"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Arial" charset="0"/>
                          <a:ea typeface="ＭＳ Ｐゴシック" charset="-128"/>
                        </a:rPr>
                        <a:t>...</a:t>
                      </a:r>
                      <a:endParaRPr kumimoji="1" lang="ja-JP" altLang="en-US" sz="1400" b="0" i="0" u="none" strike="noStrike" cap="none" normalizeH="0" baseline="0" dirty="0" smtClean="0">
                        <a:ln>
                          <a:noFill/>
                        </a:ln>
                        <a:solidFill>
                          <a:srgbClr val="000000"/>
                        </a:solidFill>
                        <a:effectLst/>
                        <a:latin typeface="Arial"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r>
              <a:tr h="3079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dirty="0" err="1" smtClean="0">
                          <a:ln>
                            <a:noFill/>
                          </a:ln>
                          <a:solidFill>
                            <a:srgbClr val="000000"/>
                          </a:solidFill>
                          <a:effectLst/>
                          <a:latin typeface="Arial" charset="0"/>
                          <a:ea typeface="ＭＳ Ｐゴシック" charset="-128"/>
                        </a:rPr>
                        <a:t>n+1</a:t>
                      </a:r>
                      <a:endParaRPr kumimoji="1" lang="en-US" altLang="ja-JP" sz="1400" b="0" i="0" u="none" strike="noStrike" cap="none" normalizeH="0" baseline="0" dirty="0" smtClean="0">
                        <a:ln>
                          <a:noFill/>
                        </a:ln>
                        <a:solidFill>
                          <a:srgbClr val="000000"/>
                        </a:solidFill>
                        <a:effectLst/>
                        <a:latin typeface="Arial"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dirty="0" err="1" smtClean="0">
                          <a:ln>
                            <a:noFill/>
                          </a:ln>
                          <a:solidFill>
                            <a:srgbClr val="000000"/>
                          </a:solidFill>
                          <a:effectLst/>
                          <a:latin typeface="Arial" charset="0"/>
                          <a:ea typeface="ＭＳ Ｐゴシック" charset="-128"/>
                        </a:rPr>
                        <a:t>x.xx</a:t>
                      </a:r>
                      <a:endParaRPr kumimoji="1" lang="ja-JP" altLang="en-US" sz="1400" b="0" i="0" u="none" strike="noStrike" cap="none" normalizeH="0" baseline="0" dirty="0" smtClean="0">
                        <a:ln>
                          <a:noFill/>
                        </a:ln>
                        <a:solidFill>
                          <a:srgbClr val="000000"/>
                        </a:solidFill>
                        <a:effectLst/>
                        <a:latin typeface="Arial"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dirty="0" err="1" smtClean="0">
                          <a:ln>
                            <a:noFill/>
                          </a:ln>
                          <a:solidFill>
                            <a:srgbClr val="000000"/>
                          </a:solidFill>
                          <a:effectLst/>
                          <a:latin typeface="Arial" charset="0"/>
                          <a:ea typeface="ＭＳ Ｐゴシック" charset="-128"/>
                        </a:rPr>
                        <a:t>x.xx</a:t>
                      </a:r>
                      <a:endParaRPr kumimoji="1" lang="ja-JP" altLang="en-US" sz="1400" b="0" i="0" u="none" strike="noStrike" cap="none" normalizeH="0" baseline="0" dirty="0" smtClean="0">
                        <a:ln>
                          <a:noFill/>
                        </a:ln>
                        <a:solidFill>
                          <a:srgbClr val="000000"/>
                        </a:solidFill>
                        <a:effectLst/>
                        <a:latin typeface="Arial"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Arial" charset="0"/>
                          <a:ea typeface="ＭＳ Ｐゴシック" charset="-128"/>
                        </a:rPr>
                        <a:t>...</a:t>
                      </a:r>
                      <a:endParaRPr kumimoji="1" lang="ja-JP" altLang="en-US" sz="1400" b="0" i="0" u="none" strike="noStrike" cap="none" normalizeH="0" baseline="0" dirty="0" smtClean="0">
                        <a:ln>
                          <a:noFill/>
                        </a:ln>
                        <a:solidFill>
                          <a:srgbClr val="000000"/>
                        </a:solidFill>
                        <a:effectLst/>
                        <a:latin typeface="Arial"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r>
            </a:tbl>
          </a:graphicData>
        </a:graphic>
      </p:graphicFrame>
      <p:sp>
        <p:nvSpPr>
          <p:cNvPr id="15" name="テキスト ボックス 14"/>
          <p:cNvSpPr txBox="1"/>
          <p:nvPr/>
        </p:nvSpPr>
        <p:spPr>
          <a:xfrm>
            <a:off x="323528" y="4047455"/>
            <a:ext cx="8280920" cy="461665"/>
          </a:xfrm>
          <a:prstGeom prst="rect">
            <a:avLst/>
          </a:prstGeom>
          <a:noFill/>
        </p:spPr>
        <p:txBody>
          <a:bodyPr wrap="square" rtlCol="0">
            <a:spAutoFit/>
          </a:bodyPr>
          <a:lstStyle/>
          <a:p>
            <a:pPr marL="269875" indent="-269875">
              <a:buSzPct val="85000"/>
            </a:pPr>
            <a:r>
              <a:rPr lang="ja-JP" altLang="en-US" sz="2400" b="1" u="sng" dirty="0" smtClean="0"/>
              <a:t>⑨</a:t>
            </a:r>
            <a:r>
              <a:rPr lang="en-US" altLang="ja-JP" sz="2400" b="1" u="sng" dirty="0" smtClean="0"/>
              <a:t> Speed trace tolerances</a:t>
            </a:r>
          </a:p>
        </p:txBody>
      </p:sp>
      <p:sp>
        <p:nvSpPr>
          <p:cNvPr id="16" name="テキスト ボックス 15"/>
          <p:cNvSpPr txBox="1"/>
          <p:nvPr/>
        </p:nvSpPr>
        <p:spPr>
          <a:xfrm>
            <a:off x="4283968" y="5025950"/>
            <a:ext cx="4536504" cy="923330"/>
          </a:xfrm>
          <a:prstGeom prst="rect">
            <a:avLst/>
          </a:prstGeom>
          <a:gradFill>
            <a:gsLst>
              <a:gs pos="0">
                <a:schemeClr val="accent1">
                  <a:tint val="50000"/>
                  <a:satMod val="300000"/>
                </a:schemeClr>
              </a:gs>
              <a:gs pos="35000">
                <a:schemeClr val="accent1">
                  <a:tint val="37000"/>
                  <a:satMod val="300000"/>
                </a:schemeClr>
              </a:gs>
              <a:gs pos="100000">
                <a:schemeClr val="accent1">
                  <a:tint val="15000"/>
                  <a:satMod val="350000"/>
                </a:schemeClr>
              </a:gs>
            </a:gsLst>
            <a:lin ang="16200000" scaled="1"/>
          </a:gradFill>
        </p:spPr>
        <p:txBody>
          <a:bodyPr wrap="square" rtlCol="0">
            <a:spAutoFit/>
          </a:bodyPr>
          <a:lstStyle/>
          <a:p>
            <a:pPr marL="176213" indent="-176213">
              <a:buFont typeface="Arial" pitchFamily="34" charset="0"/>
              <a:buChar char="•"/>
            </a:pPr>
            <a:r>
              <a:rPr lang="en-US" altLang="ja-JP" dirty="0" smtClean="0"/>
              <a:t>Follow the paragraph 2.6.8.3 of Annex 6 (There shall be no more than 10  deviations within 1 sec. per each cycle.)</a:t>
            </a:r>
          </a:p>
        </p:txBody>
      </p:sp>
      <p:pic>
        <p:nvPicPr>
          <p:cNvPr id="17" name="Picture 2"/>
          <p:cNvPicPr>
            <a:picLocks noChangeAspect="1" noChangeArrowheads="1"/>
          </p:cNvPicPr>
          <p:nvPr/>
        </p:nvPicPr>
        <p:blipFill>
          <a:blip r:embed="rId2" cstate="print"/>
          <a:srcRect/>
          <a:stretch>
            <a:fillRect/>
          </a:stretch>
        </p:blipFill>
        <p:spPr bwMode="auto">
          <a:xfrm>
            <a:off x="251520" y="4725144"/>
            <a:ext cx="4070135" cy="1512168"/>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9"/>
          <p:cNvSpPr>
            <a:spLocks noGrp="1" noChangeArrowheads="1"/>
          </p:cNvSpPr>
          <p:nvPr>
            <p:ph type="sldNum" sz="quarter" idx="10"/>
          </p:nvPr>
        </p:nvSpPr>
        <p:spPr/>
        <p:txBody>
          <a:bodyPr/>
          <a:lstStyle/>
          <a:p>
            <a:pPr>
              <a:defRPr/>
            </a:pPr>
            <a:fld id="{226D8139-CAC1-4A6F-A5C1-A59999C7CBA1}" type="slidenum">
              <a:rPr lang="ja-JP" altLang="en-US"/>
              <a:pPr>
                <a:defRPr/>
              </a:pPr>
              <a:t>13</a:t>
            </a:fld>
            <a:endParaRPr lang="ja-JP" altLang="en-US"/>
          </a:p>
        </p:txBody>
      </p:sp>
      <p:sp>
        <p:nvSpPr>
          <p:cNvPr id="22530" name="タイトル 1"/>
          <p:cNvSpPr>
            <a:spLocks noGrp="1"/>
          </p:cNvSpPr>
          <p:nvPr>
            <p:ph type="title"/>
          </p:nvPr>
        </p:nvSpPr>
        <p:spPr/>
        <p:txBody>
          <a:bodyPr/>
          <a:lstStyle/>
          <a:p>
            <a:pPr eaLnBrk="1" hangingPunct="1"/>
            <a:r>
              <a:rPr lang="en-US" altLang="ja-JP" dirty="0" smtClean="0"/>
              <a:t>3.2. Drive trace index for OVC-HEV CS tests</a:t>
            </a:r>
            <a:endParaRPr lang="ja-JP" altLang="en-US" dirty="0" smtClean="0"/>
          </a:p>
        </p:txBody>
      </p:sp>
      <p:pic>
        <p:nvPicPr>
          <p:cNvPr id="26" name="Picture 5"/>
          <p:cNvPicPr>
            <a:picLocks noChangeAspect="1" noChangeArrowheads="1"/>
          </p:cNvPicPr>
          <p:nvPr/>
        </p:nvPicPr>
        <p:blipFill>
          <a:blip r:embed="rId2" cstate="print"/>
          <a:srcRect/>
          <a:stretch>
            <a:fillRect/>
          </a:stretch>
        </p:blipFill>
        <p:spPr bwMode="auto">
          <a:xfrm>
            <a:off x="992709" y="1556792"/>
            <a:ext cx="2643187" cy="1200150"/>
          </a:xfrm>
          <a:prstGeom prst="rect">
            <a:avLst/>
          </a:prstGeom>
          <a:noFill/>
          <a:ln w="9525">
            <a:noFill/>
            <a:miter lim="800000"/>
            <a:headEnd/>
            <a:tailEnd/>
          </a:ln>
        </p:spPr>
      </p:pic>
      <p:sp>
        <p:nvSpPr>
          <p:cNvPr id="27" name="テキスト ボックス 26"/>
          <p:cNvSpPr txBox="1"/>
          <p:nvPr/>
        </p:nvSpPr>
        <p:spPr>
          <a:xfrm>
            <a:off x="323528" y="908720"/>
            <a:ext cx="8280920" cy="461665"/>
          </a:xfrm>
          <a:prstGeom prst="rect">
            <a:avLst/>
          </a:prstGeom>
          <a:noFill/>
        </p:spPr>
        <p:txBody>
          <a:bodyPr wrap="square" rtlCol="0">
            <a:spAutoFit/>
          </a:bodyPr>
          <a:lstStyle/>
          <a:p>
            <a:pPr marL="457200" indent="-457200">
              <a:buSzPct val="85000"/>
            </a:pPr>
            <a:r>
              <a:rPr lang="ja-JP" altLang="en-US" sz="2400" b="1" u="sng" dirty="0" smtClean="0"/>
              <a:t>⑩ </a:t>
            </a:r>
            <a:r>
              <a:rPr lang="en-US" altLang="ja-JP" sz="2400" b="1" u="sng" dirty="0" smtClean="0"/>
              <a:t>Calculation portion</a:t>
            </a:r>
            <a:endParaRPr kumimoji="1" lang="ja-JP" altLang="en-US" sz="2400" b="1" u="sng" dirty="0"/>
          </a:p>
        </p:txBody>
      </p:sp>
      <p:sp>
        <p:nvSpPr>
          <p:cNvPr id="28" name="テキスト ボックス 27"/>
          <p:cNvSpPr txBox="1"/>
          <p:nvPr/>
        </p:nvSpPr>
        <p:spPr>
          <a:xfrm>
            <a:off x="4283968" y="1772816"/>
            <a:ext cx="4536504" cy="646331"/>
          </a:xfrm>
          <a:prstGeom prst="rect">
            <a:avLst/>
          </a:prstGeom>
          <a:gradFill>
            <a:gsLst>
              <a:gs pos="0">
                <a:schemeClr val="accent1">
                  <a:tint val="50000"/>
                  <a:satMod val="300000"/>
                </a:schemeClr>
              </a:gs>
              <a:gs pos="35000">
                <a:schemeClr val="accent1">
                  <a:tint val="37000"/>
                  <a:satMod val="300000"/>
                </a:schemeClr>
              </a:gs>
              <a:gs pos="100000">
                <a:schemeClr val="accent1">
                  <a:tint val="15000"/>
                  <a:satMod val="350000"/>
                </a:schemeClr>
              </a:gs>
            </a:gsLst>
            <a:lin ang="16200000" scaled="1"/>
          </a:gradFill>
        </p:spPr>
        <p:txBody>
          <a:bodyPr wrap="square" rtlCol="0">
            <a:spAutoFit/>
          </a:bodyPr>
          <a:lstStyle/>
          <a:p>
            <a:pPr marL="176213" indent="-176213">
              <a:buFont typeface="Arial" pitchFamily="34" charset="0"/>
              <a:buChar char="•"/>
            </a:pPr>
            <a:r>
              <a:rPr kumimoji="1" lang="en-US" altLang="ja-JP" dirty="0" smtClean="0"/>
              <a:t>Calculate DTIs </a:t>
            </a:r>
            <a:r>
              <a:rPr lang="en-US" altLang="ja-JP" dirty="0" smtClean="0"/>
              <a:t>for LMH(3-phase) or LMHxH(4-phase) </a:t>
            </a:r>
          </a:p>
        </p:txBody>
      </p:sp>
      <p:sp>
        <p:nvSpPr>
          <p:cNvPr id="29" name="右中かっこ 28"/>
          <p:cNvSpPr/>
          <p:nvPr/>
        </p:nvSpPr>
        <p:spPr>
          <a:xfrm rot="16200000" flipV="1">
            <a:off x="1943708" y="800708"/>
            <a:ext cx="216024" cy="2160240"/>
          </a:xfrm>
          <a:prstGeom prst="rightBrace">
            <a:avLst/>
          </a:prstGeom>
          <a:ln w="19050">
            <a:solidFill>
              <a:srgbClr val="FF66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30" name="右中かっこ 29"/>
          <p:cNvSpPr/>
          <p:nvPr/>
        </p:nvSpPr>
        <p:spPr>
          <a:xfrm rot="5400000">
            <a:off x="2195736" y="1556792"/>
            <a:ext cx="216024" cy="2664296"/>
          </a:xfrm>
          <a:prstGeom prst="rightBrace">
            <a:avLst/>
          </a:prstGeom>
          <a:ln w="19050">
            <a:solidFill>
              <a:srgbClr val="FF66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31" name="テキスト ボックス 30"/>
          <p:cNvSpPr txBox="1"/>
          <p:nvPr/>
        </p:nvSpPr>
        <p:spPr>
          <a:xfrm>
            <a:off x="1259632" y="2996952"/>
            <a:ext cx="2088232" cy="307777"/>
          </a:xfrm>
          <a:prstGeom prst="rect">
            <a:avLst/>
          </a:prstGeom>
          <a:noFill/>
        </p:spPr>
        <p:txBody>
          <a:bodyPr wrap="square" rtlCol="0">
            <a:spAutoFit/>
          </a:bodyPr>
          <a:lstStyle/>
          <a:p>
            <a:pPr algn="ctr"/>
            <a:r>
              <a:rPr kumimoji="1" lang="en-US" altLang="ja-JP" sz="1400" dirty="0" smtClean="0">
                <a:solidFill>
                  <a:srgbClr val="FF66FF"/>
                </a:solidFill>
              </a:rPr>
              <a:t>LMHxH(4-phase)</a:t>
            </a:r>
            <a:endParaRPr kumimoji="1" lang="ja-JP" altLang="en-US" sz="1400" dirty="0">
              <a:solidFill>
                <a:srgbClr val="FF66FF"/>
              </a:solidFill>
            </a:endParaRPr>
          </a:p>
        </p:txBody>
      </p:sp>
      <p:sp>
        <p:nvSpPr>
          <p:cNvPr id="32" name="テキスト ボックス 31"/>
          <p:cNvSpPr txBox="1"/>
          <p:nvPr/>
        </p:nvSpPr>
        <p:spPr>
          <a:xfrm>
            <a:off x="1043608" y="1484784"/>
            <a:ext cx="2088232" cy="307777"/>
          </a:xfrm>
          <a:prstGeom prst="rect">
            <a:avLst/>
          </a:prstGeom>
          <a:noFill/>
        </p:spPr>
        <p:txBody>
          <a:bodyPr wrap="square" rtlCol="0">
            <a:spAutoFit/>
          </a:bodyPr>
          <a:lstStyle/>
          <a:p>
            <a:pPr algn="ctr"/>
            <a:r>
              <a:rPr kumimoji="1" lang="en-US" altLang="ja-JP" sz="1400" dirty="0" smtClean="0">
                <a:solidFill>
                  <a:srgbClr val="FF66FF"/>
                </a:solidFill>
              </a:rPr>
              <a:t>LMH(3-phase)</a:t>
            </a:r>
            <a:endParaRPr kumimoji="1" lang="ja-JP" altLang="en-US" sz="1400" dirty="0">
              <a:solidFill>
                <a:srgbClr val="FF66FF"/>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a:spLocks noGrp="1" noChangeArrowheads="1"/>
          </p:cNvSpPr>
          <p:nvPr>
            <p:ph type="sldNum" sz="quarter" idx="10"/>
          </p:nvPr>
        </p:nvSpPr>
        <p:spPr/>
        <p:txBody>
          <a:bodyPr/>
          <a:lstStyle/>
          <a:p>
            <a:pPr>
              <a:defRPr/>
            </a:pPr>
            <a:fld id="{981248BD-C9A5-4EE7-A996-B0F746AB4A12}" type="slidenum">
              <a:rPr lang="ja-JP" altLang="en-US"/>
              <a:pPr>
                <a:defRPr/>
              </a:pPr>
              <a:t>14</a:t>
            </a:fld>
            <a:endParaRPr lang="ja-JP" altLang="en-US"/>
          </a:p>
        </p:txBody>
      </p:sp>
      <p:sp>
        <p:nvSpPr>
          <p:cNvPr id="23554" name="タイトル 1"/>
          <p:cNvSpPr>
            <a:spLocks noGrp="1"/>
          </p:cNvSpPr>
          <p:nvPr>
            <p:ph type="title"/>
          </p:nvPr>
        </p:nvSpPr>
        <p:spPr/>
        <p:txBody>
          <a:bodyPr/>
          <a:lstStyle/>
          <a:p>
            <a:pPr eaLnBrk="1" hangingPunct="1"/>
            <a:r>
              <a:rPr lang="en-US" altLang="ja-JP" dirty="0" smtClean="0"/>
              <a:t>4. Drive trace index for the range extender type vehicles</a:t>
            </a:r>
            <a:endParaRPr lang="ja-JP" altLang="en-US" dirty="0" smtClean="0"/>
          </a:p>
        </p:txBody>
      </p:sp>
      <p:graphicFrame>
        <p:nvGraphicFramePr>
          <p:cNvPr id="4" name="コンテンツ プレースホルダ 3"/>
          <p:cNvGraphicFramePr>
            <a:graphicFrameLocks noGrp="1"/>
          </p:cNvGraphicFramePr>
          <p:nvPr>
            <p:ph idx="1"/>
          </p:nvPr>
        </p:nvGraphicFramePr>
        <p:xfrm>
          <a:off x="827584" y="3717032"/>
          <a:ext cx="3024336" cy="1249680"/>
        </p:xfrm>
        <a:graphic>
          <a:graphicData uri="http://schemas.openxmlformats.org/drawingml/2006/table">
            <a:tbl>
              <a:tblPr firstRow="1" bandRow="1">
                <a:tableStyleId>{5C22544A-7EE6-4342-B048-85BDC9FD1C3A}</a:tableStyleId>
              </a:tblPr>
              <a:tblGrid>
                <a:gridCol w="1512168"/>
                <a:gridCol w="1512168"/>
              </a:tblGrid>
              <a:tr h="173931">
                <a:tc>
                  <a:txBody>
                    <a:bodyPr/>
                    <a:lstStyle/>
                    <a:p>
                      <a:pPr algn="ctr"/>
                      <a:r>
                        <a:rPr kumimoji="1" lang="en-US" altLang="ja-JP" sz="1600" dirty="0" smtClean="0"/>
                        <a:t>Item</a:t>
                      </a:r>
                      <a:endParaRPr kumimoji="1" lang="ja-JP" altLang="en-US" sz="1600" dirty="0"/>
                    </a:p>
                  </a:txBody>
                  <a:tcPr anchor="ctr"/>
                </a:tc>
                <a:tc>
                  <a:txBody>
                    <a:bodyPr/>
                    <a:lstStyle/>
                    <a:p>
                      <a:pPr algn="ctr"/>
                      <a:r>
                        <a:rPr kumimoji="1" lang="en-US" altLang="ja-JP" sz="1600" dirty="0" smtClean="0"/>
                        <a:t>Power (kW)</a:t>
                      </a:r>
                      <a:endParaRPr kumimoji="1" lang="ja-JP" altLang="en-US" sz="1600" dirty="0"/>
                    </a:p>
                  </a:txBody>
                  <a:tcPr anchor="ctr"/>
                </a:tc>
              </a:tr>
              <a:tr h="173931">
                <a:tc>
                  <a:txBody>
                    <a:bodyPr/>
                    <a:lstStyle/>
                    <a:p>
                      <a:pPr algn="ctr"/>
                      <a:r>
                        <a:rPr kumimoji="1" lang="en-US" altLang="ja-JP" sz="1600" smtClean="0"/>
                        <a:t>Electric motor</a:t>
                      </a:r>
                      <a:endParaRPr kumimoji="1" lang="ja-JP" altLang="en-US" sz="1600"/>
                    </a:p>
                  </a:txBody>
                  <a:tcPr anchor="ctr"/>
                </a:tc>
                <a:tc>
                  <a:txBody>
                    <a:bodyPr/>
                    <a:lstStyle/>
                    <a:p>
                      <a:pPr algn="ctr"/>
                      <a:r>
                        <a:rPr kumimoji="1" lang="en-US" altLang="ja-JP" sz="1600" smtClean="0"/>
                        <a:t>125</a:t>
                      </a:r>
                      <a:endParaRPr kumimoji="1" lang="ja-JP" altLang="en-US" sz="1600"/>
                    </a:p>
                  </a:txBody>
                  <a:tcPr anchor="ctr"/>
                </a:tc>
              </a:tr>
              <a:tr h="300210">
                <a:tc>
                  <a:txBody>
                    <a:bodyPr/>
                    <a:lstStyle/>
                    <a:p>
                      <a:pPr algn="ctr"/>
                      <a:r>
                        <a:rPr kumimoji="1" lang="en-US" altLang="ja-JP" sz="1600" smtClean="0"/>
                        <a:t>Engine (Generator)</a:t>
                      </a:r>
                      <a:endParaRPr kumimoji="1" lang="ja-JP" altLang="en-US" sz="1600"/>
                    </a:p>
                  </a:txBody>
                  <a:tcPr anchor="ctr"/>
                </a:tc>
                <a:tc>
                  <a:txBody>
                    <a:bodyPr/>
                    <a:lstStyle/>
                    <a:p>
                      <a:pPr algn="ctr"/>
                      <a:r>
                        <a:rPr kumimoji="1" lang="en-US" altLang="ja-JP" sz="1600" dirty="0" smtClean="0"/>
                        <a:t>28</a:t>
                      </a:r>
                      <a:endParaRPr kumimoji="1" lang="ja-JP" altLang="en-US" sz="1600" dirty="0"/>
                    </a:p>
                  </a:txBody>
                  <a:tcPr anchor="ctr"/>
                </a:tc>
              </a:tr>
            </a:tbl>
          </a:graphicData>
        </a:graphic>
      </p:graphicFrame>
      <p:pic>
        <p:nvPicPr>
          <p:cNvPr id="23569" name="Picture 3"/>
          <p:cNvPicPr>
            <a:picLocks noChangeAspect="1" noChangeArrowheads="1"/>
          </p:cNvPicPr>
          <p:nvPr/>
        </p:nvPicPr>
        <p:blipFill>
          <a:blip r:embed="rId2" cstate="print"/>
          <a:srcRect/>
          <a:stretch>
            <a:fillRect/>
          </a:stretch>
        </p:blipFill>
        <p:spPr bwMode="auto">
          <a:xfrm>
            <a:off x="755650" y="1772196"/>
            <a:ext cx="3196752" cy="1800819"/>
          </a:xfrm>
          <a:prstGeom prst="rect">
            <a:avLst/>
          </a:prstGeom>
          <a:noFill/>
          <a:ln w="9525">
            <a:noFill/>
            <a:miter lim="800000"/>
            <a:headEnd/>
            <a:tailEnd/>
          </a:ln>
        </p:spPr>
      </p:pic>
      <p:sp>
        <p:nvSpPr>
          <p:cNvPr id="12" name="テキスト ボックス 11"/>
          <p:cNvSpPr txBox="1"/>
          <p:nvPr/>
        </p:nvSpPr>
        <p:spPr>
          <a:xfrm>
            <a:off x="755576" y="1412379"/>
            <a:ext cx="3024336" cy="369332"/>
          </a:xfrm>
          <a:prstGeom prst="rect">
            <a:avLst/>
          </a:prstGeom>
          <a:noFill/>
        </p:spPr>
        <p:txBody>
          <a:bodyPr wrap="square" rtlCol="0">
            <a:spAutoFit/>
          </a:bodyPr>
          <a:lstStyle/>
          <a:p>
            <a:r>
              <a:rPr kumimoji="1" lang="en-US" altLang="ja-JP" smtClean="0"/>
              <a:t>Example</a:t>
            </a:r>
            <a:endParaRPr kumimoji="1" lang="ja-JP" altLang="en-US"/>
          </a:p>
        </p:txBody>
      </p:sp>
      <p:sp>
        <p:nvSpPr>
          <p:cNvPr id="11" name="テキスト ボックス 10"/>
          <p:cNvSpPr txBox="1"/>
          <p:nvPr/>
        </p:nvSpPr>
        <p:spPr>
          <a:xfrm>
            <a:off x="323528" y="908720"/>
            <a:ext cx="8280920" cy="461665"/>
          </a:xfrm>
          <a:prstGeom prst="rect">
            <a:avLst/>
          </a:prstGeom>
          <a:noFill/>
        </p:spPr>
        <p:txBody>
          <a:bodyPr wrap="square" rtlCol="0">
            <a:spAutoFit/>
          </a:bodyPr>
          <a:lstStyle/>
          <a:p>
            <a:pPr marL="457200" indent="-457200">
              <a:buSzPct val="85000"/>
            </a:pPr>
            <a:r>
              <a:rPr lang="ja-JP" altLang="en-US" sz="2400" b="1" u="sng" dirty="0" smtClean="0"/>
              <a:t>⑪ </a:t>
            </a:r>
            <a:r>
              <a:rPr lang="en-US" altLang="ja-JP" sz="2400" b="1" u="sng" dirty="0" smtClean="0"/>
              <a:t>Range extender type vehicles</a:t>
            </a:r>
            <a:endParaRPr kumimoji="1" lang="ja-JP" altLang="en-US" sz="2400" b="1" u="sng" dirty="0"/>
          </a:p>
        </p:txBody>
      </p:sp>
      <p:sp>
        <p:nvSpPr>
          <p:cNvPr id="13" name="テキスト ボックス 12"/>
          <p:cNvSpPr txBox="1"/>
          <p:nvPr/>
        </p:nvSpPr>
        <p:spPr>
          <a:xfrm>
            <a:off x="4283968" y="1772816"/>
            <a:ext cx="4536504" cy="3046988"/>
          </a:xfrm>
          <a:prstGeom prst="rect">
            <a:avLst/>
          </a:prstGeom>
          <a:gradFill>
            <a:gsLst>
              <a:gs pos="0">
                <a:schemeClr val="accent1">
                  <a:tint val="50000"/>
                  <a:satMod val="300000"/>
                </a:schemeClr>
              </a:gs>
              <a:gs pos="35000">
                <a:schemeClr val="accent1">
                  <a:tint val="37000"/>
                  <a:satMod val="300000"/>
                </a:schemeClr>
              </a:gs>
              <a:gs pos="100000">
                <a:schemeClr val="accent1">
                  <a:tint val="15000"/>
                  <a:satMod val="350000"/>
                </a:schemeClr>
              </a:gs>
            </a:gsLst>
            <a:lin ang="16200000" scaled="1"/>
          </a:gradFill>
        </p:spPr>
        <p:txBody>
          <a:bodyPr wrap="square" rtlCol="0">
            <a:spAutoFit/>
          </a:bodyPr>
          <a:lstStyle/>
          <a:p>
            <a:pPr marL="176213" indent="-176213">
              <a:buFont typeface="Arial" pitchFamily="34" charset="0"/>
              <a:buChar char="•"/>
            </a:pPr>
            <a:r>
              <a:rPr lang="en-US" altLang="ja-JP" dirty="0" smtClean="0"/>
              <a:t>Drivability may be different between CS test and CD test ??</a:t>
            </a:r>
          </a:p>
          <a:p>
            <a:pPr marL="176213" indent="-176213">
              <a:buFont typeface="Arial" pitchFamily="34" charset="0"/>
              <a:buChar char="•"/>
            </a:pPr>
            <a:endParaRPr lang="en-US" altLang="ja-JP" dirty="0" smtClean="0"/>
          </a:p>
          <a:p>
            <a:pPr marL="176213" indent="-176213"/>
            <a:r>
              <a:rPr lang="en-US" altLang="ja-JP" dirty="0" smtClean="0"/>
              <a:t>=&gt; Apply the rule described in the paragraph 7.1. of Annex 7</a:t>
            </a:r>
          </a:p>
          <a:p>
            <a:pPr marL="176213" indent="-176213">
              <a:buFont typeface="Arial" pitchFamily="34" charset="0"/>
              <a:buChar char="•"/>
            </a:pPr>
            <a:endParaRPr lang="en-US" altLang="ja-JP" dirty="0" smtClean="0"/>
          </a:p>
          <a:p>
            <a:pPr marL="176213" indent="-176213"/>
            <a:r>
              <a:rPr lang="en-US" altLang="ja-JP" sz="1600" dirty="0" smtClean="0"/>
              <a:t>&lt;Necessity condition&gt;</a:t>
            </a:r>
          </a:p>
          <a:p>
            <a:pPr marL="176213" indent="-176213"/>
            <a:r>
              <a:rPr lang="en-US" altLang="ja-JP" sz="1600" dirty="0" smtClean="0"/>
              <a:t>Follow the Annex 8, Appendix 6</a:t>
            </a:r>
          </a:p>
          <a:p>
            <a:pPr marL="176213" indent="-176213"/>
            <a:r>
              <a:rPr lang="en-US" altLang="ja-JP" sz="1600" dirty="0" smtClean="0"/>
              <a:t>-Selected appropriate driver-selectable mode</a:t>
            </a:r>
          </a:p>
          <a:p>
            <a:pPr marL="176213" indent="-176213"/>
            <a:r>
              <a:rPr lang="en-US" altLang="ja-JP" sz="1600" dirty="0" smtClean="0"/>
              <a:t>-Selected appropriate driving cycle</a:t>
            </a:r>
          </a:p>
          <a:p>
            <a:pPr marL="176213" indent="-176213"/>
            <a:r>
              <a:rPr lang="en-US" altLang="ja-JP" sz="1600" dirty="0" smtClean="0"/>
              <a:t>-Applied appropriate cycle modification</a:t>
            </a:r>
          </a:p>
        </p:txBody>
      </p:sp>
      <p:sp>
        <p:nvSpPr>
          <p:cNvPr id="14" name="フローチャート : 代替処理 13"/>
          <p:cNvSpPr/>
          <p:nvPr/>
        </p:nvSpPr>
        <p:spPr>
          <a:xfrm>
            <a:off x="4283968" y="5085184"/>
            <a:ext cx="4464496" cy="1080120"/>
          </a:xfrm>
          <a:prstGeom prst="flowChartAlternateProcess">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altLang="ja-JP" dirty="0" smtClean="0"/>
              <a:t>Need to discuss on the applicable test cycle (Classification / Cycle modification) for such vehicles. (?)</a:t>
            </a:r>
            <a:endParaRPr kumimoji="1" lang="ja-JP" alt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5. Others</a:t>
            </a:r>
            <a:endParaRPr kumimoji="1" lang="ja-JP" altLang="en-US" dirty="0"/>
          </a:p>
        </p:txBody>
      </p:sp>
      <p:sp>
        <p:nvSpPr>
          <p:cNvPr id="4" name="スライド番号プレースホルダ 3"/>
          <p:cNvSpPr>
            <a:spLocks noGrp="1"/>
          </p:cNvSpPr>
          <p:nvPr>
            <p:ph type="sldNum" sz="quarter" idx="10"/>
          </p:nvPr>
        </p:nvSpPr>
        <p:spPr/>
        <p:txBody>
          <a:bodyPr/>
          <a:lstStyle/>
          <a:p>
            <a:pPr>
              <a:defRPr/>
            </a:pPr>
            <a:fld id="{F4605171-D679-442C-B1D7-15E30D2D6094}" type="slidenum">
              <a:rPr lang="ja-JP" altLang="en-US" smtClean="0"/>
              <a:pPr>
                <a:defRPr/>
              </a:pPr>
              <a:t>15</a:t>
            </a:fld>
            <a:endParaRPr lang="ja-JP" altLang="en-US"/>
          </a:p>
        </p:txBody>
      </p:sp>
      <p:sp>
        <p:nvSpPr>
          <p:cNvPr id="6" name="テキスト ボックス 5"/>
          <p:cNvSpPr txBox="1"/>
          <p:nvPr/>
        </p:nvSpPr>
        <p:spPr>
          <a:xfrm>
            <a:off x="323528" y="908720"/>
            <a:ext cx="8280920" cy="461665"/>
          </a:xfrm>
          <a:prstGeom prst="rect">
            <a:avLst/>
          </a:prstGeom>
          <a:noFill/>
        </p:spPr>
        <p:txBody>
          <a:bodyPr wrap="square" rtlCol="0">
            <a:spAutoFit/>
          </a:bodyPr>
          <a:lstStyle/>
          <a:p>
            <a:pPr marL="457200" indent="-457200">
              <a:buSzPct val="85000"/>
            </a:pPr>
            <a:r>
              <a:rPr lang="ja-JP" altLang="en-US" sz="2400" b="1" u="sng" dirty="0" smtClean="0"/>
              <a:t>⑫ </a:t>
            </a:r>
            <a:r>
              <a:rPr lang="en-US" altLang="ja-JP" sz="2400" b="1" u="sng" dirty="0" smtClean="0"/>
              <a:t>the accelerator control</a:t>
            </a:r>
          </a:p>
        </p:txBody>
      </p:sp>
      <p:sp>
        <p:nvSpPr>
          <p:cNvPr id="7" name="テキスト ボックス 6"/>
          <p:cNvSpPr txBox="1"/>
          <p:nvPr/>
        </p:nvSpPr>
        <p:spPr>
          <a:xfrm>
            <a:off x="4283968" y="1916832"/>
            <a:ext cx="4536504" cy="1661993"/>
          </a:xfrm>
          <a:prstGeom prst="rect">
            <a:avLst/>
          </a:prstGeom>
          <a:gradFill>
            <a:gsLst>
              <a:gs pos="0">
                <a:schemeClr val="accent1">
                  <a:tint val="50000"/>
                  <a:satMod val="300000"/>
                </a:schemeClr>
              </a:gs>
              <a:gs pos="35000">
                <a:schemeClr val="accent1">
                  <a:tint val="37000"/>
                  <a:satMod val="300000"/>
                </a:schemeClr>
              </a:gs>
              <a:gs pos="100000">
                <a:schemeClr val="accent1">
                  <a:tint val="15000"/>
                  <a:satMod val="350000"/>
                </a:schemeClr>
              </a:gs>
            </a:gsLst>
            <a:lin ang="16200000" scaled="1"/>
          </a:gradFill>
        </p:spPr>
        <p:txBody>
          <a:bodyPr wrap="square" rtlCol="0">
            <a:spAutoFit/>
          </a:bodyPr>
          <a:lstStyle/>
          <a:p>
            <a:pPr marL="176213" indent="-176213">
              <a:buFont typeface="Arial" pitchFamily="34" charset="0"/>
              <a:buChar char="•"/>
            </a:pPr>
            <a:r>
              <a:rPr lang="en-US" altLang="ja-JP" dirty="0" smtClean="0"/>
              <a:t>How to check/ensure the accelerator control is fully activated?</a:t>
            </a:r>
          </a:p>
          <a:p>
            <a:pPr marL="176213" indent="-176213">
              <a:buFont typeface="Arial" pitchFamily="34" charset="0"/>
              <a:buChar char="•"/>
            </a:pPr>
            <a:endParaRPr lang="en-US" altLang="ja-JP" dirty="0" smtClean="0"/>
          </a:p>
          <a:p>
            <a:pPr marL="176213" indent="-176213"/>
            <a:r>
              <a:rPr lang="en-US" altLang="ja-JP" sz="1600" dirty="0" smtClean="0"/>
              <a:t>=&gt; CAN data or Appropriate sensor (Potentiometer, Rotary encoder, etc)</a:t>
            </a:r>
          </a:p>
          <a:p>
            <a:pPr marL="176213" indent="-176213"/>
            <a:r>
              <a:rPr lang="en-US" altLang="ja-JP" sz="1600" dirty="0" smtClean="0"/>
              <a:t>=&gt; Accelerator position &gt; 95%?</a:t>
            </a:r>
          </a:p>
        </p:txBody>
      </p:sp>
      <p:pic>
        <p:nvPicPr>
          <p:cNvPr id="8" name="Picture 2"/>
          <p:cNvPicPr>
            <a:picLocks noChangeAspect="1" noChangeArrowheads="1"/>
          </p:cNvPicPr>
          <p:nvPr/>
        </p:nvPicPr>
        <p:blipFill>
          <a:blip r:embed="rId2" cstate="print"/>
          <a:srcRect/>
          <a:stretch>
            <a:fillRect/>
          </a:stretch>
        </p:blipFill>
        <p:spPr bwMode="auto">
          <a:xfrm>
            <a:off x="683568" y="1660170"/>
            <a:ext cx="3240360" cy="2200878"/>
          </a:xfrm>
          <a:prstGeom prst="rect">
            <a:avLst/>
          </a:prstGeom>
          <a:noFill/>
          <a:ln w="9525">
            <a:noFill/>
            <a:miter lim="800000"/>
            <a:headEnd/>
            <a:tailEnd/>
          </a:ln>
          <a:effec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Discussion points on the DTIs for the electrified vehicles</a:t>
            </a:r>
            <a:endParaRPr kumimoji="1" lang="ja-JP" altLang="en-US" dirty="0"/>
          </a:p>
        </p:txBody>
      </p:sp>
      <p:graphicFrame>
        <p:nvGraphicFramePr>
          <p:cNvPr id="5" name="コンテンツ プレースホルダ 4"/>
          <p:cNvGraphicFramePr>
            <a:graphicFrameLocks noGrp="1"/>
          </p:cNvGraphicFramePr>
          <p:nvPr>
            <p:ph idx="1"/>
          </p:nvPr>
        </p:nvGraphicFramePr>
        <p:xfrm>
          <a:off x="251520" y="764703"/>
          <a:ext cx="8568952" cy="5753572"/>
        </p:xfrm>
        <a:graphic>
          <a:graphicData uri="http://schemas.openxmlformats.org/drawingml/2006/table">
            <a:tbl>
              <a:tblPr firstRow="1" bandRow="1">
                <a:tableStyleId>{5C22544A-7EE6-4342-B048-85BDC9FD1C3A}</a:tableStyleId>
              </a:tblPr>
              <a:tblGrid>
                <a:gridCol w="535611"/>
                <a:gridCol w="904549"/>
                <a:gridCol w="3564396"/>
                <a:gridCol w="3564396"/>
              </a:tblGrid>
              <a:tr h="385331">
                <a:tc>
                  <a:txBody>
                    <a:bodyPr/>
                    <a:lstStyle/>
                    <a:p>
                      <a:pPr algn="ctr"/>
                      <a:r>
                        <a:rPr kumimoji="1" lang="en-US" altLang="ja-JP" sz="1200" dirty="0" smtClean="0"/>
                        <a:t>#</a:t>
                      </a:r>
                      <a:endParaRPr kumimoji="1" lang="ja-JP" altLang="en-US" sz="1200" dirty="0"/>
                    </a:p>
                  </a:txBody>
                  <a:tcPr/>
                </a:tc>
                <a:tc>
                  <a:txBody>
                    <a:bodyPr/>
                    <a:lstStyle/>
                    <a:p>
                      <a:pPr algn="ctr"/>
                      <a:r>
                        <a:rPr kumimoji="1" lang="en-US" altLang="ja-JP" sz="1200" dirty="0" smtClean="0"/>
                        <a:t>Items</a:t>
                      </a:r>
                      <a:endParaRPr kumimoji="1" lang="ja-JP" altLang="en-US" sz="1200" dirty="0"/>
                    </a:p>
                  </a:txBody>
                  <a:tcPr/>
                </a:tc>
                <a:tc>
                  <a:txBody>
                    <a:bodyPr/>
                    <a:lstStyle/>
                    <a:p>
                      <a:pPr algn="ctr"/>
                      <a:r>
                        <a:rPr kumimoji="1" lang="en-US" altLang="ja-JP" sz="1200" dirty="0" smtClean="0"/>
                        <a:t>Concerns</a:t>
                      </a:r>
                      <a:endParaRPr kumimoji="1" lang="ja-JP" altLang="en-US" sz="1200" dirty="0"/>
                    </a:p>
                  </a:txBody>
                  <a:tcPr/>
                </a:tc>
                <a:tc>
                  <a:txBody>
                    <a:bodyPr/>
                    <a:lstStyle/>
                    <a:p>
                      <a:pPr algn="ctr"/>
                      <a:r>
                        <a:rPr kumimoji="1" lang="en-US" altLang="ja-JP" sz="1200" dirty="0" smtClean="0"/>
                        <a:t>Solutions</a:t>
                      </a:r>
                      <a:endParaRPr kumimoji="1" lang="ja-JP" altLang="en-US" sz="1200" dirty="0"/>
                    </a:p>
                  </a:txBody>
                  <a:tcPr/>
                </a:tc>
              </a:tr>
              <a:tr h="475066">
                <a:tc>
                  <a:txBody>
                    <a:bodyPr/>
                    <a:lstStyle/>
                    <a:p>
                      <a:r>
                        <a:rPr kumimoji="1" lang="en-US" altLang="ja-JP" sz="1200" dirty="0" smtClean="0"/>
                        <a:t>1</a:t>
                      </a:r>
                      <a:endParaRPr kumimoji="1" lang="ja-JP" altLang="en-US" sz="1200" dirty="0"/>
                    </a:p>
                  </a:txBody>
                  <a:tcPr/>
                </a:tc>
                <a:tc>
                  <a:txBody>
                    <a:bodyPr/>
                    <a:lstStyle/>
                    <a:p>
                      <a:r>
                        <a:rPr kumimoji="1" lang="en-US" altLang="ja-JP" sz="1200" dirty="0" smtClean="0"/>
                        <a:t>ICEVs</a:t>
                      </a:r>
                      <a:endParaRPr kumimoji="1" lang="ja-JP" altLang="en-US" sz="1200" dirty="0"/>
                    </a:p>
                  </a:txBody>
                  <a:tcPr/>
                </a:tc>
                <a:tc>
                  <a:txBody>
                    <a:bodyPr/>
                    <a:lstStyle/>
                    <a:p>
                      <a:r>
                        <a:rPr kumimoji="1" lang="en-US" altLang="ja-JP" sz="1200" b="0" i="0" u="none" strike="noStrike" cap="none" normalizeH="0" baseline="0" dirty="0" smtClean="0">
                          <a:ln>
                            <a:noFill/>
                          </a:ln>
                          <a:solidFill>
                            <a:srgbClr val="000000"/>
                          </a:solidFill>
                          <a:effectLst/>
                          <a:latin typeface="Arial" charset="0"/>
                          <a:ea typeface="ＭＳ Ｐゴシック" charset="-128"/>
                        </a:rPr>
                        <a:t>Which part should be calculated the DTIs? </a:t>
                      </a:r>
                      <a:endParaRPr kumimoji="1" lang="ja-JP" altLang="en-US"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200" dirty="0" smtClean="0"/>
                        <a:t>Calculate DTIs </a:t>
                      </a:r>
                      <a:r>
                        <a:rPr lang="en-US" altLang="ja-JP" sz="1200" dirty="0" smtClean="0"/>
                        <a:t>for LMH(3-phase) and LMHxH(4-phase) respectively</a:t>
                      </a:r>
                    </a:p>
                  </a:txBody>
                  <a:tcPr/>
                </a:tc>
              </a:tr>
              <a:tr h="665092">
                <a:tc>
                  <a:txBody>
                    <a:bodyPr/>
                    <a:lstStyle/>
                    <a:p>
                      <a:r>
                        <a:rPr kumimoji="1" lang="en-US" altLang="ja-JP" sz="1200" dirty="0" smtClean="0"/>
                        <a:t>2</a:t>
                      </a:r>
                      <a:endParaRPr kumimoji="1" lang="ja-JP" altLang="en-US" sz="1200" dirty="0"/>
                    </a:p>
                  </a:txBody>
                  <a:tcPr/>
                </a:tc>
                <a:tc>
                  <a:txBody>
                    <a:bodyPr/>
                    <a:lstStyle/>
                    <a:p>
                      <a:r>
                        <a:rPr kumimoji="1" lang="en-US" altLang="ja-JP" sz="1200" dirty="0" smtClean="0"/>
                        <a:t>ICEVs</a:t>
                      </a:r>
                      <a:endParaRPr kumimoji="1" lang="ja-JP" altLang="en-US" sz="1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cap="none" normalizeH="0" baseline="0" dirty="0" smtClean="0">
                          <a:ln>
                            <a:noFill/>
                          </a:ln>
                          <a:solidFill>
                            <a:srgbClr val="000000"/>
                          </a:solidFill>
                          <a:effectLst/>
                          <a:latin typeface="Arial" charset="0"/>
                          <a:ea typeface="ＭＳ Ｐゴシック" charset="-128"/>
                        </a:rPr>
                        <a:t>In the case that the accelerator control is fully activated, How to deal with such portion? </a:t>
                      </a:r>
                      <a:endParaRPr kumimoji="1" lang="ja-JP" altLang="en-US" sz="1200" b="0" i="0" u="none" strike="noStrike" cap="none" normalizeH="0" baseline="0" dirty="0" smtClean="0">
                        <a:ln>
                          <a:noFill/>
                        </a:ln>
                        <a:solidFill>
                          <a:srgbClr val="000000"/>
                        </a:solidFill>
                        <a:effectLst/>
                        <a:latin typeface="Arial" charset="0"/>
                        <a:ea typeface="ＭＳ Ｐゴシック"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cap="none" normalizeH="0" baseline="0" dirty="0" smtClean="0">
                          <a:ln>
                            <a:noFill/>
                          </a:ln>
                          <a:solidFill>
                            <a:srgbClr val="000000"/>
                          </a:solidFill>
                          <a:effectLst/>
                          <a:latin typeface="Arial" charset="0"/>
                          <a:ea typeface="ＭＳ Ｐゴシック" charset="-128"/>
                        </a:rPr>
                        <a:t>(Annex 7, 7.1.) The prescribed speed (value) shall be used instead of the actual vehicle speed(value) for drive trace index calculations</a:t>
                      </a:r>
                    </a:p>
                  </a:txBody>
                  <a:tcPr/>
                </a:tc>
              </a:tr>
              <a:tr h="665092">
                <a:tc>
                  <a:txBody>
                    <a:bodyPr/>
                    <a:lstStyle/>
                    <a:p>
                      <a:r>
                        <a:rPr kumimoji="1" lang="en-US" altLang="ja-JP" sz="1200" dirty="0" smtClean="0"/>
                        <a:t>3</a:t>
                      </a:r>
                      <a:endParaRPr kumimoji="1" lang="ja-JP" altLang="en-US" sz="1200" dirty="0"/>
                    </a:p>
                  </a:txBody>
                  <a:tcPr/>
                </a:tc>
                <a:tc>
                  <a:txBody>
                    <a:bodyPr/>
                    <a:lstStyle/>
                    <a:p>
                      <a:r>
                        <a:rPr kumimoji="1" lang="en-US" altLang="ja-JP" sz="1200" dirty="0" smtClean="0"/>
                        <a:t>PEVs</a:t>
                      </a:r>
                      <a:endParaRPr kumimoji="1" lang="ja-JP" altLang="en-US" sz="1200" dirty="0"/>
                    </a:p>
                  </a:txBody>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smtClean="0">
                          <a:ln>
                            <a:noFill/>
                          </a:ln>
                          <a:solidFill>
                            <a:srgbClr val="000000"/>
                          </a:solidFill>
                          <a:effectLst/>
                          <a:latin typeface="Arial" charset="0"/>
                          <a:ea typeface="ＭＳ Ｐゴシック" charset="-128"/>
                        </a:rPr>
                        <a:t>When the consecutive cycle test procedure is used, which part should be calculated the DTIs?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cap="none" normalizeH="0" baseline="0" dirty="0" smtClean="0">
                          <a:ln>
                            <a:noFill/>
                          </a:ln>
                          <a:solidFill>
                            <a:srgbClr val="000000"/>
                          </a:solidFill>
                          <a:effectLst/>
                          <a:latin typeface="Arial" charset="0"/>
                          <a:ea typeface="ＭＳ Ｐゴシック" charset="-128"/>
                        </a:rPr>
                        <a:t>Calculate DTIs in each cycle</a:t>
                      </a:r>
                      <a:endParaRPr kumimoji="1" lang="ja-JP" altLang="en-US" sz="1200" b="0" i="0" u="none" strike="noStrike" cap="none" normalizeH="0" baseline="0" dirty="0" smtClean="0">
                        <a:ln>
                          <a:noFill/>
                        </a:ln>
                        <a:solidFill>
                          <a:srgbClr val="000000"/>
                        </a:solidFill>
                        <a:effectLst/>
                        <a:latin typeface="Arial" charset="0"/>
                        <a:ea typeface="ＭＳ Ｐゴシック" charset="-128"/>
                      </a:endParaRPr>
                    </a:p>
                    <a:p>
                      <a:endParaRPr kumimoji="1" lang="ja-JP" altLang="en-US" sz="1200" dirty="0"/>
                    </a:p>
                  </a:txBody>
                  <a:tcPr/>
                </a:tc>
              </a:tr>
              <a:tr h="855118">
                <a:tc>
                  <a:txBody>
                    <a:bodyPr/>
                    <a:lstStyle/>
                    <a:p>
                      <a:r>
                        <a:rPr kumimoji="1" lang="en-US" altLang="ja-JP" sz="1200" dirty="0" smtClean="0"/>
                        <a:t>4</a:t>
                      </a:r>
                      <a:endParaRPr kumimoji="1" lang="ja-JP" altLang="en-US" sz="1200" dirty="0"/>
                    </a:p>
                  </a:txBody>
                  <a:tcPr/>
                </a:tc>
                <a:tc>
                  <a:txBody>
                    <a:bodyPr/>
                    <a:lstStyle/>
                    <a:p>
                      <a:r>
                        <a:rPr kumimoji="1" lang="en-US" altLang="ja-JP" sz="1200" dirty="0" smtClean="0"/>
                        <a:t>PEVs</a:t>
                      </a:r>
                      <a:endParaRPr kumimoji="1" lang="ja-JP" altLang="en-US" sz="1200" dirty="0"/>
                    </a:p>
                  </a:txBody>
                  <a:tcPr/>
                </a:tc>
                <a:tc>
                  <a:txBody>
                    <a:bodyPr/>
                    <a:lstStyle/>
                    <a:p>
                      <a:r>
                        <a:rPr kumimoji="1" lang="en-US" altLang="ja-JP" sz="1200" b="0" i="0" u="none" strike="noStrike" cap="none" normalizeH="0" baseline="0" dirty="0" smtClean="0">
                          <a:ln>
                            <a:noFill/>
                          </a:ln>
                          <a:solidFill>
                            <a:srgbClr val="000000"/>
                          </a:solidFill>
                          <a:effectLst/>
                          <a:latin typeface="Arial" charset="0"/>
                          <a:ea typeface="ＭＳ Ｐゴシック" charset="-128"/>
                        </a:rPr>
                        <a:t>When the consecutive cycle test procedure is used, how to calculate the DTIs of the cycle that the break-off criterion is reached.</a:t>
                      </a:r>
                      <a:endParaRPr kumimoji="1" lang="ja-JP" altLang="en-US" sz="1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cap="none" normalizeH="0" baseline="0" dirty="0" smtClean="0">
                          <a:ln>
                            <a:noFill/>
                          </a:ln>
                          <a:solidFill>
                            <a:schemeClr val="tx1"/>
                          </a:solidFill>
                          <a:effectLst/>
                          <a:latin typeface="Arial" charset="0"/>
                          <a:ea typeface="ＭＳ Ｐゴシック" charset="-128"/>
                        </a:rPr>
                        <a:t>Calculate until the break-off point. The rule of Annex 7-7.1. will be applied until this point.</a:t>
                      </a:r>
                      <a:endParaRPr kumimoji="1" lang="ja-JP" altLang="en-US" sz="1200" b="0" i="0" u="none" strike="noStrike" cap="none" normalizeH="0" baseline="0" dirty="0" smtClean="0">
                        <a:ln>
                          <a:noFill/>
                        </a:ln>
                        <a:solidFill>
                          <a:schemeClr val="tx1"/>
                        </a:solidFill>
                        <a:effectLst/>
                        <a:latin typeface="Arial" charset="0"/>
                        <a:ea typeface="ＭＳ Ｐゴシック" charset="-128"/>
                      </a:endParaRPr>
                    </a:p>
                    <a:p>
                      <a:endParaRPr kumimoji="1" lang="ja-JP" altLang="en-US" sz="1200" dirty="0"/>
                    </a:p>
                  </a:txBody>
                  <a:tcPr/>
                </a:tc>
              </a:tr>
              <a:tr h="2042781">
                <a:tc>
                  <a:txBody>
                    <a:bodyPr/>
                    <a:lstStyle/>
                    <a:p>
                      <a:r>
                        <a:rPr kumimoji="1" lang="en-US" altLang="ja-JP" sz="1200" dirty="0" smtClean="0"/>
                        <a:t>5</a:t>
                      </a:r>
                      <a:endParaRPr kumimoji="1" lang="ja-JP" altLang="en-US" sz="1200" dirty="0"/>
                    </a:p>
                  </a:txBody>
                  <a:tcPr/>
                </a:tc>
                <a:tc>
                  <a:txBody>
                    <a:bodyPr/>
                    <a:lstStyle/>
                    <a:p>
                      <a:r>
                        <a:rPr kumimoji="1" lang="en-US" altLang="ja-JP" sz="1200" dirty="0" smtClean="0"/>
                        <a:t>PEVs</a:t>
                      </a:r>
                      <a:endParaRPr kumimoji="1" lang="ja-JP" altLang="en-US" sz="1200" dirty="0"/>
                    </a:p>
                  </a:txBody>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smtClean="0">
                          <a:ln>
                            <a:noFill/>
                          </a:ln>
                          <a:solidFill>
                            <a:srgbClr val="000000"/>
                          </a:solidFill>
                          <a:effectLst/>
                          <a:latin typeface="Arial" charset="0"/>
                          <a:ea typeface="ＭＳ Ｐゴシック" charset="-128"/>
                        </a:rPr>
                        <a:t>It is possible to deviate for 2~3 seconds when a remaining battery level is low. </a:t>
                      </a:r>
                    </a:p>
                    <a:p>
                      <a:pPr marL="0" marR="0" lvl="0" indent="0" algn="l" defTabSz="914400" rtl="0" eaLnBrk="1" fontAlgn="base" latinLnBrk="0" hangingPunct="1">
                        <a:lnSpc>
                          <a:spcPct val="100000"/>
                        </a:lnSpc>
                        <a:spcBef>
                          <a:spcPct val="0"/>
                        </a:spcBef>
                        <a:spcAft>
                          <a:spcPct val="0"/>
                        </a:spcAft>
                        <a:buClrTx/>
                        <a:buSzTx/>
                        <a:buFontTx/>
                        <a:buNone/>
                        <a:tabLst/>
                      </a:pPr>
                      <a:endParaRPr kumimoji="1" lang="en-US" altLang="ja-JP" sz="1050" b="0" i="0" u="none" strike="noStrike" cap="none" normalizeH="0" baseline="0" dirty="0" smtClean="0">
                        <a:ln>
                          <a:noFill/>
                        </a:ln>
                        <a:solidFill>
                          <a:srgbClr val="000000"/>
                        </a:solidFill>
                        <a:effectLst/>
                        <a:latin typeface="Arial"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050" b="0" i="0" u="none" strike="noStrike" cap="none" normalizeH="0" baseline="0" dirty="0" smtClean="0">
                          <a:ln>
                            <a:noFill/>
                          </a:ln>
                          <a:solidFill>
                            <a:srgbClr val="000000"/>
                          </a:solidFill>
                          <a:effectLst/>
                          <a:latin typeface="Arial" charset="0"/>
                          <a:ea typeface="ＭＳ Ｐゴシック" charset="-128"/>
                        </a:rPr>
                        <a:t>- Break-off</a:t>
                      </a:r>
                      <a:r>
                        <a:rPr kumimoji="1" lang="ja-JP" altLang="en-US" sz="1050" b="0" i="0" u="none" strike="noStrike" cap="none" normalizeH="0" baseline="0" dirty="0" smtClean="0">
                          <a:ln>
                            <a:noFill/>
                          </a:ln>
                          <a:solidFill>
                            <a:srgbClr val="000000"/>
                          </a:solidFill>
                          <a:effectLst/>
                          <a:latin typeface="Arial" charset="0"/>
                          <a:ea typeface="ＭＳ Ｐゴシック" charset="-128"/>
                        </a:rPr>
                        <a:t>：</a:t>
                      </a:r>
                      <a:r>
                        <a:rPr kumimoji="1" lang="en-US" altLang="ja-JP" sz="1050" b="0" i="0" u="none" strike="noStrike" cap="none" normalizeH="0" baseline="0" dirty="0" smtClean="0">
                          <a:ln>
                            <a:noFill/>
                          </a:ln>
                          <a:solidFill>
                            <a:srgbClr val="000000"/>
                          </a:solidFill>
                          <a:effectLst/>
                          <a:latin typeface="Arial" charset="0"/>
                          <a:ea typeface="ＭＳ Ｐゴシック" charset="-128"/>
                        </a:rPr>
                        <a:t>4 sec or more</a:t>
                      </a:r>
                    </a:p>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050" b="0" i="0" u="none" strike="noStrike" cap="none" normalizeH="0" baseline="0" dirty="0" smtClean="0">
                          <a:ln>
                            <a:noFill/>
                          </a:ln>
                          <a:solidFill>
                            <a:srgbClr val="000000"/>
                          </a:solidFill>
                          <a:effectLst/>
                          <a:latin typeface="Arial" charset="0"/>
                          <a:ea typeface="ＭＳ Ｐゴシック" charset="-128"/>
                        </a:rPr>
                        <a:t>- Speed tolerance: less than 1 sec on any one occasion</a:t>
                      </a:r>
                    </a:p>
                  </a:txBody>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charset="-128"/>
                        </a:rPr>
                        <a:t>Do NOT accept intentional smooth driving. However if the accelerator control is fully activated, the deviation of 2~3 s may be allowed. Then this portion will be applied the rule described in the paragraph 7.1. of Annex 7.</a:t>
                      </a:r>
                    </a:p>
                    <a:p>
                      <a:pPr marL="0" marR="0" lvl="0" indent="0" algn="l" defTabSz="914400" rtl="0" eaLnBrk="1" fontAlgn="base" latinLnBrk="0" hangingPunct="1">
                        <a:lnSpc>
                          <a:spcPct val="100000"/>
                        </a:lnSpc>
                        <a:spcBef>
                          <a:spcPct val="0"/>
                        </a:spcBef>
                        <a:spcAft>
                          <a:spcPct val="0"/>
                        </a:spcAft>
                        <a:buClrTx/>
                        <a:buSzTx/>
                        <a:buFontTx/>
                        <a:buNone/>
                        <a:tabLst/>
                      </a:pPr>
                      <a:endParaRPr kumimoji="1" lang="en-US" altLang="ja-JP" sz="1050" b="0" i="0" u="none" strike="noStrike" cap="none" normalizeH="0" baseline="0" dirty="0" smtClean="0">
                        <a:ln>
                          <a:noFill/>
                        </a:ln>
                        <a:solidFill>
                          <a:schemeClr val="tx1"/>
                        </a:solidFill>
                        <a:effectLst/>
                        <a:latin typeface="Arial"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050" b="0" i="0" u="none" strike="noStrike" cap="none" normalizeH="0" baseline="0" dirty="0" smtClean="0">
                          <a:ln>
                            <a:noFill/>
                          </a:ln>
                          <a:solidFill>
                            <a:schemeClr val="tx1"/>
                          </a:solidFill>
                          <a:effectLst/>
                          <a:latin typeface="Arial" charset="0"/>
                          <a:ea typeface="ＭＳ Ｐゴシック" charset="-128"/>
                        </a:rPr>
                        <a:t>&lt;Necessity condition&gt;</a:t>
                      </a:r>
                    </a:p>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050" b="0" i="0" u="none" strike="noStrike" cap="none" normalizeH="0" baseline="0" dirty="0" smtClean="0">
                          <a:ln>
                            <a:noFill/>
                          </a:ln>
                          <a:solidFill>
                            <a:schemeClr val="tx1"/>
                          </a:solidFill>
                          <a:effectLst/>
                          <a:latin typeface="Arial" charset="0"/>
                          <a:ea typeface="ＭＳ Ｐゴシック" charset="-128"/>
                        </a:rPr>
                        <a:t>Follow the Annex 8, Appendix 6</a:t>
                      </a:r>
                    </a:p>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050" b="0" i="0" u="none" strike="noStrike" cap="none" normalizeH="0" baseline="0" dirty="0" smtClean="0">
                          <a:ln>
                            <a:noFill/>
                          </a:ln>
                          <a:solidFill>
                            <a:schemeClr val="tx1"/>
                          </a:solidFill>
                          <a:effectLst/>
                          <a:latin typeface="Arial" charset="0"/>
                          <a:ea typeface="ＭＳ Ｐゴシック" charset="-128"/>
                        </a:rPr>
                        <a:t>-Selected appropriate driver-selectable mode</a:t>
                      </a:r>
                    </a:p>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050" b="0" i="0" u="none" strike="noStrike" cap="none" normalizeH="0" baseline="0" dirty="0" smtClean="0">
                          <a:ln>
                            <a:noFill/>
                          </a:ln>
                          <a:solidFill>
                            <a:schemeClr val="tx1"/>
                          </a:solidFill>
                          <a:effectLst/>
                          <a:latin typeface="Arial" charset="0"/>
                          <a:ea typeface="ＭＳ Ｐゴシック" charset="-128"/>
                        </a:rPr>
                        <a:t>-Selected appropriate driving cycle</a:t>
                      </a:r>
                    </a:p>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050" b="0" i="0" u="none" strike="noStrike" cap="none" normalizeH="0" baseline="0" dirty="0" smtClean="0">
                          <a:ln>
                            <a:noFill/>
                          </a:ln>
                          <a:solidFill>
                            <a:schemeClr val="tx1"/>
                          </a:solidFill>
                          <a:effectLst/>
                          <a:latin typeface="Arial" charset="0"/>
                          <a:ea typeface="ＭＳ Ｐゴシック" charset="-128"/>
                        </a:rPr>
                        <a:t>-Applied appropriate cycle modification</a:t>
                      </a:r>
                      <a:endParaRPr kumimoji="1" lang="ja-JP" altLang="en-US" sz="1050" b="0" i="0" u="none" strike="noStrike" cap="none" normalizeH="0" baseline="0" dirty="0" smtClean="0">
                        <a:ln>
                          <a:noFill/>
                        </a:ln>
                        <a:solidFill>
                          <a:schemeClr val="tx1"/>
                        </a:solidFill>
                        <a:effectLst/>
                        <a:latin typeface="Arial" charset="0"/>
                        <a:ea typeface="ＭＳ Ｐゴシック" charset="-128"/>
                      </a:endParaRPr>
                    </a:p>
                  </a:txBody>
                  <a:tcPr/>
                </a:tc>
              </a:tr>
              <a:tr h="665092">
                <a:tc>
                  <a:txBody>
                    <a:bodyPr/>
                    <a:lstStyle/>
                    <a:p>
                      <a:r>
                        <a:rPr kumimoji="1" lang="en-US" altLang="ja-JP" sz="1200" dirty="0" smtClean="0"/>
                        <a:t>6</a:t>
                      </a:r>
                      <a:endParaRPr kumimoji="1" lang="ja-JP" altLang="en-US" sz="1200" dirty="0"/>
                    </a:p>
                  </a:txBody>
                  <a:tcPr/>
                </a:tc>
                <a:tc>
                  <a:txBody>
                    <a:bodyPr/>
                    <a:lstStyle/>
                    <a:p>
                      <a:r>
                        <a:rPr kumimoji="1" lang="en-US" altLang="ja-JP" sz="1200" dirty="0" smtClean="0"/>
                        <a:t>PEVs</a:t>
                      </a:r>
                      <a:endParaRPr kumimoji="1" lang="ja-JP" altLang="en-US" sz="1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cap="none" normalizeH="0" baseline="0" dirty="0" smtClean="0">
                          <a:ln>
                            <a:noFill/>
                          </a:ln>
                          <a:solidFill>
                            <a:srgbClr val="000000"/>
                          </a:solidFill>
                          <a:effectLst/>
                          <a:latin typeface="Arial" charset="0"/>
                          <a:ea typeface="ＭＳ Ｐゴシック" charset="-128"/>
                        </a:rPr>
                        <a:t>When the shortened test is used, which part should be calculated the DTIs?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cap="none" normalizeH="0" baseline="0" dirty="0" smtClean="0">
                          <a:ln>
                            <a:noFill/>
                          </a:ln>
                          <a:solidFill>
                            <a:srgbClr val="000000"/>
                          </a:solidFill>
                          <a:effectLst/>
                          <a:latin typeface="Arial" charset="0"/>
                          <a:ea typeface="ＭＳ Ｐゴシック" charset="-128"/>
                        </a:rPr>
                        <a:t>Calculate DTI only Dynamic segments.</a:t>
                      </a:r>
                      <a:r>
                        <a:rPr kumimoji="1" lang="ja-JP" altLang="en-US" sz="1200" b="0" i="0" u="none" strike="noStrike" cap="none" normalizeH="0" baseline="0" dirty="0" smtClean="0">
                          <a:ln>
                            <a:noFill/>
                          </a:ln>
                          <a:solidFill>
                            <a:srgbClr val="000000"/>
                          </a:solidFill>
                          <a:effectLst/>
                          <a:latin typeface="Arial" charset="0"/>
                          <a:ea typeface="ＭＳ Ｐゴシック" charset="-128"/>
                        </a:rPr>
                        <a:t>　</a:t>
                      </a:r>
                    </a:p>
                  </a:txBody>
                  <a:tcPr/>
                </a:tc>
              </a:tr>
            </a:tbl>
          </a:graphicData>
        </a:graphic>
      </p:graphicFrame>
      <p:sp>
        <p:nvSpPr>
          <p:cNvPr id="4" name="スライド番号プレースホルダ 3"/>
          <p:cNvSpPr>
            <a:spLocks noGrp="1"/>
          </p:cNvSpPr>
          <p:nvPr>
            <p:ph type="sldNum" sz="quarter" idx="10"/>
          </p:nvPr>
        </p:nvSpPr>
        <p:spPr/>
        <p:txBody>
          <a:bodyPr/>
          <a:lstStyle/>
          <a:p>
            <a:pPr>
              <a:defRPr/>
            </a:pPr>
            <a:fld id="{F4605171-D679-442C-B1D7-15E30D2D6094}" type="slidenum">
              <a:rPr lang="ja-JP" altLang="en-US" smtClean="0"/>
              <a:pPr>
                <a:defRPr/>
              </a:pPr>
              <a:t>16</a:t>
            </a:fld>
            <a:endParaRPr lang="ja-JP" altLang="en-US"/>
          </a:p>
        </p:txBody>
      </p:sp>
      <p:sp>
        <p:nvSpPr>
          <p:cNvPr id="6" name="ホームベース 5"/>
          <p:cNvSpPr/>
          <p:nvPr/>
        </p:nvSpPr>
        <p:spPr>
          <a:xfrm>
            <a:off x="8028384" y="6381328"/>
            <a:ext cx="1115616" cy="216024"/>
          </a:xfrm>
          <a:prstGeom prst="homePlat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en-US" altLang="ja-JP" sz="1400" dirty="0" smtClean="0"/>
              <a:t>Continued</a:t>
            </a:r>
            <a:endParaRPr kumimoji="1" lang="ja-JP" altLang="en-US" sz="14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Discussion points on the DTIs for the electrified vehicles</a:t>
            </a:r>
            <a:endParaRPr kumimoji="1" lang="ja-JP" altLang="en-US" dirty="0"/>
          </a:p>
        </p:txBody>
      </p:sp>
      <p:graphicFrame>
        <p:nvGraphicFramePr>
          <p:cNvPr id="5" name="コンテンツ プレースホルダ 4"/>
          <p:cNvGraphicFramePr>
            <a:graphicFrameLocks noGrp="1"/>
          </p:cNvGraphicFramePr>
          <p:nvPr>
            <p:ph idx="1"/>
          </p:nvPr>
        </p:nvGraphicFramePr>
        <p:xfrm>
          <a:off x="251520" y="764703"/>
          <a:ext cx="8568952" cy="5705653"/>
        </p:xfrm>
        <a:graphic>
          <a:graphicData uri="http://schemas.openxmlformats.org/drawingml/2006/table">
            <a:tbl>
              <a:tblPr firstRow="1" bandRow="1">
                <a:tableStyleId>{5C22544A-7EE6-4342-B048-85BDC9FD1C3A}</a:tableStyleId>
              </a:tblPr>
              <a:tblGrid>
                <a:gridCol w="535611"/>
                <a:gridCol w="904549"/>
                <a:gridCol w="3564396"/>
                <a:gridCol w="3564396"/>
              </a:tblGrid>
              <a:tr h="385331">
                <a:tc>
                  <a:txBody>
                    <a:bodyPr/>
                    <a:lstStyle/>
                    <a:p>
                      <a:pPr algn="ctr"/>
                      <a:r>
                        <a:rPr kumimoji="1" lang="en-US" altLang="ja-JP" sz="1200" dirty="0" smtClean="0"/>
                        <a:t>#</a:t>
                      </a:r>
                      <a:endParaRPr kumimoji="1" lang="ja-JP" altLang="en-US" sz="1200" dirty="0"/>
                    </a:p>
                  </a:txBody>
                  <a:tcPr/>
                </a:tc>
                <a:tc>
                  <a:txBody>
                    <a:bodyPr/>
                    <a:lstStyle/>
                    <a:p>
                      <a:pPr algn="ctr"/>
                      <a:r>
                        <a:rPr kumimoji="1" lang="en-US" altLang="ja-JP" sz="1200" dirty="0" smtClean="0"/>
                        <a:t>Items</a:t>
                      </a:r>
                      <a:endParaRPr kumimoji="1" lang="ja-JP" altLang="en-US" sz="1200" dirty="0"/>
                    </a:p>
                  </a:txBody>
                  <a:tcPr/>
                </a:tc>
                <a:tc>
                  <a:txBody>
                    <a:bodyPr/>
                    <a:lstStyle/>
                    <a:p>
                      <a:pPr algn="ctr"/>
                      <a:r>
                        <a:rPr kumimoji="1" lang="en-US" altLang="ja-JP" sz="1200" dirty="0" smtClean="0"/>
                        <a:t>Concerns</a:t>
                      </a:r>
                      <a:endParaRPr kumimoji="1" lang="ja-JP" altLang="en-US" sz="1200" dirty="0"/>
                    </a:p>
                  </a:txBody>
                  <a:tcPr/>
                </a:tc>
                <a:tc>
                  <a:txBody>
                    <a:bodyPr/>
                    <a:lstStyle/>
                    <a:p>
                      <a:pPr algn="ctr"/>
                      <a:r>
                        <a:rPr kumimoji="1" lang="en-US" altLang="ja-JP" sz="1200" dirty="0" smtClean="0"/>
                        <a:t>Solutions</a:t>
                      </a:r>
                      <a:endParaRPr kumimoji="1" lang="ja-JP" altLang="en-US" sz="1200" dirty="0"/>
                    </a:p>
                  </a:txBody>
                  <a:tcPr/>
                </a:tc>
              </a:tr>
              <a:tr h="475066">
                <a:tc>
                  <a:txBody>
                    <a:bodyPr/>
                    <a:lstStyle/>
                    <a:p>
                      <a:r>
                        <a:rPr kumimoji="1" lang="en-US" altLang="ja-JP" sz="1200" dirty="0" smtClean="0"/>
                        <a:t>7</a:t>
                      </a:r>
                      <a:endParaRPr kumimoji="1" lang="ja-JP" altLang="en-US" sz="1200" dirty="0"/>
                    </a:p>
                  </a:txBody>
                  <a:tcPr/>
                </a:tc>
                <a:tc>
                  <a:txBody>
                    <a:bodyPr/>
                    <a:lstStyle/>
                    <a:p>
                      <a:r>
                        <a:rPr kumimoji="1" lang="en-US" altLang="ja-JP" sz="1200" dirty="0" smtClean="0"/>
                        <a:t>PEVs</a:t>
                      </a:r>
                      <a:endParaRPr kumimoji="1" lang="ja-JP" altLang="en-US" sz="1200" dirty="0"/>
                    </a:p>
                  </a:txBody>
                  <a:tcPr/>
                </a:tc>
                <a:tc>
                  <a:txBody>
                    <a:bodyPr/>
                    <a:lstStyle/>
                    <a:p>
                      <a:r>
                        <a:rPr kumimoji="1" lang="en-US" altLang="ja-JP" sz="1200" dirty="0" smtClean="0"/>
                        <a:t>The duration of the dynamic segment is 2822 sec . It is longer than that of WLTC 4 phase. The deviation times should</a:t>
                      </a:r>
                      <a:r>
                        <a:rPr kumimoji="1" lang="en-US" altLang="ja-JP" sz="1200" baseline="0" dirty="0" smtClean="0"/>
                        <a:t> be increased.</a:t>
                      </a:r>
                      <a:endParaRPr kumimoji="1" lang="en-US" altLang="ja-JP" sz="1200" dirty="0" smtClean="0"/>
                    </a:p>
                    <a:p>
                      <a:endParaRPr kumimoji="1" lang="ja-JP" altLang="en-US" sz="1200" dirty="0"/>
                    </a:p>
                  </a:txBody>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charset="-128"/>
                        </a:rPr>
                        <a:t>4 phase 1800 s=&gt; 10 times deviation are allowed  =&gt; once per 180 s</a:t>
                      </a:r>
                    </a:p>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charset="-128"/>
                        </a:rPr>
                        <a:t>=&gt;3 phase 1477 s =&gt; 8 times</a:t>
                      </a:r>
                    </a:p>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charset="-128"/>
                        </a:rPr>
                        <a:t>=&gt;Dynamic segment  2822 s =&gt; 16 times</a:t>
                      </a:r>
                      <a:endParaRPr lang="en-US" altLang="ja-JP" sz="1200" dirty="0" smtClean="0"/>
                    </a:p>
                  </a:txBody>
                  <a:tcPr/>
                </a:tc>
              </a:tr>
              <a:tr h="665092">
                <a:tc>
                  <a:txBody>
                    <a:bodyPr/>
                    <a:lstStyle/>
                    <a:p>
                      <a:r>
                        <a:rPr kumimoji="1" lang="en-US" altLang="ja-JP" sz="1200" dirty="0" smtClean="0"/>
                        <a:t>8</a:t>
                      </a:r>
                      <a:endParaRPr kumimoji="1" lang="ja-JP" altLang="en-US" sz="1200" dirty="0"/>
                    </a:p>
                  </a:txBody>
                  <a:tcPr/>
                </a:tc>
                <a:tc>
                  <a:txBody>
                    <a:bodyPr/>
                    <a:lstStyle/>
                    <a:p>
                      <a:r>
                        <a:rPr kumimoji="1" lang="en-US" altLang="ja-JP" sz="1200" dirty="0" smtClean="0"/>
                        <a:t>OVC-HEVs</a:t>
                      </a:r>
                    </a:p>
                    <a:p>
                      <a:r>
                        <a:rPr kumimoji="1" lang="en-US" altLang="ja-JP" sz="1200" dirty="0" smtClean="0"/>
                        <a:t>(CD test)</a:t>
                      </a:r>
                      <a:endParaRPr kumimoji="1" lang="ja-JP" altLang="en-US" sz="1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cap="none" normalizeH="0" baseline="0" dirty="0" smtClean="0">
                          <a:ln>
                            <a:noFill/>
                          </a:ln>
                          <a:solidFill>
                            <a:srgbClr val="000000"/>
                          </a:solidFill>
                          <a:effectLst/>
                          <a:latin typeface="Arial" charset="0"/>
                          <a:ea typeface="ＭＳ Ｐゴシック" charset="-128"/>
                        </a:rPr>
                        <a:t>Which part should be calculated the DTI?</a:t>
                      </a:r>
                      <a:endParaRPr kumimoji="1" lang="ja-JP" altLang="en-US" sz="1200" b="0" i="0" u="none" strike="noStrike" cap="none" normalizeH="0" baseline="0" dirty="0" smtClean="0">
                        <a:ln>
                          <a:noFill/>
                        </a:ln>
                        <a:solidFill>
                          <a:srgbClr val="000000"/>
                        </a:solidFill>
                        <a:effectLst/>
                        <a:latin typeface="Arial" charset="0"/>
                        <a:ea typeface="ＭＳ Ｐゴシック"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cap="none" normalizeH="0" baseline="0" dirty="0" smtClean="0">
                        <a:ln>
                          <a:noFill/>
                        </a:ln>
                        <a:solidFill>
                          <a:srgbClr val="000000"/>
                        </a:solidFill>
                        <a:effectLst/>
                        <a:latin typeface="Arial" charset="0"/>
                        <a:ea typeface="ＭＳ Ｐゴシック"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cap="none" normalizeH="0" baseline="0" dirty="0" smtClean="0">
                          <a:ln>
                            <a:noFill/>
                          </a:ln>
                          <a:solidFill>
                            <a:srgbClr val="000000"/>
                          </a:solidFill>
                          <a:effectLst/>
                          <a:latin typeface="Arial" charset="0"/>
                          <a:ea typeface="ＭＳ Ｐゴシック" charset="-128"/>
                        </a:rPr>
                        <a:t>Calculate DTIs in each cycle</a:t>
                      </a:r>
                      <a:endParaRPr kumimoji="1" lang="ja-JP" altLang="en-US" sz="1200" b="0" i="0" u="none" strike="noStrike" cap="none" normalizeH="0" baseline="0" dirty="0" smtClean="0">
                        <a:ln>
                          <a:noFill/>
                        </a:ln>
                        <a:solidFill>
                          <a:srgbClr val="000000"/>
                        </a:solidFill>
                        <a:effectLst/>
                        <a:latin typeface="Arial" charset="0"/>
                        <a:ea typeface="ＭＳ Ｐゴシック"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b="0" i="0" u="none" strike="noStrike" cap="none" normalizeH="0" baseline="0" dirty="0" smtClean="0">
                        <a:ln>
                          <a:noFill/>
                        </a:ln>
                        <a:solidFill>
                          <a:srgbClr val="000000"/>
                        </a:solidFill>
                        <a:effectLst/>
                        <a:latin typeface="Arial" charset="0"/>
                        <a:ea typeface="ＭＳ Ｐゴシック" charset="-128"/>
                      </a:endParaRPr>
                    </a:p>
                  </a:txBody>
                  <a:tcPr/>
                </a:tc>
              </a:tr>
              <a:tr h="665092">
                <a:tc>
                  <a:txBody>
                    <a:bodyPr/>
                    <a:lstStyle/>
                    <a:p>
                      <a:r>
                        <a:rPr kumimoji="1" lang="en-US" altLang="ja-JP" sz="1200" dirty="0" smtClean="0"/>
                        <a:t>9</a:t>
                      </a:r>
                      <a:endParaRPr kumimoji="1" lang="ja-JP" altLang="en-US" sz="1200" dirty="0"/>
                    </a:p>
                  </a:txBody>
                  <a:tcPr/>
                </a:tc>
                <a:tc>
                  <a:txBody>
                    <a:bodyPr/>
                    <a:lstStyle/>
                    <a:p>
                      <a:r>
                        <a:rPr kumimoji="1" lang="en-US" altLang="ja-JP" sz="1200" dirty="0" smtClean="0"/>
                        <a:t>OVC-HEVs</a:t>
                      </a:r>
                    </a:p>
                    <a:p>
                      <a:r>
                        <a:rPr kumimoji="1" lang="en-US" altLang="ja-JP" sz="1200" dirty="0" smtClean="0"/>
                        <a:t>(CD test)</a:t>
                      </a:r>
                      <a:endParaRPr kumimoji="1" lang="ja-JP" altLang="en-US" sz="1200" dirty="0"/>
                    </a:p>
                  </a:txBody>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1200" b="0" i="0" u="none" strike="noStrike" cap="none" normalizeH="0" baseline="0" dirty="0" smtClean="0">
                          <a:ln>
                            <a:noFill/>
                          </a:ln>
                          <a:solidFill>
                            <a:srgbClr val="000000"/>
                          </a:solidFill>
                          <a:effectLst/>
                          <a:latin typeface="Arial" charset="0"/>
                          <a:ea typeface="ＭＳ Ｐゴシック" charset="-128"/>
                        </a:rPr>
                        <a:t>Speed trace tolerances</a:t>
                      </a:r>
                      <a:endParaRPr kumimoji="1" lang="ja-JP" altLang="en-US" sz="1200" b="0" i="0" u="none" strike="noStrike" cap="none" normalizeH="0" baseline="0" dirty="0" smtClean="0">
                        <a:ln>
                          <a:noFill/>
                        </a:ln>
                        <a:solidFill>
                          <a:srgbClr val="000000"/>
                        </a:solidFill>
                        <a:effectLst/>
                        <a:latin typeface="Arial"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1" lang="en-US" altLang="ja-JP" sz="1200" b="0" i="0" u="none" strike="noStrike" cap="none" normalizeH="0" baseline="0" dirty="0" smtClean="0">
                        <a:ln>
                          <a:noFill/>
                        </a:ln>
                        <a:solidFill>
                          <a:srgbClr val="000000"/>
                        </a:solidFill>
                        <a:effectLst/>
                        <a:latin typeface="Arial" charset="0"/>
                        <a:ea typeface="ＭＳ Ｐゴシック"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200" dirty="0" smtClean="0"/>
                        <a:t>Follow the paragraph 2.6.8.3 of Annex 6 (There shall be no more than 10  deviations within 1 sec. per each cycle.)</a:t>
                      </a:r>
                      <a:endParaRPr kumimoji="1" lang="ja-JP" altLang="en-US" sz="1200" dirty="0"/>
                    </a:p>
                  </a:txBody>
                  <a:tcPr/>
                </a:tc>
              </a:tr>
              <a:tr h="701886">
                <a:tc>
                  <a:txBody>
                    <a:bodyPr/>
                    <a:lstStyle/>
                    <a:p>
                      <a:r>
                        <a:rPr kumimoji="1" lang="en-US" altLang="ja-JP" sz="1200" dirty="0" smtClean="0"/>
                        <a:t>10</a:t>
                      </a:r>
                      <a:endParaRPr kumimoji="1" lang="ja-JP" altLang="en-US" sz="1200" dirty="0"/>
                    </a:p>
                  </a:txBody>
                  <a:tcPr/>
                </a:tc>
                <a:tc>
                  <a:txBody>
                    <a:bodyPr/>
                    <a:lstStyle/>
                    <a:p>
                      <a:r>
                        <a:rPr kumimoji="1" lang="en-US" altLang="ja-JP" sz="1200" dirty="0" smtClean="0"/>
                        <a:t>OVC-HEVs</a:t>
                      </a:r>
                    </a:p>
                    <a:p>
                      <a:r>
                        <a:rPr kumimoji="1" lang="en-US" altLang="ja-JP" sz="1200" dirty="0" smtClean="0"/>
                        <a:t>(CS test)</a:t>
                      </a:r>
                      <a:endParaRPr kumimoji="1" lang="ja-JP" altLang="en-US" sz="1200" dirty="0" smtClean="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cap="none" normalizeH="0" baseline="0" dirty="0" smtClean="0">
                          <a:ln>
                            <a:noFill/>
                          </a:ln>
                          <a:solidFill>
                            <a:srgbClr val="000000"/>
                          </a:solidFill>
                          <a:effectLst/>
                          <a:latin typeface="Arial" charset="0"/>
                          <a:ea typeface="ＭＳ Ｐゴシック" charset="-128"/>
                        </a:rPr>
                        <a:t>Which part should be calculated the DTI?</a:t>
                      </a:r>
                      <a:endParaRPr kumimoji="1" lang="ja-JP" altLang="en-US" sz="1200" b="0" i="0" u="none" strike="noStrike" cap="none" normalizeH="0" baseline="0" dirty="0" smtClean="0">
                        <a:ln>
                          <a:noFill/>
                        </a:ln>
                        <a:solidFill>
                          <a:srgbClr val="000000"/>
                        </a:solidFill>
                        <a:effectLst/>
                        <a:latin typeface="Arial" charset="0"/>
                        <a:ea typeface="ＭＳ Ｐゴシック" charset="-128"/>
                      </a:endParaRPr>
                    </a:p>
                    <a:p>
                      <a:endParaRPr kumimoji="1" lang="ja-JP" altLang="en-US"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200" dirty="0" smtClean="0"/>
                        <a:t>Calculate DTIs </a:t>
                      </a:r>
                      <a:r>
                        <a:rPr lang="en-US" altLang="ja-JP" sz="1200" dirty="0" smtClean="0"/>
                        <a:t>for LMH(3-phase) or LMHxH(4-phase) respectively</a:t>
                      </a:r>
                    </a:p>
                    <a:p>
                      <a:endParaRPr kumimoji="1" lang="ja-JP" altLang="en-US" sz="1200" dirty="0"/>
                    </a:p>
                  </a:txBody>
                  <a:tcPr/>
                </a:tc>
              </a:tr>
              <a:tr h="1800200">
                <a:tc>
                  <a:txBody>
                    <a:bodyPr/>
                    <a:lstStyle/>
                    <a:p>
                      <a:r>
                        <a:rPr kumimoji="1" lang="en-US" altLang="ja-JP" sz="1200" dirty="0" smtClean="0"/>
                        <a:t>11</a:t>
                      </a:r>
                      <a:endParaRPr kumimoji="1" lang="ja-JP" altLang="en-US" sz="1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cap="none" normalizeH="0" baseline="0" dirty="0" smtClean="0">
                          <a:ln>
                            <a:noFill/>
                          </a:ln>
                          <a:solidFill>
                            <a:schemeClr val="tx1"/>
                          </a:solidFill>
                          <a:effectLst/>
                          <a:latin typeface="Arial" charset="0"/>
                          <a:ea typeface="ＭＳ Ｐゴシック" charset="-128"/>
                        </a:rPr>
                        <a:t>Range extender type</a:t>
                      </a:r>
                      <a:endParaRPr kumimoji="1" lang="ja-JP" altLang="en-US" sz="1200" b="0" i="0" u="none" strike="noStrike" cap="none" normalizeH="0" baseline="0" dirty="0" smtClean="0">
                        <a:ln>
                          <a:noFill/>
                        </a:ln>
                        <a:solidFill>
                          <a:schemeClr val="tx1"/>
                        </a:solidFill>
                        <a:effectLst/>
                        <a:latin typeface="Arial" charset="0"/>
                        <a:ea typeface="ＭＳ Ｐゴシック"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cap="none" normalizeH="0" baseline="0" dirty="0" err="1" smtClean="0">
                          <a:ln>
                            <a:noFill/>
                          </a:ln>
                          <a:solidFill>
                            <a:schemeClr val="tx1"/>
                          </a:solidFill>
                          <a:effectLst/>
                          <a:latin typeface="Arial" charset="0"/>
                          <a:ea typeface="ＭＳ Ｐゴシック" charset="-128"/>
                        </a:rPr>
                        <a:t>Driveability</a:t>
                      </a:r>
                      <a:r>
                        <a:rPr kumimoji="1" lang="en-US" altLang="ja-JP" sz="1200" b="0" i="0" u="none" strike="noStrike" cap="none" normalizeH="0" baseline="0" dirty="0" smtClean="0">
                          <a:ln>
                            <a:noFill/>
                          </a:ln>
                          <a:solidFill>
                            <a:schemeClr val="tx1"/>
                          </a:solidFill>
                          <a:effectLst/>
                          <a:latin typeface="Arial" charset="0"/>
                          <a:ea typeface="ＭＳ Ｐゴシック" charset="-128"/>
                        </a:rPr>
                        <a:t> may be different between CS tests and CD tests. </a:t>
                      </a:r>
                      <a:endParaRPr kumimoji="1" lang="ja-JP" altLang="en-US" sz="1200" b="0" i="0" u="none" strike="noStrike" cap="none" normalizeH="0" baseline="0" dirty="0" smtClean="0">
                        <a:ln>
                          <a:noFill/>
                        </a:ln>
                        <a:solidFill>
                          <a:schemeClr val="tx1"/>
                        </a:solidFill>
                        <a:effectLst/>
                        <a:latin typeface="Arial" charset="0"/>
                        <a:ea typeface="ＭＳ Ｐゴシック" charset="-128"/>
                      </a:endParaRPr>
                    </a:p>
                  </a:txBody>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050" b="0" i="0" u="none" strike="noStrike" cap="none" normalizeH="0" baseline="0" dirty="0" smtClean="0">
                          <a:ln>
                            <a:noFill/>
                          </a:ln>
                          <a:solidFill>
                            <a:schemeClr val="tx1"/>
                          </a:solidFill>
                          <a:effectLst/>
                          <a:latin typeface="Arial" charset="0"/>
                          <a:ea typeface="ＭＳ Ｐゴシック" charset="-128"/>
                        </a:rPr>
                        <a:t>Apply the rule described in the paragraph 7.1. of Annex 7. </a:t>
                      </a:r>
                    </a:p>
                    <a:p>
                      <a:pPr marL="0" marR="0" lvl="0" indent="0" algn="l" defTabSz="914400" rtl="0" eaLnBrk="1" fontAlgn="base" latinLnBrk="0" hangingPunct="1">
                        <a:lnSpc>
                          <a:spcPct val="100000"/>
                        </a:lnSpc>
                        <a:spcBef>
                          <a:spcPct val="0"/>
                        </a:spcBef>
                        <a:spcAft>
                          <a:spcPct val="0"/>
                        </a:spcAft>
                        <a:buClrTx/>
                        <a:buSzTx/>
                        <a:buFontTx/>
                        <a:buNone/>
                        <a:tabLst/>
                      </a:pPr>
                      <a:endParaRPr kumimoji="1" lang="en-US" altLang="ja-JP" sz="1050" b="0" i="0" u="none" strike="noStrike" cap="none" normalizeH="0" baseline="0" dirty="0" smtClean="0">
                        <a:ln>
                          <a:noFill/>
                        </a:ln>
                        <a:solidFill>
                          <a:schemeClr val="tx1"/>
                        </a:solidFill>
                        <a:effectLst/>
                        <a:latin typeface="Arial"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050" b="0" i="0" u="none" strike="noStrike" cap="none" normalizeH="0" baseline="0" dirty="0" smtClean="0">
                          <a:ln>
                            <a:noFill/>
                          </a:ln>
                          <a:solidFill>
                            <a:schemeClr val="tx1"/>
                          </a:solidFill>
                          <a:effectLst/>
                          <a:latin typeface="Arial" charset="0"/>
                          <a:ea typeface="ＭＳ Ｐゴシック" charset="-128"/>
                        </a:rPr>
                        <a:t>&lt;Necessity condition&gt;</a:t>
                      </a:r>
                    </a:p>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050" b="0" i="0" u="none" strike="noStrike" cap="none" normalizeH="0" baseline="0" dirty="0" smtClean="0">
                          <a:ln>
                            <a:noFill/>
                          </a:ln>
                          <a:solidFill>
                            <a:schemeClr val="tx1"/>
                          </a:solidFill>
                          <a:effectLst/>
                          <a:latin typeface="Arial" charset="0"/>
                          <a:ea typeface="ＭＳ Ｐゴシック" charset="-128"/>
                        </a:rPr>
                        <a:t>Follow the Annex 8, Appendix 6</a:t>
                      </a:r>
                    </a:p>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050" b="0" i="0" u="none" strike="noStrike" cap="none" normalizeH="0" baseline="0" dirty="0" smtClean="0">
                          <a:ln>
                            <a:noFill/>
                          </a:ln>
                          <a:solidFill>
                            <a:schemeClr val="tx1"/>
                          </a:solidFill>
                          <a:effectLst/>
                          <a:latin typeface="Arial" charset="0"/>
                          <a:ea typeface="ＭＳ Ｐゴシック" charset="-128"/>
                        </a:rPr>
                        <a:t>-Selected appropriate driver-selectable mode</a:t>
                      </a:r>
                    </a:p>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050" b="0" i="0" u="none" strike="noStrike" cap="none" normalizeH="0" baseline="0" dirty="0" smtClean="0">
                          <a:ln>
                            <a:noFill/>
                          </a:ln>
                          <a:solidFill>
                            <a:schemeClr val="tx1"/>
                          </a:solidFill>
                          <a:effectLst/>
                          <a:latin typeface="Arial" charset="0"/>
                          <a:ea typeface="ＭＳ Ｐゴシック" charset="-128"/>
                        </a:rPr>
                        <a:t>-Selected appropriate driving cycle</a:t>
                      </a:r>
                    </a:p>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050" b="0" i="0" u="none" strike="noStrike" cap="none" normalizeH="0" baseline="0" dirty="0" smtClean="0">
                          <a:ln>
                            <a:noFill/>
                          </a:ln>
                          <a:solidFill>
                            <a:schemeClr val="tx1"/>
                          </a:solidFill>
                          <a:effectLst/>
                          <a:latin typeface="Arial" charset="0"/>
                          <a:ea typeface="ＭＳ Ｐゴシック" charset="-128"/>
                        </a:rPr>
                        <a:t>-Applied appropriate cycle modification</a:t>
                      </a:r>
                    </a:p>
                    <a:p>
                      <a:pPr marL="0" marR="0" lvl="0" indent="0" algn="l" defTabSz="914400" rtl="0" eaLnBrk="1" fontAlgn="base" latinLnBrk="0" hangingPunct="1">
                        <a:lnSpc>
                          <a:spcPct val="100000"/>
                        </a:lnSpc>
                        <a:spcBef>
                          <a:spcPct val="0"/>
                        </a:spcBef>
                        <a:spcAft>
                          <a:spcPct val="0"/>
                        </a:spcAft>
                        <a:buClrTx/>
                        <a:buSzTx/>
                        <a:buFontTx/>
                        <a:buNone/>
                        <a:tabLst/>
                      </a:pPr>
                      <a:endParaRPr kumimoji="1" lang="en-US" altLang="ja-JP" sz="1050" b="0" i="0" u="none" strike="noStrike" cap="none" normalizeH="0" baseline="0" dirty="0" smtClean="0">
                        <a:ln>
                          <a:noFill/>
                        </a:ln>
                        <a:solidFill>
                          <a:schemeClr val="tx1"/>
                        </a:solidFill>
                        <a:effectLst/>
                        <a:latin typeface="Arial"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050" b="0" i="0" u="none" strike="noStrike" cap="none" normalizeH="0" baseline="0" dirty="0" smtClean="0">
                          <a:ln>
                            <a:noFill/>
                          </a:ln>
                          <a:solidFill>
                            <a:schemeClr val="tx1"/>
                          </a:solidFill>
                          <a:effectLst/>
                          <a:latin typeface="Arial" charset="0"/>
                          <a:ea typeface="ＭＳ Ｐゴシック" charset="-128"/>
                        </a:rPr>
                        <a:t>=&gt; Need to discuss on the applicable test cycle (Classification / Cycle modification) for such vehicles.</a:t>
                      </a:r>
                    </a:p>
                  </a:txBody>
                  <a:tcPr/>
                </a:tc>
              </a:tr>
              <a:tr h="665092">
                <a:tc>
                  <a:txBody>
                    <a:bodyPr/>
                    <a:lstStyle/>
                    <a:p>
                      <a:r>
                        <a:rPr kumimoji="1" lang="en-US" altLang="ja-JP" sz="1200" dirty="0" smtClean="0"/>
                        <a:t>12</a:t>
                      </a:r>
                      <a:endParaRPr kumimoji="1" lang="ja-JP" altLang="en-US" sz="1200" dirty="0"/>
                    </a:p>
                  </a:txBody>
                  <a:tcPr/>
                </a:tc>
                <a:tc>
                  <a:txBody>
                    <a:bodyPr/>
                    <a:lstStyle/>
                    <a:p>
                      <a:r>
                        <a:rPr kumimoji="1" lang="en-US" altLang="ja-JP" sz="1200" dirty="0" smtClean="0"/>
                        <a:t>Accelerator control</a:t>
                      </a:r>
                      <a:endParaRPr kumimoji="1" lang="ja-JP" altLang="en-US" sz="1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cap="none" normalizeH="0" baseline="0" dirty="0" smtClean="0">
                          <a:ln>
                            <a:noFill/>
                          </a:ln>
                          <a:solidFill>
                            <a:srgbClr val="000000"/>
                          </a:solidFill>
                          <a:effectLst/>
                          <a:latin typeface="Arial" charset="0"/>
                          <a:ea typeface="ＭＳ Ｐゴシック" charset="-128"/>
                        </a:rPr>
                        <a:t>How to check/ensure the accelerator control is fully activated?</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b="0" i="0" u="none" strike="noStrike" cap="none" normalizeH="0" baseline="0" dirty="0" smtClean="0">
                        <a:ln>
                          <a:noFill/>
                        </a:ln>
                        <a:solidFill>
                          <a:srgbClr val="000000"/>
                        </a:solidFill>
                        <a:effectLst/>
                        <a:latin typeface="Arial" charset="0"/>
                        <a:ea typeface="ＭＳ Ｐゴシック"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200" dirty="0" smtClean="0"/>
                        <a:t>CAN data or Appropriate sensor (Potentiometer, Rotary encoder, etc)</a:t>
                      </a:r>
                      <a:endParaRPr kumimoji="1" lang="ja-JP" altLang="en-US" sz="1200" b="0" i="0" u="none" strike="noStrike" cap="none" normalizeH="0" baseline="0" dirty="0" smtClean="0">
                        <a:ln>
                          <a:noFill/>
                        </a:ln>
                        <a:solidFill>
                          <a:srgbClr val="000000"/>
                        </a:solidFill>
                        <a:effectLst/>
                        <a:latin typeface="Arial" charset="0"/>
                        <a:ea typeface="ＭＳ Ｐゴシック" charset="-128"/>
                      </a:endParaRPr>
                    </a:p>
                  </a:txBody>
                  <a:tcPr/>
                </a:tc>
              </a:tr>
            </a:tbl>
          </a:graphicData>
        </a:graphic>
      </p:graphicFrame>
      <p:sp>
        <p:nvSpPr>
          <p:cNvPr id="4" name="スライド番号プレースホルダ 3"/>
          <p:cNvSpPr>
            <a:spLocks noGrp="1"/>
          </p:cNvSpPr>
          <p:nvPr>
            <p:ph type="sldNum" sz="quarter" idx="10"/>
          </p:nvPr>
        </p:nvSpPr>
        <p:spPr/>
        <p:txBody>
          <a:bodyPr/>
          <a:lstStyle/>
          <a:p>
            <a:pPr>
              <a:defRPr/>
            </a:pPr>
            <a:fld id="{F4605171-D679-442C-B1D7-15E30D2D6094}" type="slidenum">
              <a:rPr lang="ja-JP" altLang="en-US" smtClean="0"/>
              <a:pPr>
                <a:defRPr/>
              </a:pPr>
              <a:t>17</a:t>
            </a:fld>
            <a:endParaRPr lang="ja-JP" alt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(Ref</a:t>
            </a:r>
            <a:r>
              <a:rPr lang="en-US" altLang="ja-JP" dirty="0" smtClean="0"/>
              <a:t>.) Associated sentence</a:t>
            </a:r>
            <a:endParaRPr kumimoji="1" lang="ja-JP" altLang="en-US" dirty="0"/>
          </a:p>
        </p:txBody>
      </p:sp>
      <p:sp>
        <p:nvSpPr>
          <p:cNvPr id="3" name="コンテンツ プレースホルダ 2"/>
          <p:cNvSpPr>
            <a:spLocks noGrp="1"/>
          </p:cNvSpPr>
          <p:nvPr>
            <p:ph idx="1"/>
          </p:nvPr>
        </p:nvSpPr>
        <p:spPr>
          <a:xfrm>
            <a:off x="216024" y="692696"/>
            <a:ext cx="4355976" cy="5976664"/>
          </a:xfrm>
        </p:spPr>
        <p:txBody>
          <a:bodyPr/>
          <a:lstStyle/>
          <a:p>
            <a:pPr marL="0" indent="0">
              <a:buNone/>
            </a:pPr>
            <a:r>
              <a:rPr lang="en-GB" altLang="ja-JP" sz="900" u="sng" dirty="0" smtClean="0"/>
              <a:t>Annex 6, 2.6.4.4. Accelerations</a:t>
            </a:r>
            <a:endParaRPr lang="ja-JP" altLang="ja-JP" sz="900" u="sng" dirty="0" smtClean="0"/>
          </a:p>
          <a:p>
            <a:pPr marL="0" indent="0">
              <a:buNone/>
            </a:pPr>
            <a:r>
              <a:rPr lang="en-GB" altLang="ja-JP" sz="800" dirty="0" smtClean="0"/>
              <a:t>The vehicle shall be operated with the appropriate accelerator control movement necessary to accurately follow the speed trace.</a:t>
            </a:r>
            <a:r>
              <a:rPr lang="ja-JP" altLang="en-US" sz="800" dirty="0" smtClean="0"/>
              <a:t> </a:t>
            </a:r>
            <a:r>
              <a:rPr lang="en-GB" altLang="ja-JP" sz="800" dirty="0" smtClean="0"/>
              <a:t>The vehicle shall be operated smoothly, following representative shift speeds and procedures. For manual transmissions, the accelerator controller shall be released during each shift and the shift shall be accomplished in minimum time.</a:t>
            </a:r>
            <a:r>
              <a:rPr lang="ja-JP" altLang="en-US" sz="800" dirty="0" smtClean="0"/>
              <a:t> </a:t>
            </a:r>
            <a:r>
              <a:rPr lang="en-GB" altLang="ja-JP" sz="800" dirty="0" smtClean="0"/>
              <a:t>If the vehicle cannot follow the speed trace, it shall be operated at maximum available power until the vehicle speed reaches the respective target speed again.</a:t>
            </a:r>
          </a:p>
          <a:p>
            <a:pPr marL="0" indent="0">
              <a:buNone/>
            </a:pPr>
            <a:endParaRPr lang="en-US" altLang="ja-JP" sz="800" dirty="0" smtClean="0"/>
          </a:p>
          <a:p>
            <a:pPr marL="0" indent="0">
              <a:buNone/>
            </a:pPr>
            <a:r>
              <a:rPr lang="en-US" altLang="ja-JP" sz="900" u="sng" dirty="0" smtClean="0"/>
              <a:t>Annex 6, 2.6.8.3. Speed trace tolerances</a:t>
            </a:r>
          </a:p>
          <a:p>
            <a:pPr marL="0" indent="0">
              <a:buNone/>
            </a:pPr>
            <a:r>
              <a:rPr lang="en-US" altLang="ja-JP" sz="800" dirty="0" smtClean="0"/>
              <a:t>Vehicles that cannot attain the acceleration and maximum speed values required in the applicable WLTC shall be operated with the accelerator control fully activated until they once again reach the required speed trace. Speed trace violations under these circumstances shall not void a test. Deviations from the driving cycle shall be recorded.</a:t>
            </a:r>
          </a:p>
          <a:p>
            <a:pPr marL="0" indent="0">
              <a:buNone/>
            </a:pPr>
            <a:r>
              <a:rPr lang="en-US" altLang="ja-JP" sz="800" dirty="0" smtClean="0"/>
              <a:t>The tolerances shall not be shown to the driver:</a:t>
            </a:r>
          </a:p>
          <a:p>
            <a:pPr marL="0" indent="0">
              <a:buNone/>
            </a:pPr>
            <a:r>
              <a:rPr lang="en-US" altLang="ja-JP" sz="800" dirty="0" smtClean="0"/>
              <a:t>(a) Upper limit: 2.0 km/h higher than the highest point of the trace within ±1.0 second of the given point in time;</a:t>
            </a:r>
          </a:p>
          <a:p>
            <a:pPr marL="0" indent="0">
              <a:buNone/>
            </a:pPr>
            <a:r>
              <a:rPr lang="en-US" altLang="ja-JP" sz="800" dirty="0" smtClean="0"/>
              <a:t>(b) Lower limit: 2.0 km/h lower than the lowest point of the trace within  ±1.0 second of the given time.</a:t>
            </a:r>
          </a:p>
          <a:p>
            <a:pPr marL="0" indent="0">
              <a:buNone/>
            </a:pPr>
            <a:r>
              <a:rPr lang="en-US" altLang="ja-JP" sz="800" dirty="0" smtClean="0"/>
              <a:t>Speed tolerances greater than those prescribed shall be accepted provided the tolerances are never exceeded for more than 1 second on any one occasion. </a:t>
            </a:r>
          </a:p>
          <a:p>
            <a:pPr marL="0" indent="0">
              <a:buNone/>
            </a:pPr>
            <a:r>
              <a:rPr lang="en-US" altLang="ja-JP" sz="800" dirty="0" smtClean="0"/>
              <a:t>There shall be no more than ten such deviations per test cycle.</a:t>
            </a:r>
          </a:p>
          <a:p>
            <a:pPr marL="0" indent="0">
              <a:buNone/>
            </a:pPr>
            <a:endParaRPr lang="en-US" altLang="ja-JP" sz="800" dirty="0" smtClean="0"/>
          </a:p>
          <a:p>
            <a:pPr marL="0" indent="0">
              <a:buNone/>
            </a:pPr>
            <a:r>
              <a:rPr lang="en-US" altLang="ja-JP" sz="900" u="sng" dirty="0" smtClean="0"/>
              <a:t>Annex 8, 3.1.1.2.</a:t>
            </a:r>
          </a:p>
          <a:p>
            <a:pPr marL="0" indent="0">
              <a:buNone/>
            </a:pPr>
            <a:r>
              <a:rPr lang="en-US" altLang="ja-JP" sz="800" dirty="0" smtClean="0"/>
              <a:t> If the vehicle cannot follow the applicable test cycle within the speed trace tolerances according to paragraph 2.6.8.3. of Annex 6, the accelerator control shall, unless stated otherwise, be fully activated until the required speed trace is reached again. </a:t>
            </a:r>
          </a:p>
          <a:p>
            <a:pPr marL="0" indent="0">
              <a:buNone/>
            </a:pPr>
            <a:endParaRPr lang="en-US" altLang="ja-JP" sz="800" dirty="0" smtClean="0"/>
          </a:p>
          <a:p>
            <a:pPr marL="0" indent="0">
              <a:buNone/>
            </a:pPr>
            <a:r>
              <a:rPr lang="en-US" altLang="ja-JP" sz="900" u="sng" dirty="0" smtClean="0"/>
              <a:t>Annex 8, 3.4.4.1.1. Speed trace and breaks(Consecutive cycle Type 1 test procedure)</a:t>
            </a:r>
          </a:p>
          <a:p>
            <a:pPr marL="0" indent="0">
              <a:buNone/>
            </a:pPr>
            <a:r>
              <a:rPr lang="en-US" altLang="ja-JP" sz="800" dirty="0" smtClean="0"/>
              <a:t>The test shall be performed by driving consecutive applicable test cycles until the break-off criterion according to paragraph 3.4.4.1.3. of this annex is reached.</a:t>
            </a:r>
          </a:p>
          <a:p>
            <a:pPr marL="0" indent="0">
              <a:buNone/>
            </a:pPr>
            <a:r>
              <a:rPr lang="en-US" altLang="ja-JP" sz="800" dirty="0" smtClean="0"/>
              <a:t>Breaks for the driver and/or operator are permitted only between test cycles and with a maximum total break time of 10 minutes. During the break, the </a:t>
            </a:r>
            <a:r>
              <a:rPr lang="en-US" altLang="ja-JP" sz="800" dirty="0" err="1" smtClean="0"/>
              <a:t>powertrain</a:t>
            </a:r>
            <a:r>
              <a:rPr lang="en-US" altLang="ja-JP" sz="800" dirty="0" smtClean="0"/>
              <a:t> shall be switched off.</a:t>
            </a:r>
          </a:p>
          <a:p>
            <a:pPr marL="0" indent="0">
              <a:buNone/>
            </a:pPr>
            <a:endParaRPr lang="en-US" altLang="ja-JP" sz="800" dirty="0" smtClean="0"/>
          </a:p>
          <a:p>
            <a:pPr marL="0" indent="0">
              <a:buNone/>
            </a:pPr>
            <a:r>
              <a:rPr lang="en-US" altLang="ja-JP" sz="900" u="sng" dirty="0" smtClean="0"/>
              <a:t>Annex 8, 3.4.4.1.3. Break-off criterion(Consecutive cycle Type 1 test procedure)</a:t>
            </a:r>
          </a:p>
          <a:p>
            <a:pPr marL="0" indent="0">
              <a:buNone/>
            </a:pPr>
            <a:r>
              <a:rPr lang="en-US" altLang="ja-JP" sz="800" dirty="0" smtClean="0"/>
              <a:t>The break-off criterion is reached when the vehicle exceeds the prescribed speed trace tolerance as specified in paragraph 2.6.8.3. of Annex 6 for 4 consecutive seconds or more. The accelerator control shall be deactivated. The vehicle shall be braked to standstill within 60 seconds.</a:t>
            </a:r>
          </a:p>
          <a:p>
            <a:pPr marL="0" indent="0">
              <a:buNone/>
            </a:pPr>
            <a:endParaRPr lang="en-US" altLang="ja-JP" sz="800" dirty="0" smtClean="0"/>
          </a:p>
        </p:txBody>
      </p:sp>
      <p:sp>
        <p:nvSpPr>
          <p:cNvPr id="4" name="スライド番号プレースホルダ 3"/>
          <p:cNvSpPr>
            <a:spLocks noGrp="1"/>
          </p:cNvSpPr>
          <p:nvPr>
            <p:ph type="sldNum" sz="quarter" idx="10"/>
          </p:nvPr>
        </p:nvSpPr>
        <p:spPr/>
        <p:txBody>
          <a:bodyPr/>
          <a:lstStyle/>
          <a:p>
            <a:pPr>
              <a:defRPr/>
            </a:pPr>
            <a:fld id="{F4605171-D679-442C-B1D7-15E30D2D6094}" type="slidenum">
              <a:rPr lang="ja-JP" altLang="en-US" smtClean="0"/>
              <a:pPr>
                <a:defRPr/>
              </a:pPr>
              <a:t>18</a:t>
            </a:fld>
            <a:endParaRPr lang="ja-JP" altLang="en-US"/>
          </a:p>
        </p:txBody>
      </p:sp>
      <p:sp>
        <p:nvSpPr>
          <p:cNvPr id="5" name="コンテンツ プレースホルダ 2"/>
          <p:cNvSpPr txBox="1">
            <a:spLocks/>
          </p:cNvSpPr>
          <p:nvPr/>
        </p:nvSpPr>
        <p:spPr bwMode="auto">
          <a:xfrm>
            <a:off x="4680520" y="692696"/>
            <a:ext cx="4355976" cy="597666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eaLnBrk="0" hangingPunct="0">
              <a:spcBef>
                <a:spcPct val="20000"/>
              </a:spcBef>
              <a:defRPr/>
            </a:pPr>
            <a:r>
              <a:rPr kumimoji="1" lang="en-US" altLang="ja-JP" sz="900" b="0" i="0" u="sng" strike="noStrike" kern="0" cap="none" spc="0" normalizeH="0" baseline="0" noProof="0" dirty="0" smtClean="0">
                <a:ln>
                  <a:noFill/>
                </a:ln>
                <a:solidFill>
                  <a:schemeClr val="tx1"/>
                </a:solidFill>
                <a:effectLst/>
                <a:uLnTx/>
                <a:uFillTx/>
                <a:latin typeface="+mn-lt"/>
                <a:ea typeface="+mn-ea"/>
                <a:cs typeface="+mn-cs"/>
              </a:rPr>
              <a:t>Annex 8, 3.4.4.2.1. Speed </a:t>
            </a:r>
            <a:r>
              <a:rPr lang="en-US" altLang="ja-JP" sz="900" u="sng" kern="0" dirty="0" smtClean="0">
                <a:latin typeface="+mn-lt"/>
                <a:ea typeface="+mn-ea"/>
              </a:rPr>
              <a:t>trace(Shortened Type 1 test procedure)</a:t>
            </a:r>
            <a:endParaRPr kumimoji="1" lang="en-US" altLang="ja-JP" sz="900" b="0" i="0" u="sng" strike="noStrike" kern="0" cap="none" spc="0" normalizeH="0" baseline="0" noProof="0" dirty="0" smtClean="0">
              <a:ln>
                <a:noFill/>
              </a:ln>
              <a:solidFill>
                <a:schemeClr val="tx1"/>
              </a:solidFill>
              <a:effectLst/>
              <a:uLnTx/>
              <a:uFillTx/>
              <a:latin typeface="+mn-lt"/>
              <a:ea typeface="+mn-ea"/>
              <a:cs typeface="+mn-cs"/>
            </a:endParaRPr>
          </a:p>
          <a:p>
            <a:pPr marL="0" marR="0" lvl="0" indent="0" algn="l" defTabSz="914400" rtl="0" eaLnBrk="0" fontAlgn="base" latinLnBrk="0" hangingPunct="0">
              <a:lnSpc>
                <a:spcPct val="100000"/>
              </a:lnSpc>
              <a:spcBef>
                <a:spcPct val="20000"/>
              </a:spcBef>
              <a:spcAft>
                <a:spcPct val="0"/>
              </a:spcAft>
              <a:buClrTx/>
              <a:buSzTx/>
              <a:buFont typeface="Wingdings" pitchFamily="2" charset="2"/>
              <a:buNone/>
              <a:tabLst/>
              <a:defRPr/>
            </a:pPr>
            <a:r>
              <a:rPr kumimoji="1" lang="en-US" altLang="ja-JP" sz="800" b="0" i="0" u="none" strike="noStrike" kern="0" cap="none" spc="0" normalizeH="0" baseline="0" noProof="0" dirty="0" smtClean="0">
                <a:ln>
                  <a:noFill/>
                </a:ln>
                <a:solidFill>
                  <a:schemeClr val="tx1"/>
                </a:solidFill>
                <a:effectLst/>
                <a:uLnTx/>
                <a:uFillTx/>
                <a:latin typeface="+mn-lt"/>
                <a:ea typeface="+mn-ea"/>
                <a:cs typeface="+mn-cs"/>
              </a:rPr>
              <a:t>The shortened Type 1 test procedure consists of two dynamic segments (</a:t>
            </a:r>
            <a:r>
              <a:rPr kumimoji="1" lang="en-US" altLang="ja-JP" sz="800" b="0" i="0" u="none" strike="noStrike" kern="0" cap="none" spc="0" normalizeH="0" baseline="0" noProof="0" dirty="0" err="1" smtClean="0">
                <a:ln>
                  <a:noFill/>
                </a:ln>
                <a:solidFill>
                  <a:schemeClr val="tx1"/>
                </a:solidFill>
                <a:effectLst/>
                <a:uLnTx/>
                <a:uFillTx/>
                <a:latin typeface="+mn-lt"/>
                <a:ea typeface="+mn-ea"/>
                <a:cs typeface="+mn-cs"/>
              </a:rPr>
              <a:t>DS_1</a:t>
            </a:r>
            <a:r>
              <a:rPr kumimoji="1" lang="en-US" altLang="ja-JP" sz="800" b="0" i="0" u="none" strike="noStrike" kern="0" cap="none" spc="0" normalizeH="0" baseline="0" noProof="0" dirty="0" smtClean="0">
                <a:ln>
                  <a:noFill/>
                </a:ln>
                <a:solidFill>
                  <a:schemeClr val="tx1"/>
                </a:solidFill>
                <a:effectLst/>
                <a:uLnTx/>
                <a:uFillTx/>
                <a:latin typeface="+mn-lt"/>
                <a:ea typeface="+mn-ea"/>
                <a:cs typeface="+mn-cs"/>
              </a:rPr>
              <a:t> and </a:t>
            </a:r>
            <a:r>
              <a:rPr kumimoji="1" lang="en-US" altLang="ja-JP" sz="800" b="0" i="0" u="none" strike="noStrike" kern="0" cap="none" spc="0" normalizeH="0" baseline="0" noProof="0" dirty="0" err="1" smtClean="0">
                <a:ln>
                  <a:noFill/>
                </a:ln>
                <a:solidFill>
                  <a:schemeClr val="tx1"/>
                </a:solidFill>
                <a:effectLst/>
                <a:uLnTx/>
                <a:uFillTx/>
                <a:latin typeface="+mn-lt"/>
                <a:ea typeface="+mn-ea"/>
                <a:cs typeface="+mn-cs"/>
              </a:rPr>
              <a:t>DS_2</a:t>
            </a:r>
            <a:r>
              <a:rPr kumimoji="1" lang="en-US" altLang="ja-JP" sz="800" b="0" i="0" u="none" strike="noStrike" kern="0" cap="none" spc="0" normalizeH="0" baseline="0" noProof="0" dirty="0" smtClean="0">
                <a:ln>
                  <a:noFill/>
                </a:ln>
                <a:solidFill>
                  <a:schemeClr val="tx1"/>
                </a:solidFill>
                <a:effectLst/>
                <a:uLnTx/>
                <a:uFillTx/>
                <a:latin typeface="+mn-lt"/>
                <a:ea typeface="+mn-ea"/>
                <a:cs typeface="+mn-cs"/>
              </a:rPr>
              <a:t>) combined with two constant speed segments (</a:t>
            </a:r>
            <a:r>
              <a:rPr kumimoji="1" lang="en-US" altLang="ja-JP" sz="800" b="0" i="0" u="none" strike="noStrike" kern="0" cap="none" spc="0" normalizeH="0" baseline="0" noProof="0" dirty="0" err="1" smtClean="0">
                <a:ln>
                  <a:noFill/>
                </a:ln>
                <a:solidFill>
                  <a:schemeClr val="tx1"/>
                </a:solidFill>
                <a:effectLst/>
                <a:uLnTx/>
                <a:uFillTx/>
                <a:latin typeface="+mn-lt"/>
                <a:ea typeface="+mn-ea"/>
                <a:cs typeface="+mn-cs"/>
              </a:rPr>
              <a:t>CSS_M</a:t>
            </a:r>
            <a:r>
              <a:rPr kumimoji="1" lang="en-US" altLang="ja-JP" sz="800" b="0" i="0" u="none" strike="noStrike" kern="0" cap="none" spc="0" normalizeH="0" baseline="0" noProof="0" dirty="0" smtClean="0">
                <a:ln>
                  <a:noFill/>
                </a:ln>
                <a:solidFill>
                  <a:schemeClr val="tx1"/>
                </a:solidFill>
                <a:effectLst/>
                <a:uLnTx/>
                <a:uFillTx/>
                <a:latin typeface="+mn-lt"/>
                <a:ea typeface="+mn-ea"/>
                <a:cs typeface="+mn-cs"/>
              </a:rPr>
              <a:t> and </a:t>
            </a:r>
            <a:r>
              <a:rPr kumimoji="1" lang="en-US" altLang="ja-JP" sz="800" b="0" i="0" u="none" strike="noStrike" kern="0" cap="none" spc="0" normalizeH="0" baseline="0" noProof="0" dirty="0" err="1" smtClean="0">
                <a:ln>
                  <a:noFill/>
                </a:ln>
                <a:solidFill>
                  <a:schemeClr val="tx1"/>
                </a:solidFill>
                <a:effectLst/>
                <a:uLnTx/>
                <a:uFillTx/>
                <a:latin typeface="+mn-lt"/>
                <a:ea typeface="+mn-ea"/>
                <a:cs typeface="+mn-cs"/>
              </a:rPr>
              <a:t>CSS_E</a:t>
            </a:r>
            <a:r>
              <a:rPr kumimoji="1" lang="en-US" altLang="ja-JP" sz="800" b="0" i="0" u="none" strike="noStrike" kern="0" cap="none" spc="0" normalizeH="0" baseline="0" noProof="0" dirty="0" smtClean="0">
                <a:ln>
                  <a:noFill/>
                </a:ln>
                <a:solidFill>
                  <a:schemeClr val="tx1"/>
                </a:solidFill>
                <a:effectLst/>
                <a:uLnTx/>
                <a:uFillTx/>
                <a:latin typeface="+mn-lt"/>
                <a:ea typeface="+mn-ea"/>
                <a:cs typeface="+mn-cs"/>
              </a:rPr>
              <a:t>) as shown in Figure </a:t>
            </a:r>
            <a:r>
              <a:rPr kumimoji="1" lang="en-US" altLang="ja-JP" sz="800" b="0" i="0" u="none" strike="noStrike" kern="0" cap="none" spc="0" normalizeH="0" baseline="0" noProof="0" dirty="0" err="1" smtClean="0">
                <a:ln>
                  <a:noFill/>
                </a:ln>
                <a:solidFill>
                  <a:schemeClr val="tx1"/>
                </a:solidFill>
                <a:effectLst/>
                <a:uLnTx/>
                <a:uFillTx/>
                <a:latin typeface="+mn-lt"/>
                <a:ea typeface="+mn-ea"/>
                <a:cs typeface="+mn-cs"/>
              </a:rPr>
              <a:t>A8</a:t>
            </a:r>
            <a:r>
              <a:rPr kumimoji="1" lang="en-US" altLang="ja-JP" sz="800" b="0" i="0" u="none" strike="noStrike" kern="0" cap="none" spc="0" normalizeH="0" baseline="0" noProof="0" dirty="0" smtClean="0">
                <a:ln>
                  <a:noFill/>
                </a:ln>
                <a:solidFill>
                  <a:schemeClr val="tx1"/>
                </a:solidFill>
                <a:effectLst/>
                <a:uLnTx/>
                <a:uFillTx/>
                <a:latin typeface="+mn-lt"/>
                <a:ea typeface="+mn-ea"/>
                <a:cs typeface="+mn-cs"/>
              </a:rPr>
              <a:t>/2.</a:t>
            </a:r>
          </a:p>
          <a:p>
            <a:pPr marL="0" marR="0" lvl="0" indent="0" algn="l" defTabSz="914400" rtl="0" eaLnBrk="0" fontAlgn="base" latinLnBrk="0" hangingPunct="0">
              <a:lnSpc>
                <a:spcPct val="100000"/>
              </a:lnSpc>
              <a:spcBef>
                <a:spcPct val="20000"/>
              </a:spcBef>
              <a:spcAft>
                <a:spcPct val="0"/>
              </a:spcAft>
              <a:buClrTx/>
              <a:buSzTx/>
              <a:buFont typeface="Wingdings" pitchFamily="2" charset="2"/>
              <a:buNone/>
              <a:tabLst/>
              <a:defRPr/>
            </a:pPr>
            <a:r>
              <a:rPr kumimoji="1" lang="en-US" altLang="ja-JP" sz="800" b="0" i="0" u="none" strike="noStrike" kern="0" cap="none" spc="0" normalizeH="0" baseline="0" noProof="0" dirty="0" smtClean="0">
                <a:ln>
                  <a:noFill/>
                </a:ln>
                <a:solidFill>
                  <a:schemeClr val="tx1"/>
                </a:solidFill>
                <a:effectLst/>
                <a:uLnTx/>
                <a:uFillTx/>
                <a:latin typeface="+mn-lt"/>
                <a:ea typeface="+mn-ea"/>
                <a:cs typeface="+mn-cs"/>
              </a:rPr>
              <a:t>The dynamic segments </a:t>
            </a:r>
            <a:r>
              <a:rPr kumimoji="1" lang="en-US" altLang="ja-JP" sz="800" b="0" i="0" u="none" strike="noStrike" kern="0" cap="none" spc="0" normalizeH="0" baseline="0" noProof="0" dirty="0" err="1" smtClean="0">
                <a:ln>
                  <a:noFill/>
                </a:ln>
                <a:solidFill>
                  <a:schemeClr val="tx1"/>
                </a:solidFill>
                <a:effectLst/>
                <a:uLnTx/>
                <a:uFillTx/>
                <a:latin typeface="+mn-lt"/>
                <a:ea typeface="+mn-ea"/>
                <a:cs typeface="+mn-cs"/>
              </a:rPr>
              <a:t>DS_1</a:t>
            </a:r>
            <a:r>
              <a:rPr kumimoji="1" lang="en-US" altLang="ja-JP" sz="800" b="0" i="0" u="none" strike="noStrike" kern="0" cap="none" spc="0" normalizeH="0" baseline="0" noProof="0" dirty="0" smtClean="0">
                <a:ln>
                  <a:noFill/>
                </a:ln>
                <a:solidFill>
                  <a:schemeClr val="tx1"/>
                </a:solidFill>
                <a:effectLst/>
                <a:uLnTx/>
                <a:uFillTx/>
                <a:latin typeface="+mn-lt"/>
                <a:ea typeface="+mn-ea"/>
                <a:cs typeface="+mn-cs"/>
              </a:rPr>
              <a:t> and </a:t>
            </a:r>
            <a:r>
              <a:rPr kumimoji="1" lang="en-US" altLang="ja-JP" sz="800" b="0" i="0" u="none" strike="noStrike" kern="0" cap="none" spc="0" normalizeH="0" baseline="0" noProof="0" dirty="0" err="1" smtClean="0">
                <a:ln>
                  <a:noFill/>
                </a:ln>
                <a:solidFill>
                  <a:schemeClr val="tx1"/>
                </a:solidFill>
                <a:effectLst/>
                <a:uLnTx/>
                <a:uFillTx/>
                <a:latin typeface="+mn-lt"/>
                <a:ea typeface="+mn-ea"/>
                <a:cs typeface="+mn-cs"/>
              </a:rPr>
              <a:t>DS_2</a:t>
            </a:r>
            <a:r>
              <a:rPr kumimoji="1" lang="en-US" altLang="ja-JP" sz="800" b="0" i="0" u="none" strike="noStrike" kern="0" cap="none" spc="0" normalizeH="0" baseline="0" noProof="0" dirty="0" smtClean="0">
                <a:ln>
                  <a:noFill/>
                </a:ln>
                <a:solidFill>
                  <a:schemeClr val="tx1"/>
                </a:solidFill>
                <a:effectLst/>
                <a:uLnTx/>
                <a:uFillTx/>
                <a:latin typeface="+mn-lt"/>
                <a:ea typeface="+mn-ea"/>
                <a:cs typeface="+mn-cs"/>
              </a:rPr>
              <a:t> are used to calculate the energy consumption of the phase considered, the applicable WLTP city cycle and the applicable WLTP test cycle. </a:t>
            </a:r>
          </a:p>
          <a:p>
            <a:pPr marL="0" marR="0" lvl="0" indent="0" algn="l" defTabSz="914400" rtl="0" eaLnBrk="0" fontAlgn="base" latinLnBrk="0" hangingPunct="0">
              <a:lnSpc>
                <a:spcPct val="100000"/>
              </a:lnSpc>
              <a:spcBef>
                <a:spcPct val="20000"/>
              </a:spcBef>
              <a:spcAft>
                <a:spcPct val="0"/>
              </a:spcAft>
              <a:buClrTx/>
              <a:buSzTx/>
              <a:buFont typeface="Wingdings" pitchFamily="2" charset="2"/>
              <a:buNone/>
              <a:tabLst/>
              <a:defRPr/>
            </a:pPr>
            <a:r>
              <a:rPr kumimoji="1" lang="en-US" altLang="ja-JP" sz="800" b="0" i="0" u="none" strike="noStrike" kern="0" cap="none" spc="0" normalizeH="0" baseline="0" noProof="0" dirty="0" smtClean="0">
                <a:ln>
                  <a:noFill/>
                </a:ln>
                <a:solidFill>
                  <a:schemeClr val="tx1"/>
                </a:solidFill>
                <a:effectLst/>
                <a:uLnTx/>
                <a:uFillTx/>
                <a:latin typeface="+mn-lt"/>
                <a:ea typeface="+mn-ea"/>
                <a:cs typeface="+mn-cs"/>
              </a:rPr>
              <a:t>The constant speed segments </a:t>
            </a:r>
            <a:r>
              <a:rPr kumimoji="1" lang="en-US" altLang="ja-JP" sz="800" b="0" i="0" u="none" strike="noStrike" kern="0" cap="none" spc="0" normalizeH="0" baseline="0" noProof="0" dirty="0" err="1" smtClean="0">
                <a:ln>
                  <a:noFill/>
                </a:ln>
                <a:solidFill>
                  <a:schemeClr val="tx1"/>
                </a:solidFill>
                <a:effectLst/>
                <a:uLnTx/>
                <a:uFillTx/>
                <a:latin typeface="+mn-lt"/>
                <a:ea typeface="+mn-ea"/>
                <a:cs typeface="+mn-cs"/>
              </a:rPr>
              <a:t>CSS_M</a:t>
            </a:r>
            <a:r>
              <a:rPr kumimoji="1" lang="en-US" altLang="ja-JP" sz="800" b="0" i="0" u="none" strike="noStrike" kern="0" cap="none" spc="0" normalizeH="0" baseline="0" noProof="0" dirty="0" smtClean="0">
                <a:ln>
                  <a:noFill/>
                </a:ln>
                <a:solidFill>
                  <a:schemeClr val="tx1"/>
                </a:solidFill>
                <a:effectLst/>
                <a:uLnTx/>
                <a:uFillTx/>
                <a:latin typeface="+mn-lt"/>
                <a:ea typeface="+mn-ea"/>
                <a:cs typeface="+mn-cs"/>
              </a:rPr>
              <a:t>  and </a:t>
            </a:r>
            <a:r>
              <a:rPr kumimoji="1" lang="en-US" altLang="ja-JP" sz="800" b="0" i="0" u="none" strike="noStrike" kern="0" cap="none" spc="0" normalizeH="0" baseline="0" noProof="0" dirty="0" err="1" smtClean="0">
                <a:ln>
                  <a:noFill/>
                </a:ln>
                <a:solidFill>
                  <a:schemeClr val="tx1"/>
                </a:solidFill>
                <a:effectLst/>
                <a:uLnTx/>
                <a:uFillTx/>
                <a:latin typeface="+mn-lt"/>
                <a:ea typeface="+mn-ea"/>
                <a:cs typeface="+mn-cs"/>
              </a:rPr>
              <a:t>CSS_E</a:t>
            </a:r>
            <a:r>
              <a:rPr kumimoji="1" lang="en-US" altLang="ja-JP" sz="800" b="0" i="0" u="none" strike="noStrike" kern="0" cap="none" spc="0" normalizeH="0" baseline="0" noProof="0" dirty="0" smtClean="0">
                <a:ln>
                  <a:noFill/>
                </a:ln>
                <a:solidFill>
                  <a:schemeClr val="tx1"/>
                </a:solidFill>
                <a:effectLst/>
                <a:uLnTx/>
                <a:uFillTx/>
                <a:latin typeface="+mn-lt"/>
                <a:ea typeface="+mn-ea"/>
                <a:cs typeface="+mn-cs"/>
              </a:rPr>
              <a:t> are intended to reduce test duration by depleting the </a:t>
            </a:r>
            <a:r>
              <a:rPr kumimoji="1" lang="en-US" altLang="ja-JP" sz="800" b="0" i="0" u="none" strike="noStrike" kern="0" cap="none" spc="0" normalizeH="0" baseline="0" noProof="0" dirty="0" err="1" smtClean="0">
                <a:ln>
                  <a:noFill/>
                </a:ln>
                <a:solidFill>
                  <a:schemeClr val="tx1"/>
                </a:solidFill>
                <a:effectLst/>
                <a:uLnTx/>
                <a:uFillTx/>
                <a:latin typeface="+mn-lt"/>
                <a:ea typeface="+mn-ea"/>
                <a:cs typeface="+mn-cs"/>
              </a:rPr>
              <a:t>REESS</a:t>
            </a:r>
            <a:r>
              <a:rPr kumimoji="1" lang="en-US" altLang="ja-JP" sz="800" b="0" i="0" u="none" strike="noStrike" kern="0" cap="none" spc="0" normalizeH="0" baseline="0" noProof="0" dirty="0" smtClean="0">
                <a:ln>
                  <a:noFill/>
                </a:ln>
                <a:solidFill>
                  <a:schemeClr val="tx1"/>
                </a:solidFill>
                <a:effectLst/>
                <a:uLnTx/>
                <a:uFillTx/>
                <a:latin typeface="+mn-lt"/>
                <a:ea typeface="+mn-ea"/>
                <a:cs typeface="+mn-cs"/>
              </a:rPr>
              <a:t> more rapidly than the consecutive cycle Type 1 test procedure.</a:t>
            </a:r>
          </a:p>
          <a:p>
            <a:pPr marL="0" marR="0" lvl="0" indent="0" algn="l" defTabSz="914400" rtl="0" eaLnBrk="0" fontAlgn="base" latinLnBrk="0" hangingPunct="0">
              <a:lnSpc>
                <a:spcPct val="100000"/>
              </a:lnSpc>
              <a:spcBef>
                <a:spcPct val="20000"/>
              </a:spcBef>
              <a:spcAft>
                <a:spcPct val="0"/>
              </a:spcAft>
              <a:buClrTx/>
              <a:buSzTx/>
              <a:buFont typeface="Wingdings" pitchFamily="2" charset="2"/>
              <a:buNone/>
              <a:tabLst/>
              <a:defRPr/>
            </a:pPr>
            <a:endParaRPr kumimoji="1" lang="en-US" altLang="ja-JP" sz="800" b="0" i="0" u="none" strike="noStrike" kern="0" cap="none" spc="0" normalizeH="0" baseline="0" noProof="0" dirty="0" smtClean="0">
              <a:ln>
                <a:noFill/>
              </a:ln>
              <a:solidFill>
                <a:schemeClr val="tx1"/>
              </a:solidFill>
              <a:effectLst/>
              <a:uLnTx/>
              <a:uFillTx/>
              <a:latin typeface="+mn-lt"/>
              <a:ea typeface="+mn-ea"/>
              <a:cs typeface="+mn-cs"/>
            </a:endParaRPr>
          </a:p>
          <a:p>
            <a:pPr lvl="0" eaLnBrk="0" hangingPunct="0">
              <a:spcBef>
                <a:spcPct val="20000"/>
              </a:spcBef>
              <a:defRPr/>
            </a:pPr>
            <a:r>
              <a:rPr kumimoji="1" lang="en-US" altLang="ja-JP" sz="900" b="0" i="0" u="sng" strike="noStrike" kern="0" cap="none" spc="0" normalizeH="0" baseline="0" noProof="0" dirty="0" smtClean="0">
                <a:ln>
                  <a:noFill/>
                </a:ln>
                <a:solidFill>
                  <a:schemeClr val="tx1"/>
                </a:solidFill>
                <a:effectLst/>
                <a:uLnTx/>
                <a:uFillTx/>
                <a:latin typeface="+mn-lt"/>
                <a:ea typeface="+mn-ea"/>
                <a:cs typeface="+mn-cs"/>
              </a:rPr>
              <a:t>Annex 8, 3.4.4.2.3.</a:t>
            </a:r>
            <a:r>
              <a:rPr kumimoji="1" lang="en-US" altLang="ja-JP" sz="900" b="0" i="0" u="sng" strike="noStrike" kern="0" cap="none" spc="0" normalizeH="0" noProof="0" dirty="0" smtClean="0">
                <a:ln>
                  <a:noFill/>
                </a:ln>
                <a:solidFill>
                  <a:schemeClr val="tx1"/>
                </a:solidFill>
                <a:effectLst/>
                <a:uLnTx/>
                <a:uFillTx/>
                <a:latin typeface="+mn-lt"/>
                <a:ea typeface="+mn-ea"/>
                <a:cs typeface="+mn-cs"/>
              </a:rPr>
              <a:t> </a:t>
            </a:r>
            <a:r>
              <a:rPr lang="en-US" altLang="ja-JP" sz="900" u="sng" kern="0" dirty="0" smtClean="0">
                <a:latin typeface="+mn-lt"/>
                <a:ea typeface="+mn-ea"/>
              </a:rPr>
              <a:t>Break-off criterion(Shortened Type 1 test procedure)</a:t>
            </a:r>
            <a:endParaRPr kumimoji="1" lang="en-US" altLang="ja-JP" sz="900" b="0" i="0" u="sng" strike="noStrike" kern="0" cap="none" spc="0" normalizeH="0" baseline="0" noProof="0" dirty="0" smtClean="0">
              <a:ln>
                <a:noFill/>
              </a:ln>
              <a:solidFill>
                <a:schemeClr val="tx1"/>
              </a:solidFill>
              <a:effectLst/>
              <a:uLnTx/>
              <a:uFillTx/>
              <a:latin typeface="+mn-lt"/>
              <a:ea typeface="+mn-ea"/>
              <a:cs typeface="+mn-cs"/>
            </a:endParaRPr>
          </a:p>
          <a:p>
            <a:pPr marL="0" marR="0" lvl="0" indent="0" algn="l" defTabSz="914400" rtl="0" eaLnBrk="0" fontAlgn="base" latinLnBrk="0" hangingPunct="0">
              <a:lnSpc>
                <a:spcPct val="100000"/>
              </a:lnSpc>
              <a:spcBef>
                <a:spcPct val="20000"/>
              </a:spcBef>
              <a:spcAft>
                <a:spcPct val="0"/>
              </a:spcAft>
              <a:buClrTx/>
              <a:buSzTx/>
              <a:buFont typeface="Wingdings" pitchFamily="2" charset="2"/>
              <a:buNone/>
              <a:tabLst/>
              <a:defRPr/>
            </a:pPr>
            <a:r>
              <a:rPr kumimoji="1" lang="en-US" altLang="ja-JP" sz="800" b="0" i="0" u="none" strike="noStrike" kern="0" cap="none" spc="0" normalizeH="0" baseline="0" noProof="0" dirty="0" smtClean="0">
                <a:ln>
                  <a:noFill/>
                </a:ln>
                <a:solidFill>
                  <a:schemeClr val="tx1"/>
                </a:solidFill>
                <a:effectLst/>
                <a:uLnTx/>
                <a:uFillTx/>
                <a:latin typeface="+mn-lt"/>
                <a:ea typeface="+mn-ea"/>
                <a:cs typeface="+mn-cs"/>
              </a:rPr>
              <a:t>The break-off criterion is reached when the vehicle exceeds the prescribed driving tolerance as specified in paragraph 2.6.8.3. of Annex 6 for 4 consecutive seconds or more in the second constant speed segment </a:t>
            </a:r>
            <a:r>
              <a:rPr kumimoji="1" lang="en-US" altLang="ja-JP" sz="800" b="0" i="0" u="none" strike="noStrike" kern="0" cap="none" spc="0" normalizeH="0" baseline="0" noProof="0" dirty="0" err="1" smtClean="0">
                <a:ln>
                  <a:noFill/>
                </a:ln>
                <a:solidFill>
                  <a:schemeClr val="tx1"/>
                </a:solidFill>
                <a:effectLst/>
                <a:uLnTx/>
                <a:uFillTx/>
                <a:latin typeface="+mn-lt"/>
                <a:ea typeface="+mn-ea"/>
                <a:cs typeface="+mn-cs"/>
              </a:rPr>
              <a:t>CSS_E</a:t>
            </a:r>
            <a:r>
              <a:rPr kumimoji="1" lang="en-US" altLang="ja-JP" sz="800" b="0" i="0" u="none" strike="noStrike" kern="0" cap="none" spc="0" normalizeH="0" baseline="0" noProof="0" dirty="0" smtClean="0">
                <a:ln>
                  <a:noFill/>
                </a:ln>
                <a:solidFill>
                  <a:schemeClr val="tx1"/>
                </a:solidFill>
                <a:effectLst/>
                <a:uLnTx/>
                <a:uFillTx/>
                <a:latin typeface="+mn-lt"/>
                <a:ea typeface="+mn-ea"/>
                <a:cs typeface="+mn-cs"/>
              </a:rPr>
              <a:t>. The accelerator control shall be deactivated. The vehicle shall be braked to a standstill within 60 seconds.</a:t>
            </a:r>
          </a:p>
          <a:p>
            <a:pPr marL="0" marR="0" lvl="0" indent="0" algn="l" defTabSz="914400" rtl="0" eaLnBrk="0" fontAlgn="base" latinLnBrk="0" hangingPunct="0">
              <a:lnSpc>
                <a:spcPct val="100000"/>
              </a:lnSpc>
              <a:spcBef>
                <a:spcPct val="20000"/>
              </a:spcBef>
              <a:spcAft>
                <a:spcPct val="0"/>
              </a:spcAft>
              <a:buClrTx/>
              <a:buSzTx/>
              <a:buFont typeface="Wingdings" pitchFamily="2" charset="2"/>
              <a:buNone/>
              <a:tabLst/>
              <a:defRPr/>
            </a:pPr>
            <a:endParaRPr kumimoji="1" lang="en-US" altLang="ja-JP" sz="800" b="0" i="0" u="none" strike="noStrike" kern="0" cap="none" spc="0" normalizeH="0" baseline="0" noProof="0" dirty="0" smtClean="0">
              <a:ln>
                <a:noFill/>
              </a:ln>
              <a:solidFill>
                <a:schemeClr val="tx1"/>
              </a:solidFill>
              <a:effectLst/>
              <a:uLnTx/>
              <a:uFillTx/>
              <a:latin typeface="+mn-lt"/>
              <a:ea typeface="+mn-ea"/>
              <a:cs typeface="+mn-cs"/>
            </a:endParaRPr>
          </a:p>
          <a:p>
            <a:pPr marL="0" marR="0" lvl="0" indent="0" algn="l" defTabSz="914400" rtl="0" eaLnBrk="0" fontAlgn="base" latinLnBrk="0" hangingPunct="0">
              <a:lnSpc>
                <a:spcPct val="100000"/>
              </a:lnSpc>
              <a:spcBef>
                <a:spcPct val="20000"/>
              </a:spcBef>
              <a:spcAft>
                <a:spcPct val="0"/>
              </a:spcAft>
              <a:buClrTx/>
              <a:buSzTx/>
              <a:buFont typeface="Wingdings" pitchFamily="2" charset="2"/>
              <a:buNone/>
              <a:tabLst/>
              <a:defRPr/>
            </a:pPr>
            <a:r>
              <a:rPr kumimoji="1" lang="en-US" altLang="ja-JP" sz="900" b="0" i="0" u="sng" strike="noStrike" kern="0" cap="none" spc="0" normalizeH="0" baseline="0" noProof="0" dirty="0" smtClean="0">
                <a:ln>
                  <a:noFill/>
                </a:ln>
                <a:solidFill>
                  <a:schemeClr val="tx1"/>
                </a:solidFill>
                <a:effectLst/>
                <a:uLnTx/>
                <a:uFillTx/>
                <a:latin typeface="+mn-lt"/>
                <a:ea typeface="+mn-ea"/>
                <a:cs typeface="+mn-cs"/>
              </a:rPr>
              <a:t>Annex 8, 4.4.2. Pure electric range for PEVs</a:t>
            </a:r>
          </a:p>
          <a:p>
            <a:pPr marL="0" marR="0" lvl="0" indent="0" algn="l" defTabSz="914400" rtl="0" eaLnBrk="0" fontAlgn="base" latinLnBrk="0" hangingPunct="0">
              <a:lnSpc>
                <a:spcPct val="100000"/>
              </a:lnSpc>
              <a:spcBef>
                <a:spcPct val="20000"/>
              </a:spcBef>
              <a:spcAft>
                <a:spcPct val="0"/>
              </a:spcAft>
              <a:buClrTx/>
              <a:buSzTx/>
              <a:buFont typeface="Wingdings" pitchFamily="2" charset="2"/>
              <a:buNone/>
              <a:tabLst/>
              <a:defRPr/>
            </a:pPr>
            <a:r>
              <a:rPr kumimoji="1" lang="en-US" altLang="ja-JP" sz="800" b="0" i="0" u="none" strike="noStrike" kern="0" cap="none" spc="0" normalizeH="0" baseline="0" noProof="0" dirty="0" smtClean="0">
                <a:ln>
                  <a:noFill/>
                </a:ln>
                <a:solidFill>
                  <a:schemeClr val="tx1"/>
                </a:solidFill>
                <a:effectLst/>
                <a:uLnTx/>
                <a:uFillTx/>
                <a:latin typeface="+mn-lt"/>
                <a:ea typeface="+mn-ea"/>
                <a:cs typeface="+mn-cs"/>
              </a:rPr>
              <a:t>The ranges determined in this paragraph shall only be calculated if the vehicle was able to follow the applicable WLTP test cycle within the speed trace tolerances according to paragraph 2.6.8.3. of Annex 6 during the entire considered period.</a:t>
            </a:r>
          </a:p>
          <a:p>
            <a:pPr marL="0" marR="0" lvl="0" indent="0" algn="l" defTabSz="914400" rtl="0" eaLnBrk="0" fontAlgn="base" latinLnBrk="0" hangingPunct="0">
              <a:lnSpc>
                <a:spcPct val="100000"/>
              </a:lnSpc>
              <a:spcBef>
                <a:spcPct val="20000"/>
              </a:spcBef>
              <a:spcAft>
                <a:spcPct val="0"/>
              </a:spcAft>
              <a:buClrTx/>
              <a:buSzTx/>
              <a:buFont typeface="Wingdings" pitchFamily="2" charset="2"/>
              <a:buNone/>
              <a:tabLst/>
              <a:defRPr/>
            </a:pPr>
            <a:endParaRPr kumimoji="1" lang="en-US" altLang="ja-JP" sz="800" b="0" i="0" u="none" strike="noStrike" kern="0" cap="none" spc="0" normalizeH="0" baseline="0" noProof="0" dirty="0" smtClean="0">
              <a:ln>
                <a:noFill/>
              </a:ln>
              <a:solidFill>
                <a:schemeClr val="tx1"/>
              </a:solidFill>
              <a:effectLst/>
              <a:uLnTx/>
              <a:uFillTx/>
              <a:latin typeface="+mn-lt"/>
              <a:ea typeface="+mn-ea"/>
              <a:cs typeface="+mn-cs"/>
            </a:endParaRPr>
          </a:p>
          <a:p>
            <a:pPr marL="0" marR="0" lvl="0" indent="0" algn="l" defTabSz="914400" rtl="0" eaLnBrk="0" fontAlgn="base" latinLnBrk="0" hangingPunct="0">
              <a:lnSpc>
                <a:spcPct val="100000"/>
              </a:lnSpc>
              <a:spcBef>
                <a:spcPct val="20000"/>
              </a:spcBef>
              <a:spcAft>
                <a:spcPct val="0"/>
              </a:spcAft>
              <a:buClrTx/>
              <a:buSzTx/>
              <a:buFont typeface="Wingdings" pitchFamily="2" charset="2"/>
              <a:buNone/>
              <a:tabLst/>
              <a:defRPr/>
            </a:pPr>
            <a:r>
              <a:rPr kumimoji="1" lang="en-US" altLang="ja-JP" sz="900" b="0" i="0" u="sng" strike="noStrike" kern="0" cap="none" spc="0" normalizeH="0" baseline="0" noProof="0" dirty="0" smtClean="0">
                <a:ln>
                  <a:noFill/>
                </a:ln>
                <a:solidFill>
                  <a:schemeClr val="tx1"/>
                </a:solidFill>
                <a:effectLst/>
                <a:uLnTx/>
                <a:uFillTx/>
                <a:latin typeface="+mn-lt"/>
                <a:ea typeface="+mn-ea"/>
                <a:cs typeface="+mn-cs"/>
              </a:rPr>
              <a:t>Annex 8 - Appendix 6 , 1.1. </a:t>
            </a:r>
          </a:p>
          <a:p>
            <a:pPr marL="0" marR="0" lvl="0" indent="0" algn="l" defTabSz="914400" rtl="0" eaLnBrk="0" fontAlgn="base" latinLnBrk="0" hangingPunct="0">
              <a:lnSpc>
                <a:spcPct val="100000"/>
              </a:lnSpc>
              <a:spcBef>
                <a:spcPct val="20000"/>
              </a:spcBef>
              <a:spcAft>
                <a:spcPct val="0"/>
              </a:spcAft>
              <a:buClrTx/>
              <a:buSzTx/>
              <a:buFont typeface="Wingdings" pitchFamily="2" charset="2"/>
              <a:buNone/>
              <a:tabLst/>
              <a:defRPr/>
            </a:pPr>
            <a:r>
              <a:rPr kumimoji="1" lang="en-US" altLang="ja-JP" sz="800" b="0" i="0" u="none" strike="noStrike" kern="0" cap="none" spc="0" normalizeH="0" baseline="0" noProof="0" dirty="0" smtClean="0">
                <a:ln>
                  <a:noFill/>
                </a:ln>
                <a:solidFill>
                  <a:schemeClr val="tx1"/>
                </a:solidFill>
                <a:effectLst/>
                <a:uLnTx/>
                <a:uFillTx/>
                <a:latin typeface="+mn-lt"/>
                <a:ea typeface="+mn-ea"/>
                <a:cs typeface="+mn-cs"/>
              </a:rPr>
              <a:t>The manufacturer shall select the driver-selectable mode for the Type 1 test procedure according to paragraphs 2. to 4. inclusive of this appendix which enables the vehicle to follow the considered test cycle within the speed trace tolerances according to paragraph 2.6.8.3. of Annex 6. This shall apply to all vehicle systems with driver-selectable modes including those not solely specific to the transmission.</a:t>
            </a:r>
          </a:p>
          <a:p>
            <a:pPr marL="0" marR="0" lvl="0" indent="0" algn="l" defTabSz="914400" rtl="0" eaLnBrk="0" fontAlgn="base" latinLnBrk="0" hangingPunct="0">
              <a:lnSpc>
                <a:spcPct val="100000"/>
              </a:lnSpc>
              <a:spcBef>
                <a:spcPct val="20000"/>
              </a:spcBef>
              <a:spcAft>
                <a:spcPct val="0"/>
              </a:spcAft>
              <a:buClrTx/>
              <a:buSzTx/>
              <a:buFont typeface="Wingdings" pitchFamily="2" charset="2"/>
              <a:buNone/>
              <a:tabLst/>
              <a:defRPr/>
            </a:pPr>
            <a:endParaRPr lang="en-US" altLang="ja-JP" sz="800" kern="0" dirty="0" smtClean="0">
              <a:latin typeface="+mn-lt"/>
              <a:ea typeface="+mn-ea"/>
            </a:endParaRPr>
          </a:p>
          <a:p>
            <a:r>
              <a:rPr lang="en-GB" altLang="ja-JP" sz="900" u="sng" dirty="0" smtClean="0"/>
              <a:t>Annex 7. 7.</a:t>
            </a:r>
            <a:r>
              <a:rPr lang="ja-JP" altLang="en-US" sz="900" u="sng" dirty="0" smtClean="0"/>
              <a:t> </a:t>
            </a:r>
            <a:r>
              <a:rPr lang="en-GB" altLang="ja-JP" sz="900" u="sng" dirty="0" smtClean="0"/>
              <a:t>Drive trace indices</a:t>
            </a:r>
            <a:endParaRPr lang="ja-JP" altLang="ja-JP" sz="900" u="sng" dirty="0" smtClean="0"/>
          </a:p>
          <a:p>
            <a:r>
              <a:rPr lang="en-GB" altLang="ja-JP" sz="800" dirty="0" smtClean="0"/>
              <a:t>7.1. General requirement</a:t>
            </a:r>
            <a:endParaRPr lang="ja-JP" altLang="ja-JP" sz="800" dirty="0" smtClean="0"/>
          </a:p>
          <a:p>
            <a:r>
              <a:rPr lang="en-GB" altLang="ja-JP" sz="800" dirty="0" smtClean="0"/>
              <a:t>The prescribed speed between time points in Tables A1/1 to A1/12 shall be determined by a linear interpolation method at a frequency of 10 Hz. </a:t>
            </a:r>
            <a:endParaRPr lang="ja-JP" altLang="ja-JP" sz="800" dirty="0" smtClean="0"/>
          </a:p>
          <a:p>
            <a:r>
              <a:rPr lang="en-GB" altLang="ja-JP" sz="800" dirty="0" smtClean="0"/>
              <a:t>In the case that the accelerator control is fully activated, the prescribed speed shall be used instead of the actual vehicle speed for drive trace index calculations during such periods of operation. </a:t>
            </a:r>
            <a:endParaRPr lang="ja-JP" altLang="ja-JP" sz="800" dirty="0" smtClean="0"/>
          </a:p>
          <a:p>
            <a:r>
              <a:rPr lang="en-GB" altLang="ja-JP" sz="800" dirty="0" smtClean="0"/>
              <a:t>7.2. Calculation of drive trace indices</a:t>
            </a:r>
            <a:endParaRPr lang="ja-JP" altLang="ja-JP" sz="800" dirty="0" smtClean="0"/>
          </a:p>
          <a:p>
            <a:r>
              <a:rPr lang="en-GB" altLang="ja-JP" sz="800" dirty="0" smtClean="0"/>
              <a:t>The following indices shall be calculated according to SAE J2951(Revised </a:t>
            </a:r>
            <a:r>
              <a:rPr lang="en-GB" altLang="ja-JP" sz="800" dirty="0" err="1" smtClean="0"/>
              <a:t>JAN2014</a:t>
            </a:r>
            <a:r>
              <a:rPr lang="en-GB" altLang="ja-JP" sz="800" dirty="0" smtClean="0"/>
              <a:t>):</a:t>
            </a:r>
            <a:endParaRPr lang="ja-JP" altLang="ja-JP" sz="800" dirty="0" smtClean="0"/>
          </a:p>
          <a:p>
            <a:r>
              <a:rPr lang="en-GB" altLang="ja-JP" sz="800" dirty="0" smtClean="0"/>
              <a:t>(a) ER	: Energy Rating</a:t>
            </a:r>
            <a:endParaRPr lang="ja-JP" altLang="ja-JP" sz="800" dirty="0" smtClean="0"/>
          </a:p>
          <a:p>
            <a:r>
              <a:rPr lang="en-GB" altLang="ja-JP" sz="800" dirty="0" smtClean="0"/>
              <a:t>(b) DR	: Distance Rating</a:t>
            </a:r>
            <a:endParaRPr lang="ja-JP" altLang="ja-JP" sz="800" dirty="0" smtClean="0"/>
          </a:p>
          <a:p>
            <a:r>
              <a:rPr lang="en-GB" altLang="ja-JP" sz="800" dirty="0" smtClean="0"/>
              <a:t>(c) EER	: Energy Economy Rating</a:t>
            </a:r>
            <a:endParaRPr lang="ja-JP" altLang="ja-JP" sz="800" dirty="0" smtClean="0"/>
          </a:p>
          <a:p>
            <a:r>
              <a:rPr lang="en-GB" altLang="ja-JP" sz="800" dirty="0" smtClean="0"/>
              <a:t>(d) ASCR	: Absolute Speed Change Rating</a:t>
            </a:r>
            <a:endParaRPr lang="ja-JP" altLang="ja-JP" sz="800" dirty="0" smtClean="0"/>
          </a:p>
          <a:p>
            <a:r>
              <a:rPr lang="en-GB" altLang="ja-JP" sz="800" dirty="0" smtClean="0"/>
              <a:t>(e) IWR	: Inertial Work Rating</a:t>
            </a:r>
            <a:endParaRPr lang="ja-JP" altLang="ja-JP" sz="800" dirty="0" smtClean="0"/>
          </a:p>
          <a:p>
            <a:r>
              <a:rPr lang="en-GB" altLang="ja-JP" sz="800" dirty="0" smtClean="0"/>
              <a:t>(f) RMSSE	: Root Mean Squared Speed Error</a:t>
            </a:r>
            <a:endParaRPr kumimoji="1" lang="en-US" altLang="ja-JP" sz="800" b="0" i="0" u="none" strike="noStrike" kern="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(Ref</a:t>
            </a:r>
            <a:r>
              <a:rPr lang="en-US" altLang="ja-JP" dirty="0" smtClean="0"/>
              <a:t>.) Applicable test procedure </a:t>
            </a:r>
            <a:endParaRPr kumimoji="1" lang="ja-JP" altLang="en-US" dirty="0"/>
          </a:p>
        </p:txBody>
      </p:sp>
      <p:pic>
        <p:nvPicPr>
          <p:cNvPr id="1026" name="Picture 2"/>
          <p:cNvPicPr>
            <a:picLocks noGrp="1" noChangeAspect="1" noChangeArrowheads="1"/>
          </p:cNvPicPr>
          <p:nvPr>
            <p:ph sz="half" idx="1"/>
          </p:nvPr>
        </p:nvPicPr>
        <p:blipFill>
          <a:blip r:embed="rId2" cstate="print"/>
          <a:srcRect l="5745" r="11490"/>
          <a:stretch>
            <a:fillRect/>
          </a:stretch>
        </p:blipFill>
        <p:spPr bwMode="auto">
          <a:xfrm>
            <a:off x="2168531" y="2211232"/>
            <a:ext cx="4851741" cy="4530136"/>
          </a:xfrm>
          <a:prstGeom prst="rect">
            <a:avLst/>
          </a:prstGeom>
          <a:noFill/>
          <a:ln w="9525">
            <a:noFill/>
            <a:miter lim="800000"/>
            <a:headEnd/>
            <a:tailEnd/>
          </a:ln>
          <a:effectLst/>
        </p:spPr>
      </p:pic>
      <p:sp>
        <p:nvSpPr>
          <p:cNvPr id="4" name="スライド番号プレースホルダ 3"/>
          <p:cNvSpPr>
            <a:spLocks noGrp="1"/>
          </p:cNvSpPr>
          <p:nvPr>
            <p:ph type="sldNum" sz="quarter" idx="10"/>
          </p:nvPr>
        </p:nvSpPr>
        <p:spPr/>
        <p:txBody>
          <a:bodyPr/>
          <a:lstStyle/>
          <a:p>
            <a:pPr>
              <a:defRPr/>
            </a:pPr>
            <a:fld id="{F4605171-D679-442C-B1D7-15E30D2D6094}" type="slidenum">
              <a:rPr lang="ja-JP" altLang="en-US" smtClean="0"/>
              <a:pPr>
                <a:defRPr/>
              </a:pPr>
              <a:t>19</a:t>
            </a:fld>
            <a:endParaRPr lang="ja-JP" altLang="en-US"/>
          </a:p>
        </p:txBody>
      </p:sp>
      <p:sp>
        <p:nvSpPr>
          <p:cNvPr id="8" name="テキスト ボックス 7"/>
          <p:cNvSpPr txBox="1"/>
          <p:nvPr/>
        </p:nvSpPr>
        <p:spPr>
          <a:xfrm>
            <a:off x="251520" y="1085835"/>
            <a:ext cx="8640960" cy="830997"/>
          </a:xfrm>
          <a:prstGeom prst="rect">
            <a:avLst/>
          </a:prstGeom>
          <a:gradFill>
            <a:gsLst>
              <a:gs pos="0">
                <a:schemeClr val="accent1">
                  <a:tint val="50000"/>
                  <a:satMod val="300000"/>
                </a:schemeClr>
              </a:gs>
              <a:gs pos="35000">
                <a:schemeClr val="accent1">
                  <a:tint val="37000"/>
                  <a:satMod val="300000"/>
                </a:schemeClr>
              </a:gs>
              <a:gs pos="100000">
                <a:schemeClr val="accent1">
                  <a:tint val="15000"/>
                  <a:satMod val="350000"/>
                </a:schemeClr>
              </a:gs>
            </a:gsLst>
            <a:lin ang="16200000" scaled="1"/>
          </a:gradFill>
        </p:spPr>
        <p:txBody>
          <a:bodyPr wrap="square" rtlCol="0">
            <a:spAutoFit/>
          </a:bodyPr>
          <a:lstStyle/>
          <a:p>
            <a:r>
              <a:rPr kumimoji="1" lang="en-US" altLang="ja-JP" sz="2400" dirty="0" smtClean="0"/>
              <a:t>The applicable test procedure is selected according to the estimated PER and the vehicle classification(max speed)</a:t>
            </a:r>
            <a:endParaRPr kumimoji="1" lang="ja-JP" altLang="en-US" sz="24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Question from </a:t>
            </a:r>
            <a:r>
              <a:rPr kumimoji="1" lang="en-US" altLang="ja-JP" dirty="0" err="1" smtClean="0"/>
              <a:t>SG</a:t>
            </a:r>
            <a:r>
              <a:rPr kumimoji="1" lang="en-US" altLang="ja-JP" dirty="0" smtClean="0"/>
              <a:t>-EV</a:t>
            </a:r>
            <a:endParaRPr kumimoji="1" lang="ja-JP" altLang="en-US" dirty="0"/>
          </a:p>
        </p:txBody>
      </p:sp>
      <p:sp>
        <p:nvSpPr>
          <p:cNvPr id="3" name="コンテンツ プレースホルダ 2"/>
          <p:cNvSpPr>
            <a:spLocks noGrp="1"/>
          </p:cNvSpPr>
          <p:nvPr>
            <p:ph idx="1"/>
          </p:nvPr>
        </p:nvSpPr>
        <p:spPr>
          <a:xfrm>
            <a:off x="251520" y="836712"/>
            <a:ext cx="8640960" cy="5543550"/>
          </a:xfrm>
        </p:spPr>
        <p:txBody>
          <a:bodyPr/>
          <a:lstStyle/>
          <a:p>
            <a:pPr marL="0" indent="0">
              <a:buNone/>
            </a:pPr>
            <a:r>
              <a:rPr lang="en-US" altLang="ja-JP" sz="2400" b="1" u="sng" dirty="0" smtClean="0"/>
              <a:t>Question</a:t>
            </a:r>
            <a:r>
              <a:rPr lang="en-US" altLang="ja-JP" sz="2400" dirty="0" smtClean="0"/>
              <a:t>: </a:t>
            </a:r>
          </a:p>
          <a:p>
            <a:pPr marL="0" indent="0">
              <a:buNone/>
            </a:pPr>
            <a:r>
              <a:rPr lang="en-US" altLang="ja-JP" sz="2400" dirty="0" smtClean="0"/>
              <a:t>Should evaluation of the drive trace index be done (in the context of the Charge-Depleting-Test of an OVC-HEV) cycle by cycle or on the complete Charge-Depleting test?</a:t>
            </a:r>
          </a:p>
          <a:p>
            <a:pPr marL="0" indent="0">
              <a:buNone/>
            </a:pPr>
            <a:endParaRPr kumimoji="1" lang="en-US" altLang="ja-JP" sz="2400" dirty="0" smtClean="0"/>
          </a:p>
          <a:p>
            <a:pPr marL="0" indent="0">
              <a:buNone/>
            </a:pPr>
            <a:r>
              <a:rPr lang="en-US" altLang="ja-JP" sz="2400" b="1" u="sng" dirty="0" smtClean="0"/>
              <a:t>Suggestion</a:t>
            </a:r>
            <a:r>
              <a:rPr lang="en-US" altLang="ja-JP" sz="2400" dirty="0" smtClean="0"/>
              <a:t>: </a:t>
            </a:r>
            <a:endParaRPr kumimoji="1" lang="ja-JP" altLang="en-US" sz="2400" dirty="0"/>
          </a:p>
        </p:txBody>
      </p:sp>
      <p:sp>
        <p:nvSpPr>
          <p:cNvPr id="4" name="スライド番号プレースホルダ 3"/>
          <p:cNvSpPr>
            <a:spLocks noGrp="1"/>
          </p:cNvSpPr>
          <p:nvPr>
            <p:ph type="sldNum" sz="quarter" idx="10"/>
          </p:nvPr>
        </p:nvSpPr>
        <p:spPr/>
        <p:txBody>
          <a:bodyPr/>
          <a:lstStyle/>
          <a:p>
            <a:pPr>
              <a:defRPr/>
            </a:pPr>
            <a:fld id="{F4605171-D679-442C-B1D7-15E30D2D6094}" type="slidenum">
              <a:rPr lang="ja-JP" altLang="en-US" smtClean="0"/>
              <a:pPr>
                <a:defRPr/>
              </a:pPr>
              <a:t>2</a:t>
            </a:fld>
            <a:endParaRPr lang="ja-JP" altLang="en-US"/>
          </a:p>
        </p:txBody>
      </p:sp>
      <p:pic>
        <p:nvPicPr>
          <p:cNvPr id="5" name="Picture 2"/>
          <p:cNvPicPr>
            <a:picLocks noChangeAspect="1" noChangeArrowheads="1"/>
          </p:cNvPicPr>
          <p:nvPr/>
        </p:nvPicPr>
        <p:blipFill>
          <a:blip r:embed="rId2" cstate="print"/>
          <a:srcRect/>
          <a:stretch>
            <a:fillRect/>
          </a:stretch>
        </p:blipFill>
        <p:spPr bwMode="auto">
          <a:xfrm>
            <a:off x="323528" y="3729619"/>
            <a:ext cx="4070135" cy="1512168"/>
          </a:xfrm>
          <a:prstGeom prst="rect">
            <a:avLst/>
          </a:prstGeom>
          <a:noFill/>
          <a:ln w="9525">
            <a:noFill/>
            <a:miter lim="800000"/>
            <a:headEnd/>
            <a:tailEnd/>
          </a:ln>
        </p:spPr>
      </p:pic>
      <p:sp>
        <p:nvSpPr>
          <p:cNvPr id="6" name="四角形吹き出し 5"/>
          <p:cNvSpPr/>
          <p:nvPr/>
        </p:nvSpPr>
        <p:spPr>
          <a:xfrm>
            <a:off x="1979563" y="5601057"/>
            <a:ext cx="1512317" cy="504825"/>
          </a:xfrm>
          <a:prstGeom prst="wedgeRectCallout">
            <a:avLst>
              <a:gd name="adj1" fmla="val -62993"/>
              <a:gd name="adj2" fmla="val -171059"/>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n-US" altLang="ja-JP" sz="1400">
                <a:solidFill>
                  <a:srgbClr val="FF0000"/>
                </a:solidFill>
              </a:rPr>
              <a:t>Calculate each cycle</a:t>
            </a:r>
            <a:endParaRPr lang="ja-JP" altLang="en-US" sz="1400">
              <a:solidFill>
                <a:srgbClr val="FF0000"/>
              </a:solidFill>
            </a:endParaRPr>
          </a:p>
        </p:txBody>
      </p:sp>
      <p:sp>
        <p:nvSpPr>
          <p:cNvPr id="7" name="四角形吹き出し 6"/>
          <p:cNvSpPr/>
          <p:nvPr/>
        </p:nvSpPr>
        <p:spPr>
          <a:xfrm>
            <a:off x="1979563" y="5601057"/>
            <a:ext cx="1512317" cy="504825"/>
          </a:xfrm>
          <a:prstGeom prst="wedgeRectCallout">
            <a:avLst>
              <a:gd name="adj1" fmla="val -28749"/>
              <a:gd name="adj2" fmla="val -173455"/>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n-US" altLang="ja-JP" sz="1400">
                <a:solidFill>
                  <a:srgbClr val="FF0000"/>
                </a:solidFill>
              </a:rPr>
              <a:t>Calculate each cycle</a:t>
            </a:r>
            <a:endParaRPr lang="ja-JP" altLang="en-US" sz="1400">
              <a:solidFill>
                <a:srgbClr val="FF0000"/>
              </a:solidFill>
            </a:endParaRPr>
          </a:p>
        </p:txBody>
      </p:sp>
      <p:sp>
        <p:nvSpPr>
          <p:cNvPr id="8" name="四角形吹き出し 7"/>
          <p:cNvSpPr/>
          <p:nvPr/>
        </p:nvSpPr>
        <p:spPr>
          <a:xfrm>
            <a:off x="1979563" y="5601057"/>
            <a:ext cx="1512317" cy="504825"/>
          </a:xfrm>
          <a:prstGeom prst="wedgeRectCallout">
            <a:avLst>
              <a:gd name="adj1" fmla="val 1199"/>
              <a:gd name="adj2" fmla="val -177394"/>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ja-JP" altLang="en-US" sz="1400" dirty="0">
              <a:solidFill>
                <a:srgbClr val="FF0000"/>
              </a:solidFill>
            </a:endParaRPr>
          </a:p>
        </p:txBody>
      </p:sp>
      <p:sp>
        <p:nvSpPr>
          <p:cNvPr id="9" name="四角形吹き出し 8"/>
          <p:cNvSpPr/>
          <p:nvPr/>
        </p:nvSpPr>
        <p:spPr>
          <a:xfrm>
            <a:off x="1979713" y="5601057"/>
            <a:ext cx="1512168" cy="504825"/>
          </a:xfrm>
          <a:prstGeom prst="wedgeRectCallout">
            <a:avLst>
              <a:gd name="adj1" fmla="val 38006"/>
              <a:gd name="adj2" fmla="val -173411"/>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n-US" altLang="ja-JP" sz="1400" dirty="0">
                <a:solidFill>
                  <a:srgbClr val="FF0000"/>
                </a:solidFill>
              </a:rPr>
              <a:t>Calculate </a:t>
            </a:r>
            <a:r>
              <a:rPr lang="en-US" altLang="ja-JP" sz="1400" dirty="0" smtClean="0">
                <a:solidFill>
                  <a:srgbClr val="FF0000"/>
                </a:solidFill>
              </a:rPr>
              <a:t>DTIs </a:t>
            </a:r>
            <a:r>
              <a:rPr lang="en-US" altLang="ja-JP" sz="1400" dirty="0">
                <a:solidFill>
                  <a:srgbClr val="FF0000"/>
                </a:solidFill>
              </a:rPr>
              <a:t>respectively</a:t>
            </a:r>
            <a:endParaRPr lang="ja-JP" altLang="en-US" sz="1400" dirty="0">
              <a:solidFill>
                <a:srgbClr val="FF0000"/>
              </a:solidFill>
            </a:endParaRPr>
          </a:p>
        </p:txBody>
      </p:sp>
      <p:sp>
        <p:nvSpPr>
          <p:cNvPr id="10" name="テキスト ボックス 9"/>
          <p:cNvSpPr txBox="1"/>
          <p:nvPr/>
        </p:nvSpPr>
        <p:spPr>
          <a:xfrm>
            <a:off x="4355976" y="3429000"/>
            <a:ext cx="4536504" cy="646331"/>
          </a:xfrm>
          <a:prstGeom prst="rect">
            <a:avLst/>
          </a:prstGeom>
          <a:gradFill>
            <a:gsLst>
              <a:gs pos="0">
                <a:schemeClr val="accent1">
                  <a:tint val="50000"/>
                  <a:satMod val="300000"/>
                </a:schemeClr>
              </a:gs>
              <a:gs pos="35000">
                <a:schemeClr val="accent1">
                  <a:tint val="37000"/>
                  <a:satMod val="300000"/>
                </a:schemeClr>
              </a:gs>
              <a:gs pos="100000">
                <a:schemeClr val="accent1">
                  <a:tint val="15000"/>
                  <a:satMod val="350000"/>
                </a:schemeClr>
              </a:gs>
            </a:gsLst>
            <a:lin ang="16200000" scaled="1"/>
          </a:gradFill>
        </p:spPr>
        <p:txBody>
          <a:bodyPr wrap="square" rtlCol="0">
            <a:spAutoFit/>
          </a:bodyPr>
          <a:lstStyle/>
          <a:p>
            <a:pPr marL="176213" indent="-176213">
              <a:buFont typeface="Arial" pitchFamily="34" charset="0"/>
              <a:buChar char="•"/>
            </a:pPr>
            <a:r>
              <a:rPr lang="en-US" altLang="ja-JP" dirty="0" smtClean="0"/>
              <a:t>Calculate DTIs in each cycle</a:t>
            </a:r>
          </a:p>
          <a:p>
            <a:pPr marL="176213" indent="-176213">
              <a:buFont typeface="Arial" pitchFamily="34" charset="0"/>
              <a:buChar char="•"/>
            </a:pPr>
            <a:r>
              <a:rPr lang="en-US" altLang="ja-JP" dirty="0" smtClean="0"/>
              <a:t>each DTI should meet the criteria</a:t>
            </a:r>
          </a:p>
        </p:txBody>
      </p:sp>
      <p:graphicFrame>
        <p:nvGraphicFramePr>
          <p:cNvPr id="11" name="Group 51"/>
          <p:cNvGraphicFramePr>
            <a:graphicFrameLocks noGrp="1"/>
          </p:cNvGraphicFramePr>
          <p:nvPr/>
        </p:nvGraphicFramePr>
        <p:xfrm>
          <a:off x="4427984" y="4335809"/>
          <a:ext cx="4320479" cy="1541463"/>
        </p:xfrm>
        <a:graphic>
          <a:graphicData uri="http://schemas.openxmlformats.org/drawingml/2006/table">
            <a:tbl>
              <a:tblPr/>
              <a:tblGrid>
                <a:gridCol w="792088"/>
                <a:gridCol w="864096"/>
                <a:gridCol w="864096"/>
                <a:gridCol w="1800199"/>
              </a:tblGrid>
              <a:tr h="3095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400" b="1" i="0" u="none" strike="noStrike" cap="none" normalizeH="0" baseline="0" dirty="0" smtClean="0">
                          <a:ln>
                            <a:noFill/>
                          </a:ln>
                          <a:solidFill>
                            <a:srgbClr val="FFFFFF"/>
                          </a:solidFill>
                          <a:effectLst/>
                          <a:latin typeface="Arial" charset="0"/>
                          <a:ea typeface="ＭＳ Ｐゴシック" charset="-128"/>
                        </a:rPr>
                        <a:t>Cycle</a:t>
                      </a:r>
                      <a:endParaRPr kumimoji="1" lang="ja-JP" altLang="en-US" sz="1400" b="1" i="0" u="none" strike="noStrike" cap="none" normalizeH="0" baseline="0" dirty="0" smtClean="0">
                        <a:ln>
                          <a:noFill/>
                        </a:ln>
                        <a:solidFill>
                          <a:srgbClr val="FFFFFF"/>
                        </a:solidFill>
                        <a:effectLst/>
                        <a:latin typeface="Arial"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400" b="1" i="0" u="none" strike="noStrike" cap="none" normalizeH="0" baseline="0" dirty="0" smtClean="0">
                          <a:ln>
                            <a:noFill/>
                          </a:ln>
                          <a:solidFill>
                            <a:srgbClr val="FFFFFF"/>
                          </a:solidFill>
                          <a:effectLst/>
                          <a:latin typeface="Arial" charset="0"/>
                          <a:ea typeface="ＭＳ Ｐゴシック" charset="-128"/>
                        </a:rPr>
                        <a:t>IWR</a:t>
                      </a:r>
                      <a:endParaRPr kumimoji="1" lang="ja-JP" altLang="en-US" sz="1400" b="1" i="0" u="none" strike="noStrike" cap="none" normalizeH="0" baseline="0" dirty="0" smtClean="0">
                        <a:ln>
                          <a:noFill/>
                        </a:ln>
                        <a:solidFill>
                          <a:srgbClr val="FFFFFF"/>
                        </a:solidFill>
                        <a:effectLst/>
                        <a:latin typeface="Arial"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400" b="1" i="0" u="none" strike="noStrike" cap="none" normalizeH="0" baseline="0" dirty="0" smtClean="0">
                          <a:ln>
                            <a:noFill/>
                          </a:ln>
                          <a:solidFill>
                            <a:srgbClr val="FFFFFF"/>
                          </a:solidFill>
                          <a:effectLst/>
                          <a:latin typeface="Arial" charset="0"/>
                          <a:ea typeface="ＭＳ Ｐゴシック" charset="-128"/>
                        </a:rPr>
                        <a:t>RMSSE</a:t>
                      </a:r>
                      <a:endParaRPr kumimoji="1" lang="ja-JP" altLang="en-US" sz="1400" b="1" i="0" u="none" strike="noStrike" cap="none" normalizeH="0" baseline="0" dirty="0" smtClean="0">
                        <a:ln>
                          <a:noFill/>
                        </a:ln>
                        <a:solidFill>
                          <a:srgbClr val="FFFFFF"/>
                        </a:solidFill>
                        <a:effectLst/>
                        <a:latin typeface="Arial"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400" b="1" i="0" u="none" strike="noStrike" cap="none" normalizeH="0" baseline="0" dirty="0" smtClean="0">
                          <a:ln>
                            <a:noFill/>
                          </a:ln>
                          <a:solidFill>
                            <a:srgbClr val="FFFFFF"/>
                          </a:solidFill>
                          <a:effectLst/>
                          <a:latin typeface="Arial" charset="0"/>
                          <a:ea typeface="ＭＳ Ｐゴシック" charset="-128"/>
                        </a:rPr>
                        <a:t>ER/DR/EER/ASCR</a:t>
                      </a:r>
                      <a:endParaRPr kumimoji="1" lang="ja-JP" altLang="en-US" sz="1400" b="1" i="0" u="none" strike="noStrike" cap="none" normalizeH="0" baseline="0" dirty="0" smtClean="0">
                        <a:ln>
                          <a:noFill/>
                        </a:ln>
                        <a:solidFill>
                          <a:srgbClr val="FFFFFF"/>
                        </a:solidFill>
                        <a:effectLst/>
                        <a:latin typeface="Arial"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079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smtClean="0">
                          <a:ln>
                            <a:noFill/>
                          </a:ln>
                          <a:solidFill>
                            <a:srgbClr val="000000"/>
                          </a:solidFill>
                          <a:effectLst/>
                          <a:latin typeface="Arial" charset="0"/>
                          <a:ea typeface="ＭＳ Ｐゴシック" charset="-128"/>
                        </a:rPr>
                        <a:t>1</a:t>
                      </a:r>
                      <a:endParaRPr kumimoji="1" lang="ja-JP" altLang="en-US" sz="1400" b="0" i="0" u="none" strike="noStrike" cap="none" normalizeH="0" baseline="0" smtClean="0">
                        <a:ln>
                          <a:noFill/>
                        </a:ln>
                        <a:solidFill>
                          <a:srgbClr val="000000"/>
                        </a:solidFill>
                        <a:effectLst/>
                        <a:latin typeface="Arial"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smtClean="0">
                          <a:ln>
                            <a:noFill/>
                          </a:ln>
                          <a:solidFill>
                            <a:srgbClr val="000000"/>
                          </a:solidFill>
                          <a:effectLst/>
                          <a:latin typeface="Arial" charset="0"/>
                          <a:ea typeface="ＭＳ Ｐゴシック" charset="-128"/>
                        </a:rPr>
                        <a:t>x.xx</a:t>
                      </a:r>
                      <a:endParaRPr kumimoji="1" lang="ja-JP" altLang="en-US" sz="1400" b="0" i="0" u="none" strike="noStrike" cap="none" normalizeH="0" baseline="0" smtClean="0">
                        <a:ln>
                          <a:noFill/>
                        </a:ln>
                        <a:solidFill>
                          <a:srgbClr val="000000"/>
                        </a:solidFill>
                        <a:effectLst/>
                        <a:latin typeface="Arial"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dirty="0" err="1" smtClean="0">
                          <a:ln>
                            <a:noFill/>
                          </a:ln>
                          <a:solidFill>
                            <a:srgbClr val="000000"/>
                          </a:solidFill>
                          <a:effectLst/>
                          <a:latin typeface="Arial" charset="0"/>
                          <a:ea typeface="ＭＳ Ｐゴシック" charset="-128"/>
                        </a:rPr>
                        <a:t>x.xx</a:t>
                      </a:r>
                      <a:endParaRPr kumimoji="1" lang="ja-JP" altLang="en-US" sz="1400" b="0" i="0" u="none" strike="noStrike" cap="none" normalizeH="0" baseline="0" dirty="0" smtClean="0">
                        <a:ln>
                          <a:noFill/>
                        </a:ln>
                        <a:solidFill>
                          <a:srgbClr val="000000"/>
                        </a:solidFill>
                        <a:effectLst/>
                        <a:latin typeface="Arial"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Arial" charset="0"/>
                          <a:ea typeface="ＭＳ Ｐゴシック" charset="-128"/>
                        </a:rPr>
                        <a:t>...</a:t>
                      </a:r>
                      <a:endParaRPr kumimoji="1" lang="ja-JP" altLang="en-US" sz="1400" b="0" i="0" u="none" strike="noStrike" cap="none" normalizeH="0" baseline="0" dirty="0" smtClean="0">
                        <a:ln>
                          <a:noFill/>
                        </a:ln>
                        <a:solidFill>
                          <a:srgbClr val="000000"/>
                        </a:solidFill>
                        <a:effectLst/>
                        <a:latin typeface="Arial"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r>
              <a:tr h="3079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Arial" charset="0"/>
                          <a:ea typeface="ＭＳ Ｐゴシック" charset="-128"/>
                        </a:rPr>
                        <a:t>2</a:t>
                      </a:r>
                      <a:endParaRPr kumimoji="1" lang="ja-JP" altLang="en-US" sz="1400" b="0" i="0" u="none" strike="noStrike" cap="none" normalizeH="0" baseline="0" dirty="0" smtClean="0">
                        <a:ln>
                          <a:noFill/>
                        </a:ln>
                        <a:solidFill>
                          <a:srgbClr val="000000"/>
                        </a:solidFill>
                        <a:effectLst/>
                        <a:latin typeface="Arial"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dirty="0" err="1" smtClean="0">
                          <a:ln>
                            <a:noFill/>
                          </a:ln>
                          <a:solidFill>
                            <a:srgbClr val="000000"/>
                          </a:solidFill>
                          <a:effectLst/>
                          <a:latin typeface="Arial" charset="0"/>
                          <a:ea typeface="ＭＳ Ｐゴシック" charset="-128"/>
                        </a:rPr>
                        <a:t>x.xx</a:t>
                      </a:r>
                      <a:endParaRPr kumimoji="1" lang="ja-JP" altLang="en-US" sz="1400" b="0" i="0" u="none" strike="noStrike" cap="none" normalizeH="0" baseline="0" dirty="0" smtClean="0">
                        <a:ln>
                          <a:noFill/>
                        </a:ln>
                        <a:solidFill>
                          <a:srgbClr val="000000"/>
                        </a:solidFill>
                        <a:effectLst/>
                        <a:latin typeface="Arial"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dirty="0" err="1" smtClean="0">
                          <a:ln>
                            <a:noFill/>
                          </a:ln>
                          <a:solidFill>
                            <a:srgbClr val="000000"/>
                          </a:solidFill>
                          <a:effectLst/>
                          <a:latin typeface="Arial" charset="0"/>
                          <a:ea typeface="ＭＳ Ｐゴシック" charset="-128"/>
                        </a:rPr>
                        <a:t>x.xx</a:t>
                      </a:r>
                      <a:endParaRPr kumimoji="1" lang="ja-JP" altLang="en-US" sz="1400" b="0" i="0" u="none" strike="noStrike" cap="none" normalizeH="0" baseline="0" dirty="0" smtClean="0">
                        <a:ln>
                          <a:noFill/>
                        </a:ln>
                        <a:solidFill>
                          <a:srgbClr val="000000"/>
                        </a:solidFill>
                        <a:effectLst/>
                        <a:latin typeface="Arial"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Arial" charset="0"/>
                          <a:ea typeface="ＭＳ Ｐゴシック" charset="-128"/>
                        </a:rPr>
                        <a:t>....</a:t>
                      </a:r>
                      <a:endParaRPr kumimoji="1" lang="ja-JP" altLang="en-US" sz="1400" b="0" i="0" u="none" strike="noStrike" cap="none" normalizeH="0" baseline="0" dirty="0" smtClean="0">
                        <a:ln>
                          <a:noFill/>
                        </a:ln>
                        <a:solidFill>
                          <a:srgbClr val="000000"/>
                        </a:solidFill>
                        <a:effectLst/>
                        <a:latin typeface="Arial"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r>
              <a:tr h="3079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Arial" charset="0"/>
                          <a:ea typeface="ＭＳ Ｐゴシック" charset="-128"/>
                        </a:rPr>
                        <a: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Arial" charset="0"/>
                          <a:ea typeface="ＭＳ Ｐゴシック" charset="-128"/>
                        </a:rPr>
                        <a:t>...</a:t>
                      </a:r>
                      <a:endParaRPr kumimoji="1" lang="ja-JP" altLang="en-US" sz="1400" b="0" i="0" u="none" strike="noStrike" cap="none" normalizeH="0" baseline="0" dirty="0" smtClean="0">
                        <a:ln>
                          <a:noFill/>
                        </a:ln>
                        <a:solidFill>
                          <a:srgbClr val="000000"/>
                        </a:solidFill>
                        <a:effectLst/>
                        <a:latin typeface="Arial"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Arial" charset="0"/>
                          <a:ea typeface="ＭＳ Ｐゴシック" charset="-128"/>
                        </a:rPr>
                        <a:t>...</a:t>
                      </a:r>
                      <a:endParaRPr kumimoji="1" lang="ja-JP" altLang="en-US" sz="1400" b="0" i="0" u="none" strike="noStrike" cap="none" normalizeH="0" baseline="0" dirty="0" smtClean="0">
                        <a:ln>
                          <a:noFill/>
                        </a:ln>
                        <a:solidFill>
                          <a:srgbClr val="000000"/>
                        </a:solidFill>
                        <a:effectLst/>
                        <a:latin typeface="Arial"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Arial" charset="0"/>
                          <a:ea typeface="ＭＳ Ｐゴシック" charset="-128"/>
                        </a:rPr>
                        <a:t>...</a:t>
                      </a:r>
                      <a:endParaRPr kumimoji="1" lang="ja-JP" altLang="en-US" sz="1400" b="0" i="0" u="none" strike="noStrike" cap="none" normalizeH="0" baseline="0" dirty="0" smtClean="0">
                        <a:ln>
                          <a:noFill/>
                        </a:ln>
                        <a:solidFill>
                          <a:srgbClr val="000000"/>
                        </a:solidFill>
                        <a:effectLst/>
                        <a:latin typeface="Arial"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r>
              <a:tr h="3079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dirty="0" err="1" smtClean="0">
                          <a:ln>
                            <a:noFill/>
                          </a:ln>
                          <a:solidFill>
                            <a:srgbClr val="000000"/>
                          </a:solidFill>
                          <a:effectLst/>
                          <a:latin typeface="Arial" charset="0"/>
                          <a:ea typeface="ＭＳ Ｐゴシック" charset="-128"/>
                        </a:rPr>
                        <a:t>n+1</a:t>
                      </a:r>
                      <a:endParaRPr kumimoji="1" lang="en-US" altLang="ja-JP" sz="1400" b="0" i="0" u="none" strike="noStrike" cap="none" normalizeH="0" baseline="0" dirty="0" smtClean="0">
                        <a:ln>
                          <a:noFill/>
                        </a:ln>
                        <a:solidFill>
                          <a:srgbClr val="000000"/>
                        </a:solidFill>
                        <a:effectLst/>
                        <a:latin typeface="Arial"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dirty="0" err="1" smtClean="0">
                          <a:ln>
                            <a:noFill/>
                          </a:ln>
                          <a:solidFill>
                            <a:srgbClr val="000000"/>
                          </a:solidFill>
                          <a:effectLst/>
                          <a:latin typeface="Arial" charset="0"/>
                          <a:ea typeface="ＭＳ Ｐゴシック" charset="-128"/>
                        </a:rPr>
                        <a:t>x.xx</a:t>
                      </a:r>
                      <a:endParaRPr kumimoji="1" lang="ja-JP" altLang="en-US" sz="1400" b="0" i="0" u="none" strike="noStrike" cap="none" normalizeH="0" baseline="0" dirty="0" smtClean="0">
                        <a:ln>
                          <a:noFill/>
                        </a:ln>
                        <a:solidFill>
                          <a:srgbClr val="000000"/>
                        </a:solidFill>
                        <a:effectLst/>
                        <a:latin typeface="Arial"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dirty="0" err="1" smtClean="0">
                          <a:ln>
                            <a:noFill/>
                          </a:ln>
                          <a:solidFill>
                            <a:srgbClr val="000000"/>
                          </a:solidFill>
                          <a:effectLst/>
                          <a:latin typeface="Arial" charset="0"/>
                          <a:ea typeface="ＭＳ Ｐゴシック" charset="-128"/>
                        </a:rPr>
                        <a:t>x.xx</a:t>
                      </a:r>
                      <a:endParaRPr kumimoji="1" lang="ja-JP" altLang="en-US" sz="1400" b="0" i="0" u="none" strike="noStrike" cap="none" normalizeH="0" baseline="0" dirty="0" smtClean="0">
                        <a:ln>
                          <a:noFill/>
                        </a:ln>
                        <a:solidFill>
                          <a:srgbClr val="000000"/>
                        </a:solidFill>
                        <a:effectLst/>
                        <a:latin typeface="Arial"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Arial" charset="0"/>
                          <a:ea typeface="ＭＳ Ｐゴシック" charset="-128"/>
                        </a:rPr>
                        <a:t>...</a:t>
                      </a:r>
                      <a:endParaRPr kumimoji="1" lang="ja-JP" altLang="en-US" sz="1400" b="0" i="0" u="none" strike="noStrike" cap="none" normalizeH="0" baseline="0" dirty="0" smtClean="0">
                        <a:ln>
                          <a:noFill/>
                        </a:ln>
                        <a:solidFill>
                          <a:srgbClr val="000000"/>
                        </a:solidFill>
                        <a:effectLst/>
                        <a:latin typeface="Arial"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r>
            </a:tbl>
          </a:graphicData>
        </a:graphic>
      </p:graphicFrame>
      <p:sp>
        <p:nvSpPr>
          <p:cNvPr id="12" name="テキスト ボックス 11"/>
          <p:cNvSpPr txBox="1"/>
          <p:nvPr/>
        </p:nvSpPr>
        <p:spPr>
          <a:xfrm>
            <a:off x="2483768" y="3698999"/>
            <a:ext cx="576064" cy="276999"/>
          </a:xfrm>
          <a:prstGeom prst="rect">
            <a:avLst/>
          </a:prstGeom>
          <a:noFill/>
        </p:spPr>
        <p:txBody>
          <a:bodyPr wrap="square" rtlCol="0">
            <a:spAutoFit/>
          </a:bodyPr>
          <a:lstStyle/>
          <a:p>
            <a:pPr algn="ctr"/>
            <a:r>
              <a:rPr kumimoji="1" lang="en-US" altLang="ja-JP" sz="1200" dirty="0" smtClean="0"/>
              <a:t>#n</a:t>
            </a:r>
            <a:endParaRPr kumimoji="1" lang="ja-JP" altLang="en-US" sz="1200" dirty="0"/>
          </a:p>
        </p:txBody>
      </p:sp>
      <p:sp>
        <p:nvSpPr>
          <p:cNvPr id="13" name="テキスト ボックス 12"/>
          <p:cNvSpPr txBox="1"/>
          <p:nvPr/>
        </p:nvSpPr>
        <p:spPr>
          <a:xfrm>
            <a:off x="2987824" y="3698999"/>
            <a:ext cx="648072" cy="276999"/>
          </a:xfrm>
          <a:prstGeom prst="rect">
            <a:avLst/>
          </a:prstGeom>
          <a:noFill/>
        </p:spPr>
        <p:txBody>
          <a:bodyPr wrap="square" rtlCol="0">
            <a:spAutoFit/>
          </a:bodyPr>
          <a:lstStyle/>
          <a:p>
            <a:pPr algn="ctr"/>
            <a:r>
              <a:rPr kumimoji="1" lang="en-US" altLang="ja-JP" sz="1200" dirty="0" smtClean="0"/>
              <a:t>#</a:t>
            </a:r>
            <a:r>
              <a:rPr kumimoji="1" lang="en-US" altLang="ja-JP" sz="1200" dirty="0" err="1" smtClean="0"/>
              <a:t>n+1</a:t>
            </a:r>
            <a:endParaRPr kumimoji="1" lang="ja-JP" altLang="en-US" sz="1200" dirty="0"/>
          </a:p>
        </p:txBody>
      </p:sp>
      <p:sp>
        <p:nvSpPr>
          <p:cNvPr id="14" name="テキスト ボックス 13"/>
          <p:cNvSpPr txBox="1"/>
          <p:nvPr/>
        </p:nvSpPr>
        <p:spPr>
          <a:xfrm>
            <a:off x="2051720" y="3698999"/>
            <a:ext cx="648072" cy="276999"/>
          </a:xfrm>
          <a:prstGeom prst="rect">
            <a:avLst/>
          </a:prstGeom>
          <a:noFill/>
        </p:spPr>
        <p:txBody>
          <a:bodyPr wrap="square" rtlCol="0">
            <a:spAutoFit/>
          </a:bodyPr>
          <a:lstStyle/>
          <a:p>
            <a:pPr algn="ctr"/>
            <a:r>
              <a:rPr kumimoji="1" lang="en-US" altLang="ja-JP" sz="1200" dirty="0" smtClean="0"/>
              <a:t>#n-1</a:t>
            </a:r>
            <a:endParaRPr kumimoji="1" lang="ja-JP" altLang="en-US" sz="1200" dirty="0"/>
          </a:p>
        </p:txBody>
      </p:sp>
      <p:sp>
        <p:nvSpPr>
          <p:cNvPr id="15" name="テキスト ボックス 14"/>
          <p:cNvSpPr txBox="1"/>
          <p:nvPr/>
        </p:nvSpPr>
        <p:spPr>
          <a:xfrm>
            <a:off x="1475656" y="3698999"/>
            <a:ext cx="648072" cy="276999"/>
          </a:xfrm>
          <a:prstGeom prst="rect">
            <a:avLst/>
          </a:prstGeom>
          <a:noFill/>
        </p:spPr>
        <p:txBody>
          <a:bodyPr wrap="square" rtlCol="0">
            <a:spAutoFit/>
          </a:bodyPr>
          <a:lstStyle/>
          <a:p>
            <a:pPr algn="ctr"/>
            <a:r>
              <a:rPr kumimoji="1" lang="en-US" altLang="ja-JP" sz="1200" dirty="0" smtClean="0"/>
              <a:t>#n-2</a:t>
            </a:r>
            <a:endParaRPr kumimoji="1" lang="ja-JP" altLang="en-US" sz="1200" dirty="0"/>
          </a:p>
        </p:txBody>
      </p:sp>
      <p:sp>
        <p:nvSpPr>
          <p:cNvPr id="16" name="テキスト ボックス 15"/>
          <p:cNvSpPr txBox="1"/>
          <p:nvPr/>
        </p:nvSpPr>
        <p:spPr>
          <a:xfrm>
            <a:off x="1475656" y="3547616"/>
            <a:ext cx="648072" cy="276999"/>
          </a:xfrm>
          <a:prstGeom prst="rect">
            <a:avLst/>
          </a:prstGeom>
          <a:noFill/>
        </p:spPr>
        <p:txBody>
          <a:bodyPr wrap="square" rtlCol="0">
            <a:spAutoFit/>
          </a:bodyPr>
          <a:lstStyle/>
          <a:p>
            <a:pPr algn="ctr"/>
            <a:r>
              <a:rPr kumimoji="1" lang="en-US" altLang="ja-JP" sz="1200" dirty="0" smtClean="0"/>
              <a:t>Cycle</a:t>
            </a:r>
            <a:endParaRPr kumimoji="1" lang="ja-JP" altLang="en-US" sz="12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p:txBody>
          <a:bodyPr/>
          <a:lstStyle/>
          <a:p>
            <a:r>
              <a:rPr kumimoji="1" lang="en-US" altLang="ja-JP" dirty="0" smtClean="0"/>
              <a:t>(Ref.) </a:t>
            </a:r>
            <a:r>
              <a:rPr lang="en-GB" altLang="ja-JP" dirty="0" smtClean="0"/>
              <a:t>Selection of driver-selectable modes for CD test</a:t>
            </a:r>
            <a:endParaRPr kumimoji="1" lang="ja-JP" altLang="en-US" dirty="0"/>
          </a:p>
        </p:txBody>
      </p:sp>
      <p:pic>
        <p:nvPicPr>
          <p:cNvPr id="2050" name="Picture 2"/>
          <p:cNvPicPr>
            <a:picLocks noGrp="1" noChangeAspect="1" noChangeArrowheads="1"/>
          </p:cNvPicPr>
          <p:nvPr>
            <p:ph idx="1"/>
          </p:nvPr>
        </p:nvPicPr>
        <p:blipFill>
          <a:blip r:embed="rId2" cstate="print"/>
          <a:stretch>
            <a:fillRect/>
          </a:stretch>
        </p:blipFill>
        <p:spPr bwMode="auto">
          <a:xfrm>
            <a:off x="736516" y="692696"/>
            <a:ext cx="7651908" cy="5927479"/>
          </a:xfrm>
          <a:prstGeom prst="rect">
            <a:avLst/>
          </a:prstGeom>
          <a:noFill/>
          <a:ln w="9525">
            <a:noFill/>
            <a:miter lim="800000"/>
            <a:headEnd/>
            <a:tailEnd/>
          </a:ln>
          <a:effectLst/>
        </p:spPr>
      </p:pic>
      <p:sp>
        <p:nvSpPr>
          <p:cNvPr id="5" name="スライド番号プレースホルダ 4"/>
          <p:cNvSpPr>
            <a:spLocks noGrp="1"/>
          </p:cNvSpPr>
          <p:nvPr>
            <p:ph type="sldNum" sz="quarter" idx="10"/>
          </p:nvPr>
        </p:nvSpPr>
        <p:spPr/>
        <p:txBody>
          <a:bodyPr/>
          <a:lstStyle/>
          <a:p>
            <a:pPr>
              <a:defRPr/>
            </a:pPr>
            <a:fld id="{F204BCF0-F5D5-4ECD-8BF8-B66F1B010E3D}" type="slidenum">
              <a:rPr lang="ja-JP" altLang="en-US" smtClean="0"/>
              <a:pPr>
                <a:defRPr/>
              </a:pPr>
              <a:t>20</a:t>
            </a:fld>
            <a:endParaRPr lang="ja-JP" alt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lang="en-US" altLang="ja-JP" dirty="0" smtClean="0"/>
              <a:t>(Ref.) </a:t>
            </a:r>
            <a:r>
              <a:rPr lang="en-GB" altLang="ja-JP" dirty="0" smtClean="0"/>
              <a:t>Selection of driver-selectable modes for CS test</a:t>
            </a:r>
            <a:endParaRPr kumimoji="1" lang="ja-JP" altLang="en-US" dirty="0"/>
          </a:p>
        </p:txBody>
      </p:sp>
      <p:sp>
        <p:nvSpPr>
          <p:cNvPr id="5" name="スライド番号プレースホルダ 4"/>
          <p:cNvSpPr>
            <a:spLocks noGrp="1"/>
          </p:cNvSpPr>
          <p:nvPr>
            <p:ph type="sldNum" sz="quarter" idx="10"/>
          </p:nvPr>
        </p:nvSpPr>
        <p:spPr/>
        <p:txBody>
          <a:bodyPr/>
          <a:lstStyle/>
          <a:p>
            <a:pPr>
              <a:defRPr/>
            </a:pPr>
            <a:fld id="{F204BCF0-F5D5-4ECD-8BF8-B66F1B010E3D}" type="slidenum">
              <a:rPr lang="ja-JP" altLang="en-US" smtClean="0"/>
              <a:pPr>
                <a:defRPr/>
              </a:pPr>
              <a:t>21</a:t>
            </a:fld>
            <a:endParaRPr lang="ja-JP" altLang="en-US"/>
          </a:p>
        </p:txBody>
      </p:sp>
      <p:pic>
        <p:nvPicPr>
          <p:cNvPr id="3074" name="Picture 2"/>
          <p:cNvPicPr>
            <a:picLocks noGrp="1" noChangeAspect="1" noChangeArrowheads="1"/>
          </p:cNvPicPr>
          <p:nvPr>
            <p:ph idx="1"/>
          </p:nvPr>
        </p:nvPicPr>
        <p:blipFill>
          <a:blip r:embed="rId2" cstate="print"/>
          <a:srcRect/>
          <a:stretch>
            <a:fillRect/>
          </a:stretch>
        </p:blipFill>
        <p:spPr bwMode="auto">
          <a:xfrm>
            <a:off x="1115616" y="764704"/>
            <a:ext cx="6882825" cy="5904656"/>
          </a:xfrm>
          <a:prstGeom prst="rect">
            <a:avLst/>
          </a:prstGeom>
          <a:noFill/>
          <a:ln w="9525">
            <a:noFill/>
            <a:miter lim="800000"/>
            <a:headEnd/>
            <a:tailEnd/>
          </a:ln>
          <a:effectLst/>
        </p:spPr>
      </p:pic>
      <p:sp>
        <p:nvSpPr>
          <p:cNvPr id="21" name="フリーフォーム 20"/>
          <p:cNvSpPr/>
          <p:nvPr/>
        </p:nvSpPr>
        <p:spPr>
          <a:xfrm>
            <a:off x="4908884" y="3617495"/>
            <a:ext cx="2261937" cy="352926"/>
          </a:xfrm>
          <a:custGeom>
            <a:avLst/>
            <a:gdLst>
              <a:gd name="connsiteX0" fmla="*/ 0 w 2261937"/>
              <a:gd name="connsiteY0" fmla="*/ 0 h 352926"/>
              <a:gd name="connsiteX1" fmla="*/ 2261937 w 2261937"/>
              <a:gd name="connsiteY1" fmla="*/ 0 h 352926"/>
              <a:gd name="connsiteX2" fmla="*/ 2261937 w 2261937"/>
              <a:gd name="connsiteY2" fmla="*/ 352926 h 352926"/>
            </a:gdLst>
            <a:ahLst/>
            <a:cxnLst>
              <a:cxn ang="0">
                <a:pos x="connsiteX0" y="connsiteY0"/>
              </a:cxn>
              <a:cxn ang="0">
                <a:pos x="connsiteX1" y="connsiteY1"/>
              </a:cxn>
              <a:cxn ang="0">
                <a:pos x="connsiteX2" y="connsiteY2"/>
              </a:cxn>
            </a:cxnLst>
            <a:rect l="l" t="t" r="r" b="b"/>
            <a:pathLst>
              <a:path w="2261937" h="352926">
                <a:moveTo>
                  <a:pt x="0" y="0"/>
                </a:moveTo>
                <a:lnTo>
                  <a:pt x="2261937" y="0"/>
                </a:lnTo>
                <a:lnTo>
                  <a:pt x="2261937" y="352926"/>
                </a:lnTo>
              </a:path>
            </a:pathLst>
          </a:custGeom>
          <a:ln>
            <a:solidFill>
              <a:schemeClr val="bg1">
                <a:lumMod val="50000"/>
              </a:schemeClr>
            </a:solidFill>
            <a:prstDash val="dash"/>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cxnSp>
        <p:nvCxnSpPr>
          <p:cNvPr id="29" name="直線矢印コネクタ 28"/>
          <p:cNvCxnSpPr/>
          <p:nvPr/>
        </p:nvCxnSpPr>
        <p:spPr>
          <a:xfrm>
            <a:off x="4888850" y="3989022"/>
            <a:ext cx="0" cy="144016"/>
          </a:xfrm>
          <a:prstGeom prst="straightConnector1">
            <a:avLst/>
          </a:prstGeom>
          <a:ln>
            <a:solidFill>
              <a:schemeClr val="bg1">
                <a:lumMod val="5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(Ref.) </a:t>
            </a:r>
            <a:r>
              <a:rPr lang="en-GB" altLang="ja-JP" dirty="0" smtClean="0"/>
              <a:t>Selection of driver-selectable modes for </a:t>
            </a:r>
            <a:r>
              <a:rPr lang="en-GB" altLang="ja-JP" dirty="0" err="1" smtClean="0"/>
              <a:t>PEVs</a:t>
            </a:r>
            <a:endParaRPr kumimoji="1" lang="ja-JP" altLang="en-US" dirty="0"/>
          </a:p>
        </p:txBody>
      </p:sp>
      <p:sp>
        <p:nvSpPr>
          <p:cNvPr id="4" name="スライド番号プレースホルダ 3"/>
          <p:cNvSpPr>
            <a:spLocks noGrp="1"/>
          </p:cNvSpPr>
          <p:nvPr>
            <p:ph type="sldNum" sz="quarter" idx="10"/>
          </p:nvPr>
        </p:nvSpPr>
        <p:spPr/>
        <p:txBody>
          <a:bodyPr/>
          <a:lstStyle/>
          <a:p>
            <a:pPr>
              <a:defRPr/>
            </a:pPr>
            <a:fld id="{F4605171-D679-442C-B1D7-15E30D2D6094}" type="slidenum">
              <a:rPr lang="ja-JP" altLang="en-US" smtClean="0"/>
              <a:pPr>
                <a:defRPr/>
              </a:pPr>
              <a:t>22</a:t>
            </a:fld>
            <a:endParaRPr lang="ja-JP" altLang="en-US"/>
          </a:p>
        </p:txBody>
      </p:sp>
      <p:pic>
        <p:nvPicPr>
          <p:cNvPr id="4098" name="Picture 2"/>
          <p:cNvPicPr>
            <a:picLocks noGrp="1" noChangeAspect="1" noChangeArrowheads="1"/>
          </p:cNvPicPr>
          <p:nvPr>
            <p:ph idx="1"/>
          </p:nvPr>
        </p:nvPicPr>
        <p:blipFill>
          <a:blip r:embed="rId2" cstate="print"/>
          <a:srcRect/>
          <a:stretch>
            <a:fillRect/>
          </a:stretch>
        </p:blipFill>
        <p:spPr bwMode="auto">
          <a:xfrm>
            <a:off x="839626" y="631234"/>
            <a:ext cx="7431676" cy="5966118"/>
          </a:xfrm>
          <a:prstGeom prst="rect">
            <a:avLst/>
          </a:prstGeom>
          <a:noFill/>
          <a:ln w="9525">
            <a:noFill/>
            <a:miter lim="800000"/>
            <a:headEnd/>
            <a:tailEnd/>
          </a:ln>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Unexpected situation</a:t>
            </a:r>
            <a:endParaRPr kumimoji="1" lang="ja-JP" altLang="en-US" dirty="0"/>
          </a:p>
        </p:txBody>
      </p:sp>
      <p:sp>
        <p:nvSpPr>
          <p:cNvPr id="4" name="スライド番号プレースホルダ 3"/>
          <p:cNvSpPr>
            <a:spLocks noGrp="1"/>
          </p:cNvSpPr>
          <p:nvPr>
            <p:ph type="sldNum" sz="quarter" idx="10"/>
          </p:nvPr>
        </p:nvSpPr>
        <p:spPr/>
        <p:txBody>
          <a:bodyPr/>
          <a:lstStyle/>
          <a:p>
            <a:pPr>
              <a:defRPr/>
            </a:pPr>
            <a:fld id="{F4605171-D679-442C-B1D7-15E30D2D6094}" type="slidenum">
              <a:rPr lang="ja-JP" altLang="en-US" smtClean="0"/>
              <a:pPr>
                <a:defRPr/>
              </a:pPr>
              <a:t>3</a:t>
            </a:fld>
            <a:endParaRPr lang="ja-JP" altLang="en-US"/>
          </a:p>
        </p:txBody>
      </p:sp>
      <p:sp>
        <p:nvSpPr>
          <p:cNvPr id="5" name="コンテンツ プレースホルダ 2"/>
          <p:cNvSpPr>
            <a:spLocks noGrp="1"/>
          </p:cNvSpPr>
          <p:nvPr>
            <p:ph idx="1"/>
          </p:nvPr>
        </p:nvSpPr>
        <p:spPr>
          <a:xfrm>
            <a:off x="251520" y="692696"/>
            <a:ext cx="8352928" cy="5904656"/>
          </a:xfrm>
        </p:spPr>
        <p:txBody>
          <a:bodyPr/>
          <a:lstStyle/>
          <a:p>
            <a:pPr marL="0" indent="0">
              <a:buNone/>
            </a:pPr>
            <a:r>
              <a:rPr lang="en-US" altLang="ja-JP" sz="2800" b="1" u="sng" dirty="0" smtClean="0"/>
              <a:t>Example</a:t>
            </a:r>
            <a:r>
              <a:rPr lang="en-US" altLang="ja-JP" sz="2800" dirty="0" smtClean="0"/>
              <a:t>:</a:t>
            </a:r>
          </a:p>
          <a:p>
            <a:pPr marL="0" indent="0">
              <a:buNone/>
            </a:pPr>
            <a:r>
              <a:rPr lang="en-US" altLang="ja-JP" sz="2000" dirty="0" smtClean="0"/>
              <a:t>- Cycle #1~#4: Normal driving</a:t>
            </a:r>
          </a:p>
          <a:p>
            <a:pPr marL="0" indent="0">
              <a:buNone/>
            </a:pPr>
            <a:r>
              <a:rPr lang="en-US" altLang="ja-JP" sz="2000" dirty="0" smtClean="0"/>
              <a:t>- Cycle #5~#6: Smooth driving</a:t>
            </a:r>
          </a:p>
          <a:p>
            <a:pPr marL="0" indent="0">
              <a:buNone/>
            </a:pPr>
            <a:endParaRPr lang="en-US" altLang="ja-JP" sz="2000" dirty="0" smtClean="0"/>
          </a:p>
          <a:p>
            <a:pPr marL="0" indent="0">
              <a:buNone/>
            </a:pPr>
            <a:endParaRPr lang="en-US" altLang="ja-JP" sz="2000" dirty="0" smtClean="0"/>
          </a:p>
          <a:p>
            <a:pPr marL="0" indent="0">
              <a:buNone/>
            </a:pPr>
            <a:endParaRPr lang="en-US" altLang="ja-JP" sz="2000" dirty="0" smtClean="0"/>
          </a:p>
          <a:p>
            <a:pPr marL="0" indent="0">
              <a:buNone/>
            </a:pPr>
            <a:endParaRPr lang="en-US" altLang="ja-JP" sz="2000" dirty="0" smtClean="0"/>
          </a:p>
          <a:p>
            <a:pPr marL="0" indent="0">
              <a:buNone/>
            </a:pPr>
            <a:endParaRPr lang="en-US" altLang="ja-JP" sz="2000" dirty="0" smtClean="0"/>
          </a:p>
          <a:p>
            <a:pPr marL="0" indent="0">
              <a:buNone/>
            </a:pPr>
            <a:endParaRPr lang="en-US" altLang="ja-JP" sz="2000" dirty="0" smtClean="0"/>
          </a:p>
          <a:p>
            <a:pPr marL="0" indent="0">
              <a:buNone/>
            </a:pPr>
            <a:endParaRPr lang="en-US" altLang="ja-JP" sz="2000" dirty="0" smtClean="0"/>
          </a:p>
          <a:p>
            <a:pPr marL="0" indent="0">
              <a:buNone/>
            </a:pPr>
            <a:endParaRPr lang="en-US" altLang="ja-JP" sz="2000" dirty="0" smtClean="0"/>
          </a:p>
          <a:p>
            <a:pPr marL="0" indent="0">
              <a:buNone/>
            </a:pPr>
            <a:endParaRPr lang="en-US" altLang="ja-JP" sz="2000" dirty="0" smtClean="0"/>
          </a:p>
          <a:p>
            <a:pPr marL="0" indent="0">
              <a:buNone/>
            </a:pPr>
            <a:endParaRPr lang="en-US" altLang="ja-JP" sz="2000" dirty="0" smtClean="0"/>
          </a:p>
          <a:p>
            <a:pPr marL="0" indent="0">
              <a:buNone/>
            </a:pPr>
            <a:r>
              <a:rPr lang="en-US" altLang="ja-JP" sz="2000" dirty="0" smtClean="0"/>
              <a:t>In the case of the driver takes an intentional smooth driving partly, the </a:t>
            </a:r>
            <a:r>
              <a:rPr lang="en-US" altLang="ja-JP" sz="2000" dirty="0" err="1" smtClean="0"/>
              <a:t>DTIs</a:t>
            </a:r>
            <a:r>
              <a:rPr lang="ja-JP" altLang="en-US" sz="2000" dirty="0" smtClean="0"/>
              <a:t> </a:t>
            </a:r>
            <a:r>
              <a:rPr lang="en-US" altLang="ja-JP" sz="2000" dirty="0" smtClean="0"/>
              <a:t>derived from the whole test cycle may meet the criteria. Therefore it would be better to calculate the </a:t>
            </a:r>
            <a:r>
              <a:rPr lang="en-US" altLang="ja-JP" sz="2000" dirty="0" err="1" smtClean="0"/>
              <a:t>DTIs</a:t>
            </a:r>
            <a:r>
              <a:rPr lang="en-US" altLang="ja-JP" sz="2000" dirty="0" smtClean="0"/>
              <a:t> cycle by cycle.</a:t>
            </a:r>
          </a:p>
        </p:txBody>
      </p:sp>
      <p:sp>
        <p:nvSpPr>
          <p:cNvPr id="15" name="テキスト ボックス 14"/>
          <p:cNvSpPr txBox="1"/>
          <p:nvPr/>
        </p:nvSpPr>
        <p:spPr>
          <a:xfrm>
            <a:off x="2195736" y="4962654"/>
            <a:ext cx="4824536" cy="338554"/>
          </a:xfrm>
          <a:prstGeom prst="rect">
            <a:avLst/>
          </a:prstGeom>
          <a:noFill/>
        </p:spPr>
        <p:txBody>
          <a:bodyPr wrap="square" rtlCol="0">
            <a:spAutoFit/>
          </a:bodyPr>
          <a:lstStyle/>
          <a:p>
            <a:r>
              <a:rPr kumimoji="1" lang="en-US" altLang="ja-JP" sz="1600" dirty="0" smtClean="0"/>
              <a:t>Criteria (JP)		       0.80	-2.0~+4.0</a:t>
            </a:r>
            <a:endParaRPr kumimoji="1" lang="ja-JP" altLang="en-US" sz="1600" dirty="0"/>
          </a:p>
        </p:txBody>
      </p:sp>
      <p:pic>
        <p:nvPicPr>
          <p:cNvPr id="1035" name="Picture 11"/>
          <p:cNvPicPr>
            <a:picLocks noChangeAspect="1" noChangeArrowheads="1"/>
          </p:cNvPicPr>
          <p:nvPr/>
        </p:nvPicPr>
        <p:blipFill>
          <a:blip r:embed="rId2" cstate="print"/>
          <a:srcRect/>
          <a:stretch>
            <a:fillRect/>
          </a:stretch>
        </p:blipFill>
        <p:spPr bwMode="auto">
          <a:xfrm>
            <a:off x="2267744" y="2331082"/>
            <a:ext cx="4595138" cy="2664900"/>
          </a:xfrm>
          <a:prstGeom prst="rect">
            <a:avLst/>
          </a:prstGeom>
          <a:noFill/>
          <a:ln w="9525">
            <a:noFill/>
            <a:miter lim="800000"/>
            <a:headEnd/>
            <a:tailEnd/>
          </a:ln>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9" name="Rectangle 5"/>
          <p:cNvSpPr>
            <a:spLocks noGrp="1" noChangeArrowheads="1"/>
          </p:cNvSpPr>
          <p:nvPr>
            <p:ph type="title" idx="4294967295"/>
          </p:nvPr>
        </p:nvSpPr>
        <p:spPr/>
        <p:txBody>
          <a:bodyPr/>
          <a:lstStyle/>
          <a:p>
            <a:r>
              <a:rPr lang="en-US" altLang="ja-JP" sz="2400" dirty="0" smtClean="0"/>
              <a:t>Appendix-1) Relationship between indexes and EC of </a:t>
            </a:r>
            <a:r>
              <a:rPr lang="en-US" altLang="ja-JP" sz="2400" dirty="0" err="1" smtClean="0"/>
              <a:t>PEVs</a:t>
            </a:r>
            <a:endParaRPr lang="en-US" altLang="ja-JP" sz="2400" dirty="0" smtClean="0"/>
          </a:p>
        </p:txBody>
      </p:sp>
      <p:sp>
        <p:nvSpPr>
          <p:cNvPr id="27662" name="Text Box 10"/>
          <p:cNvSpPr txBox="1">
            <a:spLocks noChangeArrowheads="1"/>
          </p:cNvSpPr>
          <p:nvPr/>
        </p:nvSpPr>
        <p:spPr bwMode="auto">
          <a:xfrm>
            <a:off x="6400800" y="685800"/>
            <a:ext cx="1524000" cy="336550"/>
          </a:xfrm>
          <a:prstGeom prst="rect">
            <a:avLst/>
          </a:prstGeom>
          <a:noFill/>
          <a:ln w="9525">
            <a:noFill/>
            <a:miter lim="800000"/>
            <a:headEnd/>
            <a:tailEnd/>
          </a:ln>
        </p:spPr>
        <p:txBody>
          <a:bodyPr>
            <a:spAutoFit/>
          </a:bodyPr>
          <a:lstStyle/>
          <a:p>
            <a:pPr>
              <a:spcBef>
                <a:spcPct val="50000"/>
              </a:spcBef>
              <a:buSzPct val="90000"/>
              <a:buFont typeface="Wingdings" pitchFamily="2" charset="2"/>
              <a:buChar char="u"/>
            </a:pPr>
            <a:r>
              <a:rPr lang="en-US" altLang="ja-JP" sz="1600"/>
              <a:t>EER</a:t>
            </a:r>
          </a:p>
        </p:txBody>
      </p:sp>
      <p:sp>
        <p:nvSpPr>
          <p:cNvPr id="49" name="テキスト ボックス 48"/>
          <p:cNvSpPr txBox="1"/>
          <p:nvPr/>
        </p:nvSpPr>
        <p:spPr>
          <a:xfrm>
            <a:off x="144016" y="6381328"/>
            <a:ext cx="2483768" cy="307777"/>
          </a:xfrm>
          <a:prstGeom prst="rect">
            <a:avLst/>
          </a:prstGeom>
          <a:noFill/>
          <a:ln>
            <a:noFill/>
          </a:ln>
        </p:spPr>
        <p:txBody>
          <a:bodyPr wrap="square" rtlCol="0">
            <a:spAutoFit/>
          </a:bodyPr>
          <a:lstStyle/>
          <a:p>
            <a:r>
              <a:rPr kumimoji="1" lang="en-US" altLang="ja-JP" sz="1400" dirty="0" smtClean="0"/>
              <a:t>Source: WLTP-18-</a:t>
            </a:r>
            <a:r>
              <a:rPr kumimoji="1" lang="en-US" altLang="ja-JP" sz="1400" dirty="0" err="1" smtClean="0"/>
              <a:t>06e</a:t>
            </a:r>
            <a:endParaRPr kumimoji="1" lang="ja-JP" altLang="en-US" sz="1400" dirty="0"/>
          </a:p>
        </p:txBody>
      </p:sp>
      <p:pic>
        <p:nvPicPr>
          <p:cNvPr id="50" name="Picture 37"/>
          <p:cNvPicPr>
            <a:picLocks noChangeAspect="1" noChangeArrowheads="1"/>
          </p:cNvPicPr>
          <p:nvPr/>
        </p:nvPicPr>
        <p:blipFill>
          <a:blip r:embed="rId2" cstate="print"/>
          <a:srcRect/>
          <a:stretch>
            <a:fillRect/>
          </a:stretch>
        </p:blipFill>
        <p:spPr bwMode="auto">
          <a:xfrm>
            <a:off x="457200" y="3886200"/>
            <a:ext cx="2655888" cy="2536825"/>
          </a:xfrm>
          <a:prstGeom prst="rect">
            <a:avLst/>
          </a:prstGeom>
          <a:noFill/>
          <a:ln w="9525">
            <a:noFill/>
            <a:miter lim="800000"/>
            <a:headEnd/>
            <a:tailEnd/>
          </a:ln>
        </p:spPr>
      </p:pic>
      <p:pic>
        <p:nvPicPr>
          <p:cNvPr id="51" name="Picture 38"/>
          <p:cNvPicPr>
            <a:picLocks noChangeAspect="1" noChangeArrowheads="1"/>
          </p:cNvPicPr>
          <p:nvPr/>
        </p:nvPicPr>
        <p:blipFill>
          <a:blip r:embed="rId3" cstate="print"/>
          <a:srcRect/>
          <a:stretch>
            <a:fillRect/>
          </a:stretch>
        </p:blipFill>
        <p:spPr bwMode="auto">
          <a:xfrm>
            <a:off x="6019800" y="3886200"/>
            <a:ext cx="2660650" cy="2536825"/>
          </a:xfrm>
          <a:prstGeom prst="rect">
            <a:avLst/>
          </a:prstGeom>
          <a:noFill/>
          <a:ln w="9525">
            <a:noFill/>
            <a:miter lim="800000"/>
            <a:headEnd/>
            <a:tailEnd/>
          </a:ln>
        </p:spPr>
      </p:pic>
      <p:pic>
        <p:nvPicPr>
          <p:cNvPr id="52" name="Picture 39"/>
          <p:cNvPicPr>
            <a:picLocks noChangeAspect="1" noChangeArrowheads="1"/>
          </p:cNvPicPr>
          <p:nvPr/>
        </p:nvPicPr>
        <p:blipFill>
          <a:blip r:embed="rId4" cstate="print"/>
          <a:srcRect/>
          <a:stretch>
            <a:fillRect/>
          </a:stretch>
        </p:blipFill>
        <p:spPr bwMode="auto">
          <a:xfrm>
            <a:off x="3238500" y="3886200"/>
            <a:ext cx="2655888" cy="2536825"/>
          </a:xfrm>
          <a:prstGeom prst="rect">
            <a:avLst/>
          </a:prstGeom>
          <a:noFill/>
          <a:ln w="9525">
            <a:noFill/>
            <a:miter lim="800000"/>
            <a:headEnd/>
            <a:tailEnd/>
          </a:ln>
        </p:spPr>
      </p:pic>
      <p:pic>
        <p:nvPicPr>
          <p:cNvPr id="53" name="Picture 34"/>
          <p:cNvPicPr>
            <a:picLocks noChangeAspect="1" noChangeArrowheads="1"/>
          </p:cNvPicPr>
          <p:nvPr/>
        </p:nvPicPr>
        <p:blipFill>
          <a:blip r:embed="rId5" cstate="print"/>
          <a:srcRect/>
          <a:stretch>
            <a:fillRect/>
          </a:stretch>
        </p:blipFill>
        <p:spPr bwMode="auto">
          <a:xfrm>
            <a:off x="457200" y="914400"/>
            <a:ext cx="2655888" cy="2536825"/>
          </a:xfrm>
          <a:prstGeom prst="rect">
            <a:avLst/>
          </a:prstGeom>
          <a:noFill/>
          <a:ln w="9525">
            <a:noFill/>
            <a:miter lim="800000"/>
            <a:headEnd/>
            <a:tailEnd/>
          </a:ln>
        </p:spPr>
      </p:pic>
      <p:pic>
        <p:nvPicPr>
          <p:cNvPr id="54" name="Picture 35"/>
          <p:cNvPicPr>
            <a:picLocks noChangeAspect="1" noChangeArrowheads="1"/>
          </p:cNvPicPr>
          <p:nvPr/>
        </p:nvPicPr>
        <p:blipFill>
          <a:blip r:embed="rId6" cstate="print"/>
          <a:srcRect/>
          <a:stretch>
            <a:fillRect/>
          </a:stretch>
        </p:blipFill>
        <p:spPr bwMode="auto">
          <a:xfrm>
            <a:off x="3235325" y="914400"/>
            <a:ext cx="2660650" cy="2536825"/>
          </a:xfrm>
          <a:prstGeom prst="rect">
            <a:avLst/>
          </a:prstGeom>
          <a:noFill/>
          <a:ln w="9525">
            <a:noFill/>
            <a:miter lim="800000"/>
            <a:headEnd/>
            <a:tailEnd/>
          </a:ln>
        </p:spPr>
      </p:pic>
      <p:pic>
        <p:nvPicPr>
          <p:cNvPr id="55" name="Picture 36"/>
          <p:cNvPicPr>
            <a:picLocks noChangeAspect="1" noChangeArrowheads="1"/>
          </p:cNvPicPr>
          <p:nvPr/>
        </p:nvPicPr>
        <p:blipFill>
          <a:blip r:embed="rId7" cstate="print"/>
          <a:srcRect/>
          <a:stretch>
            <a:fillRect/>
          </a:stretch>
        </p:blipFill>
        <p:spPr bwMode="auto">
          <a:xfrm>
            <a:off x="6019800" y="914400"/>
            <a:ext cx="2660650" cy="2536825"/>
          </a:xfrm>
          <a:prstGeom prst="rect">
            <a:avLst/>
          </a:prstGeom>
          <a:noFill/>
          <a:ln w="9525">
            <a:noFill/>
            <a:miter lim="800000"/>
            <a:headEnd/>
            <a:tailEnd/>
          </a:ln>
        </p:spPr>
      </p:pic>
      <p:sp>
        <p:nvSpPr>
          <p:cNvPr id="56" name="Text Box 8"/>
          <p:cNvSpPr txBox="1">
            <a:spLocks noChangeArrowheads="1"/>
          </p:cNvSpPr>
          <p:nvPr/>
        </p:nvSpPr>
        <p:spPr bwMode="auto">
          <a:xfrm>
            <a:off x="914400" y="685800"/>
            <a:ext cx="1524000" cy="336550"/>
          </a:xfrm>
          <a:prstGeom prst="rect">
            <a:avLst/>
          </a:prstGeom>
          <a:noFill/>
          <a:ln w="9525">
            <a:noFill/>
            <a:miter lim="800000"/>
            <a:headEnd/>
            <a:tailEnd/>
          </a:ln>
        </p:spPr>
        <p:txBody>
          <a:bodyPr>
            <a:spAutoFit/>
          </a:bodyPr>
          <a:lstStyle/>
          <a:p>
            <a:pPr>
              <a:spcBef>
                <a:spcPct val="50000"/>
              </a:spcBef>
              <a:buSzPct val="90000"/>
              <a:buFont typeface="Wingdings" pitchFamily="2" charset="2"/>
              <a:buChar char="u"/>
            </a:pPr>
            <a:r>
              <a:rPr lang="en-US" altLang="ja-JP" sz="1600"/>
              <a:t>ER</a:t>
            </a:r>
          </a:p>
        </p:txBody>
      </p:sp>
      <p:sp>
        <p:nvSpPr>
          <p:cNvPr id="57" name="Text Box 9"/>
          <p:cNvSpPr txBox="1">
            <a:spLocks noChangeArrowheads="1"/>
          </p:cNvSpPr>
          <p:nvPr/>
        </p:nvSpPr>
        <p:spPr bwMode="auto">
          <a:xfrm>
            <a:off x="3733800" y="685800"/>
            <a:ext cx="1524000" cy="336550"/>
          </a:xfrm>
          <a:prstGeom prst="rect">
            <a:avLst/>
          </a:prstGeom>
          <a:noFill/>
          <a:ln w="9525">
            <a:noFill/>
            <a:miter lim="800000"/>
            <a:headEnd/>
            <a:tailEnd/>
          </a:ln>
        </p:spPr>
        <p:txBody>
          <a:bodyPr>
            <a:spAutoFit/>
          </a:bodyPr>
          <a:lstStyle/>
          <a:p>
            <a:pPr>
              <a:spcBef>
                <a:spcPct val="50000"/>
              </a:spcBef>
              <a:buSzPct val="90000"/>
              <a:buFont typeface="Wingdings" pitchFamily="2" charset="2"/>
              <a:buChar char="u"/>
            </a:pPr>
            <a:r>
              <a:rPr lang="en-US" altLang="ja-JP" sz="1600"/>
              <a:t>DR</a:t>
            </a:r>
          </a:p>
        </p:txBody>
      </p:sp>
      <p:sp>
        <p:nvSpPr>
          <p:cNvPr id="58" name="Text Box 10"/>
          <p:cNvSpPr txBox="1">
            <a:spLocks noChangeArrowheads="1"/>
          </p:cNvSpPr>
          <p:nvPr/>
        </p:nvSpPr>
        <p:spPr bwMode="auto">
          <a:xfrm>
            <a:off x="6400800" y="685800"/>
            <a:ext cx="1524000" cy="336550"/>
          </a:xfrm>
          <a:prstGeom prst="rect">
            <a:avLst/>
          </a:prstGeom>
          <a:noFill/>
          <a:ln w="9525">
            <a:noFill/>
            <a:miter lim="800000"/>
            <a:headEnd/>
            <a:tailEnd/>
          </a:ln>
        </p:spPr>
        <p:txBody>
          <a:bodyPr>
            <a:spAutoFit/>
          </a:bodyPr>
          <a:lstStyle/>
          <a:p>
            <a:pPr>
              <a:spcBef>
                <a:spcPct val="50000"/>
              </a:spcBef>
              <a:buSzPct val="90000"/>
              <a:buFont typeface="Wingdings" pitchFamily="2" charset="2"/>
              <a:buChar char="u"/>
            </a:pPr>
            <a:r>
              <a:rPr lang="en-US" altLang="ja-JP" sz="1600"/>
              <a:t>EER</a:t>
            </a:r>
          </a:p>
        </p:txBody>
      </p:sp>
      <p:sp>
        <p:nvSpPr>
          <p:cNvPr id="59" name="Line 11"/>
          <p:cNvSpPr>
            <a:spLocks noChangeShapeType="1"/>
          </p:cNvSpPr>
          <p:nvPr/>
        </p:nvSpPr>
        <p:spPr bwMode="auto">
          <a:xfrm>
            <a:off x="876300" y="2204864"/>
            <a:ext cx="2057400" cy="0"/>
          </a:xfrm>
          <a:prstGeom prst="line">
            <a:avLst/>
          </a:prstGeom>
          <a:noFill/>
          <a:ln w="19050">
            <a:solidFill>
              <a:srgbClr val="FF00FF"/>
            </a:solidFill>
            <a:prstDash val="dash"/>
            <a:round/>
            <a:headEnd/>
            <a:tailEnd/>
          </a:ln>
        </p:spPr>
        <p:txBody>
          <a:bodyPr/>
          <a:lstStyle/>
          <a:p>
            <a:endParaRPr lang="ja-JP" altLang="en-US"/>
          </a:p>
        </p:txBody>
      </p:sp>
      <p:sp>
        <p:nvSpPr>
          <p:cNvPr id="60" name="Text Box 16"/>
          <p:cNvSpPr txBox="1">
            <a:spLocks noChangeArrowheads="1"/>
          </p:cNvSpPr>
          <p:nvPr/>
        </p:nvSpPr>
        <p:spPr bwMode="auto">
          <a:xfrm>
            <a:off x="914400" y="3657600"/>
            <a:ext cx="1524000" cy="336550"/>
          </a:xfrm>
          <a:prstGeom prst="rect">
            <a:avLst/>
          </a:prstGeom>
          <a:noFill/>
          <a:ln w="9525">
            <a:noFill/>
            <a:miter lim="800000"/>
            <a:headEnd/>
            <a:tailEnd/>
          </a:ln>
        </p:spPr>
        <p:txBody>
          <a:bodyPr>
            <a:spAutoFit/>
          </a:bodyPr>
          <a:lstStyle/>
          <a:p>
            <a:pPr>
              <a:spcBef>
                <a:spcPct val="50000"/>
              </a:spcBef>
              <a:buSzPct val="90000"/>
              <a:buFont typeface="Wingdings" pitchFamily="2" charset="2"/>
              <a:buChar char="u"/>
            </a:pPr>
            <a:r>
              <a:rPr lang="en-US" altLang="ja-JP" sz="1600"/>
              <a:t>ASCR</a:t>
            </a:r>
          </a:p>
        </p:txBody>
      </p:sp>
      <p:sp>
        <p:nvSpPr>
          <p:cNvPr id="61" name="Text Box 17"/>
          <p:cNvSpPr txBox="1">
            <a:spLocks noChangeArrowheads="1"/>
          </p:cNvSpPr>
          <p:nvPr/>
        </p:nvSpPr>
        <p:spPr bwMode="auto">
          <a:xfrm>
            <a:off x="6553200" y="3657600"/>
            <a:ext cx="1524000" cy="336550"/>
          </a:xfrm>
          <a:prstGeom prst="rect">
            <a:avLst/>
          </a:prstGeom>
          <a:noFill/>
          <a:ln w="9525">
            <a:noFill/>
            <a:miter lim="800000"/>
            <a:headEnd/>
            <a:tailEnd/>
          </a:ln>
        </p:spPr>
        <p:txBody>
          <a:bodyPr>
            <a:spAutoFit/>
          </a:bodyPr>
          <a:lstStyle/>
          <a:p>
            <a:pPr>
              <a:spcBef>
                <a:spcPct val="50000"/>
              </a:spcBef>
              <a:buSzPct val="90000"/>
              <a:buFont typeface="Wingdings" pitchFamily="2" charset="2"/>
              <a:buChar char="u"/>
            </a:pPr>
            <a:r>
              <a:rPr lang="en-US" altLang="ja-JP" sz="1600"/>
              <a:t>RMSSE</a:t>
            </a:r>
          </a:p>
        </p:txBody>
      </p:sp>
      <p:sp>
        <p:nvSpPr>
          <p:cNvPr id="62" name="Text Box 18"/>
          <p:cNvSpPr txBox="1">
            <a:spLocks noChangeArrowheads="1"/>
          </p:cNvSpPr>
          <p:nvPr/>
        </p:nvSpPr>
        <p:spPr bwMode="auto">
          <a:xfrm>
            <a:off x="3733800" y="3657600"/>
            <a:ext cx="1524000" cy="336550"/>
          </a:xfrm>
          <a:prstGeom prst="rect">
            <a:avLst/>
          </a:prstGeom>
          <a:noFill/>
          <a:ln w="9525">
            <a:noFill/>
            <a:miter lim="800000"/>
            <a:headEnd/>
            <a:tailEnd/>
          </a:ln>
        </p:spPr>
        <p:txBody>
          <a:bodyPr>
            <a:spAutoFit/>
          </a:bodyPr>
          <a:lstStyle/>
          <a:p>
            <a:pPr>
              <a:spcBef>
                <a:spcPct val="50000"/>
              </a:spcBef>
              <a:buSzPct val="90000"/>
              <a:buFont typeface="Wingdings" pitchFamily="2" charset="2"/>
              <a:buChar char="u"/>
            </a:pPr>
            <a:r>
              <a:rPr lang="en-US" altLang="ja-JP" sz="1600"/>
              <a:t>IWR</a:t>
            </a:r>
          </a:p>
        </p:txBody>
      </p:sp>
      <p:sp>
        <p:nvSpPr>
          <p:cNvPr id="63" name="Line 19"/>
          <p:cNvSpPr>
            <a:spLocks noChangeShapeType="1"/>
          </p:cNvSpPr>
          <p:nvPr/>
        </p:nvSpPr>
        <p:spPr bwMode="auto">
          <a:xfrm>
            <a:off x="876300" y="1828800"/>
            <a:ext cx="2057400" cy="0"/>
          </a:xfrm>
          <a:prstGeom prst="line">
            <a:avLst/>
          </a:prstGeom>
          <a:noFill/>
          <a:ln w="19050">
            <a:solidFill>
              <a:srgbClr val="FF00FF"/>
            </a:solidFill>
            <a:prstDash val="dash"/>
            <a:round/>
            <a:headEnd/>
            <a:tailEnd/>
          </a:ln>
        </p:spPr>
        <p:txBody>
          <a:bodyPr/>
          <a:lstStyle/>
          <a:p>
            <a:endParaRPr lang="ja-JP" altLang="en-US"/>
          </a:p>
        </p:txBody>
      </p:sp>
      <p:sp>
        <p:nvSpPr>
          <p:cNvPr id="64" name="Line 21"/>
          <p:cNvSpPr>
            <a:spLocks noChangeShapeType="1"/>
          </p:cNvSpPr>
          <p:nvPr/>
        </p:nvSpPr>
        <p:spPr bwMode="auto">
          <a:xfrm>
            <a:off x="6429375" y="2204864"/>
            <a:ext cx="2057400" cy="0"/>
          </a:xfrm>
          <a:prstGeom prst="line">
            <a:avLst/>
          </a:prstGeom>
          <a:noFill/>
          <a:ln w="19050">
            <a:solidFill>
              <a:srgbClr val="FF00FF"/>
            </a:solidFill>
            <a:prstDash val="dash"/>
            <a:round/>
            <a:headEnd/>
            <a:tailEnd/>
          </a:ln>
        </p:spPr>
        <p:txBody>
          <a:bodyPr/>
          <a:lstStyle/>
          <a:p>
            <a:endParaRPr lang="ja-JP" altLang="en-US"/>
          </a:p>
        </p:txBody>
      </p:sp>
      <p:sp>
        <p:nvSpPr>
          <p:cNvPr id="65" name="Line 23"/>
          <p:cNvSpPr>
            <a:spLocks noChangeShapeType="1"/>
          </p:cNvSpPr>
          <p:nvPr/>
        </p:nvSpPr>
        <p:spPr bwMode="auto">
          <a:xfrm>
            <a:off x="6429375" y="1828800"/>
            <a:ext cx="2057400" cy="0"/>
          </a:xfrm>
          <a:prstGeom prst="line">
            <a:avLst/>
          </a:prstGeom>
          <a:noFill/>
          <a:ln w="19050">
            <a:solidFill>
              <a:srgbClr val="FF00FF"/>
            </a:solidFill>
            <a:prstDash val="dash"/>
            <a:round/>
            <a:headEnd/>
            <a:tailEnd/>
          </a:ln>
        </p:spPr>
        <p:txBody>
          <a:bodyPr/>
          <a:lstStyle/>
          <a:p>
            <a:endParaRPr lang="ja-JP" altLang="en-US"/>
          </a:p>
        </p:txBody>
      </p:sp>
      <p:sp>
        <p:nvSpPr>
          <p:cNvPr id="66" name="Line 25"/>
          <p:cNvSpPr>
            <a:spLocks noChangeShapeType="1"/>
          </p:cNvSpPr>
          <p:nvPr/>
        </p:nvSpPr>
        <p:spPr bwMode="auto">
          <a:xfrm>
            <a:off x="865188" y="5189095"/>
            <a:ext cx="2057400" cy="0"/>
          </a:xfrm>
          <a:prstGeom prst="line">
            <a:avLst/>
          </a:prstGeom>
          <a:noFill/>
          <a:ln w="19050">
            <a:solidFill>
              <a:srgbClr val="FF00FF"/>
            </a:solidFill>
            <a:prstDash val="dash"/>
            <a:round/>
            <a:headEnd/>
            <a:tailEnd/>
          </a:ln>
        </p:spPr>
        <p:txBody>
          <a:bodyPr/>
          <a:lstStyle/>
          <a:p>
            <a:endParaRPr lang="ja-JP" altLang="en-US"/>
          </a:p>
        </p:txBody>
      </p:sp>
      <p:sp>
        <p:nvSpPr>
          <p:cNvPr id="67" name="Line 26"/>
          <p:cNvSpPr>
            <a:spLocks noChangeShapeType="1"/>
          </p:cNvSpPr>
          <p:nvPr/>
        </p:nvSpPr>
        <p:spPr bwMode="auto">
          <a:xfrm rot="5400000">
            <a:off x="707207" y="5077619"/>
            <a:ext cx="2112962" cy="0"/>
          </a:xfrm>
          <a:prstGeom prst="line">
            <a:avLst/>
          </a:prstGeom>
          <a:noFill/>
          <a:ln w="19050">
            <a:solidFill>
              <a:srgbClr val="FF00FF"/>
            </a:solidFill>
            <a:prstDash val="dash"/>
            <a:round/>
            <a:headEnd/>
            <a:tailEnd/>
          </a:ln>
        </p:spPr>
        <p:txBody>
          <a:bodyPr/>
          <a:lstStyle/>
          <a:p>
            <a:endParaRPr lang="ja-JP" altLang="en-US"/>
          </a:p>
        </p:txBody>
      </p:sp>
      <p:sp>
        <p:nvSpPr>
          <p:cNvPr id="68" name="Line 27"/>
          <p:cNvSpPr>
            <a:spLocks noChangeShapeType="1"/>
          </p:cNvSpPr>
          <p:nvPr/>
        </p:nvSpPr>
        <p:spPr bwMode="auto">
          <a:xfrm>
            <a:off x="865188" y="4791075"/>
            <a:ext cx="2057400" cy="0"/>
          </a:xfrm>
          <a:prstGeom prst="line">
            <a:avLst/>
          </a:prstGeom>
          <a:noFill/>
          <a:ln w="19050">
            <a:solidFill>
              <a:srgbClr val="FF00FF"/>
            </a:solidFill>
            <a:prstDash val="dash"/>
            <a:round/>
            <a:headEnd/>
            <a:tailEnd/>
          </a:ln>
        </p:spPr>
        <p:txBody>
          <a:bodyPr/>
          <a:lstStyle/>
          <a:p>
            <a:endParaRPr lang="ja-JP" altLang="en-US"/>
          </a:p>
        </p:txBody>
      </p:sp>
      <p:sp>
        <p:nvSpPr>
          <p:cNvPr id="69" name="Line 28"/>
          <p:cNvSpPr>
            <a:spLocks noChangeShapeType="1"/>
          </p:cNvSpPr>
          <p:nvPr/>
        </p:nvSpPr>
        <p:spPr bwMode="auto">
          <a:xfrm rot="5400000">
            <a:off x="1077119" y="5077619"/>
            <a:ext cx="2112962" cy="0"/>
          </a:xfrm>
          <a:prstGeom prst="line">
            <a:avLst/>
          </a:prstGeom>
          <a:noFill/>
          <a:ln w="19050">
            <a:solidFill>
              <a:srgbClr val="FF00FF"/>
            </a:solidFill>
            <a:prstDash val="dash"/>
            <a:round/>
            <a:headEnd/>
            <a:tailEnd/>
          </a:ln>
        </p:spPr>
        <p:txBody>
          <a:bodyPr/>
          <a:lstStyle/>
          <a:p>
            <a:endParaRPr lang="ja-JP" altLang="en-US"/>
          </a:p>
        </p:txBody>
      </p:sp>
      <p:sp>
        <p:nvSpPr>
          <p:cNvPr id="70" name="Line 29"/>
          <p:cNvSpPr>
            <a:spLocks noChangeShapeType="1"/>
          </p:cNvSpPr>
          <p:nvPr/>
        </p:nvSpPr>
        <p:spPr bwMode="auto">
          <a:xfrm>
            <a:off x="3648075" y="5189276"/>
            <a:ext cx="2057400" cy="0"/>
          </a:xfrm>
          <a:prstGeom prst="line">
            <a:avLst/>
          </a:prstGeom>
          <a:noFill/>
          <a:ln w="19050">
            <a:solidFill>
              <a:srgbClr val="FF00FF"/>
            </a:solidFill>
            <a:prstDash val="dash"/>
            <a:round/>
            <a:headEnd/>
            <a:tailEnd/>
          </a:ln>
        </p:spPr>
        <p:txBody>
          <a:bodyPr/>
          <a:lstStyle/>
          <a:p>
            <a:endParaRPr lang="ja-JP" altLang="en-US"/>
          </a:p>
        </p:txBody>
      </p:sp>
      <p:sp>
        <p:nvSpPr>
          <p:cNvPr id="71" name="Line 30"/>
          <p:cNvSpPr>
            <a:spLocks noChangeShapeType="1"/>
          </p:cNvSpPr>
          <p:nvPr/>
        </p:nvSpPr>
        <p:spPr bwMode="auto">
          <a:xfrm rot="5400000">
            <a:off x="3531561" y="5071269"/>
            <a:ext cx="2112962" cy="0"/>
          </a:xfrm>
          <a:prstGeom prst="line">
            <a:avLst/>
          </a:prstGeom>
          <a:noFill/>
          <a:ln w="19050">
            <a:solidFill>
              <a:srgbClr val="FF00FF"/>
            </a:solidFill>
            <a:prstDash val="dash"/>
            <a:round/>
            <a:headEnd/>
            <a:tailEnd/>
          </a:ln>
        </p:spPr>
        <p:txBody>
          <a:bodyPr/>
          <a:lstStyle/>
          <a:p>
            <a:endParaRPr lang="ja-JP" altLang="en-US"/>
          </a:p>
        </p:txBody>
      </p:sp>
      <p:sp>
        <p:nvSpPr>
          <p:cNvPr id="72" name="Line 31"/>
          <p:cNvSpPr>
            <a:spLocks noChangeShapeType="1"/>
          </p:cNvSpPr>
          <p:nvPr/>
        </p:nvSpPr>
        <p:spPr bwMode="auto">
          <a:xfrm>
            <a:off x="3648075" y="4791075"/>
            <a:ext cx="2057400" cy="0"/>
          </a:xfrm>
          <a:prstGeom prst="line">
            <a:avLst/>
          </a:prstGeom>
          <a:noFill/>
          <a:ln w="19050">
            <a:solidFill>
              <a:srgbClr val="FF00FF"/>
            </a:solidFill>
            <a:prstDash val="dash"/>
            <a:round/>
            <a:headEnd/>
            <a:tailEnd/>
          </a:ln>
        </p:spPr>
        <p:txBody>
          <a:bodyPr/>
          <a:lstStyle/>
          <a:p>
            <a:endParaRPr lang="ja-JP" altLang="en-US"/>
          </a:p>
        </p:txBody>
      </p:sp>
      <p:sp>
        <p:nvSpPr>
          <p:cNvPr id="73" name="Line 32"/>
          <p:cNvSpPr>
            <a:spLocks noChangeShapeType="1"/>
          </p:cNvSpPr>
          <p:nvPr/>
        </p:nvSpPr>
        <p:spPr bwMode="auto">
          <a:xfrm rot="5400000">
            <a:off x="3915569" y="5071269"/>
            <a:ext cx="2112962" cy="0"/>
          </a:xfrm>
          <a:prstGeom prst="line">
            <a:avLst/>
          </a:prstGeom>
          <a:noFill/>
          <a:ln w="19050">
            <a:solidFill>
              <a:srgbClr val="FF00FF"/>
            </a:solidFill>
            <a:prstDash val="dash"/>
            <a:round/>
            <a:headEnd/>
            <a:tailEnd/>
          </a:ln>
        </p:spPr>
        <p:txBody>
          <a:bodyPr/>
          <a:lstStyle/>
          <a:p>
            <a:endParaRPr lang="ja-JP" altLang="en-US"/>
          </a:p>
        </p:txBody>
      </p:sp>
      <p:sp>
        <p:nvSpPr>
          <p:cNvPr id="74" name="Line 33"/>
          <p:cNvSpPr>
            <a:spLocks noChangeShapeType="1"/>
          </p:cNvSpPr>
          <p:nvPr/>
        </p:nvSpPr>
        <p:spPr bwMode="auto">
          <a:xfrm rot="5400000">
            <a:off x="6542881" y="5095082"/>
            <a:ext cx="2112963" cy="0"/>
          </a:xfrm>
          <a:prstGeom prst="line">
            <a:avLst/>
          </a:prstGeom>
          <a:noFill/>
          <a:ln w="19050">
            <a:solidFill>
              <a:srgbClr val="FF00FF"/>
            </a:solidFill>
            <a:prstDash val="dash"/>
            <a:round/>
            <a:headEnd/>
            <a:tailEnd/>
          </a:ln>
        </p:spPr>
        <p:txBody>
          <a:bodyPr/>
          <a:lstStyle/>
          <a:p>
            <a:endParaRPr lang="ja-JP" altLang="en-US"/>
          </a:p>
        </p:txBody>
      </p:sp>
      <p:sp>
        <p:nvSpPr>
          <p:cNvPr id="75" name="Text Box 44"/>
          <p:cNvSpPr txBox="1">
            <a:spLocks noChangeArrowheads="1"/>
          </p:cNvSpPr>
          <p:nvPr/>
        </p:nvSpPr>
        <p:spPr bwMode="auto">
          <a:xfrm>
            <a:off x="6400800" y="6400800"/>
            <a:ext cx="2374900" cy="240066"/>
          </a:xfrm>
          <a:prstGeom prst="rect">
            <a:avLst/>
          </a:prstGeom>
          <a:noFill/>
          <a:ln w="9525">
            <a:noFill/>
            <a:miter lim="800000"/>
            <a:headEnd/>
            <a:tailEnd/>
          </a:ln>
        </p:spPr>
        <p:txBody>
          <a:bodyPr>
            <a:spAutoFit/>
          </a:bodyPr>
          <a:lstStyle/>
          <a:p>
            <a:pPr algn="ctr">
              <a:lnSpc>
                <a:spcPct val="80000"/>
              </a:lnSpc>
              <a:spcBef>
                <a:spcPct val="50000"/>
              </a:spcBef>
            </a:pPr>
            <a:r>
              <a:rPr lang="en-US" altLang="ja-JP" sz="1200" b="0" dirty="0">
                <a:solidFill>
                  <a:srgbClr val="FF00FF"/>
                </a:solidFill>
              </a:rPr>
              <a:t>possible criteria: &lt; +0.8</a:t>
            </a:r>
            <a:endParaRPr lang="en-US" altLang="ja-JP" sz="1200" b="0" dirty="0">
              <a:solidFill>
                <a:srgbClr val="0000FF"/>
              </a:solidFill>
            </a:endParaRPr>
          </a:p>
        </p:txBody>
      </p:sp>
      <p:sp>
        <p:nvSpPr>
          <p:cNvPr id="76" name="Line 46"/>
          <p:cNvSpPr>
            <a:spLocks noChangeShapeType="1"/>
          </p:cNvSpPr>
          <p:nvPr/>
        </p:nvSpPr>
        <p:spPr bwMode="auto">
          <a:xfrm rot="5400000">
            <a:off x="707206" y="2067719"/>
            <a:ext cx="2112962" cy="0"/>
          </a:xfrm>
          <a:prstGeom prst="line">
            <a:avLst/>
          </a:prstGeom>
          <a:noFill/>
          <a:ln w="19050">
            <a:solidFill>
              <a:srgbClr val="FF00FF"/>
            </a:solidFill>
            <a:prstDash val="dash"/>
            <a:round/>
            <a:headEnd/>
            <a:tailEnd/>
          </a:ln>
        </p:spPr>
        <p:txBody>
          <a:bodyPr/>
          <a:lstStyle/>
          <a:p>
            <a:endParaRPr lang="ja-JP" altLang="en-US"/>
          </a:p>
        </p:txBody>
      </p:sp>
      <p:sp>
        <p:nvSpPr>
          <p:cNvPr id="77" name="Line 47"/>
          <p:cNvSpPr>
            <a:spLocks noChangeShapeType="1"/>
          </p:cNvSpPr>
          <p:nvPr/>
        </p:nvSpPr>
        <p:spPr bwMode="auto">
          <a:xfrm rot="5400000">
            <a:off x="1077119" y="2067719"/>
            <a:ext cx="2112962" cy="0"/>
          </a:xfrm>
          <a:prstGeom prst="line">
            <a:avLst/>
          </a:prstGeom>
          <a:noFill/>
          <a:ln w="19050">
            <a:solidFill>
              <a:srgbClr val="FF00FF"/>
            </a:solidFill>
            <a:prstDash val="dash"/>
            <a:round/>
            <a:headEnd/>
            <a:tailEnd/>
          </a:ln>
        </p:spPr>
        <p:txBody>
          <a:bodyPr/>
          <a:lstStyle/>
          <a:p>
            <a:endParaRPr lang="ja-JP" altLang="en-US"/>
          </a:p>
        </p:txBody>
      </p:sp>
      <p:sp>
        <p:nvSpPr>
          <p:cNvPr id="78" name="Line 48"/>
          <p:cNvSpPr>
            <a:spLocks noChangeShapeType="1"/>
          </p:cNvSpPr>
          <p:nvPr/>
        </p:nvSpPr>
        <p:spPr bwMode="auto">
          <a:xfrm rot="5400000">
            <a:off x="6283907" y="2123282"/>
            <a:ext cx="2112963" cy="0"/>
          </a:xfrm>
          <a:prstGeom prst="line">
            <a:avLst/>
          </a:prstGeom>
          <a:noFill/>
          <a:ln w="19050">
            <a:solidFill>
              <a:srgbClr val="FF00FF"/>
            </a:solidFill>
            <a:prstDash val="dash"/>
            <a:round/>
            <a:headEnd/>
            <a:tailEnd/>
          </a:ln>
        </p:spPr>
        <p:txBody>
          <a:bodyPr/>
          <a:lstStyle/>
          <a:p>
            <a:endParaRPr lang="ja-JP" altLang="en-US"/>
          </a:p>
        </p:txBody>
      </p:sp>
      <p:sp>
        <p:nvSpPr>
          <p:cNvPr id="79" name="Line 49"/>
          <p:cNvSpPr>
            <a:spLocks noChangeShapeType="1"/>
          </p:cNvSpPr>
          <p:nvPr/>
        </p:nvSpPr>
        <p:spPr bwMode="auto">
          <a:xfrm rot="5400000">
            <a:off x="6601618" y="2123282"/>
            <a:ext cx="2112963" cy="0"/>
          </a:xfrm>
          <a:prstGeom prst="line">
            <a:avLst/>
          </a:prstGeom>
          <a:noFill/>
          <a:ln w="19050">
            <a:solidFill>
              <a:srgbClr val="FF00FF"/>
            </a:solidFill>
            <a:prstDash val="dash"/>
            <a:round/>
            <a:headEnd/>
            <a:tailEnd/>
          </a:ln>
        </p:spPr>
        <p:txBody>
          <a:bodyPr/>
          <a:lstStyle/>
          <a:p>
            <a:endParaRPr lang="ja-JP" altLang="en-US"/>
          </a:p>
        </p:txBody>
      </p:sp>
      <p:sp>
        <p:nvSpPr>
          <p:cNvPr id="80" name="Text Box 50"/>
          <p:cNvSpPr txBox="1">
            <a:spLocks noChangeArrowheads="1"/>
          </p:cNvSpPr>
          <p:nvPr/>
        </p:nvSpPr>
        <p:spPr bwMode="auto">
          <a:xfrm>
            <a:off x="1990725" y="3248025"/>
            <a:ext cx="1209675" cy="228600"/>
          </a:xfrm>
          <a:prstGeom prst="rect">
            <a:avLst/>
          </a:prstGeom>
          <a:noFill/>
          <a:ln w="9525">
            <a:noFill/>
            <a:miter lim="800000"/>
            <a:headEnd/>
            <a:tailEnd/>
          </a:ln>
        </p:spPr>
        <p:txBody>
          <a:bodyPr>
            <a:spAutoFit/>
          </a:bodyPr>
          <a:lstStyle/>
          <a:p>
            <a:pPr>
              <a:spcBef>
                <a:spcPct val="50000"/>
              </a:spcBef>
            </a:pPr>
            <a:r>
              <a:rPr lang="en-US" altLang="ja-JP" sz="900" b="0"/>
              <a:t>(AVE DS1 &amp; DS2)</a:t>
            </a:r>
          </a:p>
        </p:txBody>
      </p:sp>
      <p:sp>
        <p:nvSpPr>
          <p:cNvPr id="81" name="Text Box 51"/>
          <p:cNvSpPr txBox="1">
            <a:spLocks noChangeArrowheads="1"/>
          </p:cNvSpPr>
          <p:nvPr/>
        </p:nvSpPr>
        <p:spPr bwMode="auto">
          <a:xfrm>
            <a:off x="4752975" y="3238500"/>
            <a:ext cx="1209675" cy="228600"/>
          </a:xfrm>
          <a:prstGeom prst="rect">
            <a:avLst/>
          </a:prstGeom>
          <a:noFill/>
          <a:ln w="9525">
            <a:noFill/>
            <a:miter lim="800000"/>
            <a:headEnd/>
            <a:tailEnd/>
          </a:ln>
        </p:spPr>
        <p:txBody>
          <a:bodyPr>
            <a:spAutoFit/>
          </a:bodyPr>
          <a:lstStyle/>
          <a:p>
            <a:pPr algn="ctr">
              <a:spcBef>
                <a:spcPct val="50000"/>
              </a:spcBef>
            </a:pPr>
            <a:r>
              <a:rPr lang="en-US" altLang="ja-JP" sz="900" b="0"/>
              <a:t>(AVE DS1 &amp; DS2)</a:t>
            </a:r>
          </a:p>
        </p:txBody>
      </p:sp>
      <p:sp>
        <p:nvSpPr>
          <p:cNvPr id="82" name="Text Box 52"/>
          <p:cNvSpPr txBox="1">
            <a:spLocks noChangeArrowheads="1"/>
          </p:cNvSpPr>
          <p:nvPr/>
        </p:nvSpPr>
        <p:spPr bwMode="auto">
          <a:xfrm>
            <a:off x="7610475" y="3248025"/>
            <a:ext cx="1209675" cy="228600"/>
          </a:xfrm>
          <a:prstGeom prst="rect">
            <a:avLst/>
          </a:prstGeom>
          <a:noFill/>
          <a:ln w="9525">
            <a:noFill/>
            <a:miter lim="800000"/>
            <a:headEnd/>
            <a:tailEnd/>
          </a:ln>
        </p:spPr>
        <p:txBody>
          <a:bodyPr>
            <a:spAutoFit/>
          </a:bodyPr>
          <a:lstStyle/>
          <a:p>
            <a:pPr algn="ctr">
              <a:spcBef>
                <a:spcPct val="50000"/>
              </a:spcBef>
            </a:pPr>
            <a:r>
              <a:rPr lang="en-US" altLang="ja-JP" sz="900" b="0"/>
              <a:t>(AVE DS1 &amp; DS2)</a:t>
            </a:r>
          </a:p>
        </p:txBody>
      </p:sp>
      <p:sp>
        <p:nvSpPr>
          <p:cNvPr id="83" name="Text Box 53"/>
          <p:cNvSpPr txBox="1">
            <a:spLocks noChangeArrowheads="1"/>
          </p:cNvSpPr>
          <p:nvPr/>
        </p:nvSpPr>
        <p:spPr bwMode="auto">
          <a:xfrm>
            <a:off x="2133600" y="6238875"/>
            <a:ext cx="1209675" cy="228600"/>
          </a:xfrm>
          <a:prstGeom prst="rect">
            <a:avLst/>
          </a:prstGeom>
          <a:noFill/>
          <a:ln w="9525">
            <a:noFill/>
            <a:miter lim="800000"/>
            <a:headEnd/>
            <a:tailEnd/>
          </a:ln>
        </p:spPr>
        <p:txBody>
          <a:bodyPr>
            <a:spAutoFit/>
          </a:bodyPr>
          <a:lstStyle/>
          <a:p>
            <a:pPr>
              <a:spcBef>
                <a:spcPct val="50000"/>
              </a:spcBef>
            </a:pPr>
            <a:r>
              <a:rPr lang="en-US" altLang="ja-JP" sz="900" b="0"/>
              <a:t>(AVE DS1 &amp; DS2)</a:t>
            </a:r>
          </a:p>
        </p:txBody>
      </p:sp>
      <p:sp>
        <p:nvSpPr>
          <p:cNvPr id="84" name="Text Box 54"/>
          <p:cNvSpPr txBox="1">
            <a:spLocks noChangeArrowheads="1"/>
          </p:cNvSpPr>
          <p:nvPr/>
        </p:nvSpPr>
        <p:spPr bwMode="auto">
          <a:xfrm>
            <a:off x="4800600" y="6229350"/>
            <a:ext cx="1209675" cy="228600"/>
          </a:xfrm>
          <a:prstGeom prst="rect">
            <a:avLst/>
          </a:prstGeom>
          <a:noFill/>
          <a:ln w="9525">
            <a:noFill/>
            <a:miter lim="800000"/>
            <a:headEnd/>
            <a:tailEnd/>
          </a:ln>
        </p:spPr>
        <p:txBody>
          <a:bodyPr>
            <a:spAutoFit/>
          </a:bodyPr>
          <a:lstStyle/>
          <a:p>
            <a:pPr algn="ctr">
              <a:spcBef>
                <a:spcPct val="50000"/>
              </a:spcBef>
            </a:pPr>
            <a:r>
              <a:rPr lang="en-US" altLang="ja-JP" sz="900" b="0"/>
              <a:t>(AVE DS1 &amp; DS2)</a:t>
            </a:r>
          </a:p>
        </p:txBody>
      </p:sp>
      <p:sp>
        <p:nvSpPr>
          <p:cNvPr id="85" name="Text Box 55"/>
          <p:cNvSpPr txBox="1">
            <a:spLocks noChangeArrowheads="1"/>
          </p:cNvSpPr>
          <p:nvPr/>
        </p:nvSpPr>
        <p:spPr bwMode="auto">
          <a:xfrm>
            <a:off x="7753350" y="6238875"/>
            <a:ext cx="1209675" cy="228600"/>
          </a:xfrm>
          <a:prstGeom prst="rect">
            <a:avLst/>
          </a:prstGeom>
          <a:noFill/>
          <a:ln w="9525">
            <a:noFill/>
            <a:miter lim="800000"/>
            <a:headEnd/>
            <a:tailEnd/>
          </a:ln>
        </p:spPr>
        <p:txBody>
          <a:bodyPr>
            <a:spAutoFit/>
          </a:bodyPr>
          <a:lstStyle/>
          <a:p>
            <a:pPr algn="ctr">
              <a:spcBef>
                <a:spcPct val="50000"/>
              </a:spcBef>
            </a:pPr>
            <a:r>
              <a:rPr lang="en-US" altLang="ja-JP" sz="900" b="0"/>
              <a:t>(AVE DS1 &amp; DS2)</a:t>
            </a:r>
          </a:p>
        </p:txBody>
      </p:sp>
      <p:sp>
        <p:nvSpPr>
          <p:cNvPr id="86" name="Text Box 47"/>
          <p:cNvSpPr txBox="1">
            <a:spLocks noChangeArrowheads="1"/>
          </p:cNvSpPr>
          <p:nvPr/>
        </p:nvSpPr>
        <p:spPr bwMode="auto">
          <a:xfrm>
            <a:off x="7391400" y="6092825"/>
            <a:ext cx="457200" cy="244475"/>
          </a:xfrm>
          <a:prstGeom prst="rect">
            <a:avLst/>
          </a:prstGeom>
          <a:noFill/>
          <a:ln w="9525">
            <a:noFill/>
            <a:miter lim="800000"/>
            <a:headEnd/>
            <a:tailEnd/>
          </a:ln>
        </p:spPr>
        <p:txBody>
          <a:bodyPr>
            <a:spAutoFit/>
          </a:bodyPr>
          <a:lstStyle/>
          <a:p>
            <a:pPr algn="ctr">
              <a:spcBef>
                <a:spcPct val="50000"/>
              </a:spcBef>
            </a:pPr>
            <a:r>
              <a:rPr lang="en-US" altLang="ja-JP" sz="1000" b="0"/>
              <a:t>0.8</a:t>
            </a:r>
          </a:p>
        </p:txBody>
      </p:sp>
      <p:sp>
        <p:nvSpPr>
          <p:cNvPr id="88" name="Text Box 32"/>
          <p:cNvSpPr txBox="1">
            <a:spLocks noChangeArrowheads="1"/>
          </p:cNvSpPr>
          <p:nvPr/>
        </p:nvSpPr>
        <p:spPr bwMode="auto">
          <a:xfrm>
            <a:off x="3505200" y="6424613"/>
            <a:ext cx="2527300" cy="238125"/>
          </a:xfrm>
          <a:prstGeom prst="rect">
            <a:avLst/>
          </a:prstGeom>
          <a:noFill/>
          <a:ln w="9525">
            <a:noFill/>
            <a:miter lim="800000"/>
            <a:headEnd/>
            <a:tailEnd/>
          </a:ln>
        </p:spPr>
        <p:txBody>
          <a:bodyPr>
            <a:spAutoFit/>
          </a:bodyPr>
          <a:lstStyle/>
          <a:p>
            <a:pPr algn="ctr">
              <a:lnSpc>
                <a:spcPct val="80000"/>
              </a:lnSpc>
              <a:spcBef>
                <a:spcPct val="50000"/>
              </a:spcBef>
            </a:pPr>
            <a:r>
              <a:rPr lang="en-US" altLang="ja-JP" sz="1200" b="0" dirty="0">
                <a:solidFill>
                  <a:srgbClr val="FF00FF"/>
                </a:solidFill>
              </a:rPr>
              <a:t>EC: </a:t>
            </a:r>
            <a:r>
              <a:rPr lang="en-US" altLang="ja-JP" sz="1200" dirty="0" smtClean="0">
                <a:solidFill>
                  <a:srgbClr val="FF00FF"/>
                </a:solidFill>
              </a:rPr>
              <a:t>-1~+2</a:t>
            </a:r>
            <a:r>
              <a:rPr lang="en-US" altLang="ja-JP" sz="1200" b="0" dirty="0" smtClean="0">
                <a:solidFill>
                  <a:srgbClr val="FF00FF"/>
                </a:solidFill>
              </a:rPr>
              <a:t> </a:t>
            </a:r>
            <a:r>
              <a:rPr lang="en-US" altLang="ja-JP" sz="1200" b="0" dirty="0">
                <a:solidFill>
                  <a:srgbClr val="FF00FF"/>
                </a:solidFill>
              </a:rPr>
              <a:t>=&gt; IWR: </a:t>
            </a:r>
            <a:r>
              <a:rPr lang="en-US" altLang="ja-JP" sz="1200" b="0" dirty="0" smtClean="0">
                <a:solidFill>
                  <a:srgbClr val="FF00FF"/>
                </a:solidFill>
              </a:rPr>
              <a:t>-2.5 ~ +5.0</a:t>
            </a:r>
            <a:endParaRPr lang="en-US" altLang="ja-JP" sz="1200" b="0" dirty="0">
              <a:solidFill>
                <a:srgbClr val="0000FF"/>
              </a:solidFill>
            </a:endParaRPr>
          </a:p>
        </p:txBody>
      </p:sp>
      <p:sp>
        <p:nvSpPr>
          <p:cNvPr id="91" name="スライド番号プレースホルダ 90"/>
          <p:cNvSpPr>
            <a:spLocks noGrp="1"/>
          </p:cNvSpPr>
          <p:nvPr>
            <p:ph type="sldNum" sz="quarter" idx="10"/>
          </p:nvPr>
        </p:nvSpPr>
        <p:spPr/>
        <p:txBody>
          <a:bodyPr/>
          <a:lstStyle/>
          <a:p>
            <a:pPr>
              <a:defRPr/>
            </a:pPr>
            <a:fld id="{8327227B-00B8-4B88-A3FA-FFBAEA1679AB}" type="slidenum">
              <a:rPr lang="ja-JP" altLang="en-US" smtClean="0"/>
              <a:pPr>
                <a:defRPr/>
              </a:pPr>
              <a:t>4</a:t>
            </a:fld>
            <a:endParaRPr lang="ja-JP" alt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251520" y="1700808"/>
            <a:ext cx="8640960" cy="1656184"/>
          </a:xfrm>
        </p:spPr>
        <p:txBody>
          <a:bodyPr/>
          <a:lstStyle/>
          <a:p>
            <a:pPr algn="ctr"/>
            <a:r>
              <a:rPr kumimoji="1" lang="en-US" altLang="ja-JP" sz="4000" b="1" dirty="0" smtClean="0"/>
              <a:t>Drive trace indexes for the electrified vehicles</a:t>
            </a:r>
            <a:br>
              <a:rPr kumimoji="1" lang="en-US" altLang="ja-JP" sz="4000" b="1" dirty="0" smtClean="0"/>
            </a:br>
            <a:r>
              <a:rPr lang="en-US" altLang="ja-JP" b="1" dirty="0" smtClean="0"/>
              <a:t>&lt;discussion paper&gt;</a:t>
            </a:r>
            <a:endParaRPr kumimoji="1" lang="ja-JP" altLang="en-US" sz="4000" b="1" dirty="0"/>
          </a:p>
        </p:txBody>
      </p:sp>
      <p:sp>
        <p:nvSpPr>
          <p:cNvPr id="3" name="サブタイトル 2"/>
          <p:cNvSpPr>
            <a:spLocks noGrp="1"/>
          </p:cNvSpPr>
          <p:nvPr>
            <p:ph type="subTitle" idx="1"/>
          </p:nvPr>
        </p:nvSpPr>
        <p:spPr>
          <a:xfrm>
            <a:off x="1371600" y="3980656"/>
            <a:ext cx="6400800" cy="1752600"/>
          </a:xfrm>
        </p:spPr>
        <p:txBody>
          <a:bodyPr/>
          <a:lstStyle/>
          <a:p>
            <a:r>
              <a:rPr lang="en-US" altLang="ja-JP" dirty="0" smtClean="0"/>
              <a:t>WLTP/</a:t>
            </a:r>
            <a:r>
              <a:rPr lang="en-US" altLang="ja-JP" dirty="0" err="1" smtClean="0"/>
              <a:t>SG</a:t>
            </a:r>
            <a:r>
              <a:rPr lang="en-US" altLang="ja-JP" dirty="0" smtClean="0"/>
              <a:t>-EV</a:t>
            </a:r>
          </a:p>
          <a:p>
            <a:r>
              <a:rPr lang="en-US" altLang="ja-JP" dirty="0" smtClean="0"/>
              <a:t>29 AUG 2017</a:t>
            </a:r>
            <a:endParaRPr kumimoji="1" lang="en-US" altLang="ja-JP" dirty="0" smtClean="0"/>
          </a:p>
          <a:p>
            <a:r>
              <a:rPr lang="en-US" altLang="ja-JP" dirty="0" smtClean="0"/>
              <a:t>Japan</a:t>
            </a:r>
            <a:endParaRPr kumimoji="1" lang="ja-JP" altLang="en-US" dirty="0"/>
          </a:p>
        </p:txBody>
      </p:sp>
      <p:sp>
        <p:nvSpPr>
          <p:cNvPr id="4" name="スライド番号プレースホルダ 3"/>
          <p:cNvSpPr>
            <a:spLocks noGrp="1"/>
          </p:cNvSpPr>
          <p:nvPr>
            <p:ph type="sldNum" sz="quarter" idx="10"/>
          </p:nvPr>
        </p:nvSpPr>
        <p:spPr/>
        <p:txBody>
          <a:bodyPr/>
          <a:lstStyle/>
          <a:p>
            <a:pPr>
              <a:defRPr/>
            </a:pPr>
            <a:fld id="{4167926A-0C87-4F5C-90A0-FC5B14FFC732}" type="slidenum">
              <a:rPr lang="ja-JP" altLang="en-US" smtClean="0"/>
              <a:pPr>
                <a:defRPr/>
              </a:pPr>
              <a:t>5</a:t>
            </a:fld>
            <a:endParaRPr lang="ja-JP" altLang="en-US"/>
          </a:p>
        </p:txBody>
      </p:sp>
      <p:sp>
        <p:nvSpPr>
          <p:cNvPr id="6" name="タイトル 1"/>
          <p:cNvSpPr txBox="1">
            <a:spLocks/>
          </p:cNvSpPr>
          <p:nvPr/>
        </p:nvSpPr>
        <p:spPr bwMode="auto">
          <a:xfrm>
            <a:off x="19050" y="19050"/>
            <a:ext cx="9124950" cy="533400"/>
          </a:xfrm>
          <a:prstGeom prst="rect">
            <a:avLst/>
          </a:prstGeom>
          <a:noFill/>
          <a:ln w="9525">
            <a:noFill/>
            <a:miter lim="800000"/>
            <a:headEnd/>
            <a:tailEnd/>
          </a:ln>
        </p:spPr>
        <p:txBody>
          <a:bodyPr vert="horz" wrap="square" lIns="9000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en-US" altLang="ja-JP" sz="2800" b="0" i="0" u="none" strike="noStrike" kern="0" cap="none" spc="0" normalizeH="0" baseline="0" noProof="0" dirty="0" smtClean="0">
                <a:ln>
                  <a:noFill/>
                </a:ln>
                <a:solidFill>
                  <a:schemeClr val="tx1"/>
                </a:solidFill>
                <a:effectLst/>
                <a:uLnTx/>
                <a:uFillTx/>
                <a:latin typeface="+mj-lt"/>
                <a:ea typeface="+mj-ea"/>
                <a:cs typeface="+mj-cs"/>
              </a:rPr>
              <a:t>Appendix-2</a:t>
            </a:r>
            <a:endParaRPr kumimoji="1" lang="ja-JP" altLang="en-US" sz="2800" b="0" i="0" u="none" strike="noStrike" kern="0" cap="none" spc="0" normalizeH="0" baseline="0" noProof="0" dirty="0">
              <a:ln>
                <a:noFill/>
              </a:ln>
              <a:solidFill>
                <a:schemeClr val="tx1"/>
              </a:solidFill>
              <a:effectLst/>
              <a:uLnTx/>
              <a:uFillTx/>
              <a:latin typeface="+mj-lt"/>
              <a:ea typeface="+mj-ea"/>
              <a:cs typeface="+mj-cs"/>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Discussion points</a:t>
            </a:r>
            <a:endParaRPr kumimoji="1" lang="ja-JP" altLang="en-US" dirty="0"/>
          </a:p>
        </p:txBody>
      </p:sp>
      <p:sp>
        <p:nvSpPr>
          <p:cNvPr id="3" name="コンテンツ プレースホルダ 2"/>
          <p:cNvSpPr>
            <a:spLocks noGrp="1"/>
          </p:cNvSpPr>
          <p:nvPr>
            <p:ph idx="1"/>
          </p:nvPr>
        </p:nvSpPr>
        <p:spPr>
          <a:xfrm>
            <a:off x="827584" y="2276872"/>
            <a:ext cx="7488832" cy="4104456"/>
          </a:xfrm>
        </p:spPr>
        <p:txBody>
          <a:bodyPr/>
          <a:lstStyle/>
          <a:p>
            <a:pPr marL="514350" indent="-514350">
              <a:buFont typeface="+mj-lt"/>
              <a:buAutoNum type="arabicPeriod"/>
            </a:pPr>
            <a:r>
              <a:rPr kumimoji="1" lang="en-US" altLang="ja-JP" sz="2800" dirty="0" smtClean="0"/>
              <a:t>Drive trace indexes for ICEVs</a:t>
            </a:r>
          </a:p>
          <a:p>
            <a:pPr marL="514350" indent="-514350">
              <a:buFont typeface="+mj-lt"/>
              <a:buAutoNum type="arabicPeriod"/>
            </a:pPr>
            <a:r>
              <a:rPr lang="en-US" altLang="ja-JP" sz="2800" dirty="0" smtClean="0"/>
              <a:t>Drive trace indexes for PEVs</a:t>
            </a:r>
          </a:p>
          <a:p>
            <a:pPr lvl="1">
              <a:buFont typeface="Arial" pitchFamily="34" charset="0"/>
              <a:buChar char="•"/>
            </a:pPr>
            <a:r>
              <a:rPr lang="en-US" altLang="ja-JP" sz="2400" dirty="0" smtClean="0"/>
              <a:t>Consecutive cycle test</a:t>
            </a:r>
          </a:p>
          <a:p>
            <a:pPr lvl="1">
              <a:buFont typeface="Arial" pitchFamily="34" charset="0"/>
              <a:buChar char="•"/>
            </a:pPr>
            <a:r>
              <a:rPr lang="en-US" altLang="ja-JP" sz="2400" dirty="0" smtClean="0"/>
              <a:t>Shortened test</a:t>
            </a:r>
          </a:p>
          <a:p>
            <a:pPr marL="514350" indent="-514350">
              <a:buFont typeface="+mj-ea"/>
              <a:buAutoNum type="arabicPeriod"/>
            </a:pPr>
            <a:r>
              <a:rPr kumimoji="1" lang="en-US" altLang="ja-JP" sz="2800" dirty="0" smtClean="0"/>
              <a:t>Drive trace indexes for OVC-HEVs</a:t>
            </a:r>
          </a:p>
          <a:p>
            <a:pPr lvl="1">
              <a:buFont typeface="Arial" pitchFamily="34" charset="0"/>
              <a:buChar char="•"/>
            </a:pPr>
            <a:r>
              <a:rPr lang="en-US" altLang="ja-JP" sz="2400" dirty="0" smtClean="0"/>
              <a:t>Charge depleting (CD) test</a:t>
            </a:r>
          </a:p>
          <a:p>
            <a:pPr lvl="1">
              <a:buFont typeface="Arial" pitchFamily="34" charset="0"/>
              <a:buChar char="•"/>
            </a:pPr>
            <a:r>
              <a:rPr lang="en-US" altLang="ja-JP" sz="2400" dirty="0" smtClean="0"/>
              <a:t>Charge sustaining (CS) test</a:t>
            </a:r>
          </a:p>
          <a:p>
            <a:pPr marL="514350" indent="-514350">
              <a:buFont typeface="+mj-lt"/>
              <a:buAutoNum type="arabicPeriod"/>
            </a:pPr>
            <a:r>
              <a:rPr lang="en-US" altLang="ja-JP" sz="2800" dirty="0" smtClean="0"/>
              <a:t>Drive trace indexes for the range extender type vehicles</a:t>
            </a:r>
          </a:p>
        </p:txBody>
      </p:sp>
      <p:sp>
        <p:nvSpPr>
          <p:cNvPr id="4" name="スライド番号プレースホルダ 3"/>
          <p:cNvSpPr>
            <a:spLocks noGrp="1"/>
          </p:cNvSpPr>
          <p:nvPr>
            <p:ph type="sldNum" sz="quarter" idx="10"/>
          </p:nvPr>
        </p:nvSpPr>
        <p:spPr/>
        <p:txBody>
          <a:bodyPr/>
          <a:lstStyle/>
          <a:p>
            <a:pPr>
              <a:defRPr/>
            </a:pPr>
            <a:fld id="{F4605171-D679-442C-B1D7-15E30D2D6094}" type="slidenum">
              <a:rPr lang="ja-JP" altLang="en-US" smtClean="0"/>
              <a:pPr>
                <a:defRPr/>
              </a:pPr>
              <a:t>6</a:t>
            </a:fld>
            <a:endParaRPr lang="ja-JP" altLang="en-US"/>
          </a:p>
        </p:txBody>
      </p:sp>
      <p:sp>
        <p:nvSpPr>
          <p:cNvPr id="6" name="テキスト ボックス 5"/>
          <p:cNvSpPr txBox="1"/>
          <p:nvPr/>
        </p:nvSpPr>
        <p:spPr>
          <a:xfrm>
            <a:off x="251520" y="890717"/>
            <a:ext cx="8640960" cy="1077218"/>
          </a:xfrm>
          <a:prstGeom prst="rect">
            <a:avLst/>
          </a:prstGeom>
          <a:gradFill>
            <a:gsLst>
              <a:gs pos="0">
                <a:schemeClr val="accent1">
                  <a:tint val="50000"/>
                  <a:satMod val="300000"/>
                </a:schemeClr>
              </a:gs>
              <a:gs pos="35000">
                <a:schemeClr val="accent1">
                  <a:tint val="37000"/>
                  <a:satMod val="300000"/>
                </a:schemeClr>
              </a:gs>
              <a:gs pos="100000">
                <a:schemeClr val="accent1">
                  <a:tint val="15000"/>
                  <a:satMod val="350000"/>
                </a:schemeClr>
              </a:gs>
            </a:gsLst>
            <a:lin ang="16200000" scaled="1"/>
          </a:gradFill>
        </p:spPr>
        <p:txBody>
          <a:bodyPr wrap="square" rtlCol="0">
            <a:spAutoFit/>
          </a:bodyPr>
          <a:lstStyle/>
          <a:p>
            <a:r>
              <a:rPr kumimoji="1" lang="en-US" altLang="ja-JP" sz="3200" dirty="0" smtClean="0"/>
              <a:t>Need to clarify how to calculate the drive trace indexes for the electrified vehicles </a:t>
            </a:r>
            <a:endParaRPr kumimoji="1" lang="ja-JP" altLang="en-US" sz="32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1. </a:t>
            </a:r>
            <a:r>
              <a:rPr kumimoji="1" lang="en-US" altLang="ja-JP" dirty="0" smtClean="0"/>
              <a:t>Drive trace indexes for the ICE vehicles</a:t>
            </a:r>
            <a:endParaRPr kumimoji="1" lang="ja-JP" altLang="en-US" dirty="0"/>
          </a:p>
        </p:txBody>
      </p:sp>
      <p:sp>
        <p:nvSpPr>
          <p:cNvPr id="4" name="スライド番号プレースホルダ 3"/>
          <p:cNvSpPr>
            <a:spLocks noGrp="1"/>
          </p:cNvSpPr>
          <p:nvPr>
            <p:ph type="sldNum" sz="quarter" idx="10"/>
          </p:nvPr>
        </p:nvSpPr>
        <p:spPr/>
        <p:txBody>
          <a:bodyPr/>
          <a:lstStyle/>
          <a:p>
            <a:pPr>
              <a:defRPr/>
            </a:pPr>
            <a:fld id="{F4605171-D679-442C-B1D7-15E30D2D6094}" type="slidenum">
              <a:rPr lang="ja-JP" altLang="en-US" smtClean="0"/>
              <a:pPr>
                <a:defRPr/>
              </a:pPr>
              <a:t>7</a:t>
            </a:fld>
            <a:endParaRPr lang="ja-JP" altLang="en-US"/>
          </a:p>
        </p:txBody>
      </p:sp>
      <p:pic>
        <p:nvPicPr>
          <p:cNvPr id="5" name="Picture 5"/>
          <p:cNvPicPr>
            <a:picLocks noChangeAspect="1" noChangeArrowheads="1"/>
          </p:cNvPicPr>
          <p:nvPr/>
        </p:nvPicPr>
        <p:blipFill>
          <a:blip r:embed="rId3" cstate="print"/>
          <a:srcRect/>
          <a:stretch>
            <a:fillRect/>
          </a:stretch>
        </p:blipFill>
        <p:spPr bwMode="auto">
          <a:xfrm>
            <a:off x="992709" y="1556792"/>
            <a:ext cx="2643187" cy="1200150"/>
          </a:xfrm>
          <a:prstGeom prst="rect">
            <a:avLst/>
          </a:prstGeom>
          <a:noFill/>
          <a:ln w="9525">
            <a:noFill/>
            <a:miter lim="800000"/>
            <a:headEnd/>
            <a:tailEnd/>
          </a:ln>
        </p:spPr>
      </p:pic>
      <p:sp>
        <p:nvSpPr>
          <p:cNvPr id="6" name="テキスト ボックス 5"/>
          <p:cNvSpPr txBox="1"/>
          <p:nvPr/>
        </p:nvSpPr>
        <p:spPr>
          <a:xfrm>
            <a:off x="323528" y="908720"/>
            <a:ext cx="8280920" cy="461665"/>
          </a:xfrm>
          <a:prstGeom prst="rect">
            <a:avLst/>
          </a:prstGeom>
          <a:noFill/>
        </p:spPr>
        <p:txBody>
          <a:bodyPr wrap="square" rtlCol="0">
            <a:spAutoFit/>
          </a:bodyPr>
          <a:lstStyle/>
          <a:p>
            <a:pPr marL="457200" indent="-457200">
              <a:buSzPct val="85000"/>
            </a:pPr>
            <a:r>
              <a:rPr lang="ja-JP" altLang="en-US" sz="2400" b="1" u="sng" dirty="0" smtClean="0"/>
              <a:t>① </a:t>
            </a:r>
            <a:r>
              <a:rPr lang="en-US" altLang="ja-JP" sz="2400" b="1" u="sng" dirty="0" smtClean="0"/>
              <a:t>Calculation portion</a:t>
            </a:r>
            <a:endParaRPr kumimoji="1" lang="ja-JP" altLang="en-US" sz="2400" b="1" u="sng" dirty="0"/>
          </a:p>
        </p:txBody>
      </p:sp>
      <p:sp>
        <p:nvSpPr>
          <p:cNvPr id="7" name="テキスト ボックス 6"/>
          <p:cNvSpPr txBox="1"/>
          <p:nvPr/>
        </p:nvSpPr>
        <p:spPr>
          <a:xfrm>
            <a:off x="4283968" y="1772816"/>
            <a:ext cx="4536504" cy="646331"/>
          </a:xfrm>
          <a:prstGeom prst="rect">
            <a:avLst/>
          </a:prstGeom>
          <a:gradFill>
            <a:gsLst>
              <a:gs pos="0">
                <a:schemeClr val="accent1">
                  <a:tint val="50000"/>
                  <a:satMod val="300000"/>
                </a:schemeClr>
              </a:gs>
              <a:gs pos="35000">
                <a:schemeClr val="accent1">
                  <a:tint val="37000"/>
                  <a:satMod val="300000"/>
                </a:schemeClr>
              </a:gs>
              <a:gs pos="100000">
                <a:schemeClr val="accent1">
                  <a:tint val="15000"/>
                  <a:satMod val="350000"/>
                </a:schemeClr>
              </a:gs>
            </a:gsLst>
            <a:lin ang="16200000" scaled="1"/>
          </a:gradFill>
        </p:spPr>
        <p:txBody>
          <a:bodyPr wrap="square" rtlCol="0">
            <a:spAutoFit/>
          </a:bodyPr>
          <a:lstStyle/>
          <a:p>
            <a:pPr marL="176213" indent="-176213">
              <a:buFont typeface="Arial" pitchFamily="34" charset="0"/>
              <a:buChar char="•"/>
            </a:pPr>
            <a:r>
              <a:rPr kumimoji="1" lang="en-US" altLang="ja-JP" dirty="0" smtClean="0"/>
              <a:t>Calculate DTIs </a:t>
            </a:r>
            <a:r>
              <a:rPr lang="en-US" altLang="ja-JP" dirty="0" smtClean="0"/>
              <a:t>for LMH(3-phase) and LMHxH(4-phase)</a:t>
            </a:r>
          </a:p>
        </p:txBody>
      </p:sp>
      <p:sp>
        <p:nvSpPr>
          <p:cNvPr id="8" name="テキスト ボックス 7"/>
          <p:cNvSpPr txBox="1"/>
          <p:nvPr/>
        </p:nvSpPr>
        <p:spPr>
          <a:xfrm>
            <a:off x="395536" y="3502761"/>
            <a:ext cx="8748464" cy="461665"/>
          </a:xfrm>
          <a:prstGeom prst="rect">
            <a:avLst/>
          </a:prstGeom>
          <a:noFill/>
        </p:spPr>
        <p:txBody>
          <a:bodyPr wrap="square" rtlCol="0">
            <a:spAutoFit/>
          </a:bodyPr>
          <a:lstStyle/>
          <a:p>
            <a:pPr marL="457200" indent="-457200">
              <a:buSzPct val="85000"/>
            </a:pPr>
            <a:r>
              <a:rPr lang="ja-JP" altLang="en-US" sz="2400" b="1" u="sng" dirty="0" smtClean="0"/>
              <a:t>② </a:t>
            </a:r>
            <a:r>
              <a:rPr lang="en-US" altLang="ja-JP" sz="2400" b="1" u="sng" dirty="0" smtClean="0"/>
              <a:t>In the case that the accelerator control is fully activated</a:t>
            </a:r>
          </a:p>
        </p:txBody>
      </p:sp>
      <p:pic>
        <p:nvPicPr>
          <p:cNvPr id="1026" name="Picture 2"/>
          <p:cNvPicPr>
            <a:picLocks noChangeAspect="1" noChangeArrowheads="1"/>
          </p:cNvPicPr>
          <p:nvPr/>
        </p:nvPicPr>
        <p:blipFill>
          <a:blip r:embed="rId4" cstate="print"/>
          <a:srcRect/>
          <a:stretch>
            <a:fillRect/>
          </a:stretch>
        </p:blipFill>
        <p:spPr bwMode="auto">
          <a:xfrm>
            <a:off x="683568" y="4180450"/>
            <a:ext cx="3240360" cy="2200878"/>
          </a:xfrm>
          <a:prstGeom prst="rect">
            <a:avLst/>
          </a:prstGeom>
          <a:noFill/>
          <a:ln w="9525">
            <a:noFill/>
            <a:miter lim="800000"/>
            <a:headEnd/>
            <a:tailEnd/>
          </a:ln>
          <a:effectLst/>
        </p:spPr>
      </p:pic>
      <p:sp>
        <p:nvSpPr>
          <p:cNvPr id="10" name="右中かっこ 9"/>
          <p:cNvSpPr/>
          <p:nvPr/>
        </p:nvSpPr>
        <p:spPr>
          <a:xfrm rot="16200000" flipV="1">
            <a:off x="1943708" y="800708"/>
            <a:ext cx="216024" cy="2160240"/>
          </a:xfrm>
          <a:prstGeom prst="rightBrace">
            <a:avLst/>
          </a:prstGeom>
          <a:ln w="19050">
            <a:solidFill>
              <a:srgbClr val="FF66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1" name="右中かっこ 10"/>
          <p:cNvSpPr/>
          <p:nvPr/>
        </p:nvSpPr>
        <p:spPr>
          <a:xfrm rot="5400000">
            <a:off x="2195736" y="1556792"/>
            <a:ext cx="216024" cy="2664296"/>
          </a:xfrm>
          <a:prstGeom prst="rightBrace">
            <a:avLst/>
          </a:prstGeom>
          <a:ln w="19050">
            <a:solidFill>
              <a:srgbClr val="FF66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2" name="テキスト ボックス 11"/>
          <p:cNvSpPr txBox="1"/>
          <p:nvPr/>
        </p:nvSpPr>
        <p:spPr>
          <a:xfrm>
            <a:off x="1259632" y="2996952"/>
            <a:ext cx="2088232" cy="307777"/>
          </a:xfrm>
          <a:prstGeom prst="rect">
            <a:avLst/>
          </a:prstGeom>
          <a:noFill/>
        </p:spPr>
        <p:txBody>
          <a:bodyPr wrap="square" rtlCol="0">
            <a:spAutoFit/>
          </a:bodyPr>
          <a:lstStyle/>
          <a:p>
            <a:pPr algn="ctr"/>
            <a:r>
              <a:rPr kumimoji="1" lang="en-US" altLang="ja-JP" sz="1400" dirty="0" smtClean="0">
                <a:solidFill>
                  <a:srgbClr val="FF66FF"/>
                </a:solidFill>
              </a:rPr>
              <a:t>LMHxH(4-phase)</a:t>
            </a:r>
            <a:endParaRPr kumimoji="1" lang="ja-JP" altLang="en-US" sz="1400" dirty="0">
              <a:solidFill>
                <a:srgbClr val="FF66FF"/>
              </a:solidFill>
            </a:endParaRPr>
          </a:p>
        </p:txBody>
      </p:sp>
      <p:sp>
        <p:nvSpPr>
          <p:cNvPr id="13" name="テキスト ボックス 12"/>
          <p:cNvSpPr txBox="1"/>
          <p:nvPr/>
        </p:nvSpPr>
        <p:spPr>
          <a:xfrm>
            <a:off x="1043608" y="1484784"/>
            <a:ext cx="2088232" cy="307777"/>
          </a:xfrm>
          <a:prstGeom prst="rect">
            <a:avLst/>
          </a:prstGeom>
          <a:noFill/>
        </p:spPr>
        <p:txBody>
          <a:bodyPr wrap="square" rtlCol="0">
            <a:spAutoFit/>
          </a:bodyPr>
          <a:lstStyle/>
          <a:p>
            <a:pPr algn="ctr"/>
            <a:r>
              <a:rPr kumimoji="1" lang="en-US" altLang="ja-JP" sz="1400" dirty="0" smtClean="0">
                <a:solidFill>
                  <a:srgbClr val="FF66FF"/>
                </a:solidFill>
              </a:rPr>
              <a:t>LMH(3-phase)</a:t>
            </a:r>
            <a:endParaRPr kumimoji="1" lang="ja-JP" altLang="en-US" sz="1400" dirty="0">
              <a:solidFill>
                <a:srgbClr val="FF66FF"/>
              </a:solidFill>
            </a:endParaRPr>
          </a:p>
        </p:txBody>
      </p:sp>
      <p:sp>
        <p:nvSpPr>
          <p:cNvPr id="14" name="テキスト ボックス 13"/>
          <p:cNvSpPr txBox="1"/>
          <p:nvPr/>
        </p:nvSpPr>
        <p:spPr>
          <a:xfrm>
            <a:off x="4283968" y="4581128"/>
            <a:ext cx="4536504" cy="1200329"/>
          </a:xfrm>
          <a:prstGeom prst="rect">
            <a:avLst/>
          </a:prstGeom>
          <a:gradFill>
            <a:gsLst>
              <a:gs pos="0">
                <a:schemeClr val="accent1">
                  <a:tint val="50000"/>
                  <a:satMod val="300000"/>
                </a:schemeClr>
              </a:gs>
              <a:gs pos="35000">
                <a:schemeClr val="accent1">
                  <a:tint val="37000"/>
                  <a:satMod val="300000"/>
                </a:schemeClr>
              </a:gs>
              <a:gs pos="100000">
                <a:schemeClr val="accent1">
                  <a:tint val="15000"/>
                  <a:satMod val="350000"/>
                </a:schemeClr>
              </a:gs>
            </a:gsLst>
            <a:lin ang="16200000" scaled="1"/>
          </a:gradFill>
        </p:spPr>
        <p:txBody>
          <a:bodyPr wrap="square" rtlCol="0">
            <a:spAutoFit/>
          </a:bodyPr>
          <a:lstStyle/>
          <a:p>
            <a:pPr marL="176213" indent="-176213">
              <a:buFont typeface="Arial" pitchFamily="34" charset="0"/>
              <a:buChar char="•"/>
            </a:pPr>
            <a:r>
              <a:rPr lang="en-US" altLang="ja-JP" dirty="0" smtClean="0"/>
              <a:t>[Annex 7, 7.1.] The prescribed speed (value) shall be used instead of the actual vehicle speed(value) for drive trace index calculations.</a:t>
            </a:r>
            <a:endParaRPr kumimoji="1" lang="ja-JP" alt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lang="en-US" altLang="ja-JP" dirty="0" smtClean="0"/>
              <a:t>2.1. Drive trace indexes for PEV consecutive cycle test</a:t>
            </a:r>
            <a:endParaRPr kumimoji="1" lang="ja-JP" altLang="en-US" dirty="0"/>
          </a:p>
        </p:txBody>
      </p:sp>
      <p:sp>
        <p:nvSpPr>
          <p:cNvPr id="4" name="スライド番号プレースホルダ 3"/>
          <p:cNvSpPr>
            <a:spLocks noGrp="1"/>
          </p:cNvSpPr>
          <p:nvPr>
            <p:ph type="sldNum" sz="quarter" idx="10"/>
          </p:nvPr>
        </p:nvSpPr>
        <p:spPr/>
        <p:txBody>
          <a:bodyPr/>
          <a:lstStyle/>
          <a:p>
            <a:pPr>
              <a:defRPr/>
            </a:pPr>
            <a:fld id="{F4605171-D679-442C-B1D7-15E30D2D6094}" type="slidenum">
              <a:rPr lang="ja-JP" altLang="en-US" smtClean="0"/>
              <a:pPr>
                <a:defRPr/>
              </a:pPr>
              <a:t>8</a:t>
            </a:fld>
            <a:endParaRPr lang="ja-JP" altLang="en-US"/>
          </a:p>
        </p:txBody>
      </p:sp>
      <p:pic>
        <p:nvPicPr>
          <p:cNvPr id="6" name="Picture 5"/>
          <p:cNvPicPr>
            <a:picLocks noChangeAspect="1" noChangeArrowheads="1"/>
          </p:cNvPicPr>
          <p:nvPr/>
        </p:nvPicPr>
        <p:blipFill>
          <a:blip r:embed="rId2" cstate="print"/>
          <a:srcRect/>
          <a:stretch>
            <a:fillRect/>
          </a:stretch>
        </p:blipFill>
        <p:spPr bwMode="auto">
          <a:xfrm>
            <a:off x="611561" y="1553558"/>
            <a:ext cx="1080120" cy="1200150"/>
          </a:xfrm>
          <a:prstGeom prst="rect">
            <a:avLst/>
          </a:prstGeom>
          <a:noFill/>
          <a:ln w="9525">
            <a:noFill/>
            <a:miter lim="800000"/>
            <a:headEnd/>
            <a:tailEnd/>
          </a:ln>
        </p:spPr>
      </p:pic>
      <p:sp>
        <p:nvSpPr>
          <p:cNvPr id="7" name="テキスト ボックス 6"/>
          <p:cNvSpPr txBox="1"/>
          <p:nvPr/>
        </p:nvSpPr>
        <p:spPr>
          <a:xfrm>
            <a:off x="323528" y="833478"/>
            <a:ext cx="8280920" cy="461665"/>
          </a:xfrm>
          <a:prstGeom prst="rect">
            <a:avLst/>
          </a:prstGeom>
          <a:noFill/>
        </p:spPr>
        <p:txBody>
          <a:bodyPr wrap="square" rtlCol="0">
            <a:spAutoFit/>
          </a:bodyPr>
          <a:lstStyle/>
          <a:p>
            <a:pPr marL="269875" indent="-269875">
              <a:buSzPct val="85000"/>
            </a:pPr>
            <a:r>
              <a:rPr lang="ja-JP" altLang="en-US" sz="2400" b="1" u="sng" dirty="0" smtClean="0"/>
              <a:t>③ </a:t>
            </a:r>
            <a:r>
              <a:rPr lang="en-US" altLang="ja-JP" sz="2400" b="1" u="sng" dirty="0" smtClean="0"/>
              <a:t>Calculation</a:t>
            </a:r>
            <a:r>
              <a:rPr lang="ja-JP" altLang="en-US" sz="2400" b="1" u="sng" dirty="0" smtClean="0"/>
              <a:t> </a:t>
            </a:r>
            <a:r>
              <a:rPr lang="en-US" altLang="ja-JP" sz="2400" b="1" u="sng" dirty="0" smtClean="0"/>
              <a:t>portion for consecutive cycle test</a:t>
            </a:r>
          </a:p>
        </p:txBody>
      </p:sp>
      <p:sp>
        <p:nvSpPr>
          <p:cNvPr id="8" name="テキスト ボックス 7"/>
          <p:cNvSpPr txBox="1"/>
          <p:nvPr/>
        </p:nvSpPr>
        <p:spPr>
          <a:xfrm>
            <a:off x="4283968" y="1256174"/>
            <a:ext cx="4536504" cy="646331"/>
          </a:xfrm>
          <a:prstGeom prst="rect">
            <a:avLst/>
          </a:prstGeom>
          <a:gradFill>
            <a:gsLst>
              <a:gs pos="0">
                <a:schemeClr val="accent1">
                  <a:tint val="50000"/>
                  <a:satMod val="300000"/>
                </a:schemeClr>
              </a:gs>
              <a:gs pos="35000">
                <a:schemeClr val="accent1">
                  <a:tint val="37000"/>
                  <a:satMod val="300000"/>
                </a:schemeClr>
              </a:gs>
              <a:gs pos="100000">
                <a:schemeClr val="accent1">
                  <a:tint val="15000"/>
                  <a:satMod val="350000"/>
                </a:schemeClr>
              </a:gs>
            </a:gsLst>
            <a:lin ang="16200000" scaled="1"/>
          </a:gradFill>
        </p:spPr>
        <p:txBody>
          <a:bodyPr wrap="square" rtlCol="0">
            <a:spAutoFit/>
          </a:bodyPr>
          <a:lstStyle/>
          <a:p>
            <a:pPr marL="176213" indent="-176213">
              <a:buFont typeface="Arial" pitchFamily="34" charset="0"/>
              <a:buChar char="•"/>
            </a:pPr>
            <a:r>
              <a:rPr lang="en-US" altLang="ja-JP" dirty="0" smtClean="0"/>
              <a:t>Calculate DTIs in each cycle</a:t>
            </a:r>
          </a:p>
          <a:p>
            <a:pPr marL="176213" indent="-176213">
              <a:buFont typeface="Arial" pitchFamily="34" charset="0"/>
              <a:buChar char="•"/>
            </a:pPr>
            <a:r>
              <a:rPr lang="en-US" altLang="ja-JP" dirty="0" smtClean="0"/>
              <a:t>3-phase and 4-phase respectively</a:t>
            </a:r>
          </a:p>
        </p:txBody>
      </p:sp>
      <p:sp>
        <p:nvSpPr>
          <p:cNvPr id="9" name="テキスト ボックス 8"/>
          <p:cNvSpPr txBox="1"/>
          <p:nvPr/>
        </p:nvSpPr>
        <p:spPr>
          <a:xfrm>
            <a:off x="395536" y="3501008"/>
            <a:ext cx="8496944" cy="461665"/>
          </a:xfrm>
          <a:prstGeom prst="rect">
            <a:avLst/>
          </a:prstGeom>
          <a:noFill/>
        </p:spPr>
        <p:txBody>
          <a:bodyPr wrap="square" rtlCol="0">
            <a:spAutoFit/>
          </a:bodyPr>
          <a:lstStyle/>
          <a:p>
            <a:pPr marL="269875" indent="-269875">
              <a:buSzPct val="85000"/>
            </a:pPr>
            <a:r>
              <a:rPr lang="ja-JP" altLang="en-US" sz="2400" b="1" u="sng" dirty="0" smtClean="0"/>
              <a:t>④ </a:t>
            </a:r>
            <a:r>
              <a:rPr lang="en-US" altLang="ja-JP" sz="2400" b="1" u="sng" dirty="0" smtClean="0"/>
              <a:t>Calculation portion at the cycle reached break-off </a:t>
            </a:r>
          </a:p>
        </p:txBody>
      </p:sp>
      <p:sp>
        <p:nvSpPr>
          <p:cNvPr id="10" name="テキスト ボックス 9"/>
          <p:cNvSpPr txBox="1"/>
          <p:nvPr/>
        </p:nvSpPr>
        <p:spPr>
          <a:xfrm>
            <a:off x="4283968" y="4449886"/>
            <a:ext cx="4536504" cy="923330"/>
          </a:xfrm>
          <a:prstGeom prst="rect">
            <a:avLst/>
          </a:prstGeom>
          <a:gradFill>
            <a:gsLst>
              <a:gs pos="0">
                <a:schemeClr val="accent1">
                  <a:tint val="50000"/>
                  <a:satMod val="300000"/>
                </a:schemeClr>
              </a:gs>
              <a:gs pos="35000">
                <a:schemeClr val="accent1">
                  <a:tint val="37000"/>
                  <a:satMod val="300000"/>
                </a:schemeClr>
              </a:gs>
              <a:gs pos="100000">
                <a:schemeClr val="accent1">
                  <a:tint val="15000"/>
                  <a:satMod val="350000"/>
                </a:schemeClr>
              </a:gs>
            </a:gsLst>
            <a:lin ang="16200000" scaled="1"/>
          </a:gradFill>
        </p:spPr>
        <p:txBody>
          <a:bodyPr wrap="square" rtlCol="0">
            <a:spAutoFit/>
          </a:bodyPr>
          <a:lstStyle/>
          <a:p>
            <a:pPr marL="176213" indent="-176213">
              <a:buFont typeface="Arial" pitchFamily="34" charset="0"/>
              <a:buChar char="•"/>
            </a:pPr>
            <a:r>
              <a:rPr lang="en-US" altLang="ja-JP" dirty="0" smtClean="0"/>
              <a:t>Calculate until the break-off point. The rule of Annex 7-7.1. will be applied until this point.</a:t>
            </a:r>
          </a:p>
        </p:txBody>
      </p:sp>
      <p:pic>
        <p:nvPicPr>
          <p:cNvPr id="11" name="Picture 5"/>
          <p:cNvPicPr>
            <a:picLocks noChangeAspect="1" noChangeArrowheads="1"/>
          </p:cNvPicPr>
          <p:nvPr/>
        </p:nvPicPr>
        <p:blipFill>
          <a:blip r:embed="rId2" cstate="print"/>
          <a:srcRect/>
          <a:stretch>
            <a:fillRect/>
          </a:stretch>
        </p:blipFill>
        <p:spPr bwMode="auto">
          <a:xfrm>
            <a:off x="1691680" y="1553558"/>
            <a:ext cx="1080120" cy="1200150"/>
          </a:xfrm>
          <a:prstGeom prst="rect">
            <a:avLst/>
          </a:prstGeom>
          <a:noFill/>
          <a:ln w="9525">
            <a:noFill/>
            <a:miter lim="800000"/>
            <a:headEnd/>
            <a:tailEnd/>
          </a:ln>
        </p:spPr>
      </p:pic>
      <p:pic>
        <p:nvPicPr>
          <p:cNvPr id="12" name="Picture 5"/>
          <p:cNvPicPr>
            <a:picLocks noChangeAspect="1" noChangeArrowheads="1"/>
          </p:cNvPicPr>
          <p:nvPr/>
        </p:nvPicPr>
        <p:blipFill>
          <a:blip r:embed="rId2" cstate="print"/>
          <a:srcRect/>
          <a:stretch>
            <a:fillRect/>
          </a:stretch>
        </p:blipFill>
        <p:spPr bwMode="auto">
          <a:xfrm>
            <a:off x="2771800" y="1553558"/>
            <a:ext cx="1080120" cy="1200150"/>
          </a:xfrm>
          <a:prstGeom prst="rect">
            <a:avLst/>
          </a:prstGeom>
          <a:noFill/>
          <a:ln w="9525">
            <a:noFill/>
            <a:miter lim="800000"/>
            <a:headEnd/>
            <a:tailEnd/>
          </a:ln>
        </p:spPr>
      </p:pic>
      <p:graphicFrame>
        <p:nvGraphicFramePr>
          <p:cNvPr id="13" name="Group 51"/>
          <p:cNvGraphicFramePr>
            <a:graphicFrameLocks noGrp="1"/>
          </p:cNvGraphicFramePr>
          <p:nvPr/>
        </p:nvGraphicFramePr>
        <p:xfrm>
          <a:off x="4427984" y="1983681"/>
          <a:ext cx="4320479" cy="1233488"/>
        </p:xfrm>
        <a:graphic>
          <a:graphicData uri="http://schemas.openxmlformats.org/drawingml/2006/table">
            <a:tbl>
              <a:tblPr/>
              <a:tblGrid>
                <a:gridCol w="792088"/>
                <a:gridCol w="864096"/>
                <a:gridCol w="864096"/>
                <a:gridCol w="1800199"/>
              </a:tblGrid>
              <a:tr h="3095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400" b="1" i="0" u="none" strike="noStrike" cap="none" normalizeH="0" baseline="0" dirty="0" smtClean="0">
                          <a:ln>
                            <a:noFill/>
                          </a:ln>
                          <a:solidFill>
                            <a:srgbClr val="FFFFFF"/>
                          </a:solidFill>
                          <a:effectLst/>
                          <a:latin typeface="Arial" charset="0"/>
                          <a:ea typeface="ＭＳ Ｐゴシック" charset="-128"/>
                        </a:rPr>
                        <a:t>Cycle</a:t>
                      </a:r>
                      <a:endParaRPr kumimoji="1" lang="ja-JP" altLang="en-US" sz="1400" b="1" i="0" u="none" strike="noStrike" cap="none" normalizeH="0" baseline="0" dirty="0" smtClean="0">
                        <a:ln>
                          <a:noFill/>
                        </a:ln>
                        <a:solidFill>
                          <a:srgbClr val="FFFFFF"/>
                        </a:solidFill>
                        <a:effectLst/>
                        <a:latin typeface="Arial"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400" b="1" i="0" u="none" strike="noStrike" cap="none" normalizeH="0" baseline="0" smtClean="0">
                          <a:ln>
                            <a:noFill/>
                          </a:ln>
                          <a:solidFill>
                            <a:srgbClr val="FFFFFF"/>
                          </a:solidFill>
                          <a:effectLst/>
                          <a:latin typeface="Arial" charset="0"/>
                          <a:ea typeface="ＭＳ Ｐゴシック" charset="-128"/>
                        </a:rPr>
                        <a:t>IWR</a:t>
                      </a:r>
                      <a:endParaRPr kumimoji="1" lang="ja-JP" altLang="en-US" sz="1400" b="1" i="0" u="none" strike="noStrike" cap="none" normalizeH="0" baseline="0" smtClean="0">
                        <a:ln>
                          <a:noFill/>
                        </a:ln>
                        <a:solidFill>
                          <a:srgbClr val="FFFFFF"/>
                        </a:solidFill>
                        <a:effectLst/>
                        <a:latin typeface="Arial"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400" b="1" i="0" u="none" strike="noStrike" cap="none" normalizeH="0" baseline="0" dirty="0" smtClean="0">
                          <a:ln>
                            <a:noFill/>
                          </a:ln>
                          <a:solidFill>
                            <a:srgbClr val="FFFFFF"/>
                          </a:solidFill>
                          <a:effectLst/>
                          <a:latin typeface="Arial" charset="0"/>
                          <a:ea typeface="ＭＳ Ｐゴシック" charset="-128"/>
                        </a:rPr>
                        <a:t>RMSSE</a:t>
                      </a:r>
                      <a:endParaRPr kumimoji="1" lang="ja-JP" altLang="en-US" sz="1400" b="1" i="0" u="none" strike="noStrike" cap="none" normalizeH="0" baseline="0" dirty="0" smtClean="0">
                        <a:ln>
                          <a:noFill/>
                        </a:ln>
                        <a:solidFill>
                          <a:srgbClr val="FFFFFF"/>
                        </a:solidFill>
                        <a:effectLst/>
                        <a:latin typeface="Arial"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400" b="1" i="0" u="none" strike="noStrike" cap="none" normalizeH="0" baseline="0" dirty="0" smtClean="0">
                          <a:ln>
                            <a:noFill/>
                          </a:ln>
                          <a:solidFill>
                            <a:srgbClr val="FFFFFF"/>
                          </a:solidFill>
                          <a:effectLst/>
                          <a:latin typeface="Arial" charset="0"/>
                          <a:ea typeface="ＭＳ Ｐゴシック" charset="-128"/>
                        </a:rPr>
                        <a:t>ER/DR/EER/ASCR</a:t>
                      </a:r>
                      <a:endParaRPr kumimoji="1" lang="ja-JP" altLang="en-US" sz="1400" b="1" i="0" u="none" strike="noStrike" cap="none" normalizeH="0" baseline="0" dirty="0" smtClean="0">
                        <a:ln>
                          <a:noFill/>
                        </a:ln>
                        <a:solidFill>
                          <a:srgbClr val="FFFFFF"/>
                        </a:solidFill>
                        <a:effectLst/>
                        <a:latin typeface="Arial"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079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smtClean="0">
                          <a:ln>
                            <a:noFill/>
                          </a:ln>
                          <a:solidFill>
                            <a:srgbClr val="000000"/>
                          </a:solidFill>
                          <a:effectLst/>
                          <a:latin typeface="Arial" charset="0"/>
                          <a:ea typeface="ＭＳ Ｐゴシック" charset="-128"/>
                        </a:rPr>
                        <a:t>1</a:t>
                      </a:r>
                      <a:endParaRPr kumimoji="1" lang="ja-JP" altLang="en-US" sz="1400" b="0" i="0" u="none" strike="noStrike" cap="none" normalizeH="0" baseline="0" smtClean="0">
                        <a:ln>
                          <a:noFill/>
                        </a:ln>
                        <a:solidFill>
                          <a:srgbClr val="000000"/>
                        </a:solidFill>
                        <a:effectLst/>
                        <a:latin typeface="Arial"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smtClean="0">
                          <a:ln>
                            <a:noFill/>
                          </a:ln>
                          <a:solidFill>
                            <a:srgbClr val="000000"/>
                          </a:solidFill>
                          <a:effectLst/>
                          <a:latin typeface="Arial" charset="0"/>
                          <a:ea typeface="ＭＳ Ｐゴシック" charset="-128"/>
                        </a:rPr>
                        <a:t>x.xx</a:t>
                      </a:r>
                      <a:endParaRPr kumimoji="1" lang="ja-JP" altLang="en-US" sz="1400" b="0" i="0" u="none" strike="noStrike" cap="none" normalizeH="0" baseline="0" smtClean="0">
                        <a:ln>
                          <a:noFill/>
                        </a:ln>
                        <a:solidFill>
                          <a:srgbClr val="000000"/>
                        </a:solidFill>
                        <a:effectLst/>
                        <a:latin typeface="Arial"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dirty="0" err="1" smtClean="0">
                          <a:ln>
                            <a:noFill/>
                          </a:ln>
                          <a:solidFill>
                            <a:srgbClr val="000000"/>
                          </a:solidFill>
                          <a:effectLst/>
                          <a:latin typeface="Arial" charset="0"/>
                          <a:ea typeface="ＭＳ Ｐゴシック" charset="-128"/>
                        </a:rPr>
                        <a:t>x.xx</a:t>
                      </a:r>
                      <a:endParaRPr kumimoji="1" lang="ja-JP" altLang="en-US" sz="1400" b="0" i="0" u="none" strike="noStrike" cap="none" normalizeH="0" baseline="0" dirty="0" smtClean="0">
                        <a:ln>
                          <a:noFill/>
                        </a:ln>
                        <a:solidFill>
                          <a:srgbClr val="000000"/>
                        </a:solidFill>
                        <a:effectLst/>
                        <a:latin typeface="Arial"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Arial" charset="0"/>
                          <a:ea typeface="ＭＳ Ｐゴシック" charset="-128"/>
                        </a:rPr>
                        <a:t>...</a:t>
                      </a:r>
                      <a:endParaRPr kumimoji="1" lang="ja-JP" altLang="en-US" sz="1400" b="0" i="0" u="none" strike="noStrike" cap="none" normalizeH="0" baseline="0" dirty="0" smtClean="0">
                        <a:ln>
                          <a:noFill/>
                        </a:ln>
                        <a:solidFill>
                          <a:srgbClr val="000000"/>
                        </a:solidFill>
                        <a:effectLst/>
                        <a:latin typeface="Arial"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r>
              <a:tr h="3079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Arial" charset="0"/>
                          <a:ea typeface="ＭＳ Ｐゴシック" charset="-128"/>
                        </a:rPr>
                        <a:t>2</a:t>
                      </a:r>
                      <a:endParaRPr kumimoji="1" lang="ja-JP" altLang="en-US" sz="1400" b="0" i="0" u="none" strike="noStrike" cap="none" normalizeH="0" baseline="0" dirty="0" smtClean="0">
                        <a:ln>
                          <a:noFill/>
                        </a:ln>
                        <a:solidFill>
                          <a:srgbClr val="000000"/>
                        </a:solidFill>
                        <a:effectLst/>
                        <a:latin typeface="Arial"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dirty="0" err="1" smtClean="0">
                          <a:ln>
                            <a:noFill/>
                          </a:ln>
                          <a:solidFill>
                            <a:srgbClr val="000000"/>
                          </a:solidFill>
                          <a:effectLst/>
                          <a:latin typeface="Arial" charset="0"/>
                          <a:ea typeface="ＭＳ Ｐゴシック" charset="-128"/>
                        </a:rPr>
                        <a:t>x.xx</a:t>
                      </a:r>
                      <a:endParaRPr kumimoji="1" lang="ja-JP" altLang="en-US" sz="1400" b="0" i="0" u="none" strike="noStrike" cap="none" normalizeH="0" baseline="0" dirty="0" smtClean="0">
                        <a:ln>
                          <a:noFill/>
                        </a:ln>
                        <a:solidFill>
                          <a:srgbClr val="000000"/>
                        </a:solidFill>
                        <a:effectLst/>
                        <a:latin typeface="Arial"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dirty="0" err="1" smtClean="0">
                          <a:ln>
                            <a:noFill/>
                          </a:ln>
                          <a:solidFill>
                            <a:srgbClr val="000000"/>
                          </a:solidFill>
                          <a:effectLst/>
                          <a:latin typeface="Arial" charset="0"/>
                          <a:ea typeface="ＭＳ Ｐゴシック" charset="-128"/>
                        </a:rPr>
                        <a:t>x.xx</a:t>
                      </a:r>
                      <a:endParaRPr kumimoji="1" lang="ja-JP" altLang="en-US" sz="1400" b="0" i="0" u="none" strike="noStrike" cap="none" normalizeH="0" baseline="0" dirty="0" smtClean="0">
                        <a:ln>
                          <a:noFill/>
                        </a:ln>
                        <a:solidFill>
                          <a:srgbClr val="000000"/>
                        </a:solidFill>
                        <a:effectLst/>
                        <a:latin typeface="Arial"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Arial" charset="0"/>
                          <a:ea typeface="ＭＳ Ｐゴシック" charset="-128"/>
                        </a:rPr>
                        <a:t>....</a:t>
                      </a:r>
                      <a:endParaRPr kumimoji="1" lang="ja-JP" altLang="en-US" sz="1400" b="0" i="0" u="none" strike="noStrike" cap="none" normalizeH="0" baseline="0" dirty="0" smtClean="0">
                        <a:ln>
                          <a:noFill/>
                        </a:ln>
                        <a:solidFill>
                          <a:srgbClr val="000000"/>
                        </a:solidFill>
                        <a:effectLst/>
                        <a:latin typeface="Arial"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r>
              <a:tr h="3079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smtClean="0">
                          <a:ln>
                            <a:noFill/>
                          </a:ln>
                          <a:solidFill>
                            <a:srgbClr val="000000"/>
                          </a:solidFill>
                          <a:effectLst/>
                          <a:latin typeface="Arial" charset="0"/>
                          <a:ea typeface="ＭＳ Ｐゴシック" charset="-128"/>
                        </a:rPr>
                        <a:t>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smtClean="0">
                          <a:ln>
                            <a:noFill/>
                          </a:ln>
                          <a:solidFill>
                            <a:srgbClr val="000000"/>
                          </a:solidFill>
                          <a:effectLst/>
                          <a:latin typeface="Arial" charset="0"/>
                          <a:ea typeface="ＭＳ Ｐゴシック" charset="-128"/>
                        </a:rPr>
                        <a:t>x.xx</a:t>
                      </a:r>
                      <a:endParaRPr kumimoji="1" lang="ja-JP" altLang="en-US" sz="1400" b="0" i="0" u="none" strike="noStrike" cap="none" normalizeH="0" baseline="0" smtClean="0">
                        <a:ln>
                          <a:noFill/>
                        </a:ln>
                        <a:solidFill>
                          <a:srgbClr val="000000"/>
                        </a:solidFill>
                        <a:effectLst/>
                        <a:latin typeface="Arial"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dirty="0" err="1" smtClean="0">
                          <a:ln>
                            <a:noFill/>
                          </a:ln>
                          <a:solidFill>
                            <a:srgbClr val="000000"/>
                          </a:solidFill>
                          <a:effectLst/>
                          <a:latin typeface="Arial" charset="0"/>
                          <a:ea typeface="ＭＳ Ｐゴシック" charset="-128"/>
                        </a:rPr>
                        <a:t>x.xx</a:t>
                      </a:r>
                      <a:endParaRPr kumimoji="1" lang="ja-JP" altLang="en-US" sz="1400" b="0" i="0" u="none" strike="noStrike" cap="none" normalizeH="0" baseline="0" dirty="0" smtClean="0">
                        <a:ln>
                          <a:noFill/>
                        </a:ln>
                        <a:solidFill>
                          <a:srgbClr val="000000"/>
                        </a:solidFill>
                        <a:effectLst/>
                        <a:latin typeface="Arial"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Arial" charset="0"/>
                          <a:ea typeface="ＭＳ Ｐゴシック" charset="-128"/>
                        </a:rPr>
                        <a:t>...</a:t>
                      </a:r>
                      <a:endParaRPr kumimoji="1" lang="ja-JP" altLang="en-US" sz="1400" b="0" i="0" u="none" strike="noStrike" cap="none" normalizeH="0" baseline="0" dirty="0" smtClean="0">
                        <a:ln>
                          <a:noFill/>
                        </a:ln>
                        <a:solidFill>
                          <a:srgbClr val="000000"/>
                        </a:solidFill>
                        <a:effectLst/>
                        <a:latin typeface="Arial"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r>
            </a:tbl>
          </a:graphicData>
        </a:graphic>
      </p:graphicFrame>
      <p:sp>
        <p:nvSpPr>
          <p:cNvPr id="14" name="右中かっこ 13"/>
          <p:cNvSpPr/>
          <p:nvPr/>
        </p:nvSpPr>
        <p:spPr>
          <a:xfrm rot="5400000">
            <a:off x="1042773" y="2381650"/>
            <a:ext cx="216024" cy="1008112"/>
          </a:xfrm>
          <a:prstGeom prst="rightBrace">
            <a:avLst/>
          </a:prstGeom>
          <a:ln w="19050">
            <a:solidFill>
              <a:srgbClr val="FF66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7" name="右中かっこ 16"/>
          <p:cNvSpPr/>
          <p:nvPr/>
        </p:nvSpPr>
        <p:spPr>
          <a:xfrm rot="5400000">
            <a:off x="2134616" y="2381650"/>
            <a:ext cx="216024" cy="1008112"/>
          </a:xfrm>
          <a:prstGeom prst="rightBrace">
            <a:avLst/>
          </a:prstGeom>
          <a:ln w="19050">
            <a:solidFill>
              <a:srgbClr val="FF66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8" name="右中かっこ 17"/>
          <p:cNvSpPr/>
          <p:nvPr/>
        </p:nvSpPr>
        <p:spPr>
          <a:xfrm rot="5400000">
            <a:off x="3214736" y="2381650"/>
            <a:ext cx="216024" cy="1008112"/>
          </a:xfrm>
          <a:prstGeom prst="rightBrace">
            <a:avLst/>
          </a:prstGeom>
          <a:ln w="19050">
            <a:solidFill>
              <a:srgbClr val="FF66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9" name="テキスト ボックス 18"/>
          <p:cNvSpPr txBox="1"/>
          <p:nvPr/>
        </p:nvSpPr>
        <p:spPr>
          <a:xfrm>
            <a:off x="611560" y="2973973"/>
            <a:ext cx="1008112" cy="307777"/>
          </a:xfrm>
          <a:prstGeom prst="rect">
            <a:avLst/>
          </a:prstGeom>
          <a:noFill/>
        </p:spPr>
        <p:txBody>
          <a:bodyPr wrap="square" rtlCol="0">
            <a:spAutoFit/>
          </a:bodyPr>
          <a:lstStyle/>
          <a:p>
            <a:pPr algn="ctr"/>
            <a:r>
              <a:rPr kumimoji="1" lang="en-US" altLang="ja-JP" sz="1400" dirty="0" smtClean="0">
                <a:solidFill>
                  <a:srgbClr val="FF66FF"/>
                </a:solidFill>
              </a:rPr>
              <a:t>Cycle-#1</a:t>
            </a:r>
            <a:endParaRPr kumimoji="1" lang="ja-JP" altLang="en-US" sz="1400" dirty="0">
              <a:solidFill>
                <a:srgbClr val="FF66FF"/>
              </a:solidFill>
            </a:endParaRPr>
          </a:p>
        </p:txBody>
      </p:sp>
      <p:sp>
        <p:nvSpPr>
          <p:cNvPr id="20" name="テキスト ボックス 19"/>
          <p:cNvSpPr txBox="1"/>
          <p:nvPr/>
        </p:nvSpPr>
        <p:spPr>
          <a:xfrm>
            <a:off x="1763688" y="2993718"/>
            <a:ext cx="1008112" cy="307777"/>
          </a:xfrm>
          <a:prstGeom prst="rect">
            <a:avLst/>
          </a:prstGeom>
          <a:noFill/>
        </p:spPr>
        <p:txBody>
          <a:bodyPr wrap="square" rtlCol="0">
            <a:spAutoFit/>
          </a:bodyPr>
          <a:lstStyle/>
          <a:p>
            <a:pPr algn="ctr"/>
            <a:r>
              <a:rPr kumimoji="1" lang="en-US" altLang="ja-JP" sz="1400" dirty="0" smtClean="0">
                <a:solidFill>
                  <a:srgbClr val="FF66FF"/>
                </a:solidFill>
              </a:rPr>
              <a:t>Cycle-#2</a:t>
            </a:r>
            <a:endParaRPr kumimoji="1" lang="ja-JP" altLang="en-US" sz="1400" dirty="0">
              <a:solidFill>
                <a:srgbClr val="FF66FF"/>
              </a:solidFill>
            </a:endParaRPr>
          </a:p>
        </p:txBody>
      </p:sp>
      <p:sp>
        <p:nvSpPr>
          <p:cNvPr id="21" name="テキスト ボックス 20"/>
          <p:cNvSpPr txBox="1"/>
          <p:nvPr/>
        </p:nvSpPr>
        <p:spPr>
          <a:xfrm>
            <a:off x="2771800" y="2993718"/>
            <a:ext cx="1008112" cy="307777"/>
          </a:xfrm>
          <a:prstGeom prst="rect">
            <a:avLst/>
          </a:prstGeom>
          <a:noFill/>
        </p:spPr>
        <p:txBody>
          <a:bodyPr wrap="square" rtlCol="0">
            <a:spAutoFit/>
          </a:bodyPr>
          <a:lstStyle/>
          <a:p>
            <a:pPr algn="ctr"/>
            <a:r>
              <a:rPr kumimoji="1" lang="en-US" altLang="ja-JP" sz="1400" dirty="0" smtClean="0">
                <a:solidFill>
                  <a:srgbClr val="FF66FF"/>
                </a:solidFill>
              </a:rPr>
              <a:t>Cycle-#3</a:t>
            </a:r>
            <a:endParaRPr kumimoji="1" lang="ja-JP" altLang="en-US" sz="1400" dirty="0">
              <a:solidFill>
                <a:srgbClr val="FF66FF"/>
              </a:solidFill>
            </a:endParaRPr>
          </a:p>
        </p:txBody>
      </p:sp>
      <p:pic>
        <p:nvPicPr>
          <p:cNvPr id="22" name="Picture 3"/>
          <p:cNvPicPr>
            <a:picLocks noChangeAspect="1" noChangeArrowheads="1"/>
          </p:cNvPicPr>
          <p:nvPr/>
        </p:nvPicPr>
        <p:blipFill>
          <a:blip r:embed="rId3" cstate="print"/>
          <a:srcRect/>
          <a:stretch>
            <a:fillRect/>
          </a:stretch>
        </p:blipFill>
        <p:spPr>
          <a:xfrm>
            <a:off x="323529" y="4005064"/>
            <a:ext cx="4043964" cy="2520280"/>
          </a:xfrm>
          <a:prstGeom prst="rect">
            <a:avLst/>
          </a:prstGeom>
        </p:spPr>
      </p:pic>
      <p:cxnSp>
        <p:nvCxnSpPr>
          <p:cNvPr id="23" name="直線コネクタ 22"/>
          <p:cNvCxnSpPr/>
          <p:nvPr/>
        </p:nvCxnSpPr>
        <p:spPr>
          <a:xfrm flipV="1">
            <a:off x="2917486" y="4281479"/>
            <a:ext cx="0" cy="1992672"/>
          </a:xfrm>
          <a:prstGeom prst="line">
            <a:avLst/>
          </a:prstGeom>
          <a:ln w="50800">
            <a:solidFill>
              <a:srgbClr val="FF66FF"/>
            </a:solidFill>
          </a:ln>
        </p:spPr>
        <p:style>
          <a:lnRef idx="1">
            <a:schemeClr val="accent1"/>
          </a:lnRef>
          <a:fillRef idx="0">
            <a:schemeClr val="accent1"/>
          </a:fillRef>
          <a:effectRef idx="0">
            <a:schemeClr val="accent1"/>
          </a:effectRef>
          <a:fontRef idx="minor">
            <a:schemeClr val="tx1"/>
          </a:fontRef>
        </p:style>
      </p:cxnSp>
      <p:sp>
        <p:nvSpPr>
          <p:cNvPr id="26" name="右矢印 25"/>
          <p:cNvSpPr/>
          <p:nvPr/>
        </p:nvSpPr>
        <p:spPr>
          <a:xfrm>
            <a:off x="683568" y="5805264"/>
            <a:ext cx="2232248" cy="1008112"/>
          </a:xfrm>
          <a:prstGeom prst="rightArrow">
            <a:avLst/>
          </a:prstGeom>
          <a:gradFill>
            <a:gsLst>
              <a:gs pos="0">
                <a:schemeClr val="accent1">
                  <a:tint val="50000"/>
                  <a:satMod val="300000"/>
                </a:schemeClr>
              </a:gs>
              <a:gs pos="35000">
                <a:schemeClr val="accent1">
                  <a:tint val="37000"/>
                  <a:satMod val="300000"/>
                </a:schemeClr>
              </a:gs>
              <a:gs pos="100000">
                <a:schemeClr val="accent1">
                  <a:tint val="15000"/>
                  <a:satMod val="350000"/>
                </a:schemeClr>
              </a:gs>
            </a:gsLst>
            <a:lin ang="162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defRPr/>
            </a:pPr>
            <a:r>
              <a:rPr lang="en-US" altLang="ja-JP" sz="1600" dirty="0" smtClean="0">
                <a:solidFill>
                  <a:schemeClr val="tx1"/>
                </a:solidFill>
              </a:rPr>
              <a:t>Calculation object</a:t>
            </a:r>
          </a:p>
          <a:p>
            <a:pPr algn="ctr" fontAlgn="auto">
              <a:spcBef>
                <a:spcPts val="0"/>
              </a:spcBef>
              <a:spcAft>
                <a:spcPts val="0"/>
              </a:spcAft>
              <a:defRPr/>
            </a:pPr>
            <a:r>
              <a:rPr lang="en-US" altLang="ja-JP" sz="1200" dirty="0" smtClean="0">
                <a:solidFill>
                  <a:schemeClr val="tx1"/>
                </a:solidFill>
              </a:rPr>
              <a:t>(Until break-off)</a:t>
            </a:r>
            <a:endParaRPr lang="ja-JP" altLang="en-US" sz="1200" dirty="0">
              <a:solidFill>
                <a:schemeClr val="tx1"/>
              </a:solidFill>
            </a:endParaRPr>
          </a:p>
        </p:txBody>
      </p:sp>
      <p:sp>
        <p:nvSpPr>
          <p:cNvPr id="27" name="ホームベース 26"/>
          <p:cNvSpPr/>
          <p:nvPr/>
        </p:nvSpPr>
        <p:spPr>
          <a:xfrm>
            <a:off x="8028384" y="6381328"/>
            <a:ext cx="1115616" cy="216024"/>
          </a:xfrm>
          <a:prstGeom prst="homePlat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en-US" altLang="ja-JP" sz="1400" dirty="0" smtClean="0"/>
              <a:t>Continued</a:t>
            </a:r>
            <a:endParaRPr kumimoji="1" lang="ja-JP" altLang="en-US" sz="14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lang="en-US" altLang="ja-JP" dirty="0" smtClean="0"/>
              <a:t>2.1. Drive trace indexes for PEV consecutive cycle test</a:t>
            </a:r>
            <a:endParaRPr kumimoji="1" lang="ja-JP" altLang="en-US" dirty="0"/>
          </a:p>
        </p:txBody>
      </p:sp>
      <p:sp>
        <p:nvSpPr>
          <p:cNvPr id="4" name="スライド番号プレースホルダ 3"/>
          <p:cNvSpPr>
            <a:spLocks noGrp="1"/>
          </p:cNvSpPr>
          <p:nvPr>
            <p:ph type="sldNum" sz="quarter" idx="10"/>
          </p:nvPr>
        </p:nvSpPr>
        <p:spPr/>
        <p:txBody>
          <a:bodyPr/>
          <a:lstStyle/>
          <a:p>
            <a:pPr>
              <a:defRPr/>
            </a:pPr>
            <a:fld id="{F4605171-D679-442C-B1D7-15E30D2D6094}" type="slidenum">
              <a:rPr lang="ja-JP" altLang="en-US" smtClean="0"/>
              <a:pPr>
                <a:defRPr/>
              </a:pPr>
              <a:t>9</a:t>
            </a:fld>
            <a:endParaRPr lang="ja-JP" altLang="en-US"/>
          </a:p>
        </p:txBody>
      </p:sp>
      <p:sp>
        <p:nvSpPr>
          <p:cNvPr id="9" name="テキスト ボックス 8"/>
          <p:cNvSpPr txBox="1"/>
          <p:nvPr/>
        </p:nvSpPr>
        <p:spPr>
          <a:xfrm>
            <a:off x="395536" y="836712"/>
            <a:ext cx="8496944" cy="461665"/>
          </a:xfrm>
          <a:prstGeom prst="rect">
            <a:avLst/>
          </a:prstGeom>
          <a:noFill/>
        </p:spPr>
        <p:txBody>
          <a:bodyPr wrap="square" rtlCol="0">
            <a:spAutoFit/>
          </a:bodyPr>
          <a:lstStyle/>
          <a:p>
            <a:pPr marL="269875" indent="-269875">
              <a:buSzPct val="85000"/>
            </a:pPr>
            <a:r>
              <a:rPr lang="ja-JP" altLang="en-US" sz="2400" b="1" u="sng" dirty="0" smtClean="0"/>
              <a:t>⑤ </a:t>
            </a:r>
            <a:r>
              <a:rPr lang="en-US" altLang="ja-JP" sz="2400" b="1" u="sng" dirty="0" smtClean="0"/>
              <a:t>Deviation of 2~3 seconds </a:t>
            </a:r>
          </a:p>
        </p:txBody>
      </p:sp>
      <p:sp>
        <p:nvSpPr>
          <p:cNvPr id="10" name="テキスト ボックス 9"/>
          <p:cNvSpPr txBox="1"/>
          <p:nvPr/>
        </p:nvSpPr>
        <p:spPr>
          <a:xfrm>
            <a:off x="4499992" y="1545173"/>
            <a:ext cx="4536504" cy="3816429"/>
          </a:xfrm>
          <a:prstGeom prst="rect">
            <a:avLst/>
          </a:prstGeom>
          <a:gradFill>
            <a:gsLst>
              <a:gs pos="0">
                <a:schemeClr val="accent1">
                  <a:tint val="50000"/>
                  <a:satMod val="300000"/>
                </a:schemeClr>
              </a:gs>
              <a:gs pos="35000">
                <a:schemeClr val="accent1">
                  <a:tint val="37000"/>
                  <a:satMod val="300000"/>
                </a:schemeClr>
              </a:gs>
              <a:gs pos="100000">
                <a:schemeClr val="accent1">
                  <a:tint val="15000"/>
                  <a:satMod val="350000"/>
                </a:schemeClr>
              </a:gs>
            </a:gsLst>
            <a:lin ang="16200000" scaled="1"/>
          </a:gradFill>
        </p:spPr>
        <p:txBody>
          <a:bodyPr wrap="square" rtlCol="0">
            <a:spAutoFit/>
          </a:bodyPr>
          <a:lstStyle/>
          <a:p>
            <a:pPr marL="176213" indent="-176213">
              <a:buFont typeface="Arial" pitchFamily="34" charset="0"/>
              <a:buChar char="•"/>
            </a:pPr>
            <a:r>
              <a:rPr lang="en-US" altLang="ja-JP" dirty="0" smtClean="0"/>
              <a:t>It is possible to deviate for 2~3 seconds when a remaining battery level is low. </a:t>
            </a:r>
          </a:p>
          <a:p>
            <a:pPr marL="176213" indent="-176213">
              <a:buFont typeface="Arial" pitchFamily="34" charset="0"/>
              <a:buChar char="•"/>
            </a:pPr>
            <a:r>
              <a:rPr lang="en-US" altLang="ja-JP" dirty="0" smtClean="0"/>
              <a:t>Do NOT accept intentional smooth driving. However if the accelerator control is fully activated, the deviation of 2~3 s may be allowed. Then this portion will be applied the rule described in the paragraph 7.1. of Annex 7.</a:t>
            </a:r>
          </a:p>
          <a:p>
            <a:pPr marL="176213" indent="-176213">
              <a:buFont typeface="Arial" pitchFamily="34" charset="0"/>
              <a:buChar char="•"/>
            </a:pPr>
            <a:endParaRPr lang="en-US" altLang="ja-JP" dirty="0" smtClean="0"/>
          </a:p>
          <a:p>
            <a:pPr marL="176213" indent="-176213"/>
            <a:r>
              <a:rPr lang="en-US" altLang="ja-JP" sz="1600" dirty="0" smtClean="0"/>
              <a:t>&lt;Necessity condition&gt;</a:t>
            </a:r>
          </a:p>
          <a:p>
            <a:pPr marL="176213" indent="-176213"/>
            <a:r>
              <a:rPr lang="en-US" altLang="ja-JP" sz="1600" dirty="0" smtClean="0"/>
              <a:t>Follow the Annex 8, Appendix 6</a:t>
            </a:r>
          </a:p>
          <a:p>
            <a:pPr marL="176213" indent="-176213"/>
            <a:r>
              <a:rPr lang="en-US" altLang="ja-JP" sz="1600" dirty="0" smtClean="0"/>
              <a:t>-Selected appropriate driver-selectable mode</a:t>
            </a:r>
          </a:p>
          <a:p>
            <a:pPr marL="176213" indent="-176213"/>
            <a:r>
              <a:rPr lang="en-US" altLang="ja-JP" sz="1600" dirty="0" smtClean="0"/>
              <a:t>-Selected appropriate driving cycle</a:t>
            </a:r>
          </a:p>
          <a:p>
            <a:pPr marL="176213" indent="-176213"/>
            <a:r>
              <a:rPr lang="en-US" altLang="ja-JP" sz="1600" dirty="0" smtClean="0"/>
              <a:t>-Applied appropriate cycle modification</a:t>
            </a:r>
          </a:p>
        </p:txBody>
      </p:sp>
      <p:pic>
        <p:nvPicPr>
          <p:cNvPr id="22" name="Picture 3"/>
          <p:cNvPicPr>
            <a:picLocks noChangeAspect="1" noChangeArrowheads="1"/>
          </p:cNvPicPr>
          <p:nvPr/>
        </p:nvPicPr>
        <p:blipFill>
          <a:blip r:embed="rId2" cstate="print"/>
          <a:srcRect/>
          <a:stretch>
            <a:fillRect/>
          </a:stretch>
        </p:blipFill>
        <p:spPr>
          <a:xfrm>
            <a:off x="323529" y="1998132"/>
            <a:ext cx="4043964" cy="2520280"/>
          </a:xfrm>
          <a:prstGeom prst="rect">
            <a:avLst/>
          </a:prstGeom>
        </p:spPr>
      </p:pic>
      <p:sp>
        <p:nvSpPr>
          <p:cNvPr id="24" name="上矢印 23"/>
          <p:cNvSpPr/>
          <p:nvPr/>
        </p:nvSpPr>
        <p:spPr>
          <a:xfrm>
            <a:off x="1043608" y="2924944"/>
            <a:ext cx="432048" cy="1368152"/>
          </a:xfrm>
          <a:prstGeom prst="upArrow">
            <a:avLst/>
          </a:prstGeom>
          <a:solidFill>
            <a:srgbClr val="FF0000"/>
          </a:solidFill>
          <a:ln>
            <a:solidFill>
              <a:srgbClr val="FF0000"/>
            </a:solid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sp>
        <p:nvSpPr>
          <p:cNvPr id="27" name="テキスト ボックス 22"/>
          <p:cNvSpPr txBox="1">
            <a:spLocks noChangeArrowheads="1"/>
          </p:cNvSpPr>
          <p:nvPr/>
        </p:nvSpPr>
        <p:spPr bwMode="auto">
          <a:xfrm>
            <a:off x="395536" y="4365104"/>
            <a:ext cx="1824037" cy="517525"/>
          </a:xfrm>
          <a:prstGeom prst="rect">
            <a:avLst/>
          </a:prstGeom>
          <a:noFill/>
          <a:ln w="9525">
            <a:noFill/>
            <a:miter lim="800000"/>
            <a:headEnd/>
            <a:tailEnd/>
          </a:ln>
        </p:spPr>
        <p:txBody>
          <a:bodyPr>
            <a:spAutoFit/>
          </a:bodyPr>
          <a:lstStyle/>
          <a:p>
            <a:pPr algn="ctr"/>
            <a:r>
              <a:rPr lang="en-US" altLang="ja-JP" sz="1400" dirty="0">
                <a:solidFill>
                  <a:srgbClr val="FF0000"/>
                </a:solidFill>
              </a:rPr>
              <a:t>possible to deviate 2~3 sec</a:t>
            </a:r>
            <a:endParaRPr lang="ja-JP" altLang="en-US" sz="1400" dirty="0">
              <a:solidFill>
                <a:srgbClr val="FF0000"/>
              </a:solidFill>
            </a:endParaRPr>
          </a:p>
        </p:txBody>
      </p:sp>
    </p:spTree>
  </p:cSld>
  <p:clrMapOvr>
    <a:masterClrMapping/>
  </p:clrMapOvr>
</p:sld>
</file>

<file path=ppt/theme/theme1.xml><?xml version="1.0" encoding="utf-8"?>
<a:theme xmlns:a="http://schemas.openxmlformats.org/drawingml/2006/main" name="JARI">
  <a:themeElements>
    <a:clrScheme name="JARI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JARI">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JARI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JARI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JARI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JARI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JARI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JARI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JARI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JARI</Template>
  <TotalTime>1153</TotalTime>
  <Words>2398</Words>
  <Application>Microsoft Office PowerPoint</Application>
  <PresentationFormat>画面に合わせる (4:3)</PresentationFormat>
  <Paragraphs>372</Paragraphs>
  <Slides>22</Slides>
  <Notes>2</Notes>
  <HiddenSlides>0</HiddenSlides>
  <MMClips>0</MMClips>
  <ScaleCrop>false</ScaleCrop>
  <HeadingPairs>
    <vt:vector size="4" baseType="variant">
      <vt:variant>
        <vt:lpstr>テーマ</vt:lpstr>
      </vt:variant>
      <vt:variant>
        <vt:i4>1</vt:i4>
      </vt:variant>
      <vt:variant>
        <vt:lpstr>スライド タイトル</vt:lpstr>
      </vt:variant>
      <vt:variant>
        <vt:i4>22</vt:i4>
      </vt:variant>
    </vt:vector>
  </HeadingPairs>
  <TitlesOfParts>
    <vt:vector size="23" baseType="lpstr">
      <vt:lpstr>JARI</vt:lpstr>
      <vt:lpstr>Confirmation on application to EVs unique cycle</vt:lpstr>
      <vt:lpstr>Question from SG-EV</vt:lpstr>
      <vt:lpstr>Unexpected situation</vt:lpstr>
      <vt:lpstr>Appendix-1) Relationship between indexes and EC of PEVs</vt:lpstr>
      <vt:lpstr>Drive trace indexes for the electrified vehicles &lt;discussion paper&gt;</vt:lpstr>
      <vt:lpstr>Discussion points</vt:lpstr>
      <vt:lpstr>1. Drive trace indexes for the ICE vehicles</vt:lpstr>
      <vt:lpstr>2.1. Drive trace indexes for PEV consecutive cycle test</vt:lpstr>
      <vt:lpstr>2.1. Drive trace indexes for PEV consecutive cycle test</vt:lpstr>
      <vt:lpstr>2.2. Drive trace indexes for PEV shortened test</vt:lpstr>
      <vt:lpstr>2.2. Drive trace indexes for PEV shortened test</vt:lpstr>
      <vt:lpstr>3.1. Drive trace index for OVC-HEV CD tests</vt:lpstr>
      <vt:lpstr>3.2. Drive trace index for OVC-HEV CS tests</vt:lpstr>
      <vt:lpstr>4. Drive trace index for the range extender type vehicles</vt:lpstr>
      <vt:lpstr>5. Others</vt:lpstr>
      <vt:lpstr>Discussion points on the DTIs for the electrified vehicles</vt:lpstr>
      <vt:lpstr>Discussion points on the DTIs for the electrified vehicles</vt:lpstr>
      <vt:lpstr>(Ref.) Associated sentence</vt:lpstr>
      <vt:lpstr>(Ref.) Applicable test procedure </vt:lpstr>
      <vt:lpstr>(Ref.) Selection of driver-selectable modes for CD test</vt:lpstr>
      <vt:lpstr>(Ref.) Selection of driver-selectable modes for CS test</vt:lpstr>
      <vt:lpstr>(Ref.) Selection of driver-selectable modes for PEVs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jari</dc:creator>
  <cp:lastModifiedBy>jari</cp:lastModifiedBy>
  <cp:revision>98</cp:revision>
  <dcterms:created xsi:type="dcterms:W3CDTF">2017-07-05T01:23:27Z</dcterms:created>
  <dcterms:modified xsi:type="dcterms:W3CDTF">2018-04-13T00:40:07Z</dcterms:modified>
</cp:coreProperties>
</file>