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742" r:id="rId1"/>
  </p:sldMasterIdLst>
  <p:notesMasterIdLst>
    <p:notesMasterId r:id="rId11"/>
  </p:notesMasterIdLst>
  <p:sldIdLst>
    <p:sldId id="260" r:id="rId2"/>
    <p:sldId id="264" r:id="rId3"/>
    <p:sldId id="265" r:id="rId4"/>
    <p:sldId id="267" r:id="rId5"/>
    <p:sldId id="269" r:id="rId6"/>
    <p:sldId id="270" r:id="rId7"/>
    <p:sldId id="271" r:id="rId8"/>
    <p:sldId id="263" r:id="rId9"/>
    <p:sldId id="272" r:id="rId10"/>
  </p:sldIdLst>
  <p:sldSz cx="12192000" cy="6858000"/>
  <p:notesSz cx="6858000" cy="9144000"/>
  <p:embeddedFontLst>
    <p:embeddedFont>
      <p:font typeface="BMWTypeCondensedRegular" panose="020B0606020202020204" pitchFamily="34" charset="0"/>
      <p:regular r:id="rId12"/>
      <p:bold r:id="rId13"/>
    </p:embeddedFont>
    <p:embeddedFont>
      <p:font typeface="BMW Group" pitchFamily="2" charset="0"/>
      <p:regular r:id="rId14"/>
      <p:bold r:id="rId15"/>
      <p:italic r:id="rId16"/>
      <p:boldItalic r:id="rId17"/>
    </p:embeddedFont>
    <p:embeddedFont>
      <p:font typeface="BMW Group Condensed" panose="020B0606020202020204" pitchFamily="34" charset="0"/>
      <p:regular r:id="rId18"/>
      <p:bold r:id="rId19"/>
      <p:italic r:id="rId20"/>
      <p:boldItalic r:id="rId21"/>
    </p:embeddedFont>
    <p:embeddedFont>
      <p:font typeface="BMW Group Condensed Bold" panose="020B0806020202020204" pitchFamily="34" charset="0"/>
      <p:bold r:id="rId22"/>
    </p:embeddedFont>
    <p:embeddedFont>
      <p:font typeface="MS PGothic" panose="020B0600070205080204" pitchFamily="34" charset="-128"/>
      <p:regular r:id="rId23"/>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DEE3EA"/>
    <a:srgbClr val="BEC6D6"/>
    <a:srgbClr val="9DAAC3"/>
    <a:srgbClr val="8090AF"/>
    <a:srgbClr val="535D71"/>
    <a:srgbClr val="F8F9F7"/>
    <a:srgbClr val="D5D5D5"/>
    <a:srgbClr val="404040"/>
    <a:srgbClr val="9393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howGuides="1">
      <p:cViewPr varScale="1">
        <p:scale>
          <a:sx n="113" d="100"/>
          <a:sy n="113" d="100"/>
        </p:scale>
        <p:origin x="258" y="9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font" Target="fonts/font12.fntdata"/><Relationship Id="rId10" Type="http://schemas.openxmlformats.org/officeDocument/2006/relationships/slide" Target="slides/slide9.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23DC7E-545F-4537-850F-CC5C2B410559}" type="datetimeFigureOut">
              <a:rPr lang="de-DE" smtClean="0"/>
              <a:pPr/>
              <a:t>16.04.2018</a:t>
            </a:fld>
            <a:endParaRPr lang="de-DE"/>
          </a:p>
        </p:txBody>
      </p:sp>
      <p:sp>
        <p:nvSpPr>
          <p:cNvPr id="4" name="Folienbildplatzhalt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0" tIns="0" rIns="0" bIns="0" rtlCol="0">
            <a:noAutofit/>
          </a:bodyPr>
          <a:lstStyle/>
          <a:p>
            <a:pPr lvl="0" indent="-180000">
              <a:spcBef>
                <a:spcPts val="0"/>
              </a:spcBef>
              <a:spcAft>
                <a:spcPts val="600"/>
              </a:spcAft>
              <a:buFont typeface="Symbol" panose="05050102010706020507" pitchFamily="18" charset="2"/>
              <a:buChar char="-"/>
            </a:pPr>
            <a:r>
              <a:rPr lang="de-DE" dirty="0"/>
              <a:t>Textmasterformat bearbeiten</a:t>
            </a:r>
          </a:p>
          <a:p>
            <a:pPr marL="360000" lvl="1" indent="-180000">
              <a:spcBef>
                <a:spcPts val="0"/>
              </a:spcBef>
              <a:spcAft>
                <a:spcPts val="600"/>
              </a:spcAft>
              <a:buFont typeface="Symbol" panose="05050102010706020507" pitchFamily="18" charset="2"/>
              <a:buChar char="-"/>
            </a:pPr>
            <a:r>
              <a:rPr lang="de-DE" dirty="0"/>
              <a:t>Zweite Ebene</a:t>
            </a:r>
          </a:p>
          <a:p>
            <a:pPr marL="540000" lvl="2" indent="-180000">
              <a:spcBef>
                <a:spcPts val="0"/>
              </a:spcBef>
              <a:spcAft>
                <a:spcPts val="600"/>
              </a:spcAft>
              <a:buFont typeface="Symbol" panose="05050102010706020507" pitchFamily="18" charset="2"/>
              <a:buChar char="-"/>
            </a:pPr>
            <a:r>
              <a:rPr lang="de-DE" dirty="0"/>
              <a:t>Dritte Ebene</a:t>
            </a:r>
          </a:p>
          <a:p>
            <a:pPr marL="720000" lvl="3" indent="-180000">
              <a:spcBef>
                <a:spcPts val="0"/>
              </a:spcBef>
              <a:spcAft>
                <a:spcPts val="600"/>
              </a:spcAft>
              <a:buFont typeface="Symbol" panose="05050102010706020507" pitchFamily="18" charset="2"/>
              <a:buChar char="-"/>
            </a:pPr>
            <a:r>
              <a:rPr lang="de-DE" dirty="0"/>
              <a:t>Vierte Ebene</a:t>
            </a:r>
          </a:p>
          <a:p>
            <a:pPr marL="900000" lvl="4" indent="-180000">
              <a:spcBef>
                <a:spcPts val="0"/>
              </a:spcBef>
              <a:spcAft>
                <a:spcPts val="600"/>
              </a:spcAft>
              <a:buFont typeface="Symbol" panose="05050102010706020507" pitchFamily="18" charset="2"/>
              <a:buChar char="-"/>
            </a:pPr>
            <a:r>
              <a:rPr lang="de-DE" dirty="0"/>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7A725A-9256-4EC5-8CDB-4CC5D97770DD}" type="slidenum">
              <a:rPr lang="de-DE" smtClean="0"/>
              <a:pPr/>
              <a:t>‹Nr.›</a:t>
            </a:fld>
            <a:endParaRPr lang="de-DE"/>
          </a:p>
        </p:txBody>
      </p:sp>
    </p:spTree>
    <p:extLst>
      <p:ext uri="{BB962C8B-B14F-4D97-AF65-F5344CB8AC3E}">
        <p14:creationId xmlns:p14="http://schemas.microsoft.com/office/powerpoint/2010/main" val="3070249564"/>
      </p:ext>
    </p:extLst>
  </p:cSld>
  <p:clrMap bg1="lt1" tx1="dk1" bg2="lt2" tx2="dk2" accent1="accent1" accent2="accent2" accent3="accent3" accent4="accent4" accent5="accent5" accent6="accent6" hlink="hlink" folHlink="folHlink"/>
  <p:notesStyle>
    <a:lvl1pPr marL="0" algn="l" defTabSz="914400" rtl="0" eaLnBrk="1" latinLnBrk="0" hangingPunct="1">
      <a:defRPr lang="de-DE" sz="1800" kern="1200" dirty="0" smtClean="0">
        <a:solidFill>
          <a:srgbClr val="343434"/>
        </a:solidFill>
        <a:latin typeface="+mn-lt"/>
        <a:ea typeface="+mn-ea"/>
        <a:cs typeface="+mn-cs"/>
      </a:defRPr>
    </a:lvl1pPr>
    <a:lvl2pPr marL="457200" algn="l" defTabSz="914400" rtl="0" eaLnBrk="1" latinLnBrk="0" hangingPunct="1">
      <a:defRPr lang="de-DE" sz="1800" kern="1200" dirty="0" smtClean="0">
        <a:solidFill>
          <a:srgbClr val="343434"/>
        </a:solidFill>
        <a:latin typeface="+mn-lt"/>
        <a:ea typeface="+mn-ea"/>
        <a:cs typeface="+mn-cs"/>
      </a:defRPr>
    </a:lvl2pPr>
    <a:lvl3pPr marL="914400" algn="l" defTabSz="914400" rtl="0" eaLnBrk="1" latinLnBrk="0" hangingPunct="1">
      <a:defRPr lang="de-DE" sz="1600" kern="1200" dirty="0" smtClean="0">
        <a:solidFill>
          <a:srgbClr val="343434"/>
        </a:solidFill>
        <a:latin typeface="+mn-lt"/>
        <a:ea typeface="+mn-ea"/>
        <a:cs typeface="+mn-cs"/>
      </a:defRPr>
    </a:lvl3pPr>
    <a:lvl4pPr marL="1371600" algn="l" defTabSz="914400" rtl="0" eaLnBrk="1" latinLnBrk="0" hangingPunct="1">
      <a:defRPr lang="de-DE" sz="1600" kern="1200" dirty="0" smtClean="0">
        <a:solidFill>
          <a:srgbClr val="343434"/>
        </a:solidFill>
        <a:latin typeface="+mn-lt"/>
        <a:ea typeface="+mn-ea"/>
        <a:cs typeface="+mn-cs"/>
      </a:defRPr>
    </a:lvl4pPr>
    <a:lvl5pPr marL="1828800" algn="l" defTabSz="914400" rtl="0" eaLnBrk="1" latinLnBrk="0" hangingPunct="1">
      <a:defRPr lang="de-DE" sz="1600" kern="1200" dirty="0">
        <a:solidFill>
          <a:srgbClr val="343434"/>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F67A725A-9256-4EC5-8CDB-4CC5D97770DD}" type="slidenum">
              <a:rPr lang="de-DE" smtClean="0"/>
              <a:pPr/>
              <a:t>2</a:t>
            </a:fld>
            <a:endParaRPr lang="de-DE"/>
          </a:p>
        </p:txBody>
      </p:sp>
    </p:spTree>
    <p:extLst>
      <p:ext uri="{BB962C8B-B14F-4D97-AF65-F5344CB8AC3E}">
        <p14:creationId xmlns:p14="http://schemas.microsoft.com/office/powerpoint/2010/main" val="3130854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F67A725A-9256-4EC5-8CDB-4CC5D97770DD}" type="slidenum">
              <a:rPr lang="de-DE" smtClean="0"/>
              <a:pPr/>
              <a:t>3</a:t>
            </a:fld>
            <a:endParaRPr lang="de-DE"/>
          </a:p>
        </p:txBody>
      </p:sp>
    </p:spTree>
    <p:extLst>
      <p:ext uri="{BB962C8B-B14F-4D97-AF65-F5344CB8AC3E}">
        <p14:creationId xmlns:p14="http://schemas.microsoft.com/office/powerpoint/2010/main" val="39851792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F67A725A-9256-4EC5-8CDB-4CC5D97770DD}" type="slidenum">
              <a:rPr lang="de-DE" smtClean="0"/>
              <a:pPr/>
              <a:t>4</a:t>
            </a:fld>
            <a:endParaRPr lang="de-DE"/>
          </a:p>
        </p:txBody>
      </p:sp>
    </p:spTree>
    <p:extLst>
      <p:ext uri="{BB962C8B-B14F-4D97-AF65-F5344CB8AC3E}">
        <p14:creationId xmlns:p14="http://schemas.microsoft.com/office/powerpoint/2010/main" val="1124293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F67A725A-9256-4EC5-8CDB-4CC5D97770DD}" type="slidenum">
              <a:rPr lang="de-DE" smtClean="0"/>
              <a:pPr/>
              <a:t>5</a:t>
            </a:fld>
            <a:endParaRPr lang="de-DE"/>
          </a:p>
        </p:txBody>
      </p:sp>
    </p:spTree>
    <p:extLst>
      <p:ext uri="{BB962C8B-B14F-4D97-AF65-F5344CB8AC3E}">
        <p14:creationId xmlns:p14="http://schemas.microsoft.com/office/powerpoint/2010/main" val="18232423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F67A725A-9256-4EC5-8CDB-4CC5D97770DD}" type="slidenum">
              <a:rPr lang="de-DE" smtClean="0"/>
              <a:pPr/>
              <a:t>6</a:t>
            </a:fld>
            <a:endParaRPr lang="de-DE"/>
          </a:p>
        </p:txBody>
      </p:sp>
    </p:spTree>
    <p:extLst>
      <p:ext uri="{BB962C8B-B14F-4D97-AF65-F5344CB8AC3E}">
        <p14:creationId xmlns:p14="http://schemas.microsoft.com/office/powerpoint/2010/main" val="3114806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F67A725A-9256-4EC5-8CDB-4CC5D97770DD}" type="slidenum">
              <a:rPr lang="de-DE" smtClean="0"/>
              <a:pPr/>
              <a:t>7</a:t>
            </a:fld>
            <a:endParaRPr lang="de-DE"/>
          </a:p>
        </p:txBody>
      </p:sp>
    </p:spTree>
    <p:extLst>
      <p:ext uri="{BB962C8B-B14F-4D97-AF65-F5344CB8AC3E}">
        <p14:creationId xmlns:p14="http://schemas.microsoft.com/office/powerpoint/2010/main" val="31320705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F67A725A-9256-4EC5-8CDB-4CC5D97770DD}" type="slidenum">
              <a:rPr lang="de-DE" smtClean="0"/>
              <a:pPr/>
              <a:t>9</a:t>
            </a:fld>
            <a:endParaRPr lang="de-DE"/>
          </a:p>
        </p:txBody>
      </p:sp>
    </p:spTree>
    <p:extLst>
      <p:ext uri="{BB962C8B-B14F-4D97-AF65-F5344CB8AC3E}">
        <p14:creationId xmlns:p14="http://schemas.microsoft.com/office/powerpoint/2010/main" val="11503952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2.jpe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p:spTree>
      <p:nvGrpSpPr>
        <p:cNvPr id="1" name=""/>
        <p:cNvGrpSpPr/>
        <p:nvPr/>
      </p:nvGrpSpPr>
      <p:grpSpPr>
        <a:xfrm>
          <a:off x="0" y="0"/>
          <a:ext cx="0" cy="0"/>
          <a:chOff x="0" y="0"/>
          <a:chExt cx="0" cy="0"/>
        </a:xfrm>
      </p:grpSpPr>
      <p:pic>
        <p:nvPicPr>
          <p:cNvPr id="2" name="Grafik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Textplatzhalter 24"/>
          <p:cNvSpPr>
            <a:spLocks noGrp="1"/>
          </p:cNvSpPr>
          <p:nvPr>
            <p:ph type="body" sz="quarter" idx="20" hasCustomPrompt="1"/>
          </p:nvPr>
        </p:nvSpPr>
        <p:spPr>
          <a:xfrm>
            <a:off x="488949" y="5634000"/>
            <a:ext cx="2677296" cy="319415"/>
          </a:xfrm>
          <a:prstGeom prst="rect">
            <a:avLst/>
          </a:prstGeom>
        </p:spPr>
        <p:txBody>
          <a:bodyPr lIns="0" tIns="0" rIns="0" bIns="0"/>
          <a:lstStyle>
            <a:lvl1pPr marL="0" indent="0">
              <a:buNone/>
              <a:defRPr sz="1100" b="1" i="0" baseline="0">
                <a:solidFill>
                  <a:schemeClr val="tx1"/>
                </a:solidFill>
                <a:latin typeface="BMW Group Condensed Bold"/>
                <a:ea typeface="BMW Group Condensed" pitchFamily="2" charset="0"/>
                <a:cs typeface="BMW Group Condensed Bold"/>
              </a:defRPr>
            </a:lvl1pPr>
            <a:lvl2pPr>
              <a:defRPr sz="1700"/>
            </a:lvl2pPr>
            <a:lvl3pPr>
              <a:defRPr sz="1700"/>
            </a:lvl3pPr>
            <a:lvl4pPr>
              <a:defRPr sz="1700"/>
            </a:lvl4pPr>
            <a:lvl5pPr>
              <a:defRPr sz="1700"/>
            </a:lvl5pPr>
          </a:lstStyle>
          <a:p>
            <a:pPr lvl="0"/>
            <a:r>
              <a:rPr lang="en-US" noProof="0" dirty="0"/>
              <a:t>Department | Date</a:t>
            </a:r>
          </a:p>
        </p:txBody>
      </p:sp>
      <p:pic>
        <p:nvPicPr>
          <p:cNvPr id="10" name="Bild 8" descr="BMWMINIRR_5fbg Kopie.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9999870" y="6137292"/>
            <a:ext cx="1724211" cy="36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Grafik 1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760614" y="6137292"/>
            <a:ext cx="1159625" cy="361604"/>
          </a:xfrm>
          <a:prstGeom prst="rect">
            <a:avLst/>
          </a:prstGeom>
        </p:spPr>
      </p:pic>
      <p:pic>
        <p:nvPicPr>
          <p:cNvPr id="16" name="Bild 7" descr="WortmarkeBMWGROUP Kopie.jpg"/>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84864" y="6138897"/>
            <a:ext cx="757729" cy="35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platzhalter 8"/>
          <p:cNvSpPr>
            <a:spLocks noGrp="1"/>
          </p:cNvSpPr>
          <p:nvPr>
            <p:ph type="body" sz="quarter" idx="13" hasCustomPrompt="1"/>
          </p:nvPr>
        </p:nvSpPr>
        <p:spPr>
          <a:xfrm>
            <a:off x="488948" y="269622"/>
            <a:ext cx="11224685" cy="1092510"/>
          </a:xfrm>
          <a:prstGeom prst="rect">
            <a:avLst/>
          </a:prstGeom>
        </p:spPr>
        <p:txBody>
          <a:bodyPr lIns="0" tIns="0" rIns="0" bIns="0" anchor="b">
            <a:noAutofit/>
          </a:bodyPr>
          <a:lstStyle>
            <a:lvl1pPr marL="0" indent="0">
              <a:lnSpc>
                <a:spcPts val="4000"/>
              </a:lnSpc>
              <a:spcBef>
                <a:spcPts val="0"/>
              </a:spcBef>
              <a:spcAft>
                <a:spcPts val="0"/>
              </a:spcAft>
              <a:buNone/>
              <a:defRPr sz="4000" b="1" cap="all" baseline="0">
                <a:solidFill>
                  <a:schemeClr val="bg1"/>
                </a:solidFill>
                <a:latin typeface="+mj-lt"/>
              </a:defRPr>
            </a:lvl1pPr>
          </a:lstStyle>
          <a:p>
            <a:pPr lvl="0"/>
            <a:r>
              <a:rPr lang="en-US" noProof="0" dirty="0"/>
              <a:t>Single or </a:t>
            </a:r>
            <a:br>
              <a:rPr lang="en-US" noProof="0" dirty="0"/>
            </a:br>
            <a:r>
              <a:rPr lang="en-US" noProof="0" dirty="0"/>
              <a:t>Double-Line Headline.</a:t>
            </a:r>
          </a:p>
        </p:txBody>
      </p:sp>
      <p:sp>
        <p:nvSpPr>
          <p:cNvPr id="20" name="Textplatzhalter 8"/>
          <p:cNvSpPr>
            <a:spLocks noGrp="1"/>
          </p:cNvSpPr>
          <p:nvPr>
            <p:ph type="body" sz="quarter" idx="14" hasCustomPrompt="1"/>
          </p:nvPr>
        </p:nvSpPr>
        <p:spPr>
          <a:xfrm>
            <a:off x="488948" y="1386804"/>
            <a:ext cx="11224685" cy="534059"/>
          </a:xfrm>
          <a:prstGeom prst="rect">
            <a:avLst/>
          </a:prstGeom>
        </p:spPr>
        <p:txBody>
          <a:bodyPr lIns="0" tIns="0" rIns="0" bIns="0"/>
          <a:lstStyle>
            <a:lvl1pPr marL="0" indent="0">
              <a:lnSpc>
                <a:spcPts val="2100"/>
              </a:lnSpc>
              <a:spcBef>
                <a:spcPts val="0"/>
              </a:spcBef>
              <a:spcAft>
                <a:spcPts val="0"/>
              </a:spcAft>
              <a:buNone/>
              <a:defRPr sz="2000" b="1" cap="all" baseline="0">
                <a:solidFill>
                  <a:schemeClr val="bg1"/>
                </a:solidFill>
                <a:latin typeface="+mj-lt"/>
              </a:defRPr>
            </a:lvl1pPr>
          </a:lstStyle>
          <a:p>
            <a:pPr lvl="0"/>
            <a:r>
              <a:rPr lang="en-US" noProof="0" dirty="0"/>
              <a:t>Single or Double-line </a:t>
            </a:r>
            <a:r>
              <a:rPr lang="en-US" noProof="0" dirty="0" err="1"/>
              <a:t>Subheadline</a:t>
            </a:r>
            <a:r>
              <a:rPr lang="en-US" noProof="0" dirty="0"/>
              <a:t>.</a:t>
            </a:r>
          </a:p>
        </p:txBody>
      </p:sp>
    </p:spTree>
    <p:extLst/>
  </p:cSld>
  <p:clrMapOvr>
    <a:masterClrMapping/>
  </p:clrMapOvr>
  <p:extLst mod="1">
    <p:ext uri="{DCECCB84-F9BA-43D5-87BE-67443E8EF086}">
      <p15:sldGuideLst xmlns:p15="http://schemas.microsoft.com/office/powerpoint/2012/main">
        <p15:guide id="1" pos="301" userDrawn="1">
          <p15:clr>
            <a:srgbClr val="FBAE40"/>
          </p15:clr>
        </p15:guide>
        <p15:guide id="2" pos="7384" userDrawn="1">
          <p15:clr>
            <a:srgbClr val="FBAE40"/>
          </p15:clr>
        </p15:guide>
        <p15:guide id="5" orient="horz" pos="3752" userDrawn="1">
          <p15:clr>
            <a:srgbClr val="FBAE40"/>
          </p15:clr>
        </p15:guide>
        <p15:guide id="6" orient="horz" pos="210" userDrawn="1">
          <p15:clr>
            <a:srgbClr val="FBAE40"/>
          </p15:clr>
        </p15:guide>
        <p15:guide id="7" orient="horz" pos="3543"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Pictures with Caption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9" name="Picture Placeholder 6"/>
          <p:cNvSpPr>
            <a:spLocks noGrp="1"/>
          </p:cNvSpPr>
          <p:nvPr>
            <p:ph type="pic" sz="quarter" idx="33"/>
          </p:nvPr>
        </p:nvSpPr>
        <p:spPr>
          <a:xfrm>
            <a:off x="488948" y="1413936"/>
            <a:ext cx="5486400" cy="2606167"/>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1600">
                <a:ea typeface="BMW Group Condensed" pitchFamily="2" charset="0"/>
                <a:cs typeface="BMW Group" pitchFamily="2" charset="0"/>
              </a:defRPr>
            </a:lvl1pPr>
          </a:lstStyle>
          <a:p>
            <a:pPr lvl="0" indent="0" algn="ctr">
              <a:buNone/>
            </a:pPr>
            <a:r>
              <a:rPr lang="de-DE" smtClean="0"/>
              <a:t>Bild durch Klicken auf Symbol hinzufügen</a:t>
            </a:r>
            <a:endParaRPr lang="en-US" dirty="0"/>
          </a:p>
        </p:txBody>
      </p:sp>
      <p:sp>
        <p:nvSpPr>
          <p:cNvPr id="12" name="Picture Placeholder 6"/>
          <p:cNvSpPr>
            <a:spLocks noGrp="1"/>
          </p:cNvSpPr>
          <p:nvPr>
            <p:ph type="pic" sz="quarter" idx="34"/>
          </p:nvPr>
        </p:nvSpPr>
        <p:spPr>
          <a:xfrm>
            <a:off x="6193368" y="1413936"/>
            <a:ext cx="5520267" cy="2606167"/>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1600">
                <a:ea typeface="BMW Group Condensed" pitchFamily="2" charset="0"/>
                <a:cs typeface="BMW Group" pitchFamily="2" charset="0"/>
              </a:defRPr>
            </a:lvl1pPr>
          </a:lstStyle>
          <a:p>
            <a:pPr lvl="0" indent="0" algn="ctr">
              <a:buNone/>
            </a:pPr>
            <a:r>
              <a:rPr lang="de-DE" smtClean="0"/>
              <a:t>Bild durch Klicken auf Symbol hinzufügen</a:t>
            </a:r>
            <a:endParaRPr lang="en-US"/>
          </a:p>
        </p:txBody>
      </p:sp>
      <p:sp>
        <p:nvSpPr>
          <p:cNvPr id="7" name="Footer Placeholder 6"/>
          <p:cNvSpPr>
            <a:spLocks noGrp="1"/>
          </p:cNvSpPr>
          <p:nvPr>
            <p:ph type="ftr" sz="quarter" idx="35"/>
          </p:nvPr>
        </p:nvSpPr>
        <p:spPr/>
        <p:txBody>
          <a:bodyPr/>
          <a:lstStyle>
            <a:lvl1pPr algn="l">
              <a:defRPr/>
            </a:lvl1pPr>
          </a:lstStyle>
          <a:p>
            <a:r>
              <a:rPr lang="en-US" smtClean="0"/>
              <a:t>Proposal for a mid-vehicle concept | BMW | 12.04.2018</a:t>
            </a:r>
            <a:endParaRPr lang="en-GB" dirty="0"/>
          </a:p>
        </p:txBody>
      </p:sp>
      <p:sp>
        <p:nvSpPr>
          <p:cNvPr id="8" name="Slide Number Placeholder 7"/>
          <p:cNvSpPr>
            <a:spLocks noGrp="1"/>
          </p:cNvSpPr>
          <p:nvPr>
            <p:ph type="sldNum" sz="quarter" idx="36"/>
          </p:nvPr>
        </p:nvSpPr>
        <p:spPr/>
        <p:txBody>
          <a:bodyPr/>
          <a:lstStyle/>
          <a:p>
            <a:r>
              <a:rPr lang="en-US" noProof="0"/>
              <a:t>Page </a:t>
            </a:r>
            <a:fld id="{AA807A42-CF27-4B84-8583-18EBE418342E}" type="slidenum">
              <a:rPr lang="en-US" noProof="0" smtClean="0"/>
              <a:pPr/>
              <a:t>‹Nr.›</a:t>
            </a:fld>
            <a:endParaRPr lang="en-US" noProof="0" dirty="0"/>
          </a:p>
        </p:txBody>
      </p:sp>
      <p:sp>
        <p:nvSpPr>
          <p:cNvPr id="14" name="Text Placeholder 13"/>
          <p:cNvSpPr>
            <a:spLocks noGrp="1"/>
          </p:cNvSpPr>
          <p:nvPr>
            <p:ph type="body" sz="quarter" idx="37"/>
          </p:nvPr>
        </p:nvSpPr>
        <p:spPr>
          <a:xfrm>
            <a:off x="488948" y="4183352"/>
            <a:ext cx="5486400" cy="1938048"/>
          </a:xfrm>
        </p:spPr>
        <p:txBody>
          <a:bodyPr vert="horz" lIns="0" tIns="0" rIns="0" bIns="0" rtlCol="0">
            <a:normAutofit/>
          </a:bodyPr>
          <a:lstStyle>
            <a:lvl1pPr>
              <a:buFontTx/>
              <a:buNone/>
              <a:defRPr lang="en-US" sz="1400" smtClean="0">
                <a:solidFill>
                  <a:srgbClr val="404040"/>
                </a:solidFill>
              </a:defRPr>
            </a:lvl1pPr>
            <a:lvl2pPr>
              <a:defRPr lang="en-US" smtClean="0"/>
            </a:lvl2pPr>
            <a:lvl3pPr>
              <a:defRPr lang="en-US" smtClean="0"/>
            </a:lvl3pPr>
            <a:lvl4pPr>
              <a:defRPr lang="en-US" smtClean="0"/>
            </a:lvl4pPr>
            <a:lvl5pPr>
              <a:defRPr lang="en-US"/>
            </a:lvl5pPr>
          </a:lstStyle>
          <a:p>
            <a:pPr marR="0" lvl="0" indent="0" fontAlgn="auto">
              <a:lnSpc>
                <a:spcPct val="100000"/>
              </a:lnSpc>
              <a:buClrTx/>
              <a:buSzTx/>
              <a:buNone/>
              <a:tabLst/>
            </a:pPr>
            <a:r>
              <a:rPr lang="de-DE" smtClean="0"/>
              <a:t>Textmasterformat bearbeiten</a:t>
            </a:r>
          </a:p>
        </p:txBody>
      </p:sp>
      <p:sp>
        <p:nvSpPr>
          <p:cNvPr id="16" name="Text Placeholder 15"/>
          <p:cNvSpPr>
            <a:spLocks noGrp="1"/>
          </p:cNvSpPr>
          <p:nvPr>
            <p:ph type="body" sz="quarter" idx="38"/>
          </p:nvPr>
        </p:nvSpPr>
        <p:spPr>
          <a:xfrm>
            <a:off x="6193368" y="4191000"/>
            <a:ext cx="5520267" cy="1930400"/>
          </a:xfrm>
        </p:spPr>
        <p:txBody>
          <a:bodyPr vert="horz" lIns="0" tIns="0" rIns="0" bIns="0" rtlCol="0">
            <a:normAutofit/>
          </a:bodyPr>
          <a:lstStyle>
            <a:lvl1pPr>
              <a:buFontTx/>
              <a:buNone/>
              <a:defRPr lang="en-US" sz="1400" smtClean="0">
                <a:solidFill>
                  <a:srgbClr val="404040"/>
                </a:solidFill>
              </a:defRPr>
            </a:lvl1pPr>
            <a:lvl2pPr>
              <a:defRPr lang="en-US" smtClean="0"/>
            </a:lvl2pPr>
            <a:lvl3pPr>
              <a:defRPr lang="en-US" smtClean="0"/>
            </a:lvl3pPr>
            <a:lvl4pPr>
              <a:defRPr lang="en-US" smtClean="0"/>
            </a:lvl4pPr>
            <a:lvl5pPr>
              <a:defRPr lang="en-US"/>
            </a:lvl5pPr>
          </a:lstStyle>
          <a:p>
            <a:pPr marR="0" lvl="0" indent="0" fontAlgn="auto">
              <a:lnSpc>
                <a:spcPct val="100000"/>
              </a:lnSpc>
              <a:buClrTx/>
              <a:buSzTx/>
              <a:buNone/>
              <a:tabLst/>
            </a:pPr>
            <a:r>
              <a:rPr lang="de-DE" smtClean="0"/>
              <a:t>Textmasterformat bearbeiten</a:t>
            </a:r>
          </a:p>
        </p:txBody>
      </p:sp>
    </p:spTree>
    <p:extLst/>
  </p:cSld>
  <p:clrMapOvr>
    <a:masterClrMapping/>
  </p:clrMapOvr>
  <p:extLst mod="1">
    <p:ext uri="{DCECCB84-F9BA-43D5-87BE-67443E8EF086}">
      <p15:sldGuideLst xmlns:p15="http://schemas.microsoft.com/office/powerpoint/2012/main">
        <p15:guide id="1" orient="horz" pos="216" userDrawn="1">
          <p15:clr>
            <a:srgbClr val="FBAE40"/>
          </p15:clr>
        </p15:guide>
        <p15:guide id="2" orient="horz" pos="663" userDrawn="1">
          <p15:clr>
            <a:srgbClr val="FBAE40"/>
          </p15:clr>
        </p15:guide>
        <p15:guide id="3" orient="horz" pos="890" userDrawn="1">
          <p15:clr>
            <a:srgbClr val="FBAE40"/>
          </p15:clr>
        </p15:guide>
        <p15:guide id="4" orient="horz" pos="3858" userDrawn="1">
          <p15:clr>
            <a:srgbClr val="FBAE40"/>
          </p15:clr>
        </p15:guide>
        <p15:guide id="5" pos="3896" userDrawn="1">
          <p15:clr>
            <a:srgbClr val="FBAE40"/>
          </p15:clr>
        </p15:guide>
        <p15:guide id="6" pos="301" userDrawn="1">
          <p15:clr>
            <a:srgbClr val="FBAE40"/>
          </p15:clr>
        </p15:guide>
        <p15:guide id="7" pos="7384" userDrawn="1">
          <p15:clr>
            <a:srgbClr val="FBAE40"/>
          </p15:clr>
        </p15:guide>
        <p15:guide id="8" pos="3768" userDrawn="1">
          <p15:clr>
            <a:srgbClr val="FBAE40"/>
          </p15:clr>
        </p15:guide>
        <p15:guide id="9" orient="horz" pos="4042" userDrawn="1">
          <p15:clr>
            <a:srgbClr val="FBAE40"/>
          </p15:clr>
        </p15:guide>
        <p15:guide id="10" orient="horz" pos="4260" userDrawn="1">
          <p15:clr>
            <a:srgbClr val="FBAE40"/>
          </p15:clr>
        </p15:guide>
        <p15:guide id="11" orient="horz" pos="2636" userDrawn="1">
          <p15:clr>
            <a:srgbClr val="FBAE40"/>
          </p15:clr>
        </p15:guide>
        <p15:guide id="12" orient="horz" pos="2538"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Pictures with Caption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11" name="Picture Placeholder 6"/>
          <p:cNvSpPr>
            <a:spLocks noGrp="1"/>
          </p:cNvSpPr>
          <p:nvPr>
            <p:ph type="pic" sz="quarter" idx="33"/>
          </p:nvPr>
        </p:nvSpPr>
        <p:spPr>
          <a:xfrm>
            <a:off x="488950" y="1413936"/>
            <a:ext cx="3578577" cy="1675641"/>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1600">
                <a:ea typeface="BMW Group Condensed" pitchFamily="2" charset="0"/>
                <a:cs typeface="BMW Group" pitchFamily="2" charset="0"/>
              </a:defRPr>
            </a:lvl1pPr>
          </a:lstStyle>
          <a:p>
            <a:pPr lvl="0" indent="0" algn="ctr">
              <a:buNone/>
            </a:pPr>
            <a:r>
              <a:rPr lang="de-DE" smtClean="0"/>
              <a:t>Bild durch Klicken auf Symbol hinzufügen</a:t>
            </a:r>
            <a:endParaRPr lang="en-US" dirty="0"/>
          </a:p>
        </p:txBody>
      </p:sp>
      <p:sp>
        <p:nvSpPr>
          <p:cNvPr id="12" name="Picture Placeholder 6"/>
          <p:cNvSpPr>
            <a:spLocks noGrp="1"/>
          </p:cNvSpPr>
          <p:nvPr>
            <p:ph type="pic" sz="quarter" idx="34"/>
          </p:nvPr>
        </p:nvSpPr>
        <p:spPr>
          <a:xfrm>
            <a:off x="4295424" y="1413936"/>
            <a:ext cx="3584221" cy="1683299"/>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1600">
                <a:ea typeface="BMW Group Condensed" pitchFamily="2" charset="0"/>
                <a:cs typeface="BMW Group" pitchFamily="2" charset="0"/>
              </a:defRPr>
            </a:lvl1pPr>
          </a:lstStyle>
          <a:p>
            <a:pPr lvl="0" indent="0" algn="ctr">
              <a:buNone/>
            </a:pPr>
            <a:r>
              <a:rPr lang="de-DE" smtClean="0"/>
              <a:t>Bild durch Klicken auf Symbol hinzufügen</a:t>
            </a:r>
            <a:endParaRPr lang="en-US"/>
          </a:p>
        </p:txBody>
      </p:sp>
      <p:sp>
        <p:nvSpPr>
          <p:cNvPr id="13" name="Picture Placeholder 6"/>
          <p:cNvSpPr>
            <a:spLocks noGrp="1"/>
          </p:cNvSpPr>
          <p:nvPr>
            <p:ph type="pic" sz="quarter" idx="35"/>
          </p:nvPr>
        </p:nvSpPr>
        <p:spPr>
          <a:xfrm>
            <a:off x="8134521" y="1413936"/>
            <a:ext cx="3579112" cy="1683297"/>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1600">
                <a:ea typeface="BMW Group Condensed" pitchFamily="2" charset="0"/>
                <a:cs typeface="BMW Group" pitchFamily="2" charset="0"/>
              </a:defRPr>
            </a:lvl1pPr>
          </a:lstStyle>
          <a:p>
            <a:pPr lvl="0" indent="0" algn="ctr">
              <a:buNone/>
            </a:pPr>
            <a:r>
              <a:rPr lang="de-DE" smtClean="0"/>
              <a:t>Bild durch Klicken auf Symbol hinzufügen</a:t>
            </a:r>
            <a:endParaRPr lang="en-US"/>
          </a:p>
        </p:txBody>
      </p:sp>
      <p:sp>
        <p:nvSpPr>
          <p:cNvPr id="5" name="Footer Placeholder 4"/>
          <p:cNvSpPr>
            <a:spLocks noGrp="1"/>
          </p:cNvSpPr>
          <p:nvPr>
            <p:ph type="ftr" sz="quarter" idx="36"/>
          </p:nvPr>
        </p:nvSpPr>
        <p:spPr/>
        <p:txBody>
          <a:bodyPr/>
          <a:lstStyle/>
          <a:p>
            <a:pPr algn="l"/>
            <a:r>
              <a:rPr lang="en-US" noProof="0" smtClean="0"/>
              <a:t>Proposal for a mid-vehicle concept | BMW | 12.04.2018</a:t>
            </a:r>
            <a:endParaRPr lang="en-GB" noProof="0" dirty="0"/>
          </a:p>
        </p:txBody>
      </p:sp>
      <p:sp>
        <p:nvSpPr>
          <p:cNvPr id="6" name="Slide Number Placeholder 5"/>
          <p:cNvSpPr>
            <a:spLocks noGrp="1"/>
          </p:cNvSpPr>
          <p:nvPr>
            <p:ph type="sldNum" sz="quarter" idx="37"/>
          </p:nvPr>
        </p:nvSpPr>
        <p:spPr/>
        <p:txBody>
          <a:bodyPr/>
          <a:lstStyle/>
          <a:p>
            <a:r>
              <a:rPr lang="en-US" noProof="0"/>
              <a:t>Page </a:t>
            </a:r>
            <a:fld id="{AA807A42-CF27-4B84-8583-18EBE418342E}" type="slidenum">
              <a:rPr lang="en-US" noProof="0" smtClean="0"/>
              <a:pPr/>
              <a:t>‹Nr.›</a:t>
            </a:fld>
            <a:endParaRPr lang="en-US" noProof="0" dirty="0"/>
          </a:p>
        </p:txBody>
      </p:sp>
      <p:sp>
        <p:nvSpPr>
          <p:cNvPr id="19" name="Text Placeholder 15"/>
          <p:cNvSpPr>
            <a:spLocks noGrp="1"/>
          </p:cNvSpPr>
          <p:nvPr>
            <p:ph type="body" sz="quarter" idx="38"/>
          </p:nvPr>
        </p:nvSpPr>
        <p:spPr>
          <a:xfrm>
            <a:off x="488950" y="3259666"/>
            <a:ext cx="3578577" cy="2861734"/>
          </a:xfrm>
        </p:spPr>
        <p:txBody>
          <a:bodyPr vert="horz" lIns="0" tIns="0" rIns="0" bIns="0" rtlCol="0">
            <a:normAutofit/>
          </a:bodyPr>
          <a:lstStyle>
            <a:lvl1pPr>
              <a:buFontTx/>
              <a:buNone/>
              <a:defRPr lang="en-US" sz="1400" smtClean="0">
                <a:solidFill>
                  <a:srgbClr val="404040"/>
                </a:solidFill>
              </a:defRPr>
            </a:lvl1pPr>
            <a:lvl2pPr>
              <a:defRPr lang="en-US" smtClean="0"/>
            </a:lvl2pPr>
            <a:lvl3pPr>
              <a:defRPr lang="en-US" smtClean="0"/>
            </a:lvl3pPr>
            <a:lvl4pPr>
              <a:defRPr lang="en-US" smtClean="0"/>
            </a:lvl4pPr>
            <a:lvl5pPr>
              <a:defRPr lang="en-US"/>
            </a:lvl5pPr>
          </a:lstStyle>
          <a:p>
            <a:pPr marR="0" lvl="0" indent="0" fontAlgn="auto">
              <a:lnSpc>
                <a:spcPct val="100000"/>
              </a:lnSpc>
              <a:buClrTx/>
              <a:buSzTx/>
              <a:buNone/>
              <a:tabLst/>
            </a:pPr>
            <a:r>
              <a:rPr lang="de-DE" smtClean="0"/>
              <a:t>Textmasterformat bearbeiten</a:t>
            </a:r>
          </a:p>
        </p:txBody>
      </p:sp>
      <p:sp>
        <p:nvSpPr>
          <p:cNvPr id="20" name="Text Placeholder 15"/>
          <p:cNvSpPr>
            <a:spLocks noGrp="1"/>
          </p:cNvSpPr>
          <p:nvPr>
            <p:ph type="body" sz="quarter" idx="39"/>
          </p:nvPr>
        </p:nvSpPr>
        <p:spPr>
          <a:xfrm>
            <a:off x="4301070" y="3259666"/>
            <a:ext cx="3578577" cy="2861734"/>
          </a:xfrm>
        </p:spPr>
        <p:txBody>
          <a:bodyPr vert="horz" lIns="0" tIns="0" rIns="0" bIns="0" rtlCol="0">
            <a:normAutofit/>
          </a:bodyPr>
          <a:lstStyle>
            <a:lvl1pPr>
              <a:buFontTx/>
              <a:buNone/>
              <a:defRPr lang="en-US" sz="1400" smtClean="0">
                <a:solidFill>
                  <a:srgbClr val="404040"/>
                </a:solidFill>
              </a:defRPr>
            </a:lvl1pPr>
            <a:lvl2pPr>
              <a:defRPr lang="en-US" smtClean="0"/>
            </a:lvl2pPr>
            <a:lvl3pPr>
              <a:defRPr lang="en-US" smtClean="0"/>
            </a:lvl3pPr>
            <a:lvl4pPr>
              <a:defRPr lang="en-US" smtClean="0"/>
            </a:lvl4pPr>
            <a:lvl5pPr>
              <a:defRPr lang="en-US"/>
            </a:lvl5pPr>
          </a:lstStyle>
          <a:p>
            <a:pPr marR="0" lvl="0" indent="0" fontAlgn="auto">
              <a:lnSpc>
                <a:spcPct val="100000"/>
              </a:lnSpc>
              <a:buClrTx/>
              <a:buSzTx/>
              <a:buNone/>
              <a:tabLst/>
            </a:pPr>
            <a:r>
              <a:rPr lang="de-DE" smtClean="0"/>
              <a:t>Textmasterformat bearbeiten</a:t>
            </a:r>
          </a:p>
        </p:txBody>
      </p:sp>
      <p:sp>
        <p:nvSpPr>
          <p:cNvPr id="21" name="Text Placeholder 15"/>
          <p:cNvSpPr>
            <a:spLocks noGrp="1"/>
          </p:cNvSpPr>
          <p:nvPr>
            <p:ph type="body" sz="quarter" idx="40"/>
          </p:nvPr>
        </p:nvSpPr>
        <p:spPr>
          <a:xfrm>
            <a:off x="8135058" y="3259666"/>
            <a:ext cx="3578577" cy="2861734"/>
          </a:xfrm>
        </p:spPr>
        <p:txBody>
          <a:bodyPr vert="horz" lIns="0" tIns="0" rIns="0" bIns="0" rtlCol="0">
            <a:normAutofit/>
          </a:bodyPr>
          <a:lstStyle>
            <a:lvl1pPr>
              <a:buFontTx/>
              <a:buNone/>
              <a:defRPr lang="en-US" sz="1400" smtClean="0">
                <a:solidFill>
                  <a:srgbClr val="404040"/>
                </a:solidFill>
              </a:defRPr>
            </a:lvl1pPr>
            <a:lvl2pPr>
              <a:defRPr lang="en-US" smtClean="0"/>
            </a:lvl2pPr>
            <a:lvl3pPr>
              <a:defRPr lang="en-US" smtClean="0"/>
            </a:lvl3pPr>
            <a:lvl4pPr>
              <a:defRPr lang="en-US" smtClean="0"/>
            </a:lvl4pPr>
            <a:lvl5pPr>
              <a:defRPr lang="en-US"/>
            </a:lvl5pPr>
          </a:lstStyle>
          <a:p>
            <a:pPr marR="0" lvl="0" indent="0" fontAlgn="auto">
              <a:lnSpc>
                <a:spcPct val="100000"/>
              </a:lnSpc>
              <a:buClrTx/>
              <a:buSzTx/>
              <a:buNone/>
              <a:tabLst/>
            </a:pPr>
            <a:r>
              <a:rPr lang="de-DE" smtClean="0"/>
              <a:t>Textmasterformat bearbeiten</a:t>
            </a:r>
          </a:p>
        </p:txBody>
      </p:sp>
    </p:spTree>
    <p:extLst/>
  </p:cSld>
  <p:clrMapOvr>
    <a:masterClrMapping/>
  </p:clrMapOvr>
  <p:extLst mod="1">
    <p:ext uri="{DCECCB84-F9BA-43D5-87BE-67443E8EF086}">
      <p15:sldGuideLst xmlns:p15="http://schemas.microsoft.com/office/powerpoint/2012/main">
        <p15:guide id="1" orient="horz" pos="216" userDrawn="1">
          <p15:clr>
            <a:srgbClr val="FBAE40"/>
          </p15:clr>
        </p15:guide>
        <p15:guide id="2" orient="horz" pos="663" userDrawn="1">
          <p15:clr>
            <a:srgbClr val="FBAE40"/>
          </p15:clr>
        </p15:guide>
        <p15:guide id="3" orient="horz" pos="890" userDrawn="1">
          <p15:clr>
            <a:srgbClr val="FBAE40"/>
          </p15:clr>
        </p15:guide>
        <p15:guide id="4" orient="horz" pos="3858" userDrawn="1">
          <p15:clr>
            <a:srgbClr val="FBAE40"/>
          </p15:clr>
        </p15:guide>
        <p15:guide id="5" orient="horz" pos="4042" userDrawn="1">
          <p15:clr>
            <a:srgbClr val="FBAE40"/>
          </p15:clr>
        </p15:guide>
        <p15:guide id="6" orient="horz" pos="4260" userDrawn="1">
          <p15:clr>
            <a:srgbClr val="FBAE40"/>
          </p15:clr>
        </p15:guide>
        <p15:guide id="7" pos="7384" userDrawn="1">
          <p15:clr>
            <a:srgbClr val="FBAE40"/>
          </p15:clr>
        </p15:guide>
        <p15:guide id="8" pos="301" userDrawn="1">
          <p15:clr>
            <a:srgbClr val="FBAE40"/>
          </p15:clr>
        </p15:guide>
        <p15:guide id="9" pos="5120" userDrawn="1">
          <p15:clr>
            <a:srgbClr val="FBAE40"/>
          </p15:clr>
        </p15:guide>
        <p15:guide id="10" pos="4968" userDrawn="1">
          <p15:clr>
            <a:srgbClr val="FBAE40"/>
          </p15:clr>
        </p15:guide>
        <p15:guide id="11" pos="2704" userDrawn="1">
          <p15:clr>
            <a:srgbClr val="FBAE40"/>
          </p15:clr>
        </p15:guide>
        <p15:guide id="12" pos="2569"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 Pictures with Caption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7" name="Picture Placeholder 6"/>
          <p:cNvSpPr>
            <a:spLocks noGrp="1"/>
          </p:cNvSpPr>
          <p:nvPr>
            <p:ph type="pic" sz="quarter" idx="30"/>
          </p:nvPr>
        </p:nvSpPr>
        <p:spPr>
          <a:xfrm>
            <a:off x="488950" y="1413936"/>
            <a:ext cx="2619020" cy="1302299"/>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1600">
                <a:ea typeface="BMW Group Condensed" pitchFamily="2" charset="0"/>
                <a:cs typeface="BMW Group" pitchFamily="2" charset="0"/>
              </a:defRPr>
            </a:lvl1pPr>
          </a:lstStyle>
          <a:p>
            <a:pPr lvl="0" indent="0" algn="ctr">
              <a:buNone/>
            </a:pPr>
            <a:r>
              <a:rPr lang="de-DE" smtClean="0"/>
              <a:t>Bild durch Klicken auf Symbol hinzufügen</a:t>
            </a:r>
            <a:endParaRPr lang="en-US" dirty="0"/>
          </a:p>
        </p:txBody>
      </p:sp>
      <p:sp>
        <p:nvSpPr>
          <p:cNvPr id="15" name="Picture Placeholder 6"/>
          <p:cNvSpPr>
            <a:spLocks noGrp="1"/>
          </p:cNvSpPr>
          <p:nvPr>
            <p:ph type="pic" sz="quarter" idx="31"/>
          </p:nvPr>
        </p:nvSpPr>
        <p:spPr>
          <a:xfrm>
            <a:off x="3352802" y="1413936"/>
            <a:ext cx="2617423" cy="1302299"/>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1600">
                <a:ea typeface="BMW Group Condensed" pitchFamily="2" charset="0"/>
                <a:cs typeface="BMW Group" pitchFamily="2" charset="0"/>
              </a:defRPr>
            </a:lvl1pPr>
          </a:lstStyle>
          <a:p>
            <a:pPr lvl="0" indent="0" algn="ctr">
              <a:buNone/>
            </a:pPr>
            <a:r>
              <a:rPr lang="de-DE" smtClean="0"/>
              <a:t>Bild durch Klicken auf Symbol hinzufügen</a:t>
            </a:r>
            <a:endParaRPr lang="en-US"/>
          </a:p>
        </p:txBody>
      </p:sp>
      <p:sp>
        <p:nvSpPr>
          <p:cNvPr id="16" name="Picture Placeholder 6"/>
          <p:cNvSpPr>
            <a:spLocks noGrp="1"/>
          </p:cNvSpPr>
          <p:nvPr>
            <p:ph type="pic" sz="quarter" idx="32"/>
          </p:nvPr>
        </p:nvSpPr>
        <p:spPr>
          <a:xfrm>
            <a:off x="6220182" y="1413936"/>
            <a:ext cx="2619020" cy="1302299"/>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1600">
                <a:ea typeface="BMW Group Condensed" pitchFamily="2" charset="0"/>
                <a:cs typeface="BMW Group" pitchFamily="2" charset="0"/>
              </a:defRPr>
            </a:lvl1pPr>
          </a:lstStyle>
          <a:p>
            <a:pPr lvl="0" indent="0" algn="ctr">
              <a:buNone/>
            </a:pPr>
            <a:r>
              <a:rPr lang="de-DE" smtClean="0"/>
              <a:t>Bild durch Klicken auf Symbol hinzufügen</a:t>
            </a:r>
            <a:endParaRPr lang="en-US"/>
          </a:p>
        </p:txBody>
      </p:sp>
      <p:sp>
        <p:nvSpPr>
          <p:cNvPr id="17" name="Picture Placeholder 6"/>
          <p:cNvSpPr>
            <a:spLocks noGrp="1"/>
          </p:cNvSpPr>
          <p:nvPr>
            <p:ph type="pic" sz="quarter" idx="33"/>
          </p:nvPr>
        </p:nvSpPr>
        <p:spPr>
          <a:xfrm>
            <a:off x="9096213" y="1413936"/>
            <a:ext cx="2617423" cy="1302299"/>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1600">
                <a:ea typeface="BMW Group Condensed" pitchFamily="2" charset="0"/>
                <a:cs typeface="BMW Group" pitchFamily="2" charset="0"/>
              </a:defRPr>
            </a:lvl1pPr>
          </a:lstStyle>
          <a:p>
            <a:pPr lvl="0" indent="0" algn="ctr">
              <a:buNone/>
            </a:pPr>
            <a:r>
              <a:rPr lang="de-DE" smtClean="0"/>
              <a:t>Bild durch Klicken auf Symbol hinzufügen</a:t>
            </a:r>
            <a:endParaRPr lang="en-US"/>
          </a:p>
        </p:txBody>
      </p:sp>
      <p:sp>
        <p:nvSpPr>
          <p:cNvPr id="9" name="Footer Placeholder 8"/>
          <p:cNvSpPr>
            <a:spLocks noGrp="1"/>
          </p:cNvSpPr>
          <p:nvPr>
            <p:ph type="ftr" sz="quarter" idx="34"/>
          </p:nvPr>
        </p:nvSpPr>
        <p:spPr/>
        <p:txBody>
          <a:bodyPr/>
          <a:lstStyle/>
          <a:p>
            <a:pPr algn="l"/>
            <a:r>
              <a:rPr lang="en-US" noProof="0" smtClean="0"/>
              <a:t>Proposal for a mid-vehicle concept | BMW | 12.04.2018</a:t>
            </a:r>
            <a:endParaRPr lang="en-GB" noProof="0" dirty="0"/>
          </a:p>
        </p:txBody>
      </p:sp>
      <p:sp>
        <p:nvSpPr>
          <p:cNvPr id="10" name="Slide Number Placeholder 9"/>
          <p:cNvSpPr>
            <a:spLocks noGrp="1"/>
          </p:cNvSpPr>
          <p:nvPr>
            <p:ph type="sldNum" sz="quarter" idx="35"/>
          </p:nvPr>
        </p:nvSpPr>
        <p:spPr/>
        <p:txBody>
          <a:bodyPr/>
          <a:lstStyle/>
          <a:p>
            <a:r>
              <a:rPr lang="en-US" noProof="0"/>
              <a:t>Page </a:t>
            </a:r>
            <a:fld id="{AA807A42-CF27-4B84-8583-18EBE418342E}" type="slidenum">
              <a:rPr lang="en-US" noProof="0" smtClean="0"/>
              <a:pPr/>
              <a:t>‹Nr.›</a:t>
            </a:fld>
            <a:endParaRPr lang="en-US" noProof="0" dirty="0"/>
          </a:p>
        </p:txBody>
      </p:sp>
      <p:sp>
        <p:nvSpPr>
          <p:cNvPr id="21" name="Text Placeholder 15"/>
          <p:cNvSpPr>
            <a:spLocks noGrp="1"/>
          </p:cNvSpPr>
          <p:nvPr>
            <p:ph type="body" sz="quarter" idx="38"/>
          </p:nvPr>
        </p:nvSpPr>
        <p:spPr>
          <a:xfrm>
            <a:off x="488948" y="2895604"/>
            <a:ext cx="2619021" cy="3225799"/>
          </a:xfrm>
        </p:spPr>
        <p:txBody>
          <a:bodyPr vert="horz" lIns="0" tIns="0" rIns="0" bIns="0" rtlCol="0">
            <a:normAutofit/>
          </a:bodyPr>
          <a:lstStyle>
            <a:lvl1pPr>
              <a:buFontTx/>
              <a:buNone/>
              <a:defRPr lang="en-US" sz="1200" smtClean="0">
                <a:solidFill>
                  <a:srgbClr val="404040"/>
                </a:solidFill>
              </a:defRPr>
            </a:lvl1pPr>
            <a:lvl2pPr>
              <a:defRPr lang="en-US" smtClean="0"/>
            </a:lvl2pPr>
            <a:lvl3pPr>
              <a:defRPr lang="en-US" smtClean="0"/>
            </a:lvl3pPr>
            <a:lvl4pPr>
              <a:defRPr lang="en-US" smtClean="0"/>
            </a:lvl4pPr>
            <a:lvl5pPr>
              <a:defRPr lang="en-US"/>
            </a:lvl5pPr>
          </a:lstStyle>
          <a:p>
            <a:pPr marR="0" lvl="0" indent="0" fontAlgn="auto">
              <a:lnSpc>
                <a:spcPct val="100000"/>
              </a:lnSpc>
              <a:buClrTx/>
              <a:buSzTx/>
              <a:buNone/>
              <a:tabLst/>
            </a:pPr>
            <a:r>
              <a:rPr lang="de-DE" smtClean="0"/>
              <a:t>Textmasterformat bearbeiten</a:t>
            </a:r>
          </a:p>
        </p:txBody>
      </p:sp>
      <p:sp>
        <p:nvSpPr>
          <p:cNvPr id="22" name="Text Placeholder 15"/>
          <p:cNvSpPr>
            <a:spLocks noGrp="1"/>
          </p:cNvSpPr>
          <p:nvPr>
            <p:ph type="body" sz="quarter" idx="39"/>
          </p:nvPr>
        </p:nvSpPr>
        <p:spPr>
          <a:xfrm>
            <a:off x="3352803" y="2895604"/>
            <a:ext cx="2619021" cy="3225799"/>
          </a:xfrm>
        </p:spPr>
        <p:txBody>
          <a:bodyPr vert="horz" lIns="0" tIns="0" rIns="0" bIns="0" rtlCol="0">
            <a:normAutofit/>
          </a:bodyPr>
          <a:lstStyle>
            <a:lvl1pPr>
              <a:buFontTx/>
              <a:buNone/>
              <a:defRPr lang="en-US" sz="1200" dirty="0" smtClean="0">
                <a:solidFill>
                  <a:srgbClr val="404040"/>
                </a:solidFill>
              </a:defRPr>
            </a:lvl1pPr>
          </a:lstStyle>
          <a:p>
            <a:pPr marR="0" lvl="0" indent="0" fontAlgn="auto">
              <a:lnSpc>
                <a:spcPct val="100000"/>
              </a:lnSpc>
              <a:buClrTx/>
              <a:buSzTx/>
              <a:buNone/>
              <a:tabLst/>
            </a:pPr>
            <a:r>
              <a:rPr lang="de-DE" smtClean="0"/>
              <a:t>Textmasterformat bearbeiten</a:t>
            </a:r>
          </a:p>
        </p:txBody>
      </p:sp>
      <p:sp>
        <p:nvSpPr>
          <p:cNvPr id="23" name="Text Placeholder 15"/>
          <p:cNvSpPr>
            <a:spLocks noGrp="1"/>
          </p:cNvSpPr>
          <p:nvPr>
            <p:ph type="body" sz="quarter" idx="40"/>
          </p:nvPr>
        </p:nvSpPr>
        <p:spPr>
          <a:xfrm>
            <a:off x="6220180" y="2887134"/>
            <a:ext cx="2619021" cy="3234266"/>
          </a:xfrm>
        </p:spPr>
        <p:txBody>
          <a:bodyPr vert="horz" lIns="0" tIns="0" rIns="0" bIns="0" rtlCol="0">
            <a:normAutofit/>
          </a:bodyPr>
          <a:lstStyle>
            <a:lvl1pPr>
              <a:buFontTx/>
              <a:buNone/>
              <a:defRPr lang="en-US" sz="1200" smtClean="0">
                <a:solidFill>
                  <a:srgbClr val="404040"/>
                </a:solidFill>
              </a:defRPr>
            </a:lvl1pPr>
            <a:lvl2pPr>
              <a:defRPr lang="en-US" smtClean="0"/>
            </a:lvl2pPr>
            <a:lvl3pPr>
              <a:defRPr lang="en-US" smtClean="0"/>
            </a:lvl3pPr>
            <a:lvl4pPr>
              <a:defRPr lang="en-US" smtClean="0"/>
            </a:lvl4pPr>
            <a:lvl5pPr>
              <a:defRPr lang="en-US"/>
            </a:lvl5pPr>
          </a:lstStyle>
          <a:p>
            <a:pPr marR="0" lvl="0" indent="0" fontAlgn="auto">
              <a:lnSpc>
                <a:spcPct val="100000"/>
              </a:lnSpc>
              <a:buClrTx/>
              <a:buSzTx/>
              <a:buNone/>
              <a:tabLst/>
            </a:pPr>
            <a:r>
              <a:rPr lang="de-DE" smtClean="0"/>
              <a:t>Textmasterformat bearbeiten</a:t>
            </a:r>
          </a:p>
        </p:txBody>
      </p:sp>
      <p:sp>
        <p:nvSpPr>
          <p:cNvPr id="24" name="Text Placeholder 15"/>
          <p:cNvSpPr>
            <a:spLocks noGrp="1"/>
          </p:cNvSpPr>
          <p:nvPr>
            <p:ph type="body" sz="quarter" idx="41"/>
          </p:nvPr>
        </p:nvSpPr>
        <p:spPr>
          <a:xfrm>
            <a:off x="9094612" y="2887134"/>
            <a:ext cx="2619021" cy="3234266"/>
          </a:xfrm>
        </p:spPr>
        <p:txBody>
          <a:bodyPr vert="horz" lIns="0" tIns="0" rIns="0" bIns="0" rtlCol="0">
            <a:normAutofit/>
          </a:bodyPr>
          <a:lstStyle>
            <a:lvl1pPr>
              <a:buFontTx/>
              <a:buNone/>
              <a:defRPr lang="en-US" sz="1200" smtClean="0">
                <a:solidFill>
                  <a:srgbClr val="404040"/>
                </a:solidFill>
              </a:defRPr>
            </a:lvl1pPr>
            <a:lvl2pPr>
              <a:defRPr lang="en-US" smtClean="0"/>
            </a:lvl2pPr>
            <a:lvl3pPr>
              <a:defRPr lang="en-US" smtClean="0"/>
            </a:lvl3pPr>
            <a:lvl4pPr>
              <a:defRPr lang="en-US" smtClean="0"/>
            </a:lvl4pPr>
            <a:lvl5pPr>
              <a:defRPr lang="en-US"/>
            </a:lvl5pPr>
          </a:lstStyle>
          <a:p>
            <a:pPr marR="0" lvl="0" indent="0" fontAlgn="auto">
              <a:lnSpc>
                <a:spcPct val="100000"/>
              </a:lnSpc>
              <a:buClrTx/>
              <a:buSzTx/>
              <a:buNone/>
              <a:tabLst/>
            </a:pPr>
            <a:r>
              <a:rPr lang="de-DE" smtClean="0"/>
              <a:t>Textmasterformat bearbeiten</a:t>
            </a:r>
          </a:p>
        </p:txBody>
      </p:sp>
    </p:spTree>
    <p:extLst/>
  </p:cSld>
  <p:clrMapOvr>
    <a:masterClrMapping/>
  </p:clrMapOvr>
  <p:extLst mod="1">
    <p:ext uri="{DCECCB84-F9BA-43D5-87BE-67443E8EF086}">
      <p15:sldGuideLst xmlns:p15="http://schemas.microsoft.com/office/powerpoint/2012/main">
        <p15:guide id="1" orient="horz" pos="216" userDrawn="1">
          <p15:clr>
            <a:srgbClr val="FBAE40"/>
          </p15:clr>
        </p15:guide>
        <p15:guide id="2" orient="horz" pos="663" userDrawn="1">
          <p15:clr>
            <a:srgbClr val="FBAE40"/>
          </p15:clr>
        </p15:guide>
        <p15:guide id="3" orient="horz" pos="890" userDrawn="1">
          <p15:clr>
            <a:srgbClr val="FBAE40"/>
          </p15:clr>
        </p15:guide>
        <p15:guide id="4" orient="horz" pos="3858" userDrawn="1">
          <p15:clr>
            <a:srgbClr val="FBAE40"/>
          </p15:clr>
        </p15:guide>
        <p15:guide id="5" orient="horz" pos="4042" userDrawn="1">
          <p15:clr>
            <a:srgbClr val="FBAE40"/>
          </p15:clr>
        </p15:guide>
        <p15:guide id="6" orient="horz" pos="4260" userDrawn="1">
          <p15:clr>
            <a:srgbClr val="FBAE40"/>
          </p15:clr>
        </p15:guide>
        <p15:guide id="7" pos="301" userDrawn="1">
          <p15:clr>
            <a:srgbClr val="FBAE40"/>
          </p15:clr>
        </p15:guide>
        <p15:guide id="8" pos="7384" userDrawn="1">
          <p15:clr>
            <a:srgbClr val="FBAE40"/>
          </p15:clr>
        </p15:guide>
        <p15:guide id="9" pos="1960" userDrawn="1">
          <p15:clr>
            <a:srgbClr val="FBAE40"/>
          </p15:clr>
        </p15:guide>
        <p15:guide id="10" pos="2112" userDrawn="1">
          <p15:clr>
            <a:srgbClr val="FBAE40"/>
          </p15:clr>
        </p15:guide>
        <p15:guide id="11" pos="3768" userDrawn="1">
          <p15:clr>
            <a:srgbClr val="FBAE40"/>
          </p15:clr>
        </p15:guide>
        <p15:guide id="12" pos="3912" userDrawn="1">
          <p15:clr>
            <a:srgbClr val="FBAE40"/>
          </p15:clr>
        </p15:guide>
        <p15:guide id="13" pos="5564" userDrawn="1">
          <p15:clr>
            <a:srgbClr val="FBAE40"/>
          </p15:clr>
        </p15:guide>
        <p15:guide id="14" pos="572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mbination Slid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8" name="Content Placeholder 7"/>
          <p:cNvSpPr>
            <a:spLocks noGrp="1"/>
          </p:cNvSpPr>
          <p:nvPr>
            <p:ph sz="quarter" idx="16"/>
          </p:nvPr>
        </p:nvSpPr>
        <p:spPr>
          <a:xfrm>
            <a:off x="6204657" y="1413933"/>
            <a:ext cx="5508976" cy="470746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10" name="Picture Placeholder 9"/>
          <p:cNvSpPr>
            <a:spLocks noGrp="1"/>
          </p:cNvSpPr>
          <p:nvPr>
            <p:ph type="pic" sz="quarter" idx="17"/>
          </p:nvPr>
        </p:nvSpPr>
        <p:spPr>
          <a:xfrm>
            <a:off x="6" y="1413933"/>
            <a:ext cx="5971817" cy="4715934"/>
          </a:xfrm>
          <a:pattFill prst="wdUpDiag">
            <a:fgClr>
              <a:schemeClr val="bg1">
                <a:lumMod val="75000"/>
              </a:schemeClr>
            </a:fgClr>
            <a:bgClr>
              <a:schemeClr val="bg1"/>
            </a:bgClr>
          </a:pattFill>
        </p:spPr>
        <p:txBody>
          <a:bodyPr vert="horz" lIns="0" tIns="720000" rIns="0" bIns="0" rtlCol="0" anchor="ctr" anchorCtr="0">
            <a:noAutofit/>
          </a:bodyPr>
          <a:lstStyle>
            <a:lvl1pPr algn="ctr">
              <a:buFontTx/>
              <a:buNone/>
              <a:defRPr lang="en-US" sz="2000">
                <a:ea typeface="BMW Group Condensed" pitchFamily="2" charset="0"/>
                <a:cs typeface="BMW Group" pitchFamily="2" charset="0"/>
              </a:defRPr>
            </a:lvl1pPr>
          </a:lstStyle>
          <a:p>
            <a:pPr lvl="0" indent="0" algn="ctr">
              <a:buNone/>
            </a:pPr>
            <a:r>
              <a:rPr lang="de-DE" smtClean="0"/>
              <a:t>Bild durch Klicken auf Symbol hinzufügen</a:t>
            </a:r>
            <a:endParaRPr lang="en-US" dirty="0"/>
          </a:p>
        </p:txBody>
      </p:sp>
      <p:sp>
        <p:nvSpPr>
          <p:cNvPr id="12" name="Footer Placeholder 11"/>
          <p:cNvSpPr>
            <a:spLocks noGrp="1"/>
          </p:cNvSpPr>
          <p:nvPr>
            <p:ph type="ftr" sz="quarter" idx="18"/>
          </p:nvPr>
        </p:nvSpPr>
        <p:spPr/>
        <p:txBody>
          <a:bodyPr/>
          <a:lstStyle/>
          <a:p>
            <a:pPr algn="l"/>
            <a:r>
              <a:rPr lang="en-US" noProof="0" smtClean="0"/>
              <a:t>Proposal for a mid-vehicle concept | BMW | 12.04.2018</a:t>
            </a:r>
            <a:endParaRPr lang="en-GB" noProof="0" dirty="0"/>
          </a:p>
        </p:txBody>
      </p:sp>
      <p:sp>
        <p:nvSpPr>
          <p:cNvPr id="13" name="Slide Number Placeholder 12"/>
          <p:cNvSpPr>
            <a:spLocks noGrp="1"/>
          </p:cNvSpPr>
          <p:nvPr>
            <p:ph type="sldNum" sz="quarter" idx="19"/>
          </p:nvPr>
        </p:nvSpPr>
        <p:spPr/>
        <p:txBody>
          <a:bodyPr/>
          <a:lstStyle/>
          <a:p>
            <a:r>
              <a:rPr lang="en-US" noProof="0"/>
              <a:t>Page </a:t>
            </a:r>
            <a:fld id="{AA807A42-CF27-4B84-8583-18EBE418342E}" type="slidenum">
              <a:rPr lang="en-US" noProof="0" smtClean="0"/>
              <a:pPr/>
              <a:t>‹Nr.›</a:t>
            </a:fld>
            <a:endParaRPr lang="en-US" noProof="0" dirty="0"/>
          </a:p>
        </p:txBody>
      </p:sp>
    </p:spTree>
    <p:extLst/>
  </p:cSld>
  <p:clrMapOvr>
    <a:masterClrMapping/>
  </p:clrMapOvr>
  <p:extLst mod="1">
    <p:ext uri="{DCECCB84-F9BA-43D5-87BE-67443E8EF086}">
      <p15:sldGuideLst xmlns:p15="http://schemas.microsoft.com/office/powerpoint/2012/main">
        <p15:guide id="1" orient="horz" pos="216" userDrawn="1">
          <p15:clr>
            <a:srgbClr val="FBAE40"/>
          </p15:clr>
        </p15:guide>
        <p15:guide id="2" orient="horz" pos="663" userDrawn="1">
          <p15:clr>
            <a:srgbClr val="FBAE40"/>
          </p15:clr>
        </p15:guide>
        <p15:guide id="3" orient="horz" pos="890" userDrawn="1">
          <p15:clr>
            <a:srgbClr val="FBAE40"/>
          </p15:clr>
        </p15:guide>
        <p15:guide id="4" orient="horz" pos="3858" userDrawn="1">
          <p15:clr>
            <a:srgbClr val="FBAE40"/>
          </p15:clr>
        </p15:guide>
        <p15:guide id="5" orient="horz" pos="4042" userDrawn="1">
          <p15:clr>
            <a:srgbClr val="FBAE40"/>
          </p15:clr>
        </p15:guide>
        <p15:guide id="6" orient="horz" pos="4260" userDrawn="1">
          <p15:clr>
            <a:srgbClr val="FBAE40"/>
          </p15:clr>
        </p15:guide>
        <p15:guide id="7" pos="301" userDrawn="1">
          <p15:clr>
            <a:srgbClr val="FBAE40"/>
          </p15:clr>
        </p15:guide>
        <p15:guide id="8" pos="7384" userDrawn="1">
          <p15:clr>
            <a:srgbClr val="FBAE40"/>
          </p15:clr>
        </p15:guide>
        <p15:guide id="9" pos="3768" userDrawn="1">
          <p15:clr>
            <a:srgbClr val="FBAE40"/>
          </p15:clr>
        </p15:guide>
        <p15:guide id="10" pos="390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eadlin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8" name="Footer Placeholder 7"/>
          <p:cNvSpPr>
            <a:spLocks noGrp="1"/>
          </p:cNvSpPr>
          <p:nvPr>
            <p:ph type="ftr" sz="quarter" idx="10"/>
          </p:nvPr>
        </p:nvSpPr>
        <p:spPr/>
        <p:txBody>
          <a:bodyPr/>
          <a:lstStyle/>
          <a:p>
            <a:pPr algn="l"/>
            <a:r>
              <a:rPr lang="en-US" noProof="0" smtClean="0"/>
              <a:t>Proposal for a mid-vehicle concept | BMW | 12.04.2018</a:t>
            </a:r>
            <a:endParaRPr lang="en-GB" noProof="0" dirty="0"/>
          </a:p>
        </p:txBody>
      </p:sp>
      <p:sp>
        <p:nvSpPr>
          <p:cNvPr id="9" name="Slide Number Placeholder 8"/>
          <p:cNvSpPr>
            <a:spLocks noGrp="1"/>
          </p:cNvSpPr>
          <p:nvPr>
            <p:ph type="sldNum" sz="quarter" idx="11"/>
          </p:nvPr>
        </p:nvSpPr>
        <p:spPr/>
        <p:txBody>
          <a:bodyPr/>
          <a:lstStyle/>
          <a:p>
            <a:r>
              <a:rPr lang="en-US" noProof="0"/>
              <a:t>Page </a:t>
            </a:r>
            <a:fld id="{AA807A42-CF27-4B84-8583-18EBE418342E}" type="slidenum">
              <a:rPr lang="en-US" noProof="0" smtClean="0"/>
              <a:pPr/>
              <a:t>‹Nr.›</a:t>
            </a:fld>
            <a:endParaRPr lang="en-US" noProof="0" dirty="0"/>
          </a:p>
        </p:txBody>
      </p:sp>
    </p:spTree>
    <p:extLst/>
  </p:cSld>
  <p:clrMapOvr>
    <a:masterClrMapping/>
  </p:clrMapOvr>
  <p:extLst mod="1">
    <p:ext uri="{DCECCB84-F9BA-43D5-87BE-67443E8EF086}">
      <p15:sldGuideLst xmlns:p15="http://schemas.microsoft.com/office/powerpoint/2012/main">
        <p15:guide id="1" orient="horz" pos="663" userDrawn="1">
          <p15:clr>
            <a:srgbClr val="FBAE40"/>
          </p15:clr>
        </p15:guide>
        <p15:guide id="2" orient="horz" pos="216" userDrawn="1">
          <p15:clr>
            <a:srgbClr val="FBAE40"/>
          </p15:clr>
        </p15:guide>
        <p15:guide id="3" orient="horz" pos="888" userDrawn="1">
          <p15:clr>
            <a:srgbClr val="FBAE40"/>
          </p15:clr>
        </p15:guide>
        <p15:guide id="4" orient="horz" pos="3858" userDrawn="1">
          <p15:clr>
            <a:srgbClr val="FBAE40"/>
          </p15:clr>
        </p15:guide>
        <p15:guide id="5" orient="horz" pos="4042" userDrawn="1">
          <p15:clr>
            <a:srgbClr val="FBAE40"/>
          </p15:clr>
        </p15:guide>
        <p15:guide id="6" orient="horz" pos="4260" userDrawn="1">
          <p15:clr>
            <a:srgbClr val="FBAE40"/>
          </p15:clr>
        </p15:guide>
        <p15:guide id="7" pos="301" userDrawn="1">
          <p15:clr>
            <a:srgbClr val="FBAE40"/>
          </p15:clr>
        </p15:guide>
        <p15:guide id="8" pos="7384"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lgn="l"/>
            <a:r>
              <a:rPr lang="en-US" noProof="0" smtClean="0"/>
              <a:t>Proposal for a mid-vehicle concept | BMW | 12.04.2018</a:t>
            </a:r>
            <a:endParaRPr lang="en-GB" noProof="0" dirty="0"/>
          </a:p>
        </p:txBody>
      </p:sp>
      <p:sp>
        <p:nvSpPr>
          <p:cNvPr id="5" name="Slide Number Placeholder 4"/>
          <p:cNvSpPr>
            <a:spLocks noGrp="1"/>
          </p:cNvSpPr>
          <p:nvPr>
            <p:ph type="sldNum" sz="quarter" idx="11"/>
          </p:nvPr>
        </p:nvSpPr>
        <p:spPr/>
        <p:txBody>
          <a:bodyPr/>
          <a:lstStyle/>
          <a:p>
            <a:r>
              <a:rPr lang="en-US" noProof="0"/>
              <a:t>Page </a:t>
            </a:r>
            <a:fld id="{AA807A42-CF27-4B84-8583-18EBE418342E}" type="slidenum">
              <a:rPr lang="en-US" noProof="0" smtClean="0"/>
              <a:pPr/>
              <a:t>‹Nr.›</a:t>
            </a:fld>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without Picture">
    <p:spTree>
      <p:nvGrpSpPr>
        <p:cNvPr id="1" name=""/>
        <p:cNvGrpSpPr/>
        <p:nvPr/>
      </p:nvGrpSpPr>
      <p:grpSpPr>
        <a:xfrm>
          <a:off x="0" y="0"/>
          <a:ext cx="0" cy="0"/>
          <a:chOff x="0" y="0"/>
          <a:chExt cx="0" cy="0"/>
        </a:xfrm>
      </p:grpSpPr>
      <p:sp>
        <p:nvSpPr>
          <p:cNvPr id="16" name="Rechteck 12"/>
          <p:cNvSpPr/>
          <p:nvPr userDrawn="1"/>
        </p:nvSpPr>
        <p:spPr>
          <a:xfrm>
            <a:off x="0" y="0"/>
            <a:ext cx="12192000" cy="6858000"/>
          </a:xfrm>
          <a:prstGeom prst="rect">
            <a:avLst/>
          </a:prstGeom>
          <a:gradFill flip="none" rotWithShape="1">
            <a:gsLst>
              <a:gs pos="0">
                <a:schemeClr val="bg2">
                  <a:lumMod val="60000"/>
                  <a:lumOff val="40000"/>
                </a:schemeClr>
              </a:gs>
              <a:gs pos="100000">
                <a:srgbClr val="E4E8EE"/>
              </a:gs>
            </a:gsLst>
            <a:lin ang="1662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pic>
        <p:nvPicPr>
          <p:cNvPr id="13" name="Bild 12" descr="Trigonalform_16zu9.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318000"/>
            <a:ext cx="12192000" cy="2540000"/>
          </a:xfrm>
          <a:prstGeom prst="rect">
            <a:avLst/>
          </a:prstGeom>
        </p:spPr>
      </p:pic>
      <p:sp>
        <p:nvSpPr>
          <p:cNvPr id="18" name="Textplatzhalter 24"/>
          <p:cNvSpPr>
            <a:spLocks noGrp="1"/>
          </p:cNvSpPr>
          <p:nvPr>
            <p:ph type="body" sz="quarter" idx="18" hasCustomPrompt="1"/>
          </p:nvPr>
        </p:nvSpPr>
        <p:spPr>
          <a:xfrm>
            <a:off x="488947" y="5634000"/>
            <a:ext cx="2600351" cy="319415"/>
          </a:xfrm>
          <a:prstGeom prst="rect">
            <a:avLst/>
          </a:prstGeom>
        </p:spPr>
        <p:txBody>
          <a:bodyPr lIns="0" tIns="0" rIns="0" bIns="0"/>
          <a:lstStyle>
            <a:lvl1pPr marL="0" indent="0">
              <a:buNone/>
              <a:defRPr sz="1100" b="1" i="0" baseline="0">
                <a:solidFill>
                  <a:srgbClr val="343434"/>
                </a:solidFill>
                <a:latin typeface="BMW Group Condensed Bold"/>
                <a:ea typeface="BMW Group Condensed" pitchFamily="2" charset="0"/>
                <a:cs typeface="BMW Group Condensed Bold"/>
              </a:defRPr>
            </a:lvl1pPr>
            <a:lvl2pPr>
              <a:defRPr sz="1700"/>
            </a:lvl2pPr>
            <a:lvl3pPr>
              <a:defRPr sz="1700"/>
            </a:lvl3pPr>
            <a:lvl4pPr>
              <a:defRPr sz="1700"/>
            </a:lvl4pPr>
            <a:lvl5pPr>
              <a:defRPr sz="1700"/>
            </a:lvl5pPr>
          </a:lstStyle>
          <a:p>
            <a:pPr lvl="0"/>
            <a:r>
              <a:rPr lang="en-US" noProof="0" dirty="0"/>
              <a:t>Department | Date</a:t>
            </a:r>
          </a:p>
        </p:txBody>
      </p:sp>
      <p:sp>
        <p:nvSpPr>
          <p:cNvPr id="19" name="Textplatzhalter 8"/>
          <p:cNvSpPr>
            <a:spLocks noGrp="1"/>
          </p:cNvSpPr>
          <p:nvPr>
            <p:ph type="body" sz="quarter" idx="13" hasCustomPrompt="1"/>
          </p:nvPr>
        </p:nvSpPr>
        <p:spPr>
          <a:xfrm>
            <a:off x="488948" y="1799485"/>
            <a:ext cx="11224685" cy="1092510"/>
          </a:xfrm>
          <a:prstGeom prst="rect">
            <a:avLst/>
          </a:prstGeom>
        </p:spPr>
        <p:txBody>
          <a:bodyPr lIns="0" tIns="0" rIns="0" bIns="0" anchor="b">
            <a:noAutofit/>
          </a:bodyPr>
          <a:lstStyle>
            <a:lvl1pPr marL="0" indent="0">
              <a:lnSpc>
                <a:spcPts val="4000"/>
              </a:lnSpc>
              <a:spcBef>
                <a:spcPts val="0"/>
              </a:spcBef>
              <a:buNone/>
              <a:defRPr sz="3900" b="1" cap="all" baseline="0">
                <a:solidFill>
                  <a:srgbClr val="667084"/>
                </a:solidFill>
                <a:latin typeface="+mj-lt"/>
              </a:defRPr>
            </a:lvl1pPr>
          </a:lstStyle>
          <a:p>
            <a:pPr lvl="0"/>
            <a:r>
              <a:rPr lang="en-US" noProof="0" dirty="0"/>
              <a:t>Single or Double-Line Headline.</a:t>
            </a:r>
          </a:p>
        </p:txBody>
      </p:sp>
      <p:sp>
        <p:nvSpPr>
          <p:cNvPr id="20" name="Textplatzhalter 8"/>
          <p:cNvSpPr>
            <a:spLocks noGrp="1"/>
          </p:cNvSpPr>
          <p:nvPr>
            <p:ph type="body" sz="quarter" idx="14" hasCustomPrompt="1"/>
          </p:nvPr>
        </p:nvSpPr>
        <p:spPr>
          <a:xfrm>
            <a:off x="488948" y="2916667"/>
            <a:ext cx="11224685" cy="534059"/>
          </a:xfrm>
          <a:prstGeom prst="rect">
            <a:avLst/>
          </a:prstGeom>
        </p:spPr>
        <p:txBody>
          <a:bodyPr lIns="0" tIns="0" rIns="0" bIns="0"/>
          <a:lstStyle>
            <a:lvl1pPr marL="0" indent="0">
              <a:lnSpc>
                <a:spcPts val="2100"/>
              </a:lnSpc>
              <a:spcBef>
                <a:spcPts val="0"/>
              </a:spcBef>
              <a:buNone/>
              <a:defRPr sz="2000" b="1" cap="all" baseline="0">
                <a:solidFill>
                  <a:srgbClr val="667084"/>
                </a:solidFill>
                <a:latin typeface="+mj-lt"/>
              </a:defRPr>
            </a:lvl1pPr>
          </a:lstStyle>
          <a:p>
            <a:pPr lvl="0"/>
            <a:r>
              <a:rPr lang="en-US" noProof="0" dirty="0"/>
              <a:t>Single or Double-Line </a:t>
            </a:r>
            <a:r>
              <a:rPr lang="en-US" noProof="0" dirty="0" err="1"/>
              <a:t>Subheadline</a:t>
            </a:r>
            <a:r>
              <a:rPr lang="en-US" noProof="0" dirty="0"/>
              <a:t>.</a:t>
            </a:r>
          </a:p>
        </p:txBody>
      </p:sp>
      <p:pic>
        <p:nvPicPr>
          <p:cNvPr id="11" name="Grafik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60613" y="6137292"/>
            <a:ext cx="1159625" cy="361604"/>
          </a:xfrm>
          <a:prstGeom prst="rect">
            <a:avLst/>
          </a:prstGeom>
        </p:spPr>
      </p:pic>
      <p:pic>
        <p:nvPicPr>
          <p:cNvPr id="14" name="Bild 8" descr="BMWMINIRR_5fbg Kopie.jpg"/>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9999870" y="6137292"/>
            <a:ext cx="1724211" cy="36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Bild 7" descr="WortmarkeBMWGROUP Kopie.jpg"/>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84864" y="6138897"/>
            <a:ext cx="757729" cy="35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cSld>
  <p:clrMapOvr>
    <a:masterClrMapping/>
  </p:clrMapOvr>
  <p:extLst mod="1">
    <p:ext uri="{DCECCB84-F9BA-43D5-87BE-67443E8EF086}">
      <p15:sldGuideLst xmlns:p15="http://schemas.microsoft.com/office/powerpoint/2012/main">
        <p15:guide id="1" orient="horz" pos="2179" userDrawn="1">
          <p15:clr>
            <a:srgbClr val="FBAE40"/>
          </p15:clr>
        </p15:guide>
        <p15:guide id="2" orient="horz" pos="1128" userDrawn="1">
          <p15:clr>
            <a:srgbClr val="FBAE40"/>
          </p15:clr>
        </p15:guide>
        <p15:guide id="3" orient="horz" pos="3544" userDrawn="1">
          <p15:clr>
            <a:srgbClr val="FBAE40"/>
          </p15:clr>
        </p15:guide>
        <p15:guide id="4" orient="horz" pos="1832" userDrawn="1">
          <p15:clr>
            <a:srgbClr val="FBAE40"/>
          </p15:clr>
        </p15:guide>
        <p15:guide id="5" pos="301" userDrawn="1">
          <p15:clr>
            <a:srgbClr val="FBAE40"/>
          </p15:clr>
        </p15:guide>
        <p15:guide id="6" pos="7384" userDrawn="1">
          <p15:clr>
            <a:srgbClr val="FBAE40"/>
          </p15:clr>
        </p15:guide>
        <p15:guide id="7" orient="horz" pos="375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bschnitts-&#10;überschrift">
    <p:spTree>
      <p:nvGrpSpPr>
        <p:cNvPr id="1" name=""/>
        <p:cNvGrpSpPr/>
        <p:nvPr/>
      </p:nvGrpSpPr>
      <p:grpSpPr>
        <a:xfrm>
          <a:off x="0" y="0"/>
          <a:ext cx="0" cy="0"/>
          <a:chOff x="0" y="0"/>
          <a:chExt cx="0" cy="0"/>
        </a:xfrm>
      </p:grpSpPr>
      <p:sp>
        <p:nvSpPr>
          <p:cNvPr id="15" name="Rechteck 8"/>
          <p:cNvSpPr/>
          <p:nvPr userDrawn="1"/>
        </p:nvSpPr>
        <p:spPr>
          <a:xfrm>
            <a:off x="0" y="0"/>
            <a:ext cx="12192000" cy="6294964"/>
          </a:xfrm>
          <a:prstGeom prst="rect">
            <a:avLst/>
          </a:prstGeom>
          <a:gradFill flip="none" rotWithShape="1">
            <a:gsLst>
              <a:gs pos="0">
                <a:schemeClr val="bg2">
                  <a:lumMod val="60000"/>
                  <a:lumOff val="40000"/>
                </a:schemeClr>
              </a:gs>
              <a:gs pos="100000">
                <a:srgbClr val="E4E8EE"/>
              </a:gs>
            </a:gsLst>
            <a:lin ang="1662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pic>
        <p:nvPicPr>
          <p:cNvPr id="16" name="Bild 10" descr="Next_100_Years_Signet.png"/>
          <p:cNvPicPr>
            <a:picLocks noChangeAspect="1"/>
          </p:cNvPicPr>
          <p:nvPr userDrawn="1"/>
        </p:nvPicPr>
        <p:blipFill rotWithShape="1">
          <a:blip r:embed="rId2">
            <a:alphaModFix amt="70000"/>
            <a:extLst>
              <a:ext uri="{28A0092B-C50C-407E-A947-70E740481C1C}">
                <a14:useLocalDpi xmlns:a14="http://schemas.microsoft.com/office/drawing/2010/main" val="0"/>
              </a:ext>
            </a:extLst>
          </a:blip>
          <a:srcRect l="-1290" t="31947" r="48537" b="3"/>
          <a:stretch/>
        </p:blipFill>
        <p:spPr>
          <a:xfrm>
            <a:off x="4664261" y="1"/>
            <a:ext cx="7527739" cy="6330218"/>
          </a:xfrm>
          <a:prstGeom prst="rect">
            <a:avLst/>
          </a:prstGeom>
        </p:spPr>
      </p:pic>
      <p:sp>
        <p:nvSpPr>
          <p:cNvPr id="8" name="Textplatzhalter 8"/>
          <p:cNvSpPr>
            <a:spLocks noGrp="1"/>
          </p:cNvSpPr>
          <p:nvPr>
            <p:ph type="body" sz="quarter" idx="14" hasCustomPrompt="1"/>
          </p:nvPr>
        </p:nvSpPr>
        <p:spPr>
          <a:xfrm>
            <a:off x="488949" y="1412875"/>
            <a:ext cx="2989019" cy="924620"/>
          </a:xfrm>
          <a:prstGeom prst="rect">
            <a:avLst/>
          </a:prstGeom>
        </p:spPr>
        <p:txBody>
          <a:bodyPr wrap="square" lIns="0" tIns="0" rIns="0" bIns="0">
            <a:noAutofit/>
          </a:bodyPr>
          <a:lstStyle>
            <a:lvl1pPr marL="0" indent="0">
              <a:lnSpc>
                <a:spcPts val="7200"/>
              </a:lnSpc>
              <a:spcBef>
                <a:spcPts val="0"/>
              </a:spcBef>
              <a:buNone/>
              <a:defRPr sz="7200" b="1" cap="all" baseline="0">
                <a:solidFill>
                  <a:srgbClr val="667084"/>
                </a:solidFill>
                <a:latin typeface="+mj-lt"/>
              </a:defRPr>
            </a:lvl1pPr>
          </a:lstStyle>
          <a:p>
            <a:pPr lvl="0"/>
            <a:r>
              <a:rPr lang="en-US" noProof="0" dirty="0"/>
              <a:t>01</a:t>
            </a:r>
          </a:p>
        </p:txBody>
      </p:sp>
      <p:sp>
        <p:nvSpPr>
          <p:cNvPr id="10" name="Textplatzhalter 8"/>
          <p:cNvSpPr>
            <a:spLocks noGrp="1"/>
          </p:cNvSpPr>
          <p:nvPr>
            <p:ph type="body" sz="quarter" idx="15" hasCustomPrompt="1"/>
          </p:nvPr>
        </p:nvSpPr>
        <p:spPr>
          <a:xfrm>
            <a:off x="488948" y="2362896"/>
            <a:ext cx="11224685" cy="548868"/>
          </a:xfrm>
          <a:prstGeom prst="rect">
            <a:avLst/>
          </a:prstGeom>
        </p:spPr>
        <p:txBody>
          <a:bodyPr lIns="0" tIns="0" rIns="0" bIns="0">
            <a:spAutoFit/>
          </a:bodyPr>
          <a:lstStyle>
            <a:lvl1pPr marL="0" indent="0">
              <a:lnSpc>
                <a:spcPts val="4200"/>
              </a:lnSpc>
              <a:spcBef>
                <a:spcPts val="0"/>
              </a:spcBef>
              <a:buNone/>
              <a:defRPr sz="4000" b="1" cap="all" baseline="0">
                <a:solidFill>
                  <a:srgbClr val="667084"/>
                </a:solidFill>
                <a:latin typeface="+mj-lt"/>
              </a:defRPr>
            </a:lvl1pPr>
          </a:lstStyle>
          <a:p>
            <a:pPr lvl="0"/>
            <a:r>
              <a:rPr lang="en-US" noProof="0" dirty="0"/>
              <a:t>Chapter.</a:t>
            </a:r>
          </a:p>
        </p:txBody>
      </p:sp>
      <p:sp>
        <p:nvSpPr>
          <p:cNvPr id="2" name="Footer Placeholder 1"/>
          <p:cNvSpPr>
            <a:spLocks noGrp="1"/>
          </p:cNvSpPr>
          <p:nvPr>
            <p:ph type="ftr" sz="quarter" idx="16"/>
          </p:nvPr>
        </p:nvSpPr>
        <p:spPr/>
        <p:txBody>
          <a:bodyPr/>
          <a:lstStyle/>
          <a:p>
            <a:pPr algn="l"/>
            <a:r>
              <a:rPr lang="en-US" noProof="0" smtClean="0"/>
              <a:t>Proposal for a mid-vehicle concept | BMW | 12.04.2018</a:t>
            </a:r>
            <a:endParaRPr lang="en-GB" noProof="0" dirty="0"/>
          </a:p>
        </p:txBody>
      </p:sp>
      <p:sp>
        <p:nvSpPr>
          <p:cNvPr id="5" name="Slide Number Placeholder 4"/>
          <p:cNvSpPr>
            <a:spLocks noGrp="1"/>
          </p:cNvSpPr>
          <p:nvPr>
            <p:ph type="sldNum" sz="quarter" idx="17"/>
          </p:nvPr>
        </p:nvSpPr>
        <p:spPr/>
        <p:txBody>
          <a:bodyPr/>
          <a:lstStyle/>
          <a:p>
            <a:r>
              <a:rPr lang="en-US" noProof="0"/>
              <a:t>Page </a:t>
            </a:r>
            <a:fld id="{AA807A42-CF27-4B84-8583-18EBE418342E}" type="slidenum">
              <a:rPr lang="en-US" noProof="0" smtClean="0"/>
              <a:pPr/>
              <a:t>‹Nr.›</a:t>
            </a:fld>
            <a:endParaRPr lang="en-US" noProof="0" dirty="0"/>
          </a:p>
        </p:txBody>
      </p:sp>
    </p:spTree>
    <p:extLst/>
  </p:cSld>
  <p:clrMapOvr>
    <a:masterClrMapping/>
  </p:clrMapOvr>
  <p:extLst mod="1">
    <p:ext uri="{DCECCB84-F9BA-43D5-87BE-67443E8EF086}">
      <p15:sldGuideLst xmlns:p15="http://schemas.microsoft.com/office/powerpoint/2012/main">
        <p15:guide id="1" orient="horz" pos="1836" userDrawn="1">
          <p15:clr>
            <a:srgbClr val="FBAE40"/>
          </p15:clr>
        </p15:guide>
        <p15:guide id="2" orient="horz" pos="887" userDrawn="1">
          <p15:clr>
            <a:srgbClr val="FBAE40"/>
          </p15:clr>
        </p15:guide>
        <p15:guide id="3" pos="7384" userDrawn="1">
          <p15:clr>
            <a:srgbClr val="FBAE40"/>
          </p15:clr>
        </p15:guide>
        <p15:guide id="4" pos="30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baseline="0"/>
            </a:lvl1pPr>
          </a:lstStyle>
          <a:p>
            <a:r>
              <a:rPr lang="en-US" noProof="0" dirty="0"/>
              <a:t>Click to edit Master title style.</a:t>
            </a:r>
            <a:br>
              <a:rPr lang="en-US" noProof="0" dirty="0"/>
            </a:br>
            <a:r>
              <a:rPr lang="en-US" noProof="0" dirty="0"/>
              <a:t>Second Line Lorem Ipsum.</a:t>
            </a:r>
          </a:p>
        </p:txBody>
      </p:sp>
      <p:sp>
        <p:nvSpPr>
          <p:cNvPr id="6" name="Content Placeholder 5"/>
          <p:cNvSpPr>
            <a:spLocks noGrp="1"/>
          </p:cNvSpPr>
          <p:nvPr>
            <p:ph sz="quarter" idx="12"/>
          </p:nvPr>
        </p:nvSpPr>
        <p:spPr>
          <a:xfrm>
            <a:off x="488948" y="1413933"/>
            <a:ext cx="11224685" cy="470746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7" name="Footer Placeholder 6"/>
          <p:cNvSpPr>
            <a:spLocks noGrp="1"/>
          </p:cNvSpPr>
          <p:nvPr>
            <p:ph type="ftr" sz="quarter" idx="13"/>
          </p:nvPr>
        </p:nvSpPr>
        <p:spPr/>
        <p:txBody>
          <a:bodyPr/>
          <a:lstStyle/>
          <a:p>
            <a:pPr algn="l"/>
            <a:r>
              <a:rPr lang="en-US" noProof="0" smtClean="0"/>
              <a:t>Proposal for a mid-vehicle concept | BMW | 12.04.2018</a:t>
            </a:r>
            <a:endParaRPr lang="en-GB" noProof="0" dirty="0"/>
          </a:p>
        </p:txBody>
      </p:sp>
      <p:sp>
        <p:nvSpPr>
          <p:cNvPr id="8" name="Slide Number Placeholder 7"/>
          <p:cNvSpPr>
            <a:spLocks noGrp="1"/>
          </p:cNvSpPr>
          <p:nvPr>
            <p:ph type="sldNum" sz="quarter" idx="14"/>
          </p:nvPr>
        </p:nvSpPr>
        <p:spPr/>
        <p:txBody>
          <a:bodyPr/>
          <a:lstStyle/>
          <a:p>
            <a:r>
              <a:rPr lang="en-US" noProof="0"/>
              <a:t>Page </a:t>
            </a:r>
            <a:fld id="{AA807A42-CF27-4B84-8583-18EBE418342E}" type="slidenum">
              <a:rPr lang="en-US" noProof="0" smtClean="0"/>
              <a:pPr/>
              <a:t>‹Nr.›</a:t>
            </a:fld>
            <a:endParaRPr lang="en-US" noProof="0" dirty="0"/>
          </a:p>
        </p:txBody>
      </p:sp>
    </p:spTree>
    <p:extLst/>
  </p:cSld>
  <p:clrMapOvr>
    <a:masterClrMapping/>
  </p:clrMapOvr>
  <p:extLst mod="1">
    <p:ext uri="{DCECCB84-F9BA-43D5-87BE-67443E8EF086}">
      <p15:sldGuideLst xmlns:p15="http://schemas.microsoft.com/office/powerpoint/2012/main">
        <p15:guide id="1" pos="301" userDrawn="1">
          <p15:clr>
            <a:srgbClr val="FBAE40"/>
          </p15:clr>
        </p15:guide>
        <p15:guide id="2" pos="7384" userDrawn="1">
          <p15:clr>
            <a:srgbClr val="FBAE40"/>
          </p15:clr>
        </p15:guide>
        <p15:guide id="3" orient="horz" pos="216" userDrawn="1">
          <p15:clr>
            <a:srgbClr val="FBAE40"/>
          </p15:clr>
        </p15:guide>
        <p15:guide id="4" orient="horz" pos="663" userDrawn="1">
          <p15:clr>
            <a:srgbClr val="FBAE40"/>
          </p15:clr>
        </p15:guide>
        <p15:guide id="5" orient="horz" pos="890" userDrawn="1">
          <p15:clr>
            <a:srgbClr val="FBAE40"/>
          </p15:clr>
        </p15:guide>
        <p15:guide id="6" orient="horz" pos="3858" userDrawn="1">
          <p15:clr>
            <a:srgbClr val="FBAE40"/>
          </p15:clr>
        </p15:guide>
        <p15:guide id="7" orient="horz" pos="4260" userDrawn="1">
          <p15:clr>
            <a:srgbClr val="FBAE40"/>
          </p15:clr>
        </p15:guide>
        <p15:guide id="8" orient="horz" pos="404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with Background">
    <p:spTree>
      <p:nvGrpSpPr>
        <p:cNvPr id="1" name=""/>
        <p:cNvGrpSpPr/>
        <p:nvPr/>
      </p:nvGrpSpPr>
      <p:grpSpPr>
        <a:xfrm>
          <a:off x="0" y="0"/>
          <a:ext cx="0" cy="0"/>
          <a:chOff x="0" y="0"/>
          <a:chExt cx="0" cy="0"/>
        </a:xfrm>
      </p:grpSpPr>
      <p:pic>
        <p:nvPicPr>
          <p:cNvPr id="9" name="Bild 11"/>
          <p:cNvPicPr>
            <a:picLocks noChangeAspect="1"/>
          </p:cNvPicPr>
          <p:nvPr userDrawn="1"/>
        </p:nvPicPr>
        <p:blipFill rotWithShape="1">
          <a:blip r:embed="rId2" cstate="print">
            <a:alphaModFix amt="10000"/>
            <a:extLst>
              <a:ext uri="{28A0092B-C50C-407E-A947-70E740481C1C}">
                <a14:useLocalDpi xmlns:a14="http://schemas.microsoft.com/office/drawing/2010/main" val="0"/>
              </a:ext>
            </a:extLst>
          </a:blip>
          <a:srcRect l="69656" t="46096" r="-1521" b="2091"/>
          <a:stretch/>
        </p:blipFill>
        <p:spPr>
          <a:xfrm>
            <a:off x="-9832" y="0"/>
            <a:ext cx="6028267" cy="6293905"/>
          </a:xfrm>
          <a:prstGeom prst="rect">
            <a:avLst/>
          </a:prstGeom>
        </p:spPr>
      </p:pic>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7" name="Content Placeholder 5"/>
          <p:cNvSpPr>
            <a:spLocks noGrp="1"/>
          </p:cNvSpPr>
          <p:nvPr>
            <p:ph sz="quarter" idx="12"/>
          </p:nvPr>
        </p:nvSpPr>
        <p:spPr>
          <a:xfrm>
            <a:off x="488948" y="1413933"/>
            <a:ext cx="11224685" cy="470746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Footer Placeholder 4"/>
          <p:cNvSpPr>
            <a:spLocks noGrp="1"/>
          </p:cNvSpPr>
          <p:nvPr>
            <p:ph type="ftr" sz="quarter" idx="13"/>
          </p:nvPr>
        </p:nvSpPr>
        <p:spPr/>
        <p:txBody>
          <a:bodyPr/>
          <a:lstStyle/>
          <a:p>
            <a:pPr algn="l"/>
            <a:r>
              <a:rPr lang="en-US" noProof="0" smtClean="0"/>
              <a:t>Proposal for a mid-vehicle concept | BMW | 12.04.2018</a:t>
            </a:r>
            <a:endParaRPr lang="en-GB" noProof="0" dirty="0"/>
          </a:p>
        </p:txBody>
      </p:sp>
      <p:sp>
        <p:nvSpPr>
          <p:cNvPr id="6" name="Slide Number Placeholder 5"/>
          <p:cNvSpPr>
            <a:spLocks noGrp="1"/>
          </p:cNvSpPr>
          <p:nvPr>
            <p:ph type="sldNum" sz="quarter" idx="14"/>
          </p:nvPr>
        </p:nvSpPr>
        <p:spPr/>
        <p:txBody>
          <a:bodyPr/>
          <a:lstStyle/>
          <a:p>
            <a:r>
              <a:rPr lang="en-US" noProof="0"/>
              <a:t>Page </a:t>
            </a:r>
            <a:fld id="{AA807A42-CF27-4B84-8583-18EBE418342E}" type="slidenum">
              <a:rPr lang="en-US" noProof="0" smtClean="0"/>
              <a:pPr/>
              <a:t>‹Nr.›</a:t>
            </a:fld>
            <a:endParaRPr lang="en-US" noProof="0" dirty="0"/>
          </a:p>
        </p:txBody>
      </p:sp>
    </p:spTree>
    <p:extLst/>
  </p:cSld>
  <p:clrMapOvr>
    <a:masterClrMapping/>
  </p:clrMapOvr>
  <p:extLst mod="1">
    <p:ext uri="{DCECCB84-F9BA-43D5-87BE-67443E8EF086}">
      <p15:sldGuideLst xmlns:p15="http://schemas.microsoft.com/office/powerpoint/2012/main">
        <p15:guide id="1" orient="horz" pos="216" userDrawn="1">
          <p15:clr>
            <a:srgbClr val="FBAE40"/>
          </p15:clr>
        </p15:guide>
        <p15:guide id="2" orient="horz" pos="663" userDrawn="1">
          <p15:clr>
            <a:srgbClr val="FBAE40"/>
          </p15:clr>
        </p15:guide>
        <p15:guide id="3" orient="horz" pos="890" userDrawn="1">
          <p15:clr>
            <a:srgbClr val="FBAE40"/>
          </p15:clr>
        </p15:guide>
        <p15:guide id="4" orient="horz" pos="3858" userDrawn="1">
          <p15:clr>
            <a:srgbClr val="FBAE40"/>
          </p15:clr>
        </p15:guide>
        <p15:guide id="5" orient="horz" pos="4042" userDrawn="1">
          <p15:clr>
            <a:srgbClr val="FBAE40"/>
          </p15:clr>
        </p15:guide>
        <p15:guide id="6" orient="horz" pos="4260" userDrawn="1">
          <p15:clr>
            <a:srgbClr val="FBAE40"/>
          </p15:clr>
        </p15:guide>
        <p15:guide id="7" pos="301" userDrawn="1">
          <p15:clr>
            <a:srgbClr val="FBAE40"/>
          </p15:clr>
        </p15:guide>
        <p15:guide id="8" pos="7384"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6" name="Content Placeholder 5"/>
          <p:cNvSpPr>
            <a:spLocks noGrp="1"/>
          </p:cNvSpPr>
          <p:nvPr>
            <p:ph sz="quarter" idx="18"/>
          </p:nvPr>
        </p:nvSpPr>
        <p:spPr>
          <a:xfrm>
            <a:off x="488948" y="1413933"/>
            <a:ext cx="5486400" cy="470746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8" name="Content Placeholder 7"/>
          <p:cNvSpPr>
            <a:spLocks noGrp="1"/>
          </p:cNvSpPr>
          <p:nvPr>
            <p:ph sz="quarter" idx="19"/>
          </p:nvPr>
        </p:nvSpPr>
        <p:spPr>
          <a:xfrm>
            <a:off x="6193368" y="1413933"/>
            <a:ext cx="5520267" cy="470746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9" name="Footer Placeholder 8"/>
          <p:cNvSpPr>
            <a:spLocks noGrp="1"/>
          </p:cNvSpPr>
          <p:nvPr>
            <p:ph type="ftr" sz="quarter" idx="20"/>
          </p:nvPr>
        </p:nvSpPr>
        <p:spPr/>
        <p:txBody>
          <a:bodyPr/>
          <a:lstStyle/>
          <a:p>
            <a:pPr algn="l"/>
            <a:r>
              <a:rPr lang="en-US" noProof="0" smtClean="0"/>
              <a:t>Proposal for a mid-vehicle concept | BMW | 12.04.2018</a:t>
            </a:r>
            <a:endParaRPr lang="en-GB" noProof="0" dirty="0"/>
          </a:p>
        </p:txBody>
      </p:sp>
      <p:sp>
        <p:nvSpPr>
          <p:cNvPr id="10" name="Slide Number Placeholder 9"/>
          <p:cNvSpPr>
            <a:spLocks noGrp="1"/>
          </p:cNvSpPr>
          <p:nvPr>
            <p:ph type="sldNum" sz="quarter" idx="21"/>
          </p:nvPr>
        </p:nvSpPr>
        <p:spPr/>
        <p:txBody>
          <a:bodyPr/>
          <a:lstStyle/>
          <a:p>
            <a:r>
              <a:rPr lang="en-US" noProof="0"/>
              <a:t>Page </a:t>
            </a:r>
            <a:fld id="{AA807A42-CF27-4B84-8583-18EBE418342E}" type="slidenum">
              <a:rPr lang="en-US" noProof="0" smtClean="0"/>
              <a:pPr/>
              <a:t>‹Nr.›</a:t>
            </a:fld>
            <a:endParaRPr lang="en-US" noProof="0" dirty="0"/>
          </a:p>
        </p:txBody>
      </p:sp>
    </p:spTree>
    <p:extLst/>
  </p:cSld>
  <p:clrMapOvr>
    <a:masterClrMapping/>
  </p:clrMapOvr>
  <p:extLst mod="1">
    <p:ext uri="{DCECCB84-F9BA-43D5-87BE-67443E8EF086}">
      <p15:sldGuideLst xmlns:p15="http://schemas.microsoft.com/office/powerpoint/2012/main">
        <p15:guide id="1" orient="horz" pos="216" userDrawn="1">
          <p15:clr>
            <a:srgbClr val="FBAE40"/>
          </p15:clr>
        </p15:guide>
        <p15:guide id="2" orient="horz" pos="663" userDrawn="1">
          <p15:clr>
            <a:srgbClr val="FBAE40"/>
          </p15:clr>
        </p15:guide>
        <p15:guide id="3" orient="horz" pos="890" userDrawn="1">
          <p15:clr>
            <a:srgbClr val="FBAE40"/>
          </p15:clr>
        </p15:guide>
        <p15:guide id="4" orient="horz" pos="3858" userDrawn="1">
          <p15:clr>
            <a:srgbClr val="FBAE40"/>
          </p15:clr>
        </p15:guide>
        <p15:guide id="5" orient="horz" pos="4042" userDrawn="1">
          <p15:clr>
            <a:srgbClr val="FBAE40"/>
          </p15:clr>
        </p15:guide>
        <p15:guide id="6" orient="horz" pos="4260" userDrawn="1">
          <p15:clr>
            <a:srgbClr val="FBAE40"/>
          </p15:clr>
        </p15:guide>
        <p15:guide id="7" pos="3896" userDrawn="1">
          <p15:clr>
            <a:srgbClr val="FBAE40"/>
          </p15:clr>
        </p15:guide>
        <p15:guide id="8" pos="3768" userDrawn="1">
          <p15:clr>
            <a:srgbClr val="FBAE40"/>
          </p15:clr>
        </p15:guide>
        <p15:guide id="9" pos="7384" userDrawn="1">
          <p15:clr>
            <a:srgbClr val="FBAE40"/>
          </p15:clr>
        </p15:guide>
        <p15:guide id="10" pos="301"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ntents with Subheadline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10" name="Content Placeholder 9"/>
          <p:cNvSpPr>
            <a:spLocks noGrp="1"/>
          </p:cNvSpPr>
          <p:nvPr>
            <p:ph sz="quarter" idx="22"/>
          </p:nvPr>
        </p:nvSpPr>
        <p:spPr>
          <a:xfrm>
            <a:off x="6193368" y="1795463"/>
            <a:ext cx="5520267" cy="4325936"/>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15" name="Content Placeholder 14"/>
          <p:cNvSpPr>
            <a:spLocks noGrp="1"/>
          </p:cNvSpPr>
          <p:nvPr>
            <p:ph sz="quarter" idx="23"/>
          </p:nvPr>
        </p:nvSpPr>
        <p:spPr>
          <a:xfrm>
            <a:off x="488948" y="1795463"/>
            <a:ext cx="5486400" cy="4325936"/>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17" name="Footer Placeholder 16"/>
          <p:cNvSpPr>
            <a:spLocks noGrp="1"/>
          </p:cNvSpPr>
          <p:nvPr>
            <p:ph type="ftr" sz="quarter" idx="24"/>
          </p:nvPr>
        </p:nvSpPr>
        <p:spPr/>
        <p:txBody>
          <a:bodyPr/>
          <a:lstStyle/>
          <a:p>
            <a:pPr algn="l"/>
            <a:r>
              <a:rPr lang="en-US" noProof="0" smtClean="0"/>
              <a:t>Proposal for a mid-vehicle concept | BMW | 12.04.2018</a:t>
            </a:r>
            <a:endParaRPr lang="en-GB" noProof="0" dirty="0"/>
          </a:p>
        </p:txBody>
      </p:sp>
      <p:sp>
        <p:nvSpPr>
          <p:cNvPr id="18" name="Slide Number Placeholder 17"/>
          <p:cNvSpPr>
            <a:spLocks noGrp="1"/>
          </p:cNvSpPr>
          <p:nvPr>
            <p:ph type="sldNum" sz="quarter" idx="25"/>
          </p:nvPr>
        </p:nvSpPr>
        <p:spPr/>
        <p:txBody>
          <a:bodyPr/>
          <a:lstStyle/>
          <a:p>
            <a:r>
              <a:rPr lang="en-US" noProof="0"/>
              <a:t>Page </a:t>
            </a:r>
            <a:fld id="{AA807A42-CF27-4B84-8583-18EBE418342E}" type="slidenum">
              <a:rPr lang="en-US" noProof="0" smtClean="0"/>
              <a:pPr/>
              <a:t>‹Nr.›</a:t>
            </a:fld>
            <a:endParaRPr lang="en-US" noProof="0" dirty="0"/>
          </a:p>
        </p:txBody>
      </p:sp>
      <p:sp>
        <p:nvSpPr>
          <p:cNvPr id="4" name="Textplatzhalter 3"/>
          <p:cNvSpPr>
            <a:spLocks noGrp="1"/>
          </p:cNvSpPr>
          <p:nvPr>
            <p:ph type="body" sz="quarter" idx="26" hasCustomPrompt="1"/>
          </p:nvPr>
        </p:nvSpPr>
        <p:spPr>
          <a:xfrm>
            <a:off x="488950" y="1412875"/>
            <a:ext cx="5486400" cy="323850"/>
          </a:xfrm>
        </p:spPr>
        <p:txBody>
          <a:bodyPr/>
          <a:lstStyle>
            <a:lvl1pPr marL="0" indent="0">
              <a:buNone/>
              <a:defRPr b="1"/>
            </a:lvl1pPr>
          </a:lstStyle>
          <a:p>
            <a:pPr lvl="0"/>
            <a:r>
              <a:rPr lang="en-US" noProof="0" dirty="0"/>
              <a:t>Click to edit Master text styles</a:t>
            </a:r>
          </a:p>
        </p:txBody>
      </p:sp>
      <p:sp>
        <p:nvSpPr>
          <p:cNvPr id="11" name="Textplatzhalter 3"/>
          <p:cNvSpPr>
            <a:spLocks noGrp="1"/>
          </p:cNvSpPr>
          <p:nvPr>
            <p:ph type="body" sz="quarter" idx="27" hasCustomPrompt="1"/>
          </p:nvPr>
        </p:nvSpPr>
        <p:spPr>
          <a:xfrm>
            <a:off x="6193368" y="1412875"/>
            <a:ext cx="5486400" cy="323850"/>
          </a:xfrm>
        </p:spPr>
        <p:txBody>
          <a:bodyPr/>
          <a:lstStyle>
            <a:lvl1pPr marL="0" indent="0">
              <a:buNone/>
              <a:defRPr b="1"/>
            </a:lvl1pPr>
          </a:lstStyle>
          <a:p>
            <a:pPr lvl="0"/>
            <a:r>
              <a:rPr lang="en-US" noProof="0" dirty="0"/>
              <a:t>Click to edit Master text styles</a:t>
            </a:r>
          </a:p>
        </p:txBody>
      </p:sp>
    </p:spTree>
    <p:extLst/>
  </p:cSld>
  <p:clrMapOvr>
    <a:masterClrMapping/>
  </p:clrMapOvr>
  <p:extLst mod="1">
    <p:ext uri="{DCECCB84-F9BA-43D5-87BE-67443E8EF086}">
      <p15:sldGuideLst xmlns:p15="http://schemas.microsoft.com/office/powerpoint/2012/main">
        <p15:guide id="1" orient="horz" pos="216" userDrawn="1">
          <p15:clr>
            <a:srgbClr val="FBAE40"/>
          </p15:clr>
        </p15:guide>
        <p15:guide id="2" orient="horz" pos="663" userDrawn="1">
          <p15:clr>
            <a:srgbClr val="FBAE40"/>
          </p15:clr>
        </p15:guide>
        <p15:guide id="3" orient="horz" pos="890" userDrawn="1">
          <p15:clr>
            <a:srgbClr val="FBAE40"/>
          </p15:clr>
        </p15:guide>
        <p15:guide id="4" orient="horz" pos="3858" userDrawn="1">
          <p15:clr>
            <a:srgbClr val="FBAE40"/>
          </p15:clr>
        </p15:guide>
        <p15:guide id="5" orient="horz" pos="4042" userDrawn="1">
          <p15:clr>
            <a:srgbClr val="FBAE40"/>
          </p15:clr>
        </p15:guide>
        <p15:guide id="6" orient="horz" pos="4260" userDrawn="1">
          <p15:clr>
            <a:srgbClr val="FBAE40"/>
          </p15:clr>
        </p15:guide>
        <p15:guide id="7" pos="3897" userDrawn="1">
          <p15:clr>
            <a:srgbClr val="FBAE40"/>
          </p15:clr>
        </p15:guide>
        <p15:guide id="8" pos="3769" userDrawn="1">
          <p15:clr>
            <a:srgbClr val="FBAE40"/>
          </p15:clr>
        </p15:guide>
        <p15:guide id="9" pos="7384" userDrawn="1">
          <p15:clr>
            <a:srgbClr val="FBAE40"/>
          </p15:clr>
        </p15:guide>
        <p15:guide id="10" orient="horz" pos="1131" userDrawn="1">
          <p15:clr>
            <a:srgbClr val="FBAE40"/>
          </p15:clr>
        </p15:guide>
        <p15:guide id="11" orient="horz" pos="1094" userDrawn="1">
          <p15:clr>
            <a:srgbClr val="FBAE40"/>
          </p15:clr>
        </p15:guide>
        <p15:guide id="12" pos="301"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 Picture with Footer">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5" name="Footer Placeholder 4"/>
          <p:cNvSpPr>
            <a:spLocks noGrp="1"/>
          </p:cNvSpPr>
          <p:nvPr>
            <p:ph type="ftr" sz="quarter" idx="34"/>
          </p:nvPr>
        </p:nvSpPr>
        <p:spPr/>
        <p:txBody>
          <a:bodyPr/>
          <a:lstStyle>
            <a:lvl1pPr algn="l">
              <a:defRPr/>
            </a:lvl1pPr>
          </a:lstStyle>
          <a:p>
            <a:r>
              <a:rPr lang="en-US" smtClean="0"/>
              <a:t>Proposal for a mid-vehicle concept | BMW | 12.04.2018</a:t>
            </a:r>
            <a:endParaRPr lang="en-GB" dirty="0"/>
          </a:p>
        </p:txBody>
      </p:sp>
      <p:sp>
        <p:nvSpPr>
          <p:cNvPr id="8" name="Slide Number Placeholder 7"/>
          <p:cNvSpPr>
            <a:spLocks noGrp="1"/>
          </p:cNvSpPr>
          <p:nvPr>
            <p:ph type="sldNum" sz="quarter" idx="35"/>
          </p:nvPr>
        </p:nvSpPr>
        <p:spPr/>
        <p:txBody>
          <a:bodyPr/>
          <a:lstStyle/>
          <a:p>
            <a:r>
              <a:rPr lang="en-US" noProof="0"/>
              <a:t>Page </a:t>
            </a:r>
            <a:fld id="{AA807A42-CF27-4B84-8583-18EBE418342E}" type="slidenum">
              <a:rPr lang="en-US" noProof="0" smtClean="0"/>
              <a:pPr/>
              <a:t>‹Nr.›</a:t>
            </a:fld>
            <a:endParaRPr lang="en-US" noProof="0" dirty="0"/>
          </a:p>
        </p:txBody>
      </p:sp>
      <p:sp>
        <p:nvSpPr>
          <p:cNvPr id="10" name="Picture Placeholder 9"/>
          <p:cNvSpPr>
            <a:spLocks noGrp="1"/>
          </p:cNvSpPr>
          <p:nvPr>
            <p:ph type="pic" sz="quarter" idx="36"/>
          </p:nvPr>
        </p:nvSpPr>
        <p:spPr>
          <a:xfrm>
            <a:off x="488948" y="1413933"/>
            <a:ext cx="11224685" cy="4707467"/>
          </a:xfrm>
          <a:pattFill prst="wdUpDiag">
            <a:fgClr>
              <a:srgbClr val="BFBFBF"/>
            </a:fgClr>
            <a:bgClr>
              <a:schemeClr val="bg1"/>
            </a:bgClr>
          </a:pattFill>
        </p:spPr>
        <p:txBody>
          <a:bodyPr tIns="540000" anchor="ctr"/>
          <a:lstStyle>
            <a:lvl1pPr marL="0" indent="0" algn="ctr">
              <a:buNone/>
              <a:defRPr sz="2000"/>
            </a:lvl1pPr>
          </a:lstStyle>
          <a:p>
            <a:r>
              <a:rPr lang="de-DE" smtClean="0"/>
              <a:t>Bild durch Klicken auf Symbol hinzufügen</a:t>
            </a:r>
            <a:endParaRPr lang="en-US"/>
          </a:p>
        </p:txBody>
      </p:sp>
    </p:spTree>
    <p:extLst/>
  </p:cSld>
  <p:clrMapOvr>
    <a:masterClrMapping/>
  </p:clrMapOvr>
  <p:extLst mod="1">
    <p:ext uri="{DCECCB84-F9BA-43D5-87BE-67443E8EF086}">
      <p15:sldGuideLst xmlns:p15="http://schemas.microsoft.com/office/powerpoint/2012/main">
        <p15:guide id="1" orient="horz" pos="663" userDrawn="1">
          <p15:clr>
            <a:srgbClr val="FBAE40"/>
          </p15:clr>
        </p15:guide>
        <p15:guide id="2" orient="horz" pos="216" userDrawn="1">
          <p15:clr>
            <a:srgbClr val="FBAE40"/>
          </p15:clr>
        </p15:guide>
        <p15:guide id="3" orient="horz" pos="890" userDrawn="1">
          <p15:clr>
            <a:srgbClr val="FBAE40"/>
          </p15:clr>
        </p15:guide>
        <p15:guide id="4" orient="horz" pos="3858" userDrawn="1">
          <p15:clr>
            <a:srgbClr val="FBAE40"/>
          </p15:clr>
        </p15:guide>
        <p15:guide id="5" pos="301" userDrawn="1">
          <p15:clr>
            <a:srgbClr val="FBAE40"/>
          </p15:clr>
        </p15:guide>
        <p15:guide id="6" pos="7384" userDrawn="1">
          <p15:clr>
            <a:srgbClr val="FBAE40"/>
          </p15:clr>
        </p15:guide>
        <p15:guide id="7" orient="horz" pos="4042" userDrawn="1">
          <p15:clr>
            <a:srgbClr val="FBAE40"/>
          </p15:clr>
        </p15:guide>
        <p15:guide id="8" orient="horz" pos="426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 Picture without Footer">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4" name="Picture Placeholder 6"/>
          <p:cNvSpPr>
            <a:spLocks noGrp="1"/>
          </p:cNvSpPr>
          <p:nvPr>
            <p:ph type="pic" sz="quarter" idx="33"/>
          </p:nvPr>
        </p:nvSpPr>
        <p:spPr>
          <a:xfrm>
            <a:off x="5" y="1413933"/>
            <a:ext cx="12192003" cy="5444068"/>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2000">
                <a:ea typeface="BMW Group Condensed" pitchFamily="2" charset="0"/>
                <a:cs typeface="BMW Group" pitchFamily="2" charset="0"/>
              </a:defRPr>
            </a:lvl1pPr>
          </a:lstStyle>
          <a:p>
            <a:pPr lvl="0" indent="0" algn="ctr">
              <a:buNone/>
            </a:pPr>
            <a:r>
              <a:rPr lang="de-DE" smtClean="0"/>
              <a:t>Bild durch Klicken auf Symbol hinzufügen</a:t>
            </a:r>
            <a:endParaRPr lang="en-US" dirty="0"/>
          </a:p>
        </p:txBody>
      </p:sp>
    </p:spTree>
    <p:extLst/>
  </p:cSld>
  <p:clrMapOvr>
    <a:masterClrMapping/>
  </p:clrMapOvr>
  <p:extLst mod="1">
    <p:ext uri="{DCECCB84-F9BA-43D5-87BE-67443E8EF086}">
      <p15:sldGuideLst xmlns:p15="http://schemas.microsoft.com/office/powerpoint/2012/main">
        <p15:guide id="1" orient="horz" pos="663" userDrawn="1">
          <p15:clr>
            <a:srgbClr val="FBAE40"/>
          </p15:clr>
        </p15:guide>
        <p15:guide id="2" orient="horz" pos="216" userDrawn="1">
          <p15:clr>
            <a:srgbClr val="FBAE40"/>
          </p15:clr>
        </p15:guide>
        <p15:guide id="3" pos="301" userDrawn="1">
          <p15:clr>
            <a:srgbClr val="FBAE40"/>
          </p15:clr>
        </p15:guide>
        <p15:guide id="4" pos="7384"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1.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Fußzeilenplatzhalter 3"/>
          <p:cNvSpPr>
            <a:spLocks noGrp="1"/>
          </p:cNvSpPr>
          <p:nvPr>
            <p:ph type="ftr" sz="quarter" idx="3"/>
          </p:nvPr>
        </p:nvSpPr>
        <p:spPr>
          <a:xfrm>
            <a:off x="488949" y="6425350"/>
            <a:ext cx="9851675" cy="331787"/>
          </a:xfrm>
          <a:prstGeom prst="rect">
            <a:avLst/>
          </a:prstGeom>
        </p:spPr>
        <p:txBody>
          <a:bodyPr vert="horz" lIns="0" tIns="0" rIns="0" bIns="0" rtlCol="0" anchor="ctr"/>
          <a:lstStyle>
            <a:lvl1pPr algn="ctr">
              <a:defRPr sz="800">
                <a:solidFill>
                  <a:srgbClr val="404040"/>
                </a:solidFill>
              </a:defRPr>
            </a:lvl1pPr>
          </a:lstStyle>
          <a:p>
            <a:pPr algn="l"/>
            <a:r>
              <a:rPr lang="en-US" noProof="0" smtClean="0"/>
              <a:t>Proposal for a mid-vehicle concept | BMW | 12.04.2018</a:t>
            </a:r>
            <a:endParaRPr lang="en-GB" noProof="0" dirty="0"/>
          </a:p>
        </p:txBody>
      </p:sp>
      <p:sp>
        <p:nvSpPr>
          <p:cNvPr id="5" name="Foliennummernplatzhalter 4"/>
          <p:cNvSpPr>
            <a:spLocks noGrp="1"/>
          </p:cNvSpPr>
          <p:nvPr>
            <p:ph type="sldNum" sz="quarter" idx="4"/>
          </p:nvPr>
        </p:nvSpPr>
        <p:spPr>
          <a:xfrm>
            <a:off x="10586156" y="6425347"/>
            <a:ext cx="1127477" cy="331788"/>
          </a:xfrm>
          <a:prstGeom prst="rect">
            <a:avLst/>
          </a:prstGeom>
        </p:spPr>
        <p:txBody>
          <a:bodyPr vert="horz" lIns="0" tIns="0" rIns="0" bIns="0" rtlCol="0" anchor="ctr"/>
          <a:lstStyle>
            <a:lvl1pPr algn="r">
              <a:defRPr sz="800">
                <a:solidFill>
                  <a:srgbClr val="404040"/>
                </a:solidFill>
              </a:defRPr>
            </a:lvl1pPr>
          </a:lstStyle>
          <a:p>
            <a:r>
              <a:rPr lang="en-US" noProof="0" dirty="0"/>
              <a:t>Page </a:t>
            </a:r>
            <a:fld id="{AA807A42-CF27-4B84-8583-18EBE418342E}" type="slidenum">
              <a:rPr lang="en-US" noProof="0" smtClean="0"/>
              <a:pPr/>
              <a:t>‹Nr.›</a:t>
            </a:fld>
            <a:endParaRPr lang="en-US" noProof="0" dirty="0"/>
          </a:p>
        </p:txBody>
      </p:sp>
      <p:cxnSp>
        <p:nvCxnSpPr>
          <p:cNvPr id="82" name="Gerade Verbindung 81"/>
          <p:cNvCxnSpPr/>
          <p:nvPr userDrawn="1"/>
        </p:nvCxnSpPr>
        <p:spPr>
          <a:xfrm>
            <a:off x="-1" y="6298735"/>
            <a:ext cx="12192001" cy="0"/>
          </a:xfrm>
          <a:prstGeom prst="line">
            <a:avLst/>
          </a:prstGeom>
          <a:ln w="12700">
            <a:solidFill>
              <a:schemeClr val="tx1">
                <a:alpha val="25000"/>
              </a:schemeClr>
            </a:solidFill>
          </a:ln>
          <a:effectLst/>
        </p:spPr>
        <p:style>
          <a:lnRef idx="2">
            <a:schemeClr val="accent1"/>
          </a:lnRef>
          <a:fillRef idx="0">
            <a:schemeClr val="accent1"/>
          </a:fillRef>
          <a:effectRef idx="1">
            <a:schemeClr val="accent1"/>
          </a:effectRef>
          <a:fontRef idx="minor">
            <a:schemeClr val="tx1"/>
          </a:fontRef>
        </p:style>
      </p:cxnSp>
      <p:sp>
        <p:nvSpPr>
          <p:cNvPr id="280" name="Rechteck 279"/>
          <p:cNvSpPr/>
          <p:nvPr/>
        </p:nvSpPr>
        <p:spPr>
          <a:xfrm>
            <a:off x="237067" y="177800"/>
            <a:ext cx="240000" cy="18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p>
        </p:txBody>
      </p:sp>
      <p:sp>
        <p:nvSpPr>
          <p:cNvPr id="8" name="empower - DO NOT DELETE!!!" hidden="1"/>
          <p:cNvSpPr/>
          <p:nvPr userDrawn="1">
            <p:custDataLst>
              <p:tags r:id="rId17"/>
            </p:custDataLst>
          </p:nvPr>
        </p:nvSpPr>
        <p:spPr>
          <a:xfrm>
            <a:off x="-1693333" y="-1270000"/>
            <a:ext cx="0" cy="0"/>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 name="Title Placeholder 1"/>
          <p:cNvSpPr>
            <a:spLocks noGrp="1"/>
          </p:cNvSpPr>
          <p:nvPr>
            <p:ph type="title"/>
          </p:nvPr>
        </p:nvSpPr>
        <p:spPr>
          <a:xfrm>
            <a:off x="488948" y="347184"/>
            <a:ext cx="11224685" cy="701474"/>
          </a:xfrm>
          <a:prstGeom prst="rect">
            <a:avLst/>
          </a:prstGeom>
        </p:spPr>
        <p:txBody>
          <a:bodyPr vert="horz" lIns="0" tIns="0" rIns="0" bIns="0" rtlCol="0" anchor="t">
            <a:noAutofit/>
          </a:bodyPr>
          <a:lstStyle/>
          <a:p>
            <a:pPr lvl="0">
              <a:lnSpc>
                <a:spcPts val="2700"/>
              </a:lnSpc>
            </a:pPr>
            <a:r>
              <a:rPr lang="de-DE" noProof="0" smtClean="0"/>
              <a:t>Titelmasterformat durch Klicken bearbeiten</a:t>
            </a:r>
            <a:endParaRPr lang="en-US" noProof="0" dirty="0"/>
          </a:p>
        </p:txBody>
      </p:sp>
      <p:sp>
        <p:nvSpPr>
          <p:cNvPr id="3" name="Text Placeholder 2"/>
          <p:cNvSpPr>
            <a:spLocks noGrp="1"/>
          </p:cNvSpPr>
          <p:nvPr>
            <p:ph type="body" idx="1"/>
          </p:nvPr>
        </p:nvSpPr>
        <p:spPr>
          <a:xfrm>
            <a:off x="488948" y="1413933"/>
            <a:ext cx="11224685" cy="4707467"/>
          </a:xfrm>
          <a:prstGeom prst="rect">
            <a:avLst/>
          </a:prstGeom>
        </p:spPr>
        <p:txBody>
          <a:bodyPr vert="horz" lIns="0" tIns="0" rIns="0" bIns="0" rtlCol="0">
            <a:noAutofit/>
          </a:bodyPr>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en-US" noProof="0" dirty="0"/>
          </a:p>
        </p:txBody>
      </p:sp>
    </p:spTree>
    <p:extLst/>
  </p:cSld>
  <p:clrMap bg1="lt1" tx1="dk1" bg2="lt2" tx2="dk2" accent1="accent1" accent2="accent2" accent3="accent3" accent4="accent4" accent5="accent5" accent6="accent6" hlink="hlink" folHlink="folHlink"/>
  <p:sldLayoutIdLst>
    <p:sldLayoutId id="2147483747" r:id="rId1"/>
    <p:sldLayoutId id="2147483746" r:id="rId2"/>
    <p:sldLayoutId id="2147483748" r:id="rId3"/>
    <p:sldLayoutId id="2147483749" r:id="rId4"/>
    <p:sldLayoutId id="2147483752" r:id="rId5"/>
    <p:sldLayoutId id="2147483750" r:id="rId6"/>
    <p:sldLayoutId id="2147483751" r:id="rId7"/>
    <p:sldLayoutId id="2147483753" r:id="rId8"/>
    <p:sldLayoutId id="2147483754" r:id="rId9"/>
    <p:sldLayoutId id="2147483755" r:id="rId10"/>
    <p:sldLayoutId id="2147483756" r:id="rId11"/>
    <p:sldLayoutId id="2147483757" r:id="rId12"/>
    <p:sldLayoutId id="2147483758" r:id="rId13"/>
    <p:sldLayoutId id="2147483762" r:id="rId14"/>
    <p:sldLayoutId id="2147483764" r:id="rId15"/>
  </p:sldLayoutIdLst>
  <p:hf hdr="0" dt="0"/>
  <p:txStyles>
    <p:titleStyle>
      <a:lvl1pPr algn="l" defTabSz="914400" rtl="0" eaLnBrk="1" latinLnBrk="0" hangingPunct="1">
        <a:lnSpc>
          <a:spcPts val="3400"/>
        </a:lnSpc>
        <a:spcBef>
          <a:spcPct val="0"/>
        </a:spcBef>
        <a:buNone/>
        <a:defRPr lang="de-DE" sz="2600" b="1" kern="1200" cap="all" baseline="0" smtClean="0">
          <a:solidFill>
            <a:srgbClr val="92A2BD"/>
          </a:solidFill>
          <a:latin typeface="+mj-lt"/>
          <a:ea typeface="+mn-ea"/>
          <a:cs typeface="+mn-cs"/>
        </a:defRPr>
      </a:lvl1pPr>
    </p:titleStyle>
    <p:body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20"/>
          </p:nvPr>
        </p:nvSpPr>
        <p:spPr/>
        <p:txBody>
          <a:bodyPr/>
          <a:lstStyle/>
          <a:p>
            <a:r>
              <a:rPr lang="en-GB" dirty="0" smtClean="0"/>
              <a:t>BMW | 12.04.2018</a:t>
            </a:r>
            <a:endParaRPr lang="en-GB" dirty="0"/>
          </a:p>
        </p:txBody>
      </p:sp>
      <p:sp>
        <p:nvSpPr>
          <p:cNvPr id="4" name="Textplatzhalter 3"/>
          <p:cNvSpPr>
            <a:spLocks noGrp="1"/>
          </p:cNvSpPr>
          <p:nvPr>
            <p:ph type="body" sz="quarter" idx="13"/>
          </p:nvPr>
        </p:nvSpPr>
        <p:spPr/>
        <p:txBody>
          <a:bodyPr/>
          <a:lstStyle/>
          <a:p>
            <a:r>
              <a:rPr lang="en-GB" dirty="0" smtClean="0">
                <a:solidFill>
                  <a:schemeClr val="bg1"/>
                </a:solidFill>
              </a:rPr>
              <a:t>Proposal </a:t>
            </a:r>
            <a:r>
              <a:rPr lang="en-GB" dirty="0" smtClean="0"/>
              <a:t>for a</a:t>
            </a:r>
            <a:r>
              <a:rPr lang="en-GB" dirty="0" smtClean="0">
                <a:solidFill>
                  <a:schemeClr val="bg1"/>
                </a:solidFill>
              </a:rPr>
              <a:t> mid vehicle concept</a:t>
            </a:r>
            <a:endParaRPr lang="en-GB" dirty="0">
              <a:solidFill>
                <a:schemeClr val="bg1"/>
              </a:solidFill>
            </a:endParaRPr>
          </a:p>
        </p:txBody>
      </p:sp>
      <p:sp>
        <p:nvSpPr>
          <p:cNvPr id="5" name="Textplatzhalter 4"/>
          <p:cNvSpPr>
            <a:spLocks noGrp="1"/>
          </p:cNvSpPr>
          <p:nvPr>
            <p:ph type="body" sz="quarter" idx="14"/>
          </p:nvPr>
        </p:nvSpPr>
        <p:spPr/>
        <p:txBody>
          <a:bodyPr/>
          <a:lstStyle/>
          <a:p>
            <a:r>
              <a:rPr lang="en-GB" dirty="0" smtClean="0">
                <a:solidFill>
                  <a:schemeClr val="bg1"/>
                </a:solidFill>
              </a:rPr>
              <a:t>for pure ICE vehicles</a:t>
            </a:r>
            <a:endParaRPr lang="en-GB" dirty="0">
              <a:solidFill>
                <a:schemeClr val="bg1"/>
              </a:solidFill>
            </a:endParaRPr>
          </a:p>
        </p:txBody>
      </p:sp>
    </p:spTree>
    <p:extLst>
      <p:ext uri="{BB962C8B-B14F-4D97-AF65-F5344CB8AC3E}">
        <p14:creationId xmlns:p14="http://schemas.microsoft.com/office/powerpoint/2010/main" val="12833160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Proposal for </a:t>
            </a:r>
            <a:r>
              <a:rPr lang="en-US" dirty="0" smtClean="0"/>
              <a:t>a mid vehicle concept.</a:t>
            </a:r>
            <a:br>
              <a:rPr lang="en-US" dirty="0" smtClean="0"/>
            </a:br>
            <a:r>
              <a:rPr lang="en-US" dirty="0" smtClean="0"/>
              <a:t>Introduction.</a:t>
            </a:r>
            <a:endParaRPr lang="en-US" dirty="0"/>
          </a:p>
        </p:txBody>
      </p:sp>
      <p:sp>
        <p:nvSpPr>
          <p:cNvPr id="3" name="Inhaltsplatzhalter 2"/>
          <p:cNvSpPr>
            <a:spLocks noGrp="1"/>
          </p:cNvSpPr>
          <p:nvPr>
            <p:ph sz="quarter" idx="12"/>
          </p:nvPr>
        </p:nvSpPr>
        <p:spPr/>
        <p:txBody>
          <a:bodyPr/>
          <a:lstStyle/>
          <a:p>
            <a:pPr marL="0" indent="0">
              <a:spcBef>
                <a:spcPct val="0"/>
              </a:spcBef>
              <a:buNone/>
            </a:pPr>
            <a:r>
              <a:rPr lang="en-GB" dirty="0" smtClean="0">
                <a:ea typeface="ＭＳ Ｐゴシック" charset="-128"/>
              </a:rPr>
              <a:t>History:</a:t>
            </a:r>
          </a:p>
          <a:p>
            <a:pPr>
              <a:spcBef>
                <a:spcPct val="0"/>
              </a:spcBef>
            </a:pPr>
            <a:r>
              <a:rPr lang="en-GB" dirty="0" smtClean="0">
                <a:ea typeface="ＭＳ Ｐゴシック" charset="-128"/>
              </a:rPr>
              <a:t>Currently the limit of an Interpolation Family in terms of CO</a:t>
            </a:r>
            <a:r>
              <a:rPr lang="en-GB" baseline="-25000" dirty="0" smtClean="0">
                <a:ea typeface="ＭＳ Ｐゴシック" charset="-128"/>
              </a:rPr>
              <a:t>2</a:t>
            </a:r>
            <a:r>
              <a:rPr lang="en-GB" dirty="0" smtClean="0">
                <a:ea typeface="ＭＳ Ｐゴシック" charset="-128"/>
              </a:rPr>
              <a:t> is 30g/km or 20% whatever is smaller. During the development of WLTP, it was checked and proven, that a range of 30g/km and even up to 40g/km is linear and allows for proper interpolation.</a:t>
            </a:r>
          </a:p>
          <a:p>
            <a:pPr>
              <a:spcBef>
                <a:spcPct val="0"/>
              </a:spcBef>
            </a:pPr>
            <a:r>
              <a:rPr lang="en-GB" dirty="0" smtClean="0">
                <a:ea typeface="ＭＳ Ｐゴシック" charset="-128"/>
              </a:rPr>
              <a:t>Due to the lack of knowledge of vehicles under a WLTP regime, no one from industry claimed for a higher range than 30g/km, and so 30g/km have been decided as a criteria.</a:t>
            </a:r>
          </a:p>
          <a:p>
            <a:pPr>
              <a:spcBef>
                <a:spcPct val="0"/>
              </a:spcBef>
            </a:pPr>
            <a:r>
              <a:rPr lang="en-GB" dirty="0" smtClean="0">
                <a:ea typeface="ＭＳ Ｐゴシック" charset="-128"/>
              </a:rPr>
              <a:t>During </a:t>
            </a:r>
            <a:r>
              <a:rPr lang="en-GB" dirty="0">
                <a:ea typeface="ＭＳ Ｐゴシック" charset="-128"/>
              </a:rPr>
              <a:t>the first approvals, it was identified, that there is a significant amount of families in the area of 30..40 g/km CO</a:t>
            </a:r>
            <a:r>
              <a:rPr lang="en-GB" baseline="-25000" dirty="0">
                <a:ea typeface="ＭＳ Ｐゴシック" charset="-128"/>
              </a:rPr>
              <a:t>2</a:t>
            </a:r>
            <a:r>
              <a:rPr lang="en-GB" dirty="0">
                <a:ea typeface="ＭＳ Ｐゴシック" charset="-128"/>
              </a:rPr>
              <a:t>, which need to be separated into two </a:t>
            </a:r>
            <a:r>
              <a:rPr lang="en-GB" dirty="0" smtClean="0">
                <a:ea typeface="ＭＳ Ｐゴシック" charset="-128"/>
              </a:rPr>
              <a:t>families. So obviously the first educated guesses on the max range of IP families were too small.</a:t>
            </a:r>
          </a:p>
          <a:p>
            <a:pPr>
              <a:spcBef>
                <a:spcPct val="0"/>
              </a:spcBef>
            </a:pPr>
            <a:r>
              <a:rPr lang="en-GB" dirty="0">
                <a:ea typeface="ＭＳ Ｐゴシック" charset="-128"/>
              </a:rPr>
              <a:t>This leads to enormous burden and </a:t>
            </a:r>
            <a:r>
              <a:rPr lang="en-GB" dirty="0" err="1">
                <a:ea typeface="ＭＳ Ｐゴシック" charset="-128"/>
              </a:rPr>
              <a:t>intransparency</a:t>
            </a:r>
            <a:r>
              <a:rPr lang="en-GB" dirty="0">
                <a:ea typeface="ＭＳ Ｐゴシック" charset="-128"/>
              </a:rPr>
              <a:t> in the approval process</a:t>
            </a:r>
            <a:r>
              <a:rPr lang="en-GB" dirty="0" smtClean="0">
                <a:ea typeface="ＭＳ Ｐゴシック" charset="-128"/>
              </a:rPr>
              <a:t>.</a:t>
            </a:r>
            <a:endParaRPr lang="en-GB" dirty="0">
              <a:ea typeface="ＭＳ Ｐゴシック" charset="-128"/>
            </a:endParaRPr>
          </a:p>
          <a:p>
            <a:pPr>
              <a:spcBef>
                <a:spcPct val="0"/>
              </a:spcBef>
            </a:pPr>
            <a:r>
              <a:rPr lang="en-GB" dirty="0">
                <a:ea typeface="ＭＳ Ｐゴシック" charset="-128"/>
              </a:rPr>
              <a:t>Using the concept for </a:t>
            </a:r>
            <a:r>
              <a:rPr lang="en-GB" dirty="0" smtClean="0">
                <a:ea typeface="ＭＳ Ｐゴシック" charset="-128"/>
              </a:rPr>
              <a:t>EVs as a basis, </a:t>
            </a:r>
            <a:r>
              <a:rPr lang="en-GB" dirty="0">
                <a:ea typeface="ＭＳ Ｐゴシック" charset="-128"/>
              </a:rPr>
              <a:t>a proposal is developed also for pure ICEs, using a mid-vehicle to check linearity and extend the maximum range of the interpolation.</a:t>
            </a:r>
          </a:p>
          <a:p>
            <a:pPr>
              <a:spcBef>
                <a:spcPct val="0"/>
              </a:spcBef>
            </a:pPr>
            <a:r>
              <a:rPr lang="en-GB" dirty="0">
                <a:ea typeface="ＭＳ Ｐゴシック" charset="-128"/>
              </a:rPr>
              <a:t>In the case, that the family is still linear, vehicles should be grouped into one type and family</a:t>
            </a:r>
            <a:r>
              <a:rPr lang="en-GB" dirty="0" smtClean="0">
                <a:ea typeface="ＭＳ Ｐゴシック" charset="-128"/>
              </a:rPr>
              <a:t>.</a:t>
            </a:r>
          </a:p>
          <a:p>
            <a:pPr>
              <a:spcBef>
                <a:spcPct val="0"/>
              </a:spcBef>
            </a:pPr>
            <a:r>
              <a:rPr lang="en-GB" dirty="0" smtClean="0">
                <a:ea typeface="ＭＳ Ｐゴシック" charset="-128"/>
              </a:rPr>
              <a:t>The proposal was already received positively at </a:t>
            </a:r>
            <a:r>
              <a:rPr lang="en-GB" dirty="0">
                <a:ea typeface="ＭＳ Ｐゴシック" charset="-128"/>
              </a:rPr>
              <a:t>several meetings in the last year.</a:t>
            </a:r>
          </a:p>
          <a:p>
            <a:pPr>
              <a:spcBef>
                <a:spcPct val="0"/>
              </a:spcBef>
            </a:pPr>
            <a:r>
              <a:rPr lang="en-GB" dirty="0">
                <a:ea typeface="ＭＳ Ｐゴシック" charset="-128"/>
              </a:rPr>
              <a:t>Due to the significant implication, more time is needed for all stakeholders to check the proposal</a:t>
            </a:r>
            <a:r>
              <a:rPr lang="en-GB" dirty="0" smtClean="0">
                <a:ea typeface="ＭＳ Ｐゴシック" charset="-128"/>
              </a:rPr>
              <a:t>.</a:t>
            </a:r>
          </a:p>
          <a:p>
            <a:pPr>
              <a:spcBef>
                <a:spcPct val="0"/>
              </a:spcBef>
            </a:pPr>
            <a:r>
              <a:rPr lang="en-GB" dirty="0" smtClean="0">
                <a:ea typeface="ＭＳ Ｐゴシック" charset="-128"/>
              </a:rPr>
              <a:t>The New Issues TF in Paris in March 2018 decided that this proposal should be presented and discussed in the IWG in Ispra.</a:t>
            </a:r>
            <a:endParaRPr lang="en-GB" dirty="0">
              <a:ea typeface="ＭＳ Ｐゴシック" charset="-128"/>
            </a:endParaRPr>
          </a:p>
        </p:txBody>
      </p:sp>
      <p:sp>
        <p:nvSpPr>
          <p:cNvPr id="4" name="Fußzeilenplatzhalter 3"/>
          <p:cNvSpPr>
            <a:spLocks noGrp="1"/>
          </p:cNvSpPr>
          <p:nvPr>
            <p:ph type="ftr" sz="quarter" idx="13"/>
          </p:nvPr>
        </p:nvSpPr>
        <p:spPr/>
        <p:txBody>
          <a:bodyPr/>
          <a:lstStyle/>
          <a:p>
            <a:pPr algn="l"/>
            <a:r>
              <a:rPr lang="en-US" smtClean="0"/>
              <a:t>Proposal for a mid-vehicle concept | BMW | 12.04.2018</a:t>
            </a:r>
            <a:endParaRPr lang="en-GB" dirty="0"/>
          </a:p>
        </p:txBody>
      </p:sp>
      <p:sp>
        <p:nvSpPr>
          <p:cNvPr id="5" name="Foliennummernplatzhalter 4"/>
          <p:cNvSpPr>
            <a:spLocks noGrp="1"/>
          </p:cNvSpPr>
          <p:nvPr>
            <p:ph type="sldNum" sz="quarter" idx="14"/>
          </p:nvPr>
        </p:nvSpPr>
        <p:spPr/>
        <p:txBody>
          <a:bodyPr/>
          <a:lstStyle/>
          <a:p>
            <a:r>
              <a:rPr lang="en-GB" dirty="0" smtClean="0"/>
              <a:t>Page </a:t>
            </a:r>
            <a:fld id="{AA807A42-CF27-4B84-8583-18EBE418342E}" type="slidenum">
              <a:rPr lang="en-GB" smtClean="0"/>
              <a:pPr/>
              <a:t>2</a:t>
            </a:fld>
            <a:endParaRPr lang="en-GB" dirty="0"/>
          </a:p>
        </p:txBody>
      </p:sp>
    </p:spTree>
    <p:extLst>
      <p:ext uri="{BB962C8B-B14F-4D97-AF65-F5344CB8AC3E}">
        <p14:creationId xmlns:p14="http://schemas.microsoft.com/office/powerpoint/2010/main" val="31828488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Proposal for a mid vehicle </a:t>
            </a:r>
            <a:r>
              <a:rPr lang="en-US" dirty="0" smtClean="0"/>
              <a:t>concept.</a:t>
            </a:r>
            <a:r>
              <a:rPr lang="en-US" dirty="0"/>
              <a:t/>
            </a:r>
            <a:br>
              <a:rPr lang="en-US" dirty="0"/>
            </a:br>
            <a:r>
              <a:rPr lang="en-US" dirty="0" smtClean="0"/>
              <a:t>Current Problems, including European specific issues.</a:t>
            </a:r>
            <a:endParaRPr lang="en-GB" dirty="0"/>
          </a:p>
        </p:txBody>
      </p:sp>
      <p:sp>
        <p:nvSpPr>
          <p:cNvPr id="3" name="Inhaltsplatzhalter 2"/>
          <p:cNvSpPr>
            <a:spLocks noGrp="1"/>
          </p:cNvSpPr>
          <p:nvPr>
            <p:ph sz="quarter" idx="12"/>
          </p:nvPr>
        </p:nvSpPr>
        <p:spPr>
          <a:xfrm>
            <a:off x="6096000" y="3689120"/>
            <a:ext cx="5617633" cy="2432281"/>
          </a:xfrm>
          <a:ln w="25400">
            <a:solidFill>
              <a:schemeClr val="accent1"/>
            </a:solidFill>
          </a:ln>
        </p:spPr>
        <p:txBody>
          <a:bodyPr lIns="36000" tIns="36000" rIns="36000" bIns="36000"/>
          <a:lstStyle/>
          <a:p>
            <a:pPr>
              <a:spcBef>
                <a:spcPct val="0"/>
              </a:spcBef>
            </a:pPr>
            <a:r>
              <a:rPr lang="en-GB" dirty="0" smtClean="0">
                <a:ea typeface="ＭＳ Ｐゴシック" charset="-128"/>
              </a:rPr>
              <a:t>Without improving the concept, apart from the additional burden, there is also a lack of clarity and transparency.</a:t>
            </a:r>
          </a:p>
          <a:p>
            <a:pPr>
              <a:spcBef>
                <a:spcPct val="0"/>
              </a:spcBef>
            </a:pPr>
            <a:r>
              <a:rPr lang="en-GB" dirty="0" smtClean="0">
                <a:ea typeface="ＭＳ Ｐゴシック" charset="-128"/>
              </a:rPr>
              <a:t>In the light of the planned transparency database with the clear demand of finding vehicles belonging to the same family, that becomes very difficult, if in fact one vehicle may belong to two different families and the OEM may chose at the point of production, to which family the vehicle should belong.</a:t>
            </a:r>
          </a:p>
          <a:p>
            <a:pPr>
              <a:spcBef>
                <a:spcPct val="0"/>
              </a:spcBef>
            </a:pPr>
            <a:r>
              <a:rPr lang="en-GB" dirty="0" smtClean="0">
                <a:ea typeface="ＭＳ Ｐゴシック" charset="-128"/>
              </a:rPr>
              <a:t>Proposal to clarify extrapolation and introduce Mid-vehicle.</a:t>
            </a:r>
            <a:endParaRPr lang="en-GB" dirty="0">
              <a:ea typeface="ＭＳ Ｐゴシック" charset="-128"/>
            </a:endParaRPr>
          </a:p>
        </p:txBody>
      </p:sp>
      <p:sp>
        <p:nvSpPr>
          <p:cNvPr id="4" name="Fußzeilenplatzhalter 3"/>
          <p:cNvSpPr>
            <a:spLocks noGrp="1"/>
          </p:cNvSpPr>
          <p:nvPr>
            <p:ph type="ftr" sz="quarter" idx="13"/>
          </p:nvPr>
        </p:nvSpPr>
        <p:spPr/>
        <p:txBody>
          <a:bodyPr/>
          <a:lstStyle/>
          <a:p>
            <a:pPr algn="l"/>
            <a:r>
              <a:rPr lang="en-US" smtClean="0"/>
              <a:t>Proposal for a mid-vehicle concept | BMW | 12.04.2018</a:t>
            </a:r>
            <a:endParaRPr lang="en-GB" dirty="0"/>
          </a:p>
        </p:txBody>
      </p:sp>
      <p:sp>
        <p:nvSpPr>
          <p:cNvPr id="5" name="Foliennummernplatzhalter 4"/>
          <p:cNvSpPr>
            <a:spLocks noGrp="1"/>
          </p:cNvSpPr>
          <p:nvPr>
            <p:ph type="sldNum" sz="quarter" idx="14"/>
          </p:nvPr>
        </p:nvSpPr>
        <p:spPr/>
        <p:txBody>
          <a:bodyPr/>
          <a:lstStyle/>
          <a:p>
            <a:r>
              <a:rPr lang="en-GB" dirty="0" smtClean="0"/>
              <a:t>Page </a:t>
            </a:r>
            <a:fld id="{AA807A42-CF27-4B84-8583-18EBE418342E}" type="slidenum">
              <a:rPr lang="en-GB" smtClean="0"/>
              <a:pPr/>
              <a:t>3</a:t>
            </a:fld>
            <a:endParaRPr lang="en-GB" dirty="0"/>
          </a:p>
        </p:txBody>
      </p:sp>
      <p:cxnSp>
        <p:nvCxnSpPr>
          <p:cNvPr id="7" name="Gerade Verbindung mit Pfeil 6"/>
          <p:cNvCxnSpPr/>
          <p:nvPr/>
        </p:nvCxnSpPr>
        <p:spPr>
          <a:xfrm flipV="1">
            <a:off x="691547" y="2336800"/>
            <a:ext cx="1630183" cy="574545"/>
          </a:xfrm>
          <a:prstGeom prst="straightConnector1">
            <a:avLst/>
          </a:prstGeom>
          <a:noFill/>
          <a:ln w="38100" cap="flat" cmpd="sng" algn="ctr">
            <a:solidFill>
              <a:schemeClr val="accent1"/>
            </a:solidFill>
            <a:prstDash val="solid"/>
            <a:tailEnd type="none" w="lg" len="lg"/>
          </a:ln>
          <a:effectLst/>
        </p:spPr>
      </p:cxnSp>
      <p:sp>
        <p:nvSpPr>
          <p:cNvPr id="8" name="Ellipse 7"/>
          <p:cNvSpPr/>
          <p:nvPr/>
        </p:nvSpPr>
        <p:spPr>
          <a:xfrm>
            <a:off x="2258730" y="2273800"/>
            <a:ext cx="126000" cy="126000"/>
          </a:xfrm>
          <a:prstGeom prst="ellipse">
            <a:avLst/>
          </a:prstGeom>
          <a:solidFill>
            <a:schemeClr val="accent4"/>
          </a:solidFill>
          <a:ln w="25400" cap="flat" cmpd="sng" algn="ctr">
            <a:solidFill>
              <a:schemeClr val="tx2"/>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BMW Group Condensed"/>
              <a:ea typeface="+mn-ea"/>
              <a:cs typeface="+mn-cs"/>
            </a:endParaRPr>
          </a:p>
        </p:txBody>
      </p:sp>
      <p:sp>
        <p:nvSpPr>
          <p:cNvPr id="10" name="Ellipse 9"/>
          <p:cNvSpPr/>
          <p:nvPr/>
        </p:nvSpPr>
        <p:spPr>
          <a:xfrm>
            <a:off x="622482" y="2838718"/>
            <a:ext cx="126000" cy="126000"/>
          </a:xfrm>
          <a:prstGeom prst="ellipse">
            <a:avLst/>
          </a:prstGeom>
          <a:solidFill>
            <a:schemeClr val="accent4"/>
          </a:solidFill>
          <a:ln w="25400" cap="flat" cmpd="sng" algn="ctr">
            <a:solidFill>
              <a:schemeClr val="tx2"/>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BMW Group Condensed"/>
              <a:ea typeface="+mn-ea"/>
              <a:cs typeface="+mn-cs"/>
            </a:endParaRPr>
          </a:p>
        </p:txBody>
      </p:sp>
      <p:cxnSp>
        <p:nvCxnSpPr>
          <p:cNvPr id="11" name="Gerade Verbindung mit Pfeil 10"/>
          <p:cNvCxnSpPr/>
          <p:nvPr/>
        </p:nvCxnSpPr>
        <p:spPr>
          <a:xfrm flipV="1">
            <a:off x="1676082" y="2025334"/>
            <a:ext cx="1561118" cy="711029"/>
          </a:xfrm>
          <a:prstGeom prst="straightConnector1">
            <a:avLst/>
          </a:prstGeom>
          <a:noFill/>
          <a:ln w="38100" cap="flat" cmpd="sng" algn="ctr">
            <a:solidFill>
              <a:schemeClr val="accent1"/>
            </a:solidFill>
            <a:prstDash val="solid"/>
            <a:tailEnd type="none" w="lg" len="lg"/>
          </a:ln>
          <a:effectLst/>
        </p:spPr>
      </p:cxnSp>
      <p:sp>
        <p:nvSpPr>
          <p:cNvPr id="12" name="Ellipse 11"/>
          <p:cNvSpPr/>
          <p:nvPr/>
        </p:nvSpPr>
        <p:spPr>
          <a:xfrm>
            <a:off x="3174200" y="1961367"/>
            <a:ext cx="126000" cy="126000"/>
          </a:xfrm>
          <a:prstGeom prst="ellipse">
            <a:avLst/>
          </a:prstGeom>
          <a:solidFill>
            <a:schemeClr val="accent4"/>
          </a:solidFill>
          <a:ln w="25400" cap="flat" cmpd="sng" algn="ctr">
            <a:solidFill>
              <a:schemeClr val="tx2"/>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BMW Group Condensed"/>
              <a:ea typeface="+mn-ea"/>
              <a:cs typeface="+mn-cs"/>
            </a:endParaRPr>
          </a:p>
        </p:txBody>
      </p:sp>
      <p:sp>
        <p:nvSpPr>
          <p:cNvPr id="13" name="Ellipse 12"/>
          <p:cNvSpPr/>
          <p:nvPr/>
        </p:nvSpPr>
        <p:spPr>
          <a:xfrm>
            <a:off x="1613082" y="2673363"/>
            <a:ext cx="126000" cy="126000"/>
          </a:xfrm>
          <a:prstGeom prst="ellipse">
            <a:avLst/>
          </a:prstGeom>
          <a:solidFill>
            <a:schemeClr val="accent4"/>
          </a:solidFill>
          <a:ln w="25400" cap="flat" cmpd="sng" algn="ctr">
            <a:solidFill>
              <a:schemeClr val="tx2"/>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BMW Group Condensed"/>
              <a:ea typeface="+mn-ea"/>
              <a:cs typeface="+mn-cs"/>
            </a:endParaRPr>
          </a:p>
        </p:txBody>
      </p:sp>
      <p:cxnSp>
        <p:nvCxnSpPr>
          <p:cNvPr id="15" name="Gerade Verbindung mit Pfeil 14"/>
          <p:cNvCxnSpPr/>
          <p:nvPr/>
        </p:nvCxnSpPr>
        <p:spPr>
          <a:xfrm flipV="1">
            <a:off x="8164631" y="1802342"/>
            <a:ext cx="1630183" cy="574545"/>
          </a:xfrm>
          <a:prstGeom prst="straightConnector1">
            <a:avLst/>
          </a:prstGeom>
          <a:noFill/>
          <a:ln w="38100" cap="flat" cmpd="sng" algn="ctr">
            <a:solidFill>
              <a:schemeClr val="accent1"/>
            </a:solidFill>
            <a:prstDash val="solid"/>
            <a:tailEnd type="none" w="lg" len="lg"/>
          </a:ln>
          <a:effectLst/>
        </p:spPr>
      </p:cxnSp>
      <p:sp>
        <p:nvSpPr>
          <p:cNvPr id="16" name="Ellipse 15"/>
          <p:cNvSpPr/>
          <p:nvPr/>
        </p:nvSpPr>
        <p:spPr>
          <a:xfrm>
            <a:off x="9731814" y="1739342"/>
            <a:ext cx="126000" cy="126000"/>
          </a:xfrm>
          <a:prstGeom prst="ellipse">
            <a:avLst/>
          </a:prstGeom>
          <a:solidFill>
            <a:schemeClr val="accent4"/>
          </a:solidFill>
          <a:ln w="25400" cap="flat" cmpd="sng" algn="ctr">
            <a:solidFill>
              <a:schemeClr val="tx2"/>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BMW Group Condensed"/>
              <a:ea typeface="+mn-ea"/>
              <a:cs typeface="+mn-cs"/>
            </a:endParaRPr>
          </a:p>
        </p:txBody>
      </p:sp>
      <p:sp>
        <p:nvSpPr>
          <p:cNvPr id="17" name="Ellipse 16"/>
          <p:cNvSpPr/>
          <p:nvPr/>
        </p:nvSpPr>
        <p:spPr>
          <a:xfrm>
            <a:off x="8095566" y="2304260"/>
            <a:ext cx="126000" cy="126000"/>
          </a:xfrm>
          <a:prstGeom prst="ellipse">
            <a:avLst/>
          </a:prstGeom>
          <a:solidFill>
            <a:schemeClr val="accent4"/>
          </a:solidFill>
          <a:ln w="25400" cap="flat" cmpd="sng" algn="ctr">
            <a:solidFill>
              <a:schemeClr val="tx2"/>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BMW Group Condensed"/>
              <a:ea typeface="+mn-ea"/>
              <a:cs typeface="+mn-cs"/>
            </a:endParaRPr>
          </a:p>
        </p:txBody>
      </p:sp>
      <p:cxnSp>
        <p:nvCxnSpPr>
          <p:cNvPr id="18" name="Gerade Verbindung mit Pfeil 17"/>
          <p:cNvCxnSpPr/>
          <p:nvPr/>
        </p:nvCxnSpPr>
        <p:spPr>
          <a:xfrm flipV="1">
            <a:off x="9149166" y="1490876"/>
            <a:ext cx="1561118" cy="711029"/>
          </a:xfrm>
          <a:prstGeom prst="straightConnector1">
            <a:avLst/>
          </a:prstGeom>
          <a:noFill/>
          <a:ln w="38100" cap="flat" cmpd="sng" algn="ctr">
            <a:solidFill>
              <a:schemeClr val="accent1"/>
            </a:solidFill>
            <a:prstDash val="solid"/>
            <a:tailEnd type="none" w="lg" len="lg"/>
          </a:ln>
          <a:effectLst/>
        </p:spPr>
      </p:cxnSp>
      <p:sp>
        <p:nvSpPr>
          <p:cNvPr id="19" name="Ellipse 18"/>
          <p:cNvSpPr/>
          <p:nvPr/>
        </p:nvSpPr>
        <p:spPr>
          <a:xfrm>
            <a:off x="10647284" y="1426909"/>
            <a:ext cx="126000" cy="126000"/>
          </a:xfrm>
          <a:prstGeom prst="ellipse">
            <a:avLst/>
          </a:prstGeom>
          <a:solidFill>
            <a:schemeClr val="accent4"/>
          </a:solidFill>
          <a:ln w="25400" cap="flat" cmpd="sng" algn="ctr">
            <a:solidFill>
              <a:schemeClr val="tx2"/>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BMW Group Condensed"/>
              <a:ea typeface="+mn-ea"/>
              <a:cs typeface="+mn-cs"/>
            </a:endParaRPr>
          </a:p>
        </p:txBody>
      </p:sp>
      <p:sp>
        <p:nvSpPr>
          <p:cNvPr id="20" name="Ellipse 19"/>
          <p:cNvSpPr/>
          <p:nvPr/>
        </p:nvSpPr>
        <p:spPr>
          <a:xfrm>
            <a:off x="9086166" y="2138905"/>
            <a:ext cx="126000" cy="126000"/>
          </a:xfrm>
          <a:prstGeom prst="ellipse">
            <a:avLst/>
          </a:prstGeom>
          <a:solidFill>
            <a:schemeClr val="accent4"/>
          </a:solidFill>
          <a:ln w="25400" cap="flat" cmpd="sng" algn="ctr">
            <a:solidFill>
              <a:schemeClr val="tx2"/>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BMW Group Condensed"/>
              <a:ea typeface="+mn-ea"/>
              <a:cs typeface="+mn-cs"/>
            </a:endParaRPr>
          </a:p>
        </p:txBody>
      </p:sp>
      <p:cxnSp>
        <p:nvCxnSpPr>
          <p:cNvPr id="21" name="Gerade Verbindung mit Pfeil 20"/>
          <p:cNvCxnSpPr/>
          <p:nvPr/>
        </p:nvCxnSpPr>
        <p:spPr>
          <a:xfrm flipV="1">
            <a:off x="7637831" y="2824646"/>
            <a:ext cx="1234117" cy="405491"/>
          </a:xfrm>
          <a:prstGeom prst="straightConnector1">
            <a:avLst/>
          </a:prstGeom>
          <a:noFill/>
          <a:ln w="38100" cap="flat" cmpd="sng" algn="ctr">
            <a:solidFill>
              <a:srgbClr val="3D6A3C"/>
            </a:solidFill>
            <a:prstDash val="solid"/>
            <a:tailEnd type="none" w="lg" len="lg"/>
          </a:ln>
          <a:effectLst/>
        </p:spPr>
      </p:cxnSp>
      <p:sp>
        <p:nvSpPr>
          <p:cNvPr id="22" name="Ellipse 21"/>
          <p:cNvSpPr/>
          <p:nvPr/>
        </p:nvSpPr>
        <p:spPr>
          <a:xfrm>
            <a:off x="8800011" y="2770322"/>
            <a:ext cx="126000" cy="126000"/>
          </a:xfrm>
          <a:prstGeom prst="ellipse">
            <a:avLst/>
          </a:prstGeom>
          <a:solidFill>
            <a:srgbClr val="8BA68A"/>
          </a:solidFill>
          <a:ln w="25400" cap="flat" cmpd="sng" algn="ctr">
            <a:solidFill>
              <a:srgbClr val="3D6A3C"/>
            </a:solidFill>
            <a:prstDash val="solid"/>
          </a:ln>
          <a:effectLst>
            <a:outerShdw blurRad="50800" dist="38100" dir="2700000" algn="tl" rotWithShape="0">
              <a:prstClr val="black">
                <a:alpha val="40000"/>
              </a:prstClr>
            </a:outerShdw>
          </a:effectLst>
        </p:spPr>
        <p:txBody>
          <a:bodyPr rtlCol="0" anchor="ctr"/>
          <a:lstStyle/>
          <a:p>
            <a:pPr algn="ctr"/>
            <a:endParaRPr lang="en-GB" kern="0" dirty="0">
              <a:solidFill>
                <a:prstClr val="white"/>
              </a:solidFill>
              <a:latin typeface="BMW Group Condensed"/>
            </a:endParaRPr>
          </a:p>
        </p:txBody>
      </p:sp>
      <p:sp>
        <p:nvSpPr>
          <p:cNvPr id="23" name="Ellipse 22"/>
          <p:cNvSpPr/>
          <p:nvPr/>
        </p:nvSpPr>
        <p:spPr>
          <a:xfrm>
            <a:off x="7568766" y="3157509"/>
            <a:ext cx="126000" cy="126000"/>
          </a:xfrm>
          <a:prstGeom prst="ellipse">
            <a:avLst/>
          </a:prstGeom>
          <a:solidFill>
            <a:srgbClr val="8BA68A"/>
          </a:solidFill>
          <a:ln w="25400" cap="flat" cmpd="sng" algn="ctr">
            <a:solidFill>
              <a:srgbClr val="3D6A3C"/>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BMW Group Condensed"/>
              <a:ea typeface="+mn-ea"/>
              <a:cs typeface="+mn-cs"/>
            </a:endParaRPr>
          </a:p>
        </p:txBody>
      </p:sp>
      <p:cxnSp>
        <p:nvCxnSpPr>
          <p:cNvPr id="24" name="Gerade Verbindung mit Pfeil 23"/>
          <p:cNvCxnSpPr/>
          <p:nvPr/>
        </p:nvCxnSpPr>
        <p:spPr>
          <a:xfrm flipV="1">
            <a:off x="8317254" y="2814991"/>
            <a:ext cx="918448" cy="336564"/>
          </a:xfrm>
          <a:prstGeom prst="straightConnector1">
            <a:avLst/>
          </a:prstGeom>
          <a:noFill/>
          <a:ln w="38100" cap="flat" cmpd="sng" algn="ctr">
            <a:solidFill>
              <a:srgbClr val="3D6A3C"/>
            </a:solidFill>
            <a:prstDash val="solid"/>
            <a:tailEnd type="none" w="lg" len="lg"/>
          </a:ln>
          <a:effectLst/>
        </p:spPr>
      </p:cxnSp>
      <p:sp>
        <p:nvSpPr>
          <p:cNvPr id="25" name="Ellipse 24"/>
          <p:cNvSpPr/>
          <p:nvPr/>
        </p:nvSpPr>
        <p:spPr>
          <a:xfrm>
            <a:off x="9148079" y="2754669"/>
            <a:ext cx="126000" cy="126000"/>
          </a:xfrm>
          <a:prstGeom prst="ellipse">
            <a:avLst/>
          </a:prstGeom>
          <a:solidFill>
            <a:srgbClr val="8BA68A"/>
          </a:solidFill>
          <a:ln w="25400" cap="flat" cmpd="sng" algn="ctr">
            <a:solidFill>
              <a:srgbClr val="3D6A3C"/>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BMW Group Condensed"/>
              <a:ea typeface="+mn-ea"/>
              <a:cs typeface="+mn-cs"/>
            </a:endParaRPr>
          </a:p>
        </p:txBody>
      </p:sp>
      <p:sp>
        <p:nvSpPr>
          <p:cNvPr id="26" name="Ellipse 25"/>
          <p:cNvSpPr/>
          <p:nvPr/>
        </p:nvSpPr>
        <p:spPr>
          <a:xfrm>
            <a:off x="8317254" y="3059344"/>
            <a:ext cx="126000" cy="126000"/>
          </a:xfrm>
          <a:prstGeom prst="ellipse">
            <a:avLst/>
          </a:prstGeom>
          <a:solidFill>
            <a:srgbClr val="8BA68A"/>
          </a:solidFill>
          <a:ln w="25400" cap="flat" cmpd="sng" algn="ctr">
            <a:solidFill>
              <a:srgbClr val="3D6A3C"/>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BMW Group Condensed"/>
              <a:ea typeface="+mn-ea"/>
              <a:cs typeface="+mn-cs"/>
            </a:endParaRPr>
          </a:p>
        </p:txBody>
      </p:sp>
      <p:sp>
        <p:nvSpPr>
          <p:cNvPr id="29" name="Pfeil nach unten 28"/>
          <p:cNvSpPr/>
          <p:nvPr/>
        </p:nvSpPr>
        <p:spPr>
          <a:xfrm rot="1872253">
            <a:off x="7704722" y="2403073"/>
            <a:ext cx="372759" cy="759055"/>
          </a:xfrm>
          <a:prstGeom prst="downArrow">
            <a:avLst/>
          </a:prstGeom>
          <a:noFill/>
          <a:ln w="25400">
            <a:solidFill>
              <a:srgbClr val="BE9809"/>
            </a:solidFill>
          </a:ln>
        </p:spPr>
        <p:style>
          <a:lnRef idx="2">
            <a:schemeClr val="accent1">
              <a:shade val="50000"/>
            </a:schemeClr>
          </a:lnRef>
          <a:fillRef idx="1">
            <a:schemeClr val="accent1"/>
          </a:fillRef>
          <a:effectRef idx="0">
            <a:schemeClr val="accent1"/>
          </a:effectRef>
          <a:fontRef idx="minor">
            <a:schemeClr val="lt1"/>
          </a:fontRef>
        </p:style>
        <p:txBody>
          <a:bodyPr vert="vert270" wrap="none" lIns="0" tIns="0" rIns="0" bIns="0" rtlCol="0" anchor="ctr"/>
          <a:lstStyle/>
          <a:p>
            <a:pPr algn="ctr" rtl="0" eaLnBrk="1" fontAlgn="auto" hangingPunct="1">
              <a:lnSpc>
                <a:spcPct val="100000"/>
              </a:lnSpc>
              <a:spcBef>
                <a:spcPts val="0"/>
              </a:spcBef>
              <a:spcAft>
                <a:spcPts val="0"/>
              </a:spcAft>
            </a:pPr>
            <a:r>
              <a:rPr lang="en-GB" sz="1100" b="0" i="0" u="none" baseline="0" dirty="0" smtClean="0">
                <a:solidFill>
                  <a:schemeClr val="tx1"/>
                </a:solidFill>
                <a:latin typeface="BMW Group Condensed" panose="020B0606020202020204" pitchFamily="34" charset="0"/>
              </a:rPr>
              <a:t>Correlation</a:t>
            </a:r>
          </a:p>
        </p:txBody>
      </p:sp>
      <p:sp>
        <p:nvSpPr>
          <p:cNvPr id="32" name="Pfeil nach unten 31"/>
          <p:cNvSpPr/>
          <p:nvPr/>
        </p:nvSpPr>
        <p:spPr>
          <a:xfrm rot="2866158">
            <a:off x="9785473" y="1296512"/>
            <a:ext cx="372759" cy="1767959"/>
          </a:xfrm>
          <a:prstGeom prst="downArrow">
            <a:avLst/>
          </a:prstGeom>
          <a:noFill/>
          <a:ln w="25400">
            <a:solidFill>
              <a:srgbClr val="BE9809"/>
            </a:solidFill>
          </a:ln>
        </p:spPr>
        <p:style>
          <a:lnRef idx="2">
            <a:schemeClr val="accent1">
              <a:shade val="50000"/>
            </a:schemeClr>
          </a:lnRef>
          <a:fillRef idx="1">
            <a:schemeClr val="accent1"/>
          </a:fillRef>
          <a:effectRef idx="0">
            <a:schemeClr val="accent1"/>
          </a:effectRef>
          <a:fontRef idx="minor">
            <a:schemeClr val="lt1"/>
          </a:fontRef>
        </p:style>
        <p:txBody>
          <a:bodyPr vert="vert270" wrap="none" lIns="0" tIns="0" rIns="0" bIns="0" rtlCol="0" anchor="ctr"/>
          <a:lstStyle/>
          <a:p>
            <a:pPr algn="ctr" rtl="0" eaLnBrk="1" fontAlgn="auto" hangingPunct="1">
              <a:lnSpc>
                <a:spcPct val="100000"/>
              </a:lnSpc>
              <a:spcBef>
                <a:spcPts val="0"/>
              </a:spcBef>
              <a:spcAft>
                <a:spcPts val="0"/>
              </a:spcAft>
            </a:pPr>
            <a:r>
              <a:rPr lang="en-GB" sz="1100" b="0" i="0" u="none" baseline="0" dirty="0" smtClean="0">
                <a:solidFill>
                  <a:schemeClr val="tx1"/>
                </a:solidFill>
                <a:latin typeface="BMW Group Condensed" panose="020B0606020202020204" pitchFamily="34" charset="0"/>
              </a:rPr>
              <a:t>Correlation</a:t>
            </a:r>
          </a:p>
        </p:txBody>
      </p:sp>
      <p:sp>
        <p:nvSpPr>
          <p:cNvPr id="33" name="Stern mit 5 Zacken 32"/>
          <p:cNvSpPr/>
          <p:nvPr/>
        </p:nvSpPr>
        <p:spPr>
          <a:xfrm>
            <a:off x="1799370" y="2316703"/>
            <a:ext cx="216000" cy="216000"/>
          </a:xfrm>
          <a:prstGeom prst="star5">
            <a:avLst/>
          </a:prstGeom>
          <a:solidFill>
            <a:srgbClr val="FECB0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GB" sz="1800" b="0" i="0" u="none" baseline="0" dirty="0" smtClean="0">
              <a:solidFill>
                <a:srgbClr val="666666"/>
              </a:solidFill>
              <a:latin typeface="BMW Group Condensed" panose="020B0606020202020204" pitchFamily="34" charset="0"/>
            </a:endParaRPr>
          </a:p>
        </p:txBody>
      </p:sp>
      <p:sp>
        <p:nvSpPr>
          <p:cNvPr id="34" name="Stern mit 5 Zacken 33"/>
          <p:cNvSpPr/>
          <p:nvPr/>
        </p:nvSpPr>
        <p:spPr>
          <a:xfrm>
            <a:off x="1812105" y="2518805"/>
            <a:ext cx="216000" cy="216000"/>
          </a:xfrm>
          <a:prstGeom prst="star5">
            <a:avLst/>
          </a:prstGeom>
          <a:solidFill>
            <a:srgbClr val="FECB0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GB" sz="1800" b="0" i="0" u="none" baseline="0" dirty="0" smtClean="0">
              <a:solidFill>
                <a:srgbClr val="666666"/>
              </a:solidFill>
              <a:latin typeface="BMW Group Condensed" panose="020B0606020202020204" pitchFamily="34" charset="0"/>
            </a:endParaRPr>
          </a:p>
        </p:txBody>
      </p:sp>
      <p:sp>
        <p:nvSpPr>
          <p:cNvPr id="35" name="Stern mit 5 Zacken 34"/>
          <p:cNvSpPr/>
          <p:nvPr/>
        </p:nvSpPr>
        <p:spPr>
          <a:xfrm>
            <a:off x="9287699" y="1755256"/>
            <a:ext cx="216000" cy="216000"/>
          </a:xfrm>
          <a:prstGeom prst="star5">
            <a:avLst/>
          </a:prstGeom>
          <a:solidFill>
            <a:srgbClr val="FECB0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GB" sz="1800" b="0" i="0" u="none" baseline="0" dirty="0" smtClean="0">
              <a:solidFill>
                <a:srgbClr val="666666"/>
              </a:solidFill>
              <a:latin typeface="BMW Group Condensed" panose="020B0606020202020204" pitchFamily="34" charset="0"/>
            </a:endParaRPr>
          </a:p>
        </p:txBody>
      </p:sp>
      <p:sp>
        <p:nvSpPr>
          <p:cNvPr id="36" name="Stern mit 5 Zacken 35"/>
          <p:cNvSpPr/>
          <p:nvPr/>
        </p:nvSpPr>
        <p:spPr>
          <a:xfrm>
            <a:off x="9300434" y="1957358"/>
            <a:ext cx="216000" cy="216000"/>
          </a:xfrm>
          <a:prstGeom prst="star5">
            <a:avLst/>
          </a:prstGeom>
          <a:solidFill>
            <a:srgbClr val="FECB0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GB" sz="1800" b="0" i="0" u="none" baseline="0" dirty="0" smtClean="0">
              <a:solidFill>
                <a:srgbClr val="666666"/>
              </a:solidFill>
              <a:latin typeface="BMW Group Condensed" panose="020B0606020202020204" pitchFamily="34" charset="0"/>
            </a:endParaRPr>
          </a:p>
        </p:txBody>
      </p:sp>
      <p:sp>
        <p:nvSpPr>
          <p:cNvPr id="37" name="Stern mit 5 Zacken 36"/>
          <p:cNvSpPr/>
          <p:nvPr/>
        </p:nvSpPr>
        <p:spPr>
          <a:xfrm>
            <a:off x="8414236" y="2783152"/>
            <a:ext cx="216000" cy="216000"/>
          </a:xfrm>
          <a:prstGeom prst="star5">
            <a:avLst/>
          </a:prstGeom>
          <a:solidFill>
            <a:srgbClr val="FECB0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GB" sz="1800" b="0" i="0" u="none" baseline="0" dirty="0" smtClean="0">
              <a:solidFill>
                <a:srgbClr val="666666"/>
              </a:solidFill>
              <a:latin typeface="BMW Group Condensed" panose="020B0606020202020204" pitchFamily="34" charset="0"/>
            </a:endParaRPr>
          </a:p>
        </p:txBody>
      </p:sp>
      <p:sp>
        <p:nvSpPr>
          <p:cNvPr id="38" name="Stern mit 5 Zacken 37"/>
          <p:cNvSpPr/>
          <p:nvPr/>
        </p:nvSpPr>
        <p:spPr>
          <a:xfrm>
            <a:off x="8426971" y="2985254"/>
            <a:ext cx="216000" cy="216000"/>
          </a:xfrm>
          <a:prstGeom prst="star5">
            <a:avLst/>
          </a:prstGeom>
          <a:solidFill>
            <a:srgbClr val="FECB0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GB" sz="1800" b="0" i="0" u="none" baseline="0" dirty="0" smtClean="0">
              <a:solidFill>
                <a:srgbClr val="666666"/>
              </a:solidFill>
              <a:latin typeface="BMW Group Condensed" panose="020B0606020202020204" pitchFamily="34" charset="0"/>
            </a:endParaRPr>
          </a:p>
        </p:txBody>
      </p:sp>
      <p:sp>
        <p:nvSpPr>
          <p:cNvPr id="30" name="Pfeil nach unten 29"/>
          <p:cNvSpPr/>
          <p:nvPr/>
        </p:nvSpPr>
        <p:spPr>
          <a:xfrm rot="2112745">
            <a:off x="8573207" y="2181378"/>
            <a:ext cx="372759" cy="931955"/>
          </a:xfrm>
          <a:prstGeom prst="downArrow">
            <a:avLst/>
          </a:prstGeom>
          <a:noFill/>
          <a:ln w="25400">
            <a:solidFill>
              <a:srgbClr val="BE9809"/>
            </a:solidFill>
          </a:ln>
        </p:spPr>
        <p:style>
          <a:lnRef idx="2">
            <a:schemeClr val="accent1">
              <a:shade val="50000"/>
            </a:schemeClr>
          </a:lnRef>
          <a:fillRef idx="1">
            <a:schemeClr val="accent1"/>
          </a:fillRef>
          <a:effectRef idx="0">
            <a:schemeClr val="accent1"/>
          </a:effectRef>
          <a:fontRef idx="minor">
            <a:schemeClr val="lt1"/>
          </a:fontRef>
        </p:style>
        <p:txBody>
          <a:bodyPr vert="vert270" wrap="none" lIns="0" tIns="0" rIns="0" bIns="0" rtlCol="0" anchor="ctr"/>
          <a:lstStyle/>
          <a:p>
            <a:pPr algn="ctr" rtl="0" eaLnBrk="1" fontAlgn="auto" hangingPunct="1">
              <a:lnSpc>
                <a:spcPct val="100000"/>
              </a:lnSpc>
              <a:spcBef>
                <a:spcPts val="0"/>
              </a:spcBef>
              <a:spcAft>
                <a:spcPts val="0"/>
              </a:spcAft>
            </a:pPr>
            <a:r>
              <a:rPr lang="en-GB" sz="1100" b="0" i="0" u="none" baseline="0" dirty="0" smtClean="0">
                <a:solidFill>
                  <a:schemeClr val="tx1"/>
                </a:solidFill>
                <a:latin typeface="BMW Group Condensed" panose="020B0606020202020204" pitchFamily="34" charset="0"/>
              </a:rPr>
              <a:t>Correlation</a:t>
            </a:r>
          </a:p>
        </p:txBody>
      </p:sp>
      <p:sp>
        <p:nvSpPr>
          <p:cNvPr id="31" name="Pfeil nach unten 30"/>
          <p:cNvSpPr/>
          <p:nvPr/>
        </p:nvSpPr>
        <p:spPr>
          <a:xfrm rot="2520182">
            <a:off x="9149223" y="1764390"/>
            <a:ext cx="372759" cy="1126925"/>
          </a:xfrm>
          <a:prstGeom prst="downArrow">
            <a:avLst/>
          </a:prstGeom>
          <a:noFill/>
          <a:ln w="25400">
            <a:solidFill>
              <a:srgbClr val="BE9809"/>
            </a:solidFill>
          </a:ln>
        </p:spPr>
        <p:style>
          <a:lnRef idx="2">
            <a:schemeClr val="accent1">
              <a:shade val="50000"/>
            </a:schemeClr>
          </a:lnRef>
          <a:fillRef idx="1">
            <a:schemeClr val="accent1"/>
          </a:fillRef>
          <a:effectRef idx="0">
            <a:schemeClr val="accent1"/>
          </a:effectRef>
          <a:fontRef idx="minor">
            <a:schemeClr val="lt1"/>
          </a:fontRef>
        </p:style>
        <p:txBody>
          <a:bodyPr vert="vert270" wrap="none" lIns="0" tIns="0" rIns="0" bIns="0" rtlCol="0" anchor="ctr"/>
          <a:lstStyle/>
          <a:p>
            <a:pPr algn="ctr" rtl="0" eaLnBrk="1" fontAlgn="auto" hangingPunct="1">
              <a:lnSpc>
                <a:spcPct val="100000"/>
              </a:lnSpc>
              <a:spcBef>
                <a:spcPts val="0"/>
              </a:spcBef>
              <a:spcAft>
                <a:spcPts val="0"/>
              </a:spcAft>
            </a:pPr>
            <a:r>
              <a:rPr lang="en-GB" sz="1100" b="0" i="0" u="none" baseline="0" dirty="0" smtClean="0">
                <a:solidFill>
                  <a:schemeClr val="tx1"/>
                </a:solidFill>
                <a:latin typeface="BMW Group Condensed" panose="020B0606020202020204" pitchFamily="34" charset="0"/>
              </a:rPr>
              <a:t>Correlation</a:t>
            </a:r>
          </a:p>
        </p:txBody>
      </p:sp>
      <p:sp>
        <p:nvSpPr>
          <p:cNvPr id="39" name="Inhaltsplatzhalter 2"/>
          <p:cNvSpPr txBox="1">
            <a:spLocks/>
          </p:cNvSpPr>
          <p:nvPr/>
        </p:nvSpPr>
        <p:spPr>
          <a:xfrm>
            <a:off x="510661" y="1426909"/>
            <a:ext cx="2252577" cy="315524"/>
          </a:xfrm>
          <a:prstGeom prst="rect">
            <a:avLst/>
          </a:prstGeom>
        </p:spPr>
        <p:txBody>
          <a:bodyPr vert="horz" lIns="0" tIns="0" rIns="0" bIns="0" rtlCol="0">
            <a:noAutofit/>
          </a:bodyPr>
          <a:lst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ct val="0"/>
              </a:spcBef>
              <a:buNone/>
            </a:pPr>
            <a:r>
              <a:rPr lang="en-GB" dirty="0" smtClean="0">
                <a:ea typeface="ＭＳ Ｐゴシック" charset="-128"/>
              </a:rPr>
              <a:t>WLTP perspective:</a:t>
            </a:r>
            <a:endParaRPr lang="en-GB" dirty="0">
              <a:ea typeface="ＭＳ Ｐゴシック" charset="-128"/>
            </a:endParaRPr>
          </a:p>
        </p:txBody>
      </p:sp>
      <p:sp>
        <p:nvSpPr>
          <p:cNvPr id="40" name="Inhaltsplatzhalter 2"/>
          <p:cNvSpPr txBox="1">
            <a:spLocks/>
          </p:cNvSpPr>
          <p:nvPr/>
        </p:nvSpPr>
        <p:spPr>
          <a:xfrm>
            <a:off x="6080396" y="1429075"/>
            <a:ext cx="3254523" cy="315524"/>
          </a:xfrm>
          <a:prstGeom prst="rect">
            <a:avLst/>
          </a:prstGeom>
        </p:spPr>
        <p:txBody>
          <a:bodyPr vert="horz" lIns="0" tIns="0" rIns="0" bIns="0" rtlCol="0">
            <a:noAutofit/>
          </a:bodyPr>
          <a:lst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ct val="0"/>
              </a:spcBef>
              <a:buNone/>
            </a:pPr>
            <a:r>
              <a:rPr lang="en-GB" dirty="0" smtClean="0">
                <a:ea typeface="ＭＳ Ｐゴシック" charset="-128"/>
              </a:rPr>
              <a:t>Correlation / CO</a:t>
            </a:r>
            <a:r>
              <a:rPr lang="en-GB" baseline="-25000" dirty="0" smtClean="0">
                <a:ea typeface="ＭＳ Ｐゴシック" charset="-128"/>
              </a:rPr>
              <a:t>2</a:t>
            </a:r>
            <a:r>
              <a:rPr lang="en-GB" dirty="0" smtClean="0">
                <a:ea typeface="ＭＳ Ｐゴシック" charset="-128"/>
              </a:rPr>
              <a:t>-fleet perspective:</a:t>
            </a:r>
            <a:endParaRPr lang="en-GB" dirty="0">
              <a:ea typeface="ＭＳ Ｐゴシック" charset="-128"/>
            </a:endParaRPr>
          </a:p>
        </p:txBody>
      </p:sp>
      <p:sp>
        <p:nvSpPr>
          <p:cNvPr id="49" name="Inhaltsplatzhalter 2"/>
          <p:cNvSpPr txBox="1">
            <a:spLocks/>
          </p:cNvSpPr>
          <p:nvPr/>
        </p:nvSpPr>
        <p:spPr>
          <a:xfrm>
            <a:off x="477838" y="3766795"/>
            <a:ext cx="2252577" cy="315524"/>
          </a:xfrm>
          <a:prstGeom prst="rect">
            <a:avLst/>
          </a:prstGeom>
        </p:spPr>
        <p:txBody>
          <a:bodyPr vert="horz" lIns="0" tIns="0" rIns="0" bIns="0" rtlCol="0">
            <a:noAutofit/>
          </a:bodyPr>
          <a:lst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ct val="0"/>
              </a:spcBef>
              <a:buNone/>
            </a:pPr>
            <a:r>
              <a:rPr lang="en-GB" dirty="0" smtClean="0">
                <a:ea typeface="ＭＳ Ｐゴシック" charset="-128"/>
              </a:rPr>
              <a:t>Solution / Proposal:</a:t>
            </a:r>
          </a:p>
        </p:txBody>
      </p:sp>
      <p:cxnSp>
        <p:nvCxnSpPr>
          <p:cNvPr id="52" name="Gerade Verbindung mit Pfeil 51"/>
          <p:cNvCxnSpPr>
            <a:endCxn id="56" idx="3"/>
          </p:cNvCxnSpPr>
          <p:nvPr/>
        </p:nvCxnSpPr>
        <p:spPr>
          <a:xfrm flipV="1">
            <a:off x="681499" y="4593168"/>
            <a:ext cx="1002987" cy="335105"/>
          </a:xfrm>
          <a:prstGeom prst="straightConnector1">
            <a:avLst/>
          </a:prstGeom>
          <a:noFill/>
          <a:ln w="38100" cap="flat" cmpd="sng" algn="ctr">
            <a:solidFill>
              <a:schemeClr val="accent1"/>
            </a:solidFill>
            <a:prstDash val="solid"/>
            <a:tailEnd type="none" w="lg" len="lg"/>
          </a:ln>
          <a:effectLst/>
        </p:spPr>
      </p:cxnSp>
      <p:sp>
        <p:nvSpPr>
          <p:cNvPr id="53" name="Ellipse 52"/>
          <p:cNvSpPr/>
          <p:nvPr/>
        </p:nvSpPr>
        <p:spPr>
          <a:xfrm>
            <a:off x="622482" y="4845597"/>
            <a:ext cx="126000" cy="126000"/>
          </a:xfrm>
          <a:prstGeom prst="ellipse">
            <a:avLst/>
          </a:prstGeom>
          <a:solidFill>
            <a:schemeClr val="accent4"/>
          </a:solidFill>
          <a:ln w="25400" cap="flat" cmpd="sng" algn="ctr">
            <a:solidFill>
              <a:schemeClr val="tx2"/>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BMW Group Condensed"/>
              <a:ea typeface="+mn-ea"/>
              <a:cs typeface="+mn-cs"/>
            </a:endParaRPr>
          </a:p>
        </p:txBody>
      </p:sp>
      <p:cxnSp>
        <p:nvCxnSpPr>
          <p:cNvPr id="54" name="Gerade Verbindung mit Pfeil 53"/>
          <p:cNvCxnSpPr>
            <a:stCxn id="56" idx="6"/>
          </p:cNvCxnSpPr>
          <p:nvPr/>
        </p:nvCxnSpPr>
        <p:spPr>
          <a:xfrm flipV="1">
            <a:off x="1792034" y="4042262"/>
            <a:ext cx="1435118" cy="506358"/>
          </a:xfrm>
          <a:prstGeom prst="straightConnector1">
            <a:avLst/>
          </a:prstGeom>
          <a:noFill/>
          <a:ln w="38100" cap="flat" cmpd="sng" algn="ctr">
            <a:solidFill>
              <a:schemeClr val="accent1"/>
            </a:solidFill>
            <a:prstDash val="solid"/>
            <a:tailEnd type="none" w="lg" len="lg"/>
          </a:ln>
          <a:effectLst/>
        </p:spPr>
      </p:cxnSp>
      <p:sp>
        <p:nvSpPr>
          <p:cNvPr id="55" name="Ellipse 54"/>
          <p:cNvSpPr/>
          <p:nvPr/>
        </p:nvSpPr>
        <p:spPr>
          <a:xfrm>
            <a:off x="3174200" y="3968246"/>
            <a:ext cx="126000" cy="126000"/>
          </a:xfrm>
          <a:prstGeom prst="ellipse">
            <a:avLst/>
          </a:prstGeom>
          <a:solidFill>
            <a:schemeClr val="accent4"/>
          </a:solidFill>
          <a:ln w="25400" cap="flat" cmpd="sng" algn="ctr">
            <a:solidFill>
              <a:schemeClr val="tx2"/>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BMW Group Condensed"/>
              <a:ea typeface="+mn-ea"/>
              <a:cs typeface="+mn-cs"/>
            </a:endParaRPr>
          </a:p>
        </p:txBody>
      </p:sp>
      <p:sp>
        <p:nvSpPr>
          <p:cNvPr id="56" name="Ellipse 55"/>
          <p:cNvSpPr/>
          <p:nvPr/>
        </p:nvSpPr>
        <p:spPr>
          <a:xfrm>
            <a:off x="1666034" y="4485620"/>
            <a:ext cx="126000" cy="126000"/>
          </a:xfrm>
          <a:prstGeom prst="ellipse">
            <a:avLst/>
          </a:prstGeom>
          <a:solidFill>
            <a:schemeClr val="accent4"/>
          </a:solidFill>
          <a:ln w="25400" cap="flat" cmpd="sng" algn="ctr">
            <a:solidFill>
              <a:schemeClr val="tx2"/>
            </a:solidFill>
            <a:prstDash val="sysDot"/>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smtClean="0">
              <a:ln>
                <a:noFill/>
              </a:ln>
              <a:solidFill>
                <a:prstClr val="white"/>
              </a:solidFill>
              <a:effectLst/>
              <a:uLnTx/>
              <a:uFillTx/>
              <a:latin typeface="BMW Group Condensed"/>
              <a:ea typeface="+mn-ea"/>
              <a:cs typeface="+mn-cs"/>
            </a:endParaRPr>
          </a:p>
        </p:txBody>
      </p:sp>
      <p:sp>
        <p:nvSpPr>
          <p:cNvPr id="59" name="Stern mit 5 Zacken 58"/>
          <p:cNvSpPr/>
          <p:nvPr/>
        </p:nvSpPr>
        <p:spPr>
          <a:xfrm>
            <a:off x="1852989" y="4367120"/>
            <a:ext cx="216000" cy="216000"/>
          </a:xfrm>
          <a:prstGeom prst="star5">
            <a:avLst/>
          </a:prstGeom>
          <a:solidFill>
            <a:srgbClr val="FECB0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en-GB" sz="1800" b="0" i="0" u="none" baseline="0" dirty="0" smtClean="0">
              <a:solidFill>
                <a:srgbClr val="666666"/>
              </a:solidFill>
              <a:latin typeface="BMW Group Condensed" panose="020B0606020202020204" pitchFamily="34" charset="0"/>
            </a:endParaRPr>
          </a:p>
        </p:txBody>
      </p:sp>
      <p:sp>
        <p:nvSpPr>
          <p:cNvPr id="60" name="Rechteckige Legende 59"/>
          <p:cNvSpPr/>
          <p:nvPr/>
        </p:nvSpPr>
        <p:spPr>
          <a:xfrm>
            <a:off x="2903975" y="2399800"/>
            <a:ext cx="1838849" cy="830337"/>
          </a:xfrm>
          <a:prstGeom prst="wedgeRectCallout">
            <a:avLst>
              <a:gd name="adj1" fmla="val -97404"/>
              <a:gd name="adj2" fmla="val -34312"/>
            </a:avLst>
          </a:prstGeom>
          <a:solidFill>
            <a:schemeClr val="bg1"/>
          </a:solidFill>
          <a:ln w="19050">
            <a:solidFill>
              <a:srgbClr val="FE6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en-GB" b="0" i="0" u="none" baseline="0" dirty="0" smtClean="0">
                <a:solidFill>
                  <a:schemeClr val="tx1"/>
                </a:solidFill>
                <a:latin typeface="BMW Group Condensed" panose="020B0606020202020204" pitchFamily="34" charset="0"/>
              </a:rPr>
              <a:t>One vehicle could be in two families.</a:t>
            </a:r>
          </a:p>
        </p:txBody>
      </p:sp>
      <p:sp>
        <p:nvSpPr>
          <p:cNvPr id="61" name="Rechteckige Legende 60"/>
          <p:cNvSpPr/>
          <p:nvPr/>
        </p:nvSpPr>
        <p:spPr>
          <a:xfrm>
            <a:off x="3287115" y="4229985"/>
            <a:ext cx="1514717" cy="1052596"/>
          </a:xfrm>
          <a:prstGeom prst="wedgeRectCallout">
            <a:avLst>
              <a:gd name="adj1" fmla="val -128426"/>
              <a:gd name="adj2" fmla="val -23314"/>
            </a:avLst>
          </a:prstGeom>
          <a:solidFill>
            <a:schemeClr val="bg1"/>
          </a:solidFill>
          <a:ln w="19050">
            <a:solidFill>
              <a:srgbClr val="FE6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en-GB" b="0" i="0" u="none" baseline="0" dirty="0" smtClean="0">
                <a:solidFill>
                  <a:schemeClr val="tx1"/>
                </a:solidFill>
                <a:latin typeface="BMW Group Condensed" panose="020B0606020202020204" pitchFamily="34" charset="0"/>
              </a:rPr>
              <a:t>One vehicle is in one family.</a:t>
            </a:r>
          </a:p>
        </p:txBody>
      </p:sp>
      <p:sp>
        <p:nvSpPr>
          <p:cNvPr id="63" name="Rechteckige Legende 62"/>
          <p:cNvSpPr/>
          <p:nvPr/>
        </p:nvSpPr>
        <p:spPr>
          <a:xfrm>
            <a:off x="5438457" y="1869973"/>
            <a:ext cx="2080727" cy="830337"/>
          </a:xfrm>
          <a:prstGeom prst="wedgeRectCallout">
            <a:avLst>
              <a:gd name="adj1" fmla="val 64859"/>
              <a:gd name="adj2" fmla="val 39507"/>
            </a:avLst>
          </a:prstGeom>
          <a:solidFill>
            <a:schemeClr val="bg1"/>
          </a:solidFill>
          <a:ln w="19050">
            <a:solidFill>
              <a:srgbClr val="FE6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en-GB" b="0" i="0" u="none" baseline="0" dirty="0" smtClean="0">
                <a:solidFill>
                  <a:schemeClr val="tx1"/>
                </a:solidFill>
                <a:latin typeface="BMW Group Condensed" panose="020B0606020202020204" pitchFamily="34" charset="0"/>
              </a:rPr>
              <a:t>Even more confusion in context with correlation.</a:t>
            </a:r>
          </a:p>
        </p:txBody>
      </p:sp>
      <p:sp>
        <p:nvSpPr>
          <p:cNvPr id="64" name="Rechteckige Legende 63"/>
          <p:cNvSpPr/>
          <p:nvPr/>
        </p:nvSpPr>
        <p:spPr>
          <a:xfrm>
            <a:off x="1158949" y="4873563"/>
            <a:ext cx="1560191" cy="1257013"/>
          </a:xfrm>
          <a:prstGeom prst="wedgeRectCallout">
            <a:avLst>
              <a:gd name="adj1" fmla="val -11222"/>
              <a:gd name="adj2" fmla="val -65658"/>
            </a:avLst>
          </a:prstGeom>
          <a:solidFill>
            <a:schemeClr val="bg1"/>
          </a:solidFill>
          <a:ln w="19050">
            <a:solidFill>
              <a:srgbClr val="FE6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en-GB" dirty="0" smtClean="0">
                <a:solidFill>
                  <a:schemeClr val="tx1"/>
                </a:solidFill>
                <a:latin typeface="BMW Group Condensed" panose="020B0606020202020204" pitchFamily="34" charset="0"/>
              </a:rPr>
              <a:t>Eventually the line is split (Mid-vehicle-concept).</a:t>
            </a:r>
            <a:endParaRPr lang="en-GB" b="0" i="0" u="none" baseline="0" dirty="0" smtClean="0">
              <a:solidFill>
                <a:schemeClr val="tx1"/>
              </a:solidFill>
              <a:latin typeface="BMW Group Condensed" panose="020B0606020202020204" pitchFamily="34" charset="0"/>
            </a:endParaRPr>
          </a:p>
        </p:txBody>
      </p:sp>
    </p:spTree>
    <p:extLst>
      <p:ext uri="{BB962C8B-B14F-4D97-AF65-F5344CB8AC3E}">
        <p14:creationId xmlns:p14="http://schemas.microsoft.com/office/powerpoint/2010/main" val="18653252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Proposal for a mid vehicle </a:t>
            </a:r>
            <a:r>
              <a:rPr lang="en-US" dirty="0" smtClean="0"/>
              <a:t>concept.</a:t>
            </a:r>
            <a:r>
              <a:rPr lang="en-US" dirty="0"/>
              <a:t/>
            </a:r>
            <a:br>
              <a:rPr lang="en-US" dirty="0"/>
            </a:br>
            <a:r>
              <a:rPr lang="en-US" dirty="0" smtClean="0"/>
              <a:t>Explanation of the Proposal.</a:t>
            </a:r>
            <a:endParaRPr lang="en-GB" dirty="0"/>
          </a:p>
        </p:txBody>
      </p:sp>
      <p:sp>
        <p:nvSpPr>
          <p:cNvPr id="3" name="Inhaltsplatzhalter 2"/>
          <p:cNvSpPr>
            <a:spLocks noGrp="1"/>
          </p:cNvSpPr>
          <p:nvPr>
            <p:ph sz="quarter" idx="12"/>
          </p:nvPr>
        </p:nvSpPr>
        <p:spPr>
          <a:xfrm>
            <a:off x="7576385" y="2886739"/>
            <a:ext cx="2072026" cy="224987"/>
          </a:xfrm>
        </p:spPr>
        <p:txBody>
          <a:bodyPr/>
          <a:lstStyle/>
          <a:p>
            <a:pPr marL="0" indent="0">
              <a:spcBef>
                <a:spcPct val="0"/>
              </a:spcBef>
              <a:buNone/>
            </a:pPr>
            <a:r>
              <a:rPr lang="en-GB" sz="1600" dirty="0" smtClean="0">
                <a:solidFill>
                  <a:srgbClr val="3F7BFD"/>
                </a:solidFill>
                <a:ea typeface="ＭＳ Ｐゴシック" charset="-128"/>
              </a:rPr>
              <a:t>test of mid vehicle</a:t>
            </a:r>
            <a:endParaRPr lang="en-GB" sz="1600" b="1" dirty="0">
              <a:solidFill>
                <a:srgbClr val="3F7BFD"/>
              </a:solidFill>
              <a:ea typeface="ＭＳ Ｐゴシック" charset="-128"/>
            </a:endParaRPr>
          </a:p>
        </p:txBody>
      </p:sp>
      <p:sp>
        <p:nvSpPr>
          <p:cNvPr id="4" name="Fußzeilenplatzhalter 3"/>
          <p:cNvSpPr>
            <a:spLocks noGrp="1"/>
          </p:cNvSpPr>
          <p:nvPr>
            <p:ph type="ftr" sz="quarter" idx="13"/>
          </p:nvPr>
        </p:nvSpPr>
        <p:spPr/>
        <p:txBody>
          <a:bodyPr/>
          <a:lstStyle/>
          <a:p>
            <a:pPr algn="l"/>
            <a:r>
              <a:rPr lang="en-US" smtClean="0"/>
              <a:t>Proposal for a mid-vehicle concept | BMW | 12.04.2018</a:t>
            </a:r>
            <a:endParaRPr lang="en-GB" dirty="0"/>
          </a:p>
        </p:txBody>
      </p:sp>
      <p:sp>
        <p:nvSpPr>
          <p:cNvPr id="5" name="Foliennummernplatzhalter 4"/>
          <p:cNvSpPr>
            <a:spLocks noGrp="1"/>
          </p:cNvSpPr>
          <p:nvPr>
            <p:ph type="sldNum" sz="quarter" idx="14"/>
          </p:nvPr>
        </p:nvSpPr>
        <p:spPr/>
        <p:txBody>
          <a:bodyPr/>
          <a:lstStyle/>
          <a:p>
            <a:r>
              <a:rPr lang="en-GB" dirty="0" smtClean="0"/>
              <a:t>Page </a:t>
            </a:r>
            <a:fld id="{AA807A42-CF27-4B84-8583-18EBE418342E}" type="slidenum">
              <a:rPr lang="en-GB" smtClean="0"/>
              <a:pPr/>
              <a:t>4</a:t>
            </a:fld>
            <a:endParaRPr lang="en-GB" dirty="0"/>
          </a:p>
        </p:txBody>
      </p:sp>
      <p:sp>
        <p:nvSpPr>
          <p:cNvPr id="9" name="Textfeld 8"/>
          <p:cNvSpPr txBox="1"/>
          <p:nvPr/>
        </p:nvSpPr>
        <p:spPr>
          <a:xfrm>
            <a:off x="7961444" y="1412875"/>
            <a:ext cx="582711" cy="307777"/>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smtClean="0">
                <a:ln>
                  <a:noFill/>
                </a:ln>
                <a:solidFill>
                  <a:schemeClr val="tx2"/>
                </a:solidFill>
                <a:effectLst/>
                <a:uLnTx/>
                <a:uFillTx/>
                <a:latin typeface="BMWTypeCondensedRegular" pitchFamily="34" charset="0"/>
                <a:cs typeface="BMW Group" pitchFamily="2" charset="0"/>
              </a:rPr>
              <a:t>High</a:t>
            </a:r>
          </a:p>
        </p:txBody>
      </p:sp>
      <p:cxnSp>
        <p:nvCxnSpPr>
          <p:cNvPr id="10" name="Gerade Verbindung mit Pfeil 9"/>
          <p:cNvCxnSpPr/>
          <p:nvPr/>
        </p:nvCxnSpPr>
        <p:spPr>
          <a:xfrm flipV="1">
            <a:off x="6452794" y="1622564"/>
            <a:ext cx="2191673" cy="2221304"/>
          </a:xfrm>
          <a:prstGeom prst="straightConnector1">
            <a:avLst/>
          </a:prstGeom>
          <a:noFill/>
          <a:ln w="38100" cap="flat" cmpd="sng" algn="ctr">
            <a:solidFill>
              <a:schemeClr val="accent1"/>
            </a:solidFill>
            <a:prstDash val="solid"/>
            <a:tailEnd type="none" w="lg" len="lg"/>
          </a:ln>
          <a:effectLst/>
        </p:spPr>
      </p:cxnSp>
      <p:sp>
        <p:nvSpPr>
          <p:cNvPr id="13" name="Textfeld 12"/>
          <p:cNvSpPr txBox="1"/>
          <p:nvPr/>
        </p:nvSpPr>
        <p:spPr>
          <a:xfrm>
            <a:off x="6401161" y="3769583"/>
            <a:ext cx="493999"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smtClean="0">
                <a:ln>
                  <a:noFill/>
                </a:ln>
                <a:solidFill>
                  <a:schemeClr val="tx2"/>
                </a:solidFill>
                <a:effectLst/>
                <a:uLnTx/>
                <a:uFillTx/>
                <a:latin typeface="BMWTypeCondensedRegular" pitchFamily="34" charset="0"/>
                <a:cs typeface="BMW Group" pitchFamily="2" charset="0"/>
              </a:rPr>
              <a:t>Low</a:t>
            </a:r>
          </a:p>
        </p:txBody>
      </p:sp>
      <p:sp>
        <p:nvSpPr>
          <p:cNvPr id="14" name="Ellipse 13"/>
          <p:cNvSpPr/>
          <p:nvPr/>
        </p:nvSpPr>
        <p:spPr>
          <a:xfrm>
            <a:off x="8418155" y="1717151"/>
            <a:ext cx="126000" cy="126000"/>
          </a:xfrm>
          <a:prstGeom prst="ellipse">
            <a:avLst/>
          </a:prstGeom>
          <a:solidFill>
            <a:schemeClr val="accent4"/>
          </a:solidFill>
          <a:ln w="25400" cap="flat" cmpd="sng" algn="ctr">
            <a:solidFill>
              <a:schemeClr val="tx2"/>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smtClean="0">
              <a:ln>
                <a:noFill/>
              </a:ln>
              <a:solidFill>
                <a:prstClr val="white"/>
              </a:solidFill>
              <a:effectLst/>
              <a:uLnTx/>
              <a:uFillTx/>
              <a:latin typeface="BMW Group Condensed"/>
              <a:ea typeface="+mn-ea"/>
              <a:cs typeface="+mn-cs"/>
            </a:endParaRPr>
          </a:p>
        </p:txBody>
      </p:sp>
      <p:sp>
        <p:nvSpPr>
          <p:cNvPr id="15" name="Ellipse 14"/>
          <p:cNvSpPr/>
          <p:nvPr/>
        </p:nvSpPr>
        <p:spPr>
          <a:xfrm>
            <a:off x="6500421" y="3647086"/>
            <a:ext cx="126000" cy="126000"/>
          </a:xfrm>
          <a:prstGeom prst="ellipse">
            <a:avLst/>
          </a:prstGeom>
          <a:solidFill>
            <a:schemeClr val="accent4"/>
          </a:solidFill>
          <a:ln w="25400" cap="flat" cmpd="sng" algn="ctr">
            <a:solidFill>
              <a:schemeClr val="tx2"/>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smtClean="0">
              <a:ln>
                <a:noFill/>
              </a:ln>
              <a:solidFill>
                <a:prstClr val="white"/>
              </a:solidFill>
              <a:effectLst/>
              <a:uLnTx/>
              <a:uFillTx/>
              <a:latin typeface="BMW Group Condensed"/>
              <a:ea typeface="+mn-ea"/>
              <a:cs typeface="+mn-cs"/>
            </a:endParaRPr>
          </a:p>
        </p:txBody>
      </p:sp>
      <p:sp>
        <p:nvSpPr>
          <p:cNvPr id="6" name="Geschweifte Klammer links 5"/>
          <p:cNvSpPr/>
          <p:nvPr/>
        </p:nvSpPr>
        <p:spPr>
          <a:xfrm>
            <a:off x="5997482" y="1780150"/>
            <a:ext cx="402586" cy="1929935"/>
          </a:xfrm>
          <a:prstGeom prst="leftBrac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6" name="Inhaltsplatzhalter 2"/>
          <p:cNvSpPr txBox="1">
            <a:spLocks/>
          </p:cNvSpPr>
          <p:nvPr/>
        </p:nvSpPr>
        <p:spPr>
          <a:xfrm rot="16200000">
            <a:off x="5134042" y="2566565"/>
            <a:ext cx="1407692" cy="312251"/>
          </a:xfrm>
          <a:prstGeom prst="rect">
            <a:avLst/>
          </a:prstGeom>
        </p:spPr>
        <p:txBody>
          <a:bodyPr vert="horz" lIns="0" tIns="0" rIns="0" bIns="0" rtlCol="0">
            <a:noAutofit/>
          </a:bodyPr>
          <a:lst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ct val="0"/>
              </a:spcBef>
              <a:buFont typeface="Symbol" panose="05050102010706020507" pitchFamily="18" charset="2"/>
              <a:buNone/>
            </a:pPr>
            <a:r>
              <a:rPr lang="en-GB" dirty="0" smtClean="0">
                <a:ea typeface="ＭＳ Ｐゴシック" charset="-128"/>
              </a:rPr>
              <a:t>up to </a:t>
            </a:r>
            <a:r>
              <a:rPr lang="en-GB" dirty="0" smtClean="0">
                <a:solidFill>
                  <a:srgbClr val="3F7BFD"/>
                </a:solidFill>
                <a:ea typeface="ＭＳ Ｐゴシック" charset="-128"/>
              </a:rPr>
              <a:t>40</a:t>
            </a:r>
            <a:r>
              <a:rPr lang="en-GB" dirty="0" smtClean="0">
                <a:ea typeface="ＭＳ Ｐゴシック" charset="-128"/>
              </a:rPr>
              <a:t> g/km</a:t>
            </a:r>
          </a:p>
        </p:txBody>
      </p:sp>
      <p:cxnSp>
        <p:nvCxnSpPr>
          <p:cNvPr id="17" name="Gerader Verbinder 16"/>
          <p:cNvCxnSpPr>
            <a:endCxn id="14" idx="2"/>
          </p:cNvCxnSpPr>
          <p:nvPr/>
        </p:nvCxnSpPr>
        <p:spPr>
          <a:xfrm>
            <a:off x="6452794" y="1780151"/>
            <a:ext cx="1965361" cy="0"/>
          </a:xfrm>
          <a:prstGeom prst="line">
            <a:avLst/>
          </a:prstGeom>
          <a:ln w="19050">
            <a:solidFill>
              <a:schemeClr val="tx1">
                <a:lumMod val="85000"/>
                <a:lumOff val="15000"/>
              </a:schemeClr>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52" name="Inhaltsplatzhalter 2"/>
          <p:cNvSpPr txBox="1">
            <a:spLocks/>
          </p:cNvSpPr>
          <p:nvPr/>
        </p:nvSpPr>
        <p:spPr>
          <a:xfrm>
            <a:off x="488947" y="4525192"/>
            <a:ext cx="11224685" cy="1599384"/>
          </a:xfrm>
          <a:prstGeom prst="rect">
            <a:avLst/>
          </a:prstGeom>
        </p:spPr>
        <p:txBody>
          <a:bodyPr vert="horz" lIns="0" tIns="0" rIns="0" bIns="0" rtlCol="0">
            <a:noAutofit/>
          </a:bodyPr>
          <a:lst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1200"/>
              </a:spcBef>
              <a:spcAft>
                <a:spcPts val="0"/>
              </a:spcAft>
              <a:buNone/>
            </a:pPr>
            <a:r>
              <a:rPr lang="en-GB" sz="1600" b="1" dirty="0">
                <a:solidFill>
                  <a:srgbClr val="3F7BFD"/>
                </a:solidFill>
                <a:ea typeface="ＭＳ Ｐゴシック" charset="-128"/>
              </a:rPr>
              <a:t>Mid vehicle for </a:t>
            </a:r>
            <a:r>
              <a:rPr lang="en-GB" sz="1600" b="1" dirty="0" smtClean="0">
                <a:solidFill>
                  <a:srgbClr val="3F7BFD"/>
                </a:solidFill>
                <a:ea typeface="ＭＳ Ｐゴシック" charset="-128"/>
              </a:rPr>
              <a:t>ICEs</a:t>
            </a:r>
          </a:p>
          <a:p>
            <a:pPr>
              <a:spcBef>
                <a:spcPts val="1200"/>
              </a:spcBef>
              <a:spcAft>
                <a:spcPts val="0"/>
              </a:spcAft>
            </a:pPr>
            <a:r>
              <a:rPr lang="en-GB" sz="1600" b="1" dirty="0" smtClean="0">
                <a:solidFill>
                  <a:schemeClr val="accent1"/>
                </a:solidFill>
                <a:ea typeface="ＭＳ Ｐゴシック" charset="-128"/>
              </a:rPr>
              <a:t>Proposal</a:t>
            </a:r>
            <a:r>
              <a:rPr lang="en-GB" sz="1600" b="1" dirty="0">
                <a:solidFill>
                  <a:schemeClr val="accent1"/>
                </a:solidFill>
                <a:ea typeface="ＭＳ Ｐゴシック" charset="-128"/>
              </a:rPr>
              <a:t>:</a:t>
            </a:r>
            <a:r>
              <a:rPr lang="en-GB" sz="1600" dirty="0">
                <a:solidFill>
                  <a:schemeClr val="accent1"/>
                </a:solidFill>
                <a:ea typeface="ＭＳ Ｐゴシック" charset="-128"/>
              </a:rPr>
              <a:t> If a mid vehicle is tested and fulfils the criteria (see hybrids), the max. range can be extended by 10 g/km CO</a:t>
            </a:r>
            <a:r>
              <a:rPr lang="en-GB" sz="1600" baseline="-25000" dirty="0">
                <a:solidFill>
                  <a:schemeClr val="accent1"/>
                </a:solidFill>
                <a:ea typeface="ＭＳ Ｐゴシック" charset="-128"/>
              </a:rPr>
              <a:t>2</a:t>
            </a:r>
            <a:r>
              <a:rPr lang="en-GB" sz="1600" dirty="0" smtClean="0">
                <a:solidFill>
                  <a:schemeClr val="accent1"/>
                </a:solidFill>
              </a:rPr>
              <a:t>.</a:t>
            </a:r>
          </a:p>
          <a:p>
            <a:pPr>
              <a:spcBef>
                <a:spcPts val="1200"/>
              </a:spcBef>
              <a:spcAft>
                <a:spcPts val="0"/>
              </a:spcAft>
            </a:pPr>
            <a:r>
              <a:rPr lang="en-GB" sz="1600" b="1" dirty="0" smtClean="0">
                <a:ea typeface="ＭＳ Ｐゴシック" charset="-128"/>
              </a:rPr>
              <a:t>Justification </a:t>
            </a:r>
            <a:r>
              <a:rPr lang="en-GB" sz="1600" b="1" dirty="0">
                <a:ea typeface="ＭＳ Ｐゴシック" charset="-128"/>
              </a:rPr>
              <a:t>/ Background: </a:t>
            </a:r>
            <a:r>
              <a:rPr lang="en-GB" sz="1600" dirty="0">
                <a:ea typeface="ＭＳ Ｐゴシック" charset="-128"/>
              </a:rPr>
              <a:t>Limiting the range is important, as linearity is necessary for interpolation. To avoid splitting a family (with all its complex consequences) for a few grams, it should be possible to have a bigger family, while linearity has to be demonstrated.</a:t>
            </a:r>
          </a:p>
        </p:txBody>
      </p:sp>
      <p:sp>
        <p:nvSpPr>
          <p:cNvPr id="57" name="Ellipse 56"/>
          <p:cNvSpPr/>
          <p:nvPr/>
        </p:nvSpPr>
        <p:spPr>
          <a:xfrm>
            <a:off x="7435474" y="2823739"/>
            <a:ext cx="126000" cy="126000"/>
          </a:xfrm>
          <a:prstGeom prst="ellipse">
            <a:avLst/>
          </a:prstGeom>
          <a:solidFill>
            <a:srgbClr val="8CB0FE"/>
          </a:solidFill>
          <a:ln w="25400" cap="flat" cmpd="sng" algn="ctr">
            <a:solidFill>
              <a:srgbClr val="3F7BFD"/>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smtClean="0">
              <a:ln>
                <a:noFill/>
              </a:ln>
              <a:solidFill>
                <a:prstClr val="white"/>
              </a:solidFill>
              <a:effectLst/>
              <a:uLnTx/>
              <a:uFillTx/>
              <a:latin typeface="BMW Group Condensed"/>
              <a:ea typeface="+mn-ea"/>
              <a:cs typeface="+mn-cs"/>
            </a:endParaRPr>
          </a:p>
        </p:txBody>
      </p:sp>
      <p:sp>
        <p:nvSpPr>
          <p:cNvPr id="12" name="Pfeil nach oben und unten 11"/>
          <p:cNvSpPr/>
          <p:nvPr/>
        </p:nvSpPr>
        <p:spPr>
          <a:xfrm>
            <a:off x="7242596" y="2658640"/>
            <a:ext cx="195280" cy="456197"/>
          </a:xfrm>
          <a:prstGeom prst="upDownArrow">
            <a:avLst/>
          </a:prstGeom>
          <a:noFill/>
          <a:ln w="19050">
            <a:solidFill>
              <a:srgbClr val="3F7BFD"/>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de-DE" sz="1800" b="0" i="0" u="none" baseline="0" dirty="0" err="1" smtClean="0">
              <a:solidFill>
                <a:srgbClr val="666666"/>
              </a:solidFill>
              <a:latin typeface="BMW Group Condensed" panose="020B0606020202020204" pitchFamily="34" charset="0"/>
            </a:endParaRPr>
          </a:p>
        </p:txBody>
      </p:sp>
      <p:sp>
        <p:nvSpPr>
          <p:cNvPr id="58" name="Inhaltsplatzhalter 4"/>
          <p:cNvSpPr txBox="1">
            <a:spLocks/>
          </p:cNvSpPr>
          <p:nvPr/>
        </p:nvSpPr>
        <p:spPr>
          <a:xfrm>
            <a:off x="8841687" y="2722690"/>
            <a:ext cx="660512" cy="653982"/>
          </a:xfrm>
          <a:prstGeom prst="rect">
            <a:avLst/>
          </a:prstGeom>
        </p:spPr>
        <p:txBody>
          <a:bodyPr vert="horz" lIns="0" tIns="0" rIns="0" bIns="0" rtlCol="0" anchor="ctr">
            <a:noAutofit/>
          </a:bodyPr>
          <a:lstStyle>
            <a:lvl1pPr marL="176213" indent="-176213" algn="l" defTabSz="914377" rtl="0" eaLnBrk="1" latinLnBrk="0" hangingPunct="1">
              <a:spcBef>
                <a:spcPts val="0"/>
              </a:spcBef>
              <a:spcAft>
                <a:spcPts val="600"/>
              </a:spcAft>
              <a:buFont typeface="Symbol" panose="05050102010706020507" pitchFamily="18" charset="2"/>
              <a:buChar char="-"/>
              <a:defRPr lang="de-DE" sz="1800" kern="1200" smtClean="0">
                <a:solidFill>
                  <a:schemeClr val="tx1"/>
                </a:solidFill>
                <a:latin typeface="+mn-lt"/>
                <a:ea typeface="+mn-ea"/>
                <a:cs typeface="+mn-cs"/>
              </a:defRPr>
            </a:lvl1pPr>
            <a:lvl2pPr marL="359991" indent="-179996" algn="l" defTabSz="914377" rtl="0" eaLnBrk="1" latinLnBrk="0" hangingPunct="1">
              <a:spcBef>
                <a:spcPts val="0"/>
              </a:spcBef>
              <a:spcAft>
                <a:spcPts val="600"/>
              </a:spcAft>
              <a:buFont typeface="Symbol" panose="05050102010706020507" pitchFamily="18" charset="2"/>
              <a:buChar char="-"/>
              <a:defRPr lang="de-DE" sz="1800" kern="1200" smtClean="0">
                <a:solidFill>
                  <a:schemeClr val="tx1"/>
                </a:solidFill>
                <a:latin typeface="+mn-lt"/>
                <a:ea typeface="+mn-ea"/>
                <a:cs typeface="+mn-cs"/>
              </a:defRPr>
            </a:lvl2pPr>
            <a:lvl3pPr marL="539987" indent="-179996" algn="l" defTabSz="914377" rtl="0" eaLnBrk="1" latinLnBrk="0" hangingPunct="1">
              <a:spcBef>
                <a:spcPts val="0"/>
              </a:spcBef>
              <a:spcAft>
                <a:spcPts val="600"/>
              </a:spcAft>
              <a:buFont typeface="Symbol" panose="05050102010706020507" pitchFamily="18" charset="2"/>
              <a:buChar char="-"/>
              <a:defRPr lang="de-DE" sz="1800" kern="1200" smtClean="0">
                <a:solidFill>
                  <a:schemeClr val="tx1"/>
                </a:solidFill>
                <a:latin typeface="+mn-lt"/>
                <a:ea typeface="+mn-ea"/>
                <a:cs typeface="+mn-cs"/>
              </a:defRPr>
            </a:lvl3pPr>
            <a:lvl4pPr marL="719982" indent="-179996" algn="l" defTabSz="914377" rtl="0" eaLnBrk="1" latinLnBrk="0" hangingPunct="1">
              <a:spcBef>
                <a:spcPts val="0"/>
              </a:spcBef>
              <a:spcAft>
                <a:spcPts val="600"/>
              </a:spcAft>
              <a:buFont typeface="Symbol" panose="05050102010706020507" pitchFamily="18" charset="2"/>
              <a:buChar char="-"/>
              <a:defRPr lang="de-DE" sz="1800" kern="1200" smtClean="0">
                <a:solidFill>
                  <a:schemeClr val="tx1"/>
                </a:solidFill>
                <a:latin typeface="+mn-lt"/>
                <a:ea typeface="+mn-ea"/>
                <a:cs typeface="+mn-cs"/>
              </a:defRPr>
            </a:lvl4pPr>
            <a:lvl5pPr marL="899978" indent="-179996" algn="l" defTabSz="914377" rtl="0" eaLnBrk="1" latinLnBrk="0" hangingPunct="1">
              <a:spcBef>
                <a:spcPts val="0"/>
              </a:spcBef>
              <a:spcAft>
                <a:spcPts val="600"/>
              </a:spcAft>
              <a:buFont typeface="Symbol" panose="05050102010706020507" pitchFamily="18" charset="2"/>
              <a:buChar char="-"/>
              <a:defRPr lang="de-DE" sz="1800" kern="1200" smtClean="0">
                <a:solidFill>
                  <a:schemeClr val="tx1"/>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de-DE" sz="3600" b="1" dirty="0" smtClean="0">
                <a:solidFill>
                  <a:srgbClr val="008000"/>
                </a:solidFill>
                <a:sym typeface="Wingdings" panose="05000000000000000000" pitchFamily="2" charset="2"/>
              </a:rPr>
              <a:t></a:t>
            </a:r>
            <a:endParaRPr lang="de-DE" sz="3600" b="1" dirty="0" smtClean="0">
              <a:solidFill>
                <a:srgbClr val="FF0000"/>
              </a:solidFill>
            </a:endParaRPr>
          </a:p>
        </p:txBody>
      </p:sp>
      <p:sp>
        <p:nvSpPr>
          <p:cNvPr id="18" name="Rechteckige Legende 17"/>
          <p:cNvSpPr/>
          <p:nvPr/>
        </p:nvSpPr>
        <p:spPr>
          <a:xfrm>
            <a:off x="1747319" y="1780150"/>
            <a:ext cx="3295461" cy="1596522"/>
          </a:xfrm>
          <a:prstGeom prst="wedgeRectCallout">
            <a:avLst>
              <a:gd name="adj1" fmla="val 69062"/>
              <a:gd name="adj2" fmla="val 11095"/>
            </a:avLst>
          </a:prstGeom>
          <a:solidFill>
            <a:schemeClr val="bg1"/>
          </a:solidFill>
          <a:ln w="19050">
            <a:solidFill>
              <a:srgbClr val="3F7B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en-GB" sz="1600" b="0" i="0" u="none" baseline="0" dirty="0" smtClean="0">
                <a:solidFill>
                  <a:schemeClr val="tx1"/>
                </a:solidFill>
                <a:latin typeface="BMW Group Condensed" panose="020B0606020202020204" pitchFamily="34" charset="0"/>
              </a:rPr>
              <a:t>If Mid vehicle is tested and</a:t>
            </a:r>
            <a:r>
              <a:rPr lang="en-GB" sz="1600" b="0" i="0" u="none" dirty="0" smtClean="0">
                <a:solidFill>
                  <a:schemeClr val="tx1"/>
                </a:solidFill>
                <a:latin typeface="BMW Group Condensed" panose="020B0606020202020204" pitchFamily="34" charset="0"/>
              </a:rPr>
              <a:t> check is OK:</a:t>
            </a:r>
          </a:p>
          <a:p>
            <a:pPr algn="l" rtl="0" eaLnBrk="1" fontAlgn="auto" hangingPunct="1">
              <a:lnSpc>
                <a:spcPct val="100000"/>
              </a:lnSpc>
              <a:spcBef>
                <a:spcPts val="0"/>
              </a:spcBef>
              <a:spcAft>
                <a:spcPts val="0"/>
              </a:spcAft>
            </a:pPr>
            <a:endParaRPr lang="en-GB" sz="1600" b="0" i="0" u="none" dirty="0" smtClean="0">
              <a:solidFill>
                <a:schemeClr val="tx1"/>
              </a:solidFill>
              <a:latin typeface="BMW Group Condensed" panose="020B0606020202020204" pitchFamily="34" charset="0"/>
            </a:endParaRPr>
          </a:p>
          <a:p>
            <a:pPr algn="l" rtl="0" eaLnBrk="1" fontAlgn="auto" hangingPunct="1">
              <a:lnSpc>
                <a:spcPct val="100000"/>
              </a:lnSpc>
              <a:spcBef>
                <a:spcPts val="0"/>
              </a:spcBef>
              <a:spcAft>
                <a:spcPts val="0"/>
              </a:spcAft>
            </a:pPr>
            <a:r>
              <a:rPr lang="en-GB" sz="1600" baseline="0" dirty="0" smtClean="0">
                <a:solidFill>
                  <a:schemeClr val="tx1"/>
                </a:solidFill>
                <a:latin typeface="BMW Group Condensed" panose="020B0606020202020204" pitchFamily="34" charset="0"/>
              </a:rPr>
              <a:t>Range</a:t>
            </a:r>
            <a:r>
              <a:rPr lang="en-GB" sz="1600" dirty="0" smtClean="0">
                <a:solidFill>
                  <a:schemeClr val="tx1"/>
                </a:solidFill>
                <a:latin typeface="BMW Group Condensed" panose="020B0606020202020204" pitchFamily="34" charset="0"/>
              </a:rPr>
              <a:t> can be increased by 10g/km.</a:t>
            </a:r>
          </a:p>
          <a:p>
            <a:pPr algn="l" rtl="0" eaLnBrk="1" fontAlgn="auto" hangingPunct="1">
              <a:lnSpc>
                <a:spcPct val="100000"/>
              </a:lnSpc>
              <a:spcBef>
                <a:spcPts val="0"/>
              </a:spcBef>
              <a:spcAft>
                <a:spcPts val="0"/>
              </a:spcAft>
            </a:pPr>
            <a:endParaRPr lang="en-GB" sz="1600" dirty="0" smtClean="0">
              <a:solidFill>
                <a:schemeClr val="tx1"/>
              </a:solidFill>
              <a:latin typeface="BMW Group Condensed" panose="020B0606020202020204" pitchFamily="34" charset="0"/>
            </a:endParaRPr>
          </a:p>
          <a:p>
            <a:pPr algn="l" rtl="0" eaLnBrk="1" fontAlgn="auto" hangingPunct="1">
              <a:lnSpc>
                <a:spcPct val="100000"/>
              </a:lnSpc>
              <a:spcBef>
                <a:spcPts val="0"/>
              </a:spcBef>
              <a:spcAft>
                <a:spcPts val="0"/>
              </a:spcAft>
            </a:pPr>
            <a:r>
              <a:rPr lang="en-GB" sz="1600" b="0" i="0" u="none" baseline="0" dirty="0" smtClean="0">
                <a:solidFill>
                  <a:schemeClr val="tx1"/>
                </a:solidFill>
                <a:latin typeface="BMW Group Condensed" panose="020B0606020202020204" pitchFamily="34" charset="0"/>
              </a:rPr>
              <a:t>Effectively</a:t>
            </a:r>
            <a:r>
              <a:rPr lang="en-GB" sz="1600" b="0" i="0" u="none" dirty="0" smtClean="0">
                <a:solidFill>
                  <a:schemeClr val="tx1"/>
                </a:solidFill>
                <a:latin typeface="BMW Group Condensed" panose="020B0606020202020204" pitchFamily="34" charset="0"/>
              </a:rPr>
              <a:t> then </a:t>
            </a:r>
            <a:r>
              <a:rPr lang="en-GB" sz="1600" dirty="0" smtClean="0">
                <a:solidFill>
                  <a:schemeClr val="tx1"/>
                </a:solidFill>
                <a:latin typeface="BMW Group Condensed" panose="020B0606020202020204" pitchFamily="34" charset="0"/>
              </a:rPr>
              <a:t>30</a:t>
            </a:r>
            <a:r>
              <a:rPr lang="en-GB" sz="1600" b="0" i="0" u="none" dirty="0" smtClean="0">
                <a:solidFill>
                  <a:schemeClr val="tx1"/>
                </a:solidFill>
                <a:latin typeface="BMW Group Condensed" panose="020B0606020202020204" pitchFamily="34" charset="0"/>
              </a:rPr>
              <a:t>g/km or 20% plus 10g/km, whatever is smaller.</a:t>
            </a:r>
            <a:endParaRPr lang="en-GB" sz="1600" b="0" i="0" u="none" baseline="0" dirty="0" smtClean="0">
              <a:solidFill>
                <a:schemeClr val="tx1"/>
              </a:solidFill>
              <a:latin typeface="BMW Group Condensed" panose="020B0606020202020204" pitchFamily="34" charset="0"/>
            </a:endParaRPr>
          </a:p>
        </p:txBody>
      </p:sp>
    </p:spTree>
    <p:extLst>
      <p:ext uri="{BB962C8B-B14F-4D97-AF65-F5344CB8AC3E}">
        <p14:creationId xmlns:p14="http://schemas.microsoft.com/office/powerpoint/2010/main" val="19474353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Proposal for </a:t>
            </a:r>
            <a:r>
              <a:rPr lang="en-US" dirty="0" smtClean="0"/>
              <a:t>a mid vehicle concept.</a:t>
            </a:r>
            <a:br>
              <a:rPr lang="en-US" dirty="0" smtClean="0"/>
            </a:br>
            <a:r>
              <a:rPr lang="en-US" dirty="0" smtClean="0"/>
              <a:t>Details. </a:t>
            </a:r>
            <a:r>
              <a:rPr lang="en-US" sz="2000" dirty="0" smtClean="0">
                <a:solidFill>
                  <a:schemeClr val="tx1">
                    <a:lumMod val="50000"/>
                    <a:lumOff val="50000"/>
                  </a:schemeClr>
                </a:solidFill>
              </a:rPr>
              <a:t>This proposal is new compared to what was proposed in Paris-meeting.</a:t>
            </a:r>
            <a:endParaRPr lang="en-US" dirty="0">
              <a:solidFill>
                <a:schemeClr val="tx1">
                  <a:lumMod val="50000"/>
                  <a:lumOff val="50000"/>
                </a:schemeClr>
              </a:solidFill>
            </a:endParaRPr>
          </a:p>
        </p:txBody>
      </p:sp>
      <p:sp>
        <p:nvSpPr>
          <p:cNvPr id="3" name="Inhaltsplatzhalter 2"/>
          <p:cNvSpPr>
            <a:spLocks noGrp="1"/>
          </p:cNvSpPr>
          <p:nvPr>
            <p:ph sz="quarter" idx="12"/>
          </p:nvPr>
        </p:nvSpPr>
        <p:spPr>
          <a:xfrm>
            <a:off x="488948" y="1413933"/>
            <a:ext cx="11224685" cy="2015067"/>
          </a:xfrm>
        </p:spPr>
        <p:txBody>
          <a:bodyPr/>
          <a:lstStyle/>
          <a:p>
            <a:r>
              <a:rPr lang="en-GB" dirty="0" smtClean="0"/>
              <a:t>Basically a vehicle between H and L is selected and tested. In the case linearity is proven, vehicles are directly interpolated between H and L; otherwise, the interpolation is divided into two sub-sections.</a:t>
            </a:r>
          </a:p>
          <a:p>
            <a:r>
              <a:rPr lang="en-GB" dirty="0" smtClean="0"/>
              <a:t>As this concept already exists for electrified vehicles, no changes are needed for documentation or approval, as the mid-vehicle is already prepared an available in the documentation.</a:t>
            </a:r>
          </a:p>
          <a:p>
            <a:r>
              <a:rPr lang="en-GB" dirty="0" smtClean="0"/>
              <a:t>The rule for finding the mid-vehicle is specified more precisely compared to EVs. That includes a clear reference to the step in the postprocessing as well as basing the tolerance on the distance between M and H/L. Otherwise the mid-vehicle could be even outside of the range of H and L, which makes no sense.</a:t>
            </a:r>
            <a:endParaRPr lang="en-GB" dirty="0"/>
          </a:p>
        </p:txBody>
      </p:sp>
      <p:sp>
        <p:nvSpPr>
          <p:cNvPr id="4" name="Fußzeilenplatzhalter 3"/>
          <p:cNvSpPr>
            <a:spLocks noGrp="1"/>
          </p:cNvSpPr>
          <p:nvPr>
            <p:ph type="ftr" sz="quarter" idx="13"/>
          </p:nvPr>
        </p:nvSpPr>
        <p:spPr/>
        <p:txBody>
          <a:bodyPr/>
          <a:lstStyle/>
          <a:p>
            <a:pPr algn="l"/>
            <a:r>
              <a:rPr lang="en-US" smtClean="0"/>
              <a:t>Proposal for a mid-vehicle concept | BMW | 12.04.2018</a:t>
            </a:r>
            <a:endParaRPr lang="en-GB" dirty="0"/>
          </a:p>
        </p:txBody>
      </p:sp>
      <p:sp>
        <p:nvSpPr>
          <p:cNvPr id="5" name="Foliennummernplatzhalter 4"/>
          <p:cNvSpPr>
            <a:spLocks noGrp="1"/>
          </p:cNvSpPr>
          <p:nvPr>
            <p:ph type="sldNum" sz="quarter" idx="14"/>
          </p:nvPr>
        </p:nvSpPr>
        <p:spPr/>
        <p:txBody>
          <a:bodyPr/>
          <a:lstStyle/>
          <a:p>
            <a:r>
              <a:rPr lang="en-GB" dirty="0" smtClean="0"/>
              <a:t>Page </a:t>
            </a:r>
            <a:fld id="{AA807A42-CF27-4B84-8583-18EBE418342E}" type="slidenum">
              <a:rPr lang="en-GB" smtClean="0"/>
              <a:pPr/>
              <a:t>5</a:t>
            </a:fld>
            <a:endParaRPr lang="en-GB" dirty="0"/>
          </a:p>
        </p:txBody>
      </p:sp>
      <p:sp>
        <p:nvSpPr>
          <p:cNvPr id="7" name="Textfeld 6"/>
          <p:cNvSpPr txBox="1"/>
          <p:nvPr/>
        </p:nvSpPr>
        <p:spPr>
          <a:xfrm>
            <a:off x="4007098" y="3609323"/>
            <a:ext cx="582711" cy="307777"/>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smtClean="0">
                <a:ln>
                  <a:noFill/>
                </a:ln>
                <a:solidFill>
                  <a:schemeClr val="tx2"/>
                </a:solidFill>
                <a:effectLst/>
                <a:uLnTx/>
                <a:uFillTx/>
                <a:latin typeface="BMWTypeCondensedRegular" pitchFamily="34" charset="0"/>
                <a:cs typeface="BMW Group" pitchFamily="2" charset="0"/>
              </a:rPr>
              <a:t>High</a:t>
            </a:r>
          </a:p>
        </p:txBody>
      </p:sp>
      <p:cxnSp>
        <p:nvCxnSpPr>
          <p:cNvPr id="8" name="Gerade Verbindung mit Pfeil 7"/>
          <p:cNvCxnSpPr/>
          <p:nvPr/>
        </p:nvCxnSpPr>
        <p:spPr>
          <a:xfrm flipV="1">
            <a:off x="2043780" y="3606125"/>
            <a:ext cx="2191673" cy="2221304"/>
          </a:xfrm>
          <a:prstGeom prst="straightConnector1">
            <a:avLst/>
          </a:prstGeom>
          <a:noFill/>
          <a:ln w="38100" cap="flat" cmpd="sng" algn="ctr">
            <a:solidFill>
              <a:schemeClr val="accent1"/>
            </a:solidFill>
            <a:prstDash val="solid"/>
            <a:tailEnd type="none" w="lg" len="lg"/>
          </a:ln>
          <a:effectLst/>
        </p:spPr>
      </p:cxnSp>
      <p:sp>
        <p:nvSpPr>
          <p:cNvPr id="9" name="Textfeld 8"/>
          <p:cNvSpPr txBox="1"/>
          <p:nvPr/>
        </p:nvSpPr>
        <p:spPr>
          <a:xfrm>
            <a:off x="1930659" y="5764429"/>
            <a:ext cx="493999"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smtClean="0">
                <a:ln>
                  <a:noFill/>
                </a:ln>
                <a:solidFill>
                  <a:schemeClr val="tx2"/>
                </a:solidFill>
                <a:effectLst/>
                <a:uLnTx/>
                <a:uFillTx/>
                <a:latin typeface="BMWTypeCondensedRegular" pitchFamily="34" charset="0"/>
                <a:cs typeface="BMW Group" pitchFamily="2" charset="0"/>
              </a:rPr>
              <a:t>Low</a:t>
            </a:r>
          </a:p>
        </p:txBody>
      </p:sp>
      <p:sp>
        <p:nvSpPr>
          <p:cNvPr id="10" name="Ellipse 9"/>
          <p:cNvSpPr/>
          <p:nvPr/>
        </p:nvSpPr>
        <p:spPr>
          <a:xfrm>
            <a:off x="4009141" y="3700712"/>
            <a:ext cx="126000" cy="126000"/>
          </a:xfrm>
          <a:prstGeom prst="ellipse">
            <a:avLst/>
          </a:prstGeom>
          <a:solidFill>
            <a:schemeClr val="accent4"/>
          </a:solidFill>
          <a:ln w="25400" cap="flat" cmpd="sng" algn="ctr">
            <a:solidFill>
              <a:schemeClr val="tx2"/>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smtClean="0">
              <a:ln>
                <a:noFill/>
              </a:ln>
              <a:solidFill>
                <a:prstClr val="white"/>
              </a:solidFill>
              <a:effectLst/>
              <a:uLnTx/>
              <a:uFillTx/>
              <a:latin typeface="BMW Group Condensed"/>
              <a:ea typeface="+mn-ea"/>
              <a:cs typeface="+mn-cs"/>
            </a:endParaRPr>
          </a:p>
        </p:txBody>
      </p:sp>
      <p:sp>
        <p:nvSpPr>
          <p:cNvPr id="11" name="Ellipse 10"/>
          <p:cNvSpPr/>
          <p:nvPr/>
        </p:nvSpPr>
        <p:spPr>
          <a:xfrm>
            <a:off x="2101455" y="5630647"/>
            <a:ext cx="126000" cy="126000"/>
          </a:xfrm>
          <a:prstGeom prst="ellipse">
            <a:avLst/>
          </a:prstGeom>
          <a:solidFill>
            <a:schemeClr val="accent4"/>
          </a:solidFill>
          <a:ln w="25400" cap="flat" cmpd="sng" algn="ctr">
            <a:solidFill>
              <a:schemeClr val="tx2"/>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smtClean="0">
              <a:ln>
                <a:noFill/>
              </a:ln>
              <a:solidFill>
                <a:prstClr val="white"/>
              </a:solidFill>
              <a:effectLst/>
              <a:uLnTx/>
              <a:uFillTx/>
              <a:latin typeface="BMW Group Condensed"/>
              <a:ea typeface="+mn-ea"/>
              <a:cs typeface="+mn-cs"/>
            </a:endParaRPr>
          </a:p>
        </p:txBody>
      </p:sp>
      <p:sp>
        <p:nvSpPr>
          <p:cNvPr id="12" name="Geschweifte Klammer links 11"/>
          <p:cNvSpPr/>
          <p:nvPr/>
        </p:nvSpPr>
        <p:spPr>
          <a:xfrm>
            <a:off x="1588468" y="3763711"/>
            <a:ext cx="402586" cy="1929935"/>
          </a:xfrm>
          <a:prstGeom prst="leftBrac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3" name="Inhaltsplatzhalter 2"/>
          <p:cNvSpPr txBox="1">
            <a:spLocks/>
          </p:cNvSpPr>
          <p:nvPr/>
        </p:nvSpPr>
        <p:spPr>
          <a:xfrm rot="16200000">
            <a:off x="725028" y="4550126"/>
            <a:ext cx="1407692" cy="312251"/>
          </a:xfrm>
          <a:prstGeom prst="rect">
            <a:avLst/>
          </a:prstGeom>
        </p:spPr>
        <p:txBody>
          <a:bodyPr vert="horz" lIns="0" tIns="0" rIns="0" bIns="0" rtlCol="0">
            <a:noAutofit/>
          </a:bodyPr>
          <a:lst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ct val="0"/>
              </a:spcBef>
              <a:buFont typeface="Symbol" panose="05050102010706020507" pitchFamily="18" charset="2"/>
              <a:buNone/>
            </a:pPr>
            <a:r>
              <a:rPr lang="en-GB" dirty="0" smtClean="0">
                <a:ea typeface="ＭＳ Ｐゴシック" charset="-128"/>
              </a:rPr>
              <a:t>up to </a:t>
            </a:r>
            <a:r>
              <a:rPr lang="en-GB" dirty="0" smtClean="0">
                <a:solidFill>
                  <a:srgbClr val="3F7BFD"/>
                </a:solidFill>
                <a:ea typeface="ＭＳ Ｐゴシック" charset="-128"/>
              </a:rPr>
              <a:t>40</a:t>
            </a:r>
            <a:r>
              <a:rPr lang="en-GB" dirty="0" smtClean="0">
                <a:ea typeface="ＭＳ Ｐゴシック" charset="-128"/>
              </a:rPr>
              <a:t> g/km</a:t>
            </a:r>
          </a:p>
        </p:txBody>
      </p:sp>
      <p:cxnSp>
        <p:nvCxnSpPr>
          <p:cNvPr id="14" name="Gerader Verbinder 13"/>
          <p:cNvCxnSpPr>
            <a:endCxn id="10" idx="2"/>
          </p:cNvCxnSpPr>
          <p:nvPr/>
        </p:nvCxnSpPr>
        <p:spPr>
          <a:xfrm>
            <a:off x="2043780" y="3763712"/>
            <a:ext cx="1965361" cy="0"/>
          </a:xfrm>
          <a:prstGeom prst="line">
            <a:avLst/>
          </a:prstGeom>
          <a:ln w="19050">
            <a:solidFill>
              <a:schemeClr val="tx1">
                <a:lumMod val="85000"/>
                <a:lumOff val="15000"/>
              </a:schemeClr>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18" name="Rechteckige Legende 17"/>
          <p:cNvSpPr/>
          <p:nvPr/>
        </p:nvSpPr>
        <p:spPr>
          <a:xfrm>
            <a:off x="6630727" y="3917101"/>
            <a:ext cx="3620295" cy="1592162"/>
          </a:xfrm>
          <a:prstGeom prst="wedgeRectCallout">
            <a:avLst>
              <a:gd name="adj1" fmla="val -81490"/>
              <a:gd name="adj2" fmla="val 23169"/>
            </a:avLst>
          </a:prstGeom>
          <a:solidFill>
            <a:schemeClr val="bg1"/>
          </a:solidFill>
          <a:ln w="19050">
            <a:solidFill>
              <a:srgbClr val="BE980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en-GB" sz="1600" b="1" i="0" u="none" baseline="0" dirty="0" smtClean="0">
                <a:solidFill>
                  <a:srgbClr val="BE9809"/>
                </a:solidFill>
                <a:latin typeface="BMW Group Condensed" panose="020B0606020202020204" pitchFamily="34" charset="0"/>
              </a:rPr>
              <a:t>Differences compared to the already existing mid-vehicle</a:t>
            </a:r>
            <a:r>
              <a:rPr lang="en-GB" sz="1600" b="1" i="0" u="none" dirty="0" smtClean="0">
                <a:solidFill>
                  <a:srgbClr val="BE9809"/>
                </a:solidFill>
                <a:latin typeface="BMW Group Condensed" panose="020B0606020202020204" pitchFamily="34" charset="0"/>
              </a:rPr>
              <a:t> concept for electrified vehicles:</a:t>
            </a:r>
          </a:p>
          <a:p>
            <a:pPr algn="l" rtl="0" eaLnBrk="1" fontAlgn="auto" hangingPunct="1">
              <a:lnSpc>
                <a:spcPct val="100000"/>
              </a:lnSpc>
              <a:spcBef>
                <a:spcPts val="0"/>
              </a:spcBef>
              <a:spcAft>
                <a:spcPts val="0"/>
              </a:spcAft>
            </a:pPr>
            <a:r>
              <a:rPr lang="en-GB" sz="1600" b="1" dirty="0" smtClean="0">
                <a:solidFill>
                  <a:srgbClr val="BE9809"/>
                </a:solidFill>
                <a:latin typeface="BMW Group Condensed" panose="020B0606020202020204" pitchFamily="34" charset="0"/>
              </a:rPr>
              <a:t>1.: Tolerance for mid-vehicle</a:t>
            </a:r>
          </a:p>
          <a:p>
            <a:pPr algn="l" rtl="0" eaLnBrk="1" fontAlgn="auto" hangingPunct="1">
              <a:lnSpc>
                <a:spcPct val="100000"/>
              </a:lnSpc>
              <a:spcBef>
                <a:spcPts val="0"/>
              </a:spcBef>
              <a:spcAft>
                <a:spcPts val="0"/>
              </a:spcAft>
            </a:pPr>
            <a:r>
              <a:rPr lang="en-GB" sz="1600" b="1" i="0" u="none" dirty="0" smtClean="0">
                <a:solidFill>
                  <a:srgbClr val="BE9809"/>
                </a:solidFill>
                <a:latin typeface="BMW Group Condensed" panose="020B0606020202020204" pitchFamily="34" charset="0"/>
              </a:rPr>
              <a:t>2.: clear reference for comparison</a:t>
            </a:r>
            <a:br>
              <a:rPr lang="en-GB" sz="1600" b="1" i="0" u="none" dirty="0" smtClean="0">
                <a:solidFill>
                  <a:srgbClr val="BE9809"/>
                </a:solidFill>
                <a:latin typeface="BMW Group Condensed" panose="020B0606020202020204" pitchFamily="34" charset="0"/>
              </a:rPr>
            </a:br>
            <a:r>
              <a:rPr lang="en-GB" sz="1400" i="0" u="none" dirty="0" smtClean="0">
                <a:solidFill>
                  <a:srgbClr val="BE9809"/>
                </a:solidFill>
                <a:latin typeface="BMW Group Condensed" panose="020B0606020202020204" pitchFamily="34" charset="0"/>
              </a:rPr>
              <a:t>(step 3 after RCB correction)</a:t>
            </a:r>
            <a:endParaRPr lang="en-GB" sz="1400" i="0" u="none" baseline="0" dirty="0" smtClean="0">
              <a:solidFill>
                <a:srgbClr val="BE9809"/>
              </a:solidFill>
              <a:latin typeface="BMW Group Condensed" panose="020B0606020202020204" pitchFamily="34" charset="0"/>
            </a:endParaRPr>
          </a:p>
        </p:txBody>
      </p:sp>
      <p:cxnSp>
        <p:nvCxnSpPr>
          <p:cNvPr id="20" name="Gerader Verbinder 19"/>
          <p:cNvCxnSpPr/>
          <p:nvPr/>
        </p:nvCxnSpPr>
        <p:spPr>
          <a:xfrm>
            <a:off x="3011201" y="4642139"/>
            <a:ext cx="195197" cy="195509"/>
          </a:xfrm>
          <a:prstGeom prst="line">
            <a:avLst/>
          </a:prstGeom>
          <a:ln w="38100">
            <a:solidFill>
              <a:srgbClr val="7C0A0E"/>
            </a:solidFill>
            <a:tailEnd type="none"/>
          </a:ln>
        </p:spPr>
        <p:style>
          <a:lnRef idx="1">
            <a:schemeClr val="accent1"/>
          </a:lnRef>
          <a:fillRef idx="0">
            <a:schemeClr val="accent1"/>
          </a:fillRef>
          <a:effectRef idx="0">
            <a:schemeClr val="accent1"/>
          </a:effectRef>
          <a:fontRef idx="minor">
            <a:schemeClr val="tx1"/>
          </a:fontRef>
        </p:style>
      </p:cxnSp>
      <p:sp>
        <p:nvSpPr>
          <p:cNvPr id="22" name="Ellipse 21"/>
          <p:cNvSpPr/>
          <p:nvPr/>
        </p:nvSpPr>
        <p:spPr>
          <a:xfrm>
            <a:off x="3450955" y="4248859"/>
            <a:ext cx="126000" cy="126000"/>
          </a:xfrm>
          <a:prstGeom prst="ellipse">
            <a:avLst/>
          </a:prstGeom>
          <a:solidFill>
            <a:srgbClr val="FFC299"/>
          </a:solidFill>
          <a:ln w="25400" cap="flat" cmpd="sng" algn="ctr">
            <a:solidFill>
              <a:srgbClr val="FE6700"/>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smtClean="0">
              <a:ln>
                <a:noFill/>
              </a:ln>
              <a:solidFill>
                <a:prstClr val="white"/>
              </a:solidFill>
              <a:effectLst/>
              <a:uLnTx/>
              <a:uFillTx/>
              <a:latin typeface="BMW Group Condensed"/>
              <a:ea typeface="+mn-ea"/>
              <a:cs typeface="+mn-cs"/>
            </a:endParaRPr>
          </a:p>
        </p:txBody>
      </p:sp>
      <p:sp>
        <p:nvSpPr>
          <p:cNvPr id="23" name="Inhaltsplatzhalter 2"/>
          <p:cNvSpPr txBox="1">
            <a:spLocks/>
          </p:cNvSpPr>
          <p:nvPr/>
        </p:nvSpPr>
        <p:spPr>
          <a:xfrm>
            <a:off x="2011038" y="3940739"/>
            <a:ext cx="1565917" cy="240309"/>
          </a:xfrm>
          <a:prstGeom prst="rect">
            <a:avLst/>
          </a:prstGeom>
        </p:spPr>
        <p:txBody>
          <a:bodyPr vert="horz" lIns="0" tIns="0" rIns="0" bIns="0" rtlCol="0">
            <a:noAutofit/>
          </a:bodyPr>
          <a:lst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ct val="0"/>
              </a:spcBef>
              <a:buFont typeface="Symbol" panose="05050102010706020507" pitchFamily="18" charset="2"/>
              <a:buNone/>
            </a:pPr>
            <a:r>
              <a:rPr lang="en-GB" sz="1400" dirty="0" smtClean="0">
                <a:solidFill>
                  <a:srgbClr val="FE6700"/>
                </a:solidFill>
                <a:ea typeface="ＭＳ Ｐゴシック" charset="-128"/>
              </a:rPr>
              <a:t>example for vehicle M</a:t>
            </a:r>
            <a:endParaRPr lang="en-GB" sz="1400" dirty="0">
              <a:solidFill>
                <a:srgbClr val="FE6700"/>
              </a:solidFill>
              <a:ea typeface="ＭＳ Ｐゴシック" charset="-128"/>
            </a:endParaRPr>
          </a:p>
        </p:txBody>
      </p:sp>
      <p:sp>
        <p:nvSpPr>
          <p:cNvPr id="25" name="Inhaltsplatzhalter 2"/>
          <p:cNvSpPr txBox="1">
            <a:spLocks/>
          </p:cNvSpPr>
          <p:nvPr/>
        </p:nvSpPr>
        <p:spPr>
          <a:xfrm>
            <a:off x="2156215" y="4204344"/>
            <a:ext cx="739723" cy="709646"/>
          </a:xfrm>
          <a:prstGeom prst="rect">
            <a:avLst/>
          </a:prstGeom>
        </p:spPr>
        <p:txBody>
          <a:bodyPr vert="horz" lIns="0" tIns="0" rIns="0" bIns="0" rtlCol="0">
            <a:noAutofit/>
          </a:bodyPr>
          <a:lst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ct val="0"/>
              </a:spcBef>
              <a:buFont typeface="Symbol" panose="05050102010706020507" pitchFamily="18" charset="2"/>
              <a:buNone/>
            </a:pPr>
            <a:r>
              <a:rPr lang="en-GB" sz="1400" dirty="0" smtClean="0">
                <a:solidFill>
                  <a:srgbClr val="7C0A0E"/>
                </a:solidFill>
                <a:ea typeface="ＭＳ Ｐゴシック" charset="-128"/>
              </a:rPr>
              <a:t>average</a:t>
            </a:r>
            <a:br>
              <a:rPr lang="en-GB" sz="1400" dirty="0" smtClean="0">
                <a:solidFill>
                  <a:srgbClr val="7C0A0E"/>
                </a:solidFill>
                <a:ea typeface="ＭＳ Ｐゴシック" charset="-128"/>
              </a:rPr>
            </a:br>
            <a:r>
              <a:rPr lang="en-GB" sz="1400" dirty="0" smtClean="0">
                <a:solidFill>
                  <a:srgbClr val="7C0A0E"/>
                </a:solidFill>
                <a:ea typeface="ＭＳ Ｐゴシック" charset="-128"/>
              </a:rPr>
              <a:t>between</a:t>
            </a:r>
            <a:br>
              <a:rPr lang="en-GB" sz="1400" dirty="0" smtClean="0">
                <a:solidFill>
                  <a:srgbClr val="7C0A0E"/>
                </a:solidFill>
                <a:ea typeface="ＭＳ Ｐゴシック" charset="-128"/>
              </a:rPr>
            </a:br>
            <a:r>
              <a:rPr lang="en-GB" sz="1400" dirty="0" smtClean="0">
                <a:solidFill>
                  <a:srgbClr val="7C0A0E"/>
                </a:solidFill>
                <a:ea typeface="ＭＳ Ｐゴシック" charset="-128"/>
              </a:rPr>
              <a:t>L and H</a:t>
            </a:r>
            <a:endParaRPr lang="en-GB" sz="1400" dirty="0">
              <a:solidFill>
                <a:srgbClr val="7C0A0E"/>
              </a:solidFill>
              <a:ea typeface="ＭＳ Ｐゴシック" charset="-128"/>
            </a:endParaRPr>
          </a:p>
        </p:txBody>
      </p:sp>
      <p:sp>
        <p:nvSpPr>
          <p:cNvPr id="15" name="Geschweifte Klammer rechts 14"/>
          <p:cNvSpPr/>
          <p:nvPr/>
        </p:nvSpPr>
        <p:spPr>
          <a:xfrm rot="2683395">
            <a:off x="2887149" y="4244822"/>
            <a:ext cx="330200" cy="1942783"/>
          </a:xfrm>
          <a:prstGeom prst="rightBrace">
            <a:avLst/>
          </a:prstGeom>
          <a:ln w="12700">
            <a:solidFill>
              <a:srgbClr val="FE6700"/>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6" name="Geschweifte Klammer rechts 25"/>
          <p:cNvSpPr/>
          <p:nvPr/>
        </p:nvSpPr>
        <p:spPr>
          <a:xfrm rot="2683395">
            <a:off x="3849567" y="3871463"/>
            <a:ext cx="330200" cy="755489"/>
          </a:xfrm>
          <a:prstGeom prst="rightBrace">
            <a:avLst/>
          </a:prstGeom>
          <a:ln w="12700">
            <a:solidFill>
              <a:srgbClr val="FE6700"/>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7" name="Inhaltsplatzhalter 2"/>
          <p:cNvSpPr txBox="1">
            <a:spLocks/>
          </p:cNvSpPr>
          <p:nvPr/>
        </p:nvSpPr>
        <p:spPr>
          <a:xfrm>
            <a:off x="3198865" y="5231571"/>
            <a:ext cx="739723" cy="470439"/>
          </a:xfrm>
          <a:prstGeom prst="rect">
            <a:avLst/>
          </a:prstGeom>
        </p:spPr>
        <p:txBody>
          <a:bodyPr vert="horz" lIns="0" tIns="0" rIns="0" bIns="0" rtlCol="0">
            <a:noAutofit/>
          </a:bodyPr>
          <a:lst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ct val="0"/>
              </a:spcBef>
              <a:buFont typeface="Symbol" panose="05050102010706020507" pitchFamily="18" charset="2"/>
              <a:buNone/>
            </a:pPr>
            <a:r>
              <a:rPr lang="en-GB" sz="1400" dirty="0" smtClean="0">
                <a:solidFill>
                  <a:srgbClr val="FE6700"/>
                </a:solidFill>
                <a:ea typeface="ＭＳ Ｐゴシック" charset="-128"/>
              </a:rPr>
              <a:t>lower segment</a:t>
            </a:r>
            <a:endParaRPr lang="en-GB" sz="1400" dirty="0">
              <a:solidFill>
                <a:srgbClr val="FE6700"/>
              </a:solidFill>
              <a:ea typeface="ＭＳ Ｐゴシック" charset="-128"/>
            </a:endParaRPr>
          </a:p>
        </p:txBody>
      </p:sp>
      <p:sp>
        <p:nvSpPr>
          <p:cNvPr id="28" name="Inhaltsplatzhalter 2"/>
          <p:cNvSpPr txBox="1">
            <a:spLocks/>
          </p:cNvSpPr>
          <p:nvPr/>
        </p:nvSpPr>
        <p:spPr>
          <a:xfrm>
            <a:off x="4210049" y="4171700"/>
            <a:ext cx="739723" cy="470439"/>
          </a:xfrm>
          <a:prstGeom prst="rect">
            <a:avLst/>
          </a:prstGeom>
        </p:spPr>
        <p:txBody>
          <a:bodyPr vert="horz" lIns="0" tIns="0" rIns="0" bIns="0" rtlCol="0">
            <a:noAutofit/>
          </a:bodyPr>
          <a:lst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ct val="0"/>
              </a:spcBef>
              <a:buFont typeface="Symbol" panose="05050102010706020507" pitchFamily="18" charset="2"/>
              <a:buNone/>
            </a:pPr>
            <a:r>
              <a:rPr lang="en-GB" sz="1400" dirty="0" smtClean="0">
                <a:solidFill>
                  <a:srgbClr val="FE6700"/>
                </a:solidFill>
                <a:ea typeface="ＭＳ Ｐゴシック" charset="-128"/>
              </a:rPr>
              <a:t>upper segment</a:t>
            </a:r>
            <a:endParaRPr lang="en-GB" sz="1400" dirty="0">
              <a:solidFill>
                <a:srgbClr val="FE6700"/>
              </a:solidFill>
              <a:ea typeface="ＭＳ Ｐゴシック" charset="-128"/>
            </a:endParaRPr>
          </a:p>
        </p:txBody>
      </p:sp>
      <p:sp>
        <p:nvSpPr>
          <p:cNvPr id="29" name="Inhaltsplatzhalter 2"/>
          <p:cNvSpPr txBox="1">
            <a:spLocks/>
          </p:cNvSpPr>
          <p:nvPr/>
        </p:nvSpPr>
        <p:spPr>
          <a:xfrm>
            <a:off x="3880528" y="4744351"/>
            <a:ext cx="1883158" cy="703847"/>
          </a:xfrm>
          <a:prstGeom prst="rect">
            <a:avLst/>
          </a:prstGeom>
        </p:spPr>
        <p:txBody>
          <a:bodyPr vert="horz" lIns="0" tIns="0" rIns="0" bIns="0" rtlCol="0">
            <a:noAutofit/>
          </a:bodyPr>
          <a:lst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ct val="0"/>
              </a:spcBef>
              <a:buFont typeface="Symbol" panose="05050102010706020507" pitchFamily="18" charset="2"/>
              <a:buNone/>
            </a:pPr>
            <a:r>
              <a:rPr lang="en-GB" sz="1400" dirty="0" smtClean="0">
                <a:solidFill>
                  <a:srgbClr val="3D6A3C"/>
                </a:solidFill>
                <a:ea typeface="ＭＳ Ｐゴシック" charset="-128"/>
              </a:rPr>
              <a:t>none of the segments is longer than "normal" tolerance of 20% / 30g/km.</a:t>
            </a:r>
            <a:endParaRPr lang="en-GB" sz="1400" dirty="0">
              <a:solidFill>
                <a:srgbClr val="3D6A3C"/>
              </a:solidFill>
              <a:ea typeface="ＭＳ Ｐゴシック" charset="-128"/>
            </a:endParaRPr>
          </a:p>
        </p:txBody>
      </p:sp>
      <p:cxnSp>
        <p:nvCxnSpPr>
          <p:cNvPr id="30" name="Gerader Verbinder 29"/>
          <p:cNvCxnSpPr/>
          <p:nvPr/>
        </p:nvCxnSpPr>
        <p:spPr>
          <a:xfrm flipV="1">
            <a:off x="4112686" y="4585466"/>
            <a:ext cx="122767" cy="202436"/>
          </a:xfrm>
          <a:prstGeom prst="line">
            <a:avLst/>
          </a:prstGeom>
          <a:ln w="12700">
            <a:solidFill>
              <a:srgbClr val="3D6A3C"/>
            </a:solidFill>
            <a:tailEnd type="none"/>
          </a:ln>
        </p:spPr>
        <p:style>
          <a:lnRef idx="1">
            <a:schemeClr val="accent1"/>
          </a:lnRef>
          <a:fillRef idx="0">
            <a:schemeClr val="accent1"/>
          </a:fillRef>
          <a:effectRef idx="0">
            <a:schemeClr val="accent1"/>
          </a:effectRef>
          <a:fontRef idx="minor">
            <a:schemeClr val="tx1"/>
          </a:fontRef>
        </p:style>
      </p:cxnSp>
      <p:cxnSp>
        <p:nvCxnSpPr>
          <p:cNvPr id="32" name="Gerader Verbinder 31"/>
          <p:cNvCxnSpPr/>
          <p:nvPr/>
        </p:nvCxnSpPr>
        <p:spPr>
          <a:xfrm flipV="1">
            <a:off x="3450955" y="4961907"/>
            <a:ext cx="390007" cy="318007"/>
          </a:xfrm>
          <a:prstGeom prst="line">
            <a:avLst/>
          </a:prstGeom>
          <a:ln w="12700">
            <a:solidFill>
              <a:srgbClr val="3D6A3C"/>
            </a:solidFill>
            <a:tailEnd type="none"/>
          </a:ln>
        </p:spPr>
        <p:style>
          <a:lnRef idx="1">
            <a:schemeClr val="accent1"/>
          </a:lnRef>
          <a:fillRef idx="0">
            <a:schemeClr val="accent1"/>
          </a:fillRef>
          <a:effectRef idx="0">
            <a:schemeClr val="accent1"/>
          </a:effectRef>
          <a:fontRef idx="minor">
            <a:schemeClr val="tx1"/>
          </a:fontRef>
        </p:style>
      </p:cxnSp>
      <p:cxnSp>
        <p:nvCxnSpPr>
          <p:cNvPr id="34" name="Gerader Verbinder 33"/>
          <p:cNvCxnSpPr/>
          <p:nvPr/>
        </p:nvCxnSpPr>
        <p:spPr>
          <a:xfrm>
            <a:off x="3242736" y="4152902"/>
            <a:ext cx="184150" cy="107950"/>
          </a:xfrm>
          <a:prstGeom prst="line">
            <a:avLst/>
          </a:prstGeom>
          <a:ln w="12700">
            <a:solidFill>
              <a:srgbClr val="FE6700"/>
            </a:solidFill>
            <a:tailEnd type="none"/>
          </a:ln>
        </p:spPr>
        <p:style>
          <a:lnRef idx="1">
            <a:schemeClr val="accent1"/>
          </a:lnRef>
          <a:fillRef idx="0">
            <a:schemeClr val="accent1"/>
          </a:fillRef>
          <a:effectRef idx="0">
            <a:schemeClr val="accent1"/>
          </a:effectRef>
          <a:fontRef idx="minor">
            <a:schemeClr val="tx1"/>
          </a:fontRef>
        </p:style>
      </p:cxnSp>
      <p:cxnSp>
        <p:nvCxnSpPr>
          <p:cNvPr id="38" name="Gerader Verbinder 37"/>
          <p:cNvCxnSpPr/>
          <p:nvPr/>
        </p:nvCxnSpPr>
        <p:spPr>
          <a:xfrm>
            <a:off x="2758760" y="4534189"/>
            <a:ext cx="232354" cy="99590"/>
          </a:xfrm>
          <a:prstGeom prst="line">
            <a:avLst/>
          </a:prstGeom>
          <a:ln w="12700">
            <a:solidFill>
              <a:srgbClr val="7C0A0E"/>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84100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Proposal for </a:t>
            </a:r>
            <a:r>
              <a:rPr lang="en-US" dirty="0" smtClean="0"/>
              <a:t>a mid vehicle concept.</a:t>
            </a:r>
            <a:br>
              <a:rPr lang="en-US" dirty="0" smtClean="0"/>
            </a:br>
            <a:r>
              <a:rPr lang="en-US" dirty="0" err="1" smtClean="0"/>
              <a:t>TExt</a:t>
            </a:r>
            <a:r>
              <a:rPr lang="en-US" dirty="0" smtClean="0"/>
              <a:t> Proposal. </a:t>
            </a:r>
            <a:r>
              <a:rPr lang="en-US" dirty="0" smtClean="0">
                <a:solidFill>
                  <a:srgbClr val="5B4334"/>
                </a:solidFill>
              </a:rPr>
              <a:t>~~ Any Feedback is welcomed! ~~</a:t>
            </a:r>
            <a:endParaRPr lang="en-US" dirty="0">
              <a:solidFill>
                <a:srgbClr val="5B4334"/>
              </a:solidFill>
            </a:endParaRPr>
          </a:p>
        </p:txBody>
      </p:sp>
      <p:sp>
        <p:nvSpPr>
          <p:cNvPr id="3" name="Inhaltsplatzhalter 2"/>
          <p:cNvSpPr>
            <a:spLocks noGrp="1"/>
          </p:cNvSpPr>
          <p:nvPr>
            <p:ph sz="quarter" idx="12"/>
          </p:nvPr>
        </p:nvSpPr>
        <p:spPr>
          <a:xfrm>
            <a:off x="488948" y="1413933"/>
            <a:ext cx="7681385" cy="4707467"/>
          </a:xfrm>
        </p:spPr>
        <p:txBody>
          <a:bodyPr/>
          <a:lstStyle/>
          <a:p>
            <a:pPr marL="0" indent="0">
              <a:buNone/>
            </a:pPr>
            <a:r>
              <a:rPr lang="en-US" sz="1400" dirty="0">
                <a:latin typeface="Times New Roman" panose="02020603050405020304" pitchFamily="18" charset="0"/>
                <a:cs typeface="Times New Roman" panose="02020603050405020304" pitchFamily="18" charset="0"/>
              </a:rPr>
              <a:t>2.3.2.x. At the request of the manufacturer the allowed interpolation range can be increased by 10 g/km CO</a:t>
            </a:r>
            <a:r>
              <a:rPr lang="en-US" sz="1400" baseline="-25000" dirty="0">
                <a:latin typeface="Times New Roman" panose="02020603050405020304" pitchFamily="18" charset="0"/>
                <a:cs typeface="Times New Roman" panose="02020603050405020304" pitchFamily="18" charset="0"/>
              </a:rPr>
              <a:t>2</a:t>
            </a:r>
            <a:r>
              <a:rPr lang="en-US" sz="1400" dirty="0">
                <a:latin typeface="Times New Roman" panose="02020603050405020304" pitchFamily="18" charset="0"/>
                <a:cs typeface="Times New Roman" panose="02020603050405020304" pitchFamily="18" charset="0"/>
              </a:rPr>
              <a:t> if a vehicle M is tested in that family and the conditions are met, see paragraph 2.3.2.y. of this Annex</a:t>
            </a:r>
            <a:r>
              <a:rPr lang="en-US" sz="1400" dirty="0" smtClean="0">
                <a:latin typeface="Times New Roman" panose="02020603050405020304" pitchFamily="18" charset="0"/>
                <a:cs typeface="Times New Roman" panose="02020603050405020304" pitchFamily="18" charset="0"/>
              </a:rPr>
              <a:t>.</a:t>
            </a:r>
            <a:endParaRPr lang="de-DE" sz="1400" dirty="0">
              <a:latin typeface="Times New Roman" panose="02020603050405020304" pitchFamily="18" charset="0"/>
              <a:cs typeface="Times New Roman" panose="02020603050405020304" pitchFamily="18" charset="0"/>
            </a:endParaRPr>
          </a:p>
          <a:p>
            <a:pPr marL="0" indent="0">
              <a:buNone/>
            </a:pPr>
            <a:r>
              <a:rPr lang="en-US" sz="1400" dirty="0">
                <a:latin typeface="Times New Roman" panose="02020603050405020304" pitchFamily="18" charset="0"/>
                <a:cs typeface="Times New Roman" panose="02020603050405020304" pitchFamily="18" charset="0"/>
              </a:rPr>
              <a:t>2.3.2.y. Vehicle M</a:t>
            </a:r>
            <a:endParaRPr lang="de-DE" sz="1400" dirty="0">
              <a:latin typeface="Times New Roman" panose="02020603050405020304" pitchFamily="18" charset="0"/>
              <a:cs typeface="Times New Roman" panose="02020603050405020304" pitchFamily="18" charset="0"/>
            </a:endParaRPr>
          </a:p>
          <a:p>
            <a:pPr marL="0" indent="0">
              <a:buNone/>
            </a:pPr>
            <a:r>
              <a:rPr lang="en-US" sz="1400" dirty="0">
                <a:latin typeface="Times New Roman" panose="02020603050405020304" pitchFamily="18" charset="0"/>
                <a:cs typeface="Times New Roman" panose="02020603050405020304" pitchFamily="18" charset="0"/>
              </a:rPr>
              <a:t>Vehicle M is a vehicle within the interpolation family </a:t>
            </a:r>
            <a:r>
              <a:rPr lang="en-US" sz="1400" dirty="0" smtClean="0">
                <a:latin typeface="Times New Roman" panose="02020603050405020304" pitchFamily="18" charset="0"/>
                <a:cs typeface="Times New Roman" panose="02020603050405020304" pitchFamily="18" charset="0"/>
              </a:rPr>
              <a:t>between the vehicles L and H. It is recommended to select vehicle M such, that the </a:t>
            </a:r>
            <a:r>
              <a:rPr lang="en-US" sz="1400" dirty="0">
                <a:latin typeface="Times New Roman" panose="02020603050405020304" pitchFamily="18" charset="0"/>
                <a:cs typeface="Times New Roman" panose="02020603050405020304" pitchFamily="18" charset="0"/>
              </a:rPr>
              <a:t>cycle energy demand </a:t>
            </a:r>
            <a:r>
              <a:rPr lang="en-US" sz="1400" dirty="0" smtClean="0">
                <a:latin typeface="Times New Roman" panose="02020603050405020304" pitchFamily="18" charset="0"/>
                <a:cs typeface="Times New Roman" panose="02020603050405020304" pitchFamily="18" charset="0"/>
              </a:rPr>
              <a:t>is approximately the </a:t>
            </a:r>
            <a:r>
              <a:rPr lang="en-US" sz="1400" dirty="0">
                <a:latin typeface="Times New Roman" panose="02020603050405020304" pitchFamily="18" charset="0"/>
                <a:cs typeface="Times New Roman" panose="02020603050405020304" pitchFamily="18" charset="0"/>
              </a:rPr>
              <a:t>arithmetic average of vehicles L and </a:t>
            </a:r>
            <a:r>
              <a:rPr lang="en-US" sz="1400" dirty="0" smtClean="0">
                <a:latin typeface="Times New Roman" panose="02020603050405020304" pitchFamily="18" charset="0"/>
                <a:cs typeface="Times New Roman" panose="02020603050405020304" pitchFamily="18" charset="0"/>
              </a:rPr>
              <a:t>H. The limits of the selection of vehicle M are such, that neither the upper nor the lower segment between the vehicles M and L/H is bigger than the allowed CO</a:t>
            </a:r>
            <a:r>
              <a:rPr lang="en-US" sz="1400" baseline="-25000" dirty="0" smtClean="0">
                <a:latin typeface="Times New Roman" panose="02020603050405020304" pitchFamily="18" charset="0"/>
                <a:cs typeface="Times New Roman" panose="02020603050405020304" pitchFamily="18" charset="0"/>
              </a:rPr>
              <a:t>2</a:t>
            </a:r>
            <a:r>
              <a:rPr lang="en-US" sz="1400" dirty="0" smtClean="0">
                <a:latin typeface="Times New Roman" panose="02020603050405020304" pitchFamily="18" charset="0"/>
                <a:cs typeface="Times New Roman" panose="02020603050405020304" pitchFamily="18" charset="0"/>
              </a:rPr>
              <a:t> range according to </a:t>
            </a:r>
            <a:r>
              <a:rPr lang="en-US" sz="1400" dirty="0">
                <a:latin typeface="Times New Roman" panose="02020603050405020304" pitchFamily="18" charset="0"/>
                <a:cs typeface="Times New Roman" panose="02020603050405020304" pitchFamily="18" charset="0"/>
              </a:rPr>
              <a:t>paragraph 2.3.2.2</a:t>
            </a:r>
            <a:r>
              <a:rPr lang="en-US" sz="1400" dirty="0" smtClean="0">
                <a:latin typeface="Times New Roman" panose="02020603050405020304" pitchFamily="18" charset="0"/>
                <a:cs typeface="Times New Roman" panose="02020603050405020304" pitchFamily="18" charset="0"/>
              </a:rPr>
              <a:t>. of this Annex. The </a:t>
            </a:r>
            <a:r>
              <a:rPr lang="en-US" sz="1400" dirty="0">
                <a:latin typeface="Times New Roman" panose="02020603050405020304" pitchFamily="18" charset="0"/>
                <a:cs typeface="Times New Roman" panose="02020603050405020304" pitchFamily="18" charset="0"/>
              </a:rPr>
              <a:t>defined road load coefficients and the defined test mass shall be recorded.</a:t>
            </a:r>
            <a:endParaRPr lang="de-DE" sz="1400" dirty="0">
              <a:latin typeface="Times New Roman" panose="02020603050405020304" pitchFamily="18" charset="0"/>
              <a:cs typeface="Times New Roman" panose="02020603050405020304" pitchFamily="18" charset="0"/>
            </a:endParaRPr>
          </a:p>
          <a:p>
            <a:pPr marL="0" indent="0">
              <a:buNone/>
            </a:pPr>
            <a:r>
              <a:rPr lang="en-US" sz="1400" dirty="0">
                <a:latin typeface="Times New Roman" panose="02020603050405020304" pitchFamily="18" charset="0"/>
                <a:cs typeface="Times New Roman" panose="02020603050405020304" pitchFamily="18" charset="0"/>
              </a:rPr>
              <a:t>The linearity of CO</a:t>
            </a:r>
            <a:r>
              <a:rPr lang="en-US" sz="1400" baseline="-25000" dirty="0">
                <a:latin typeface="Times New Roman" panose="02020603050405020304" pitchFamily="18" charset="0"/>
                <a:cs typeface="Times New Roman" panose="02020603050405020304" pitchFamily="18" charset="0"/>
              </a:rPr>
              <a:t>2</a:t>
            </a:r>
            <a:r>
              <a:rPr lang="en-US" sz="1400" dirty="0">
                <a:latin typeface="Times New Roman" panose="02020603050405020304" pitchFamily="18" charset="0"/>
                <a:cs typeface="Times New Roman" panose="02020603050405020304" pitchFamily="18" charset="0"/>
              </a:rPr>
              <a:t> mass emission for vehicle M shall be verified against the linear interpolated CO</a:t>
            </a:r>
            <a:r>
              <a:rPr lang="en-US" sz="1400" baseline="-25000" dirty="0">
                <a:latin typeface="Times New Roman" panose="02020603050405020304" pitchFamily="18" charset="0"/>
                <a:cs typeface="Times New Roman" panose="02020603050405020304" pitchFamily="18" charset="0"/>
              </a:rPr>
              <a:t>2</a:t>
            </a:r>
            <a:r>
              <a:rPr lang="en-US" sz="1400" dirty="0">
                <a:latin typeface="Times New Roman" panose="02020603050405020304" pitchFamily="18" charset="0"/>
                <a:cs typeface="Times New Roman" panose="02020603050405020304" pitchFamily="18" charset="0"/>
              </a:rPr>
              <a:t> mass emission between vehicle L and H over the applicable </a:t>
            </a:r>
            <a:r>
              <a:rPr lang="en-US" sz="1400" dirty="0" smtClean="0">
                <a:latin typeface="Times New Roman" panose="02020603050405020304" pitchFamily="18" charset="0"/>
                <a:cs typeface="Times New Roman" panose="02020603050405020304" pitchFamily="18" charset="0"/>
              </a:rPr>
              <a:t>cycle. For </a:t>
            </a:r>
            <a:r>
              <a:rPr lang="en-US" sz="1400" dirty="0">
                <a:latin typeface="Times New Roman" panose="02020603050405020304" pitchFamily="18" charset="0"/>
                <a:cs typeface="Times New Roman" panose="02020603050405020304" pitchFamily="18" charset="0"/>
              </a:rPr>
              <a:t>that verification, the CO</a:t>
            </a:r>
            <a:r>
              <a:rPr lang="en-US" sz="1400" baseline="-25000" dirty="0">
                <a:latin typeface="Times New Roman" panose="02020603050405020304" pitchFamily="18" charset="0"/>
                <a:cs typeface="Times New Roman" panose="02020603050405020304" pitchFamily="18" charset="0"/>
              </a:rPr>
              <a:t>2</a:t>
            </a:r>
            <a:r>
              <a:rPr lang="en-US" sz="1400" dirty="0">
                <a:latin typeface="Times New Roman" panose="02020603050405020304" pitchFamily="18" charset="0"/>
                <a:cs typeface="Times New Roman" panose="02020603050405020304" pitchFamily="18" charset="0"/>
              </a:rPr>
              <a:t> values </a:t>
            </a:r>
            <a:r>
              <a:rPr lang="en-US" sz="1400" dirty="0" smtClean="0">
                <a:latin typeface="Times New Roman" panose="02020603050405020304" pitchFamily="18" charset="0"/>
                <a:cs typeface="Times New Roman" panose="02020603050405020304" pitchFamily="18" charset="0"/>
              </a:rPr>
              <a:t>at the stage resulting from </a:t>
            </a:r>
            <a:r>
              <a:rPr lang="en-US" sz="1400" dirty="0">
                <a:latin typeface="Times New Roman" panose="02020603050405020304" pitchFamily="18" charset="0"/>
                <a:cs typeface="Times New Roman" panose="02020603050405020304" pitchFamily="18" charset="0"/>
              </a:rPr>
              <a:t>step 3 (including </a:t>
            </a:r>
            <a:r>
              <a:rPr lang="en-US" sz="1400" dirty="0" smtClean="0">
                <a:latin typeface="Times New Roman" panose="02020603050405020304" pitchFamily="18" charset="0"/>
                <a:cs typeface="Times New Roman" panose="02020603050405020304" pitchFamily="18" charset="0"/>
              </a:rPr>
              <a:t>RCB </a:t>
            </a:r>
            <a:r>
              <a:rPr lang="en-US" sz="1400" dirty="0">
                <a:latin typeface="Times New Roman" panose="02020603050405020304" pitchFamily="18" charset="0"/>
                <a:cs typeface="Times New Roman" panose="02020603050405020304" pitchFamily="18" charset="0"/>
              </a:rPr>
              <a:t>correction), defined in Table 7/1 of Annex 7, shall be </a:t>
            </a:r>
            <a:r>
              <a:rPr lang="en-US" sz="1400" dirty="0" smtClean="0">
                <a:latin typeface="Times New Roman" panose="02020603050405020304" pitchFamily="18" charset="0"/>
                <a:cs typeface="Times New Roman" panose="02020603050405020304" pitchFamily="18" charset="0"/>
              </a:rPr>
              <a:t>used for both, the result from the tested vehicle M and the interpolated CO</a:t>
            </a:r>
            <a:r>
              <a:rPr lang="en-US" sz="1400" baseline="-25000" dirty="0" smtClean="0">
                <a:latin typeface="Times New Roman" panose="02020603050405020304" pitchFamily="18" charset="0"/>
                <a:cs typeface="Times New Roman" panose="02020603050405020304" pitchFamily="18" charset="0"/>
              </a:rPr>
              <a:t>2</a:t>
            </a:r>
            <a:r>
              <a:rPr lang="en-US" sz="1400" dirty="0" smtClean="0">
                <a:latin typeface="Times New Roman" panose="02020603050405020304" pitchFamily="18" charset="0"/>
                <a:cs typeface="Times New Roman" panose="02020603050405020304" pitchFamily="18" charset="0"/>
              </a:rPr>
              <a:t> mass emissions.</a:t>
            </a:r>
          </a:p>
          <a:p>
            <a:pPr marL="0" indent="0">
              <a:buNone/>
            </a:pPr>
            <a:r>
              <a:rPr lang="en-US" sz="1400" dirty="0" smtClean="0">
                <a:latin typeface="Times New Roman" panose="02020603050405020304" pitchFamily="18" charset="0"/>
                <a:cs typeface="Times New Roman" panose="02020603050405020304" pitchFamily="18" charset="0"/>
              </a:rPr>
              <a:t>The </a:t>
            </a:r>
            <a:r>
              <a:rPr lang="en-US" sz="1400" dirty="0">
                <a:latin typeface="Times New Roman" panose="02020603050405020304" pitchFamily="18" charset="0"/>
                <a:cs typeface="Times New Roman" panose="02020603050405020304" pitchFamily="18" charset="0"/>
              </a:rPr>
              <a:t>linearity criterion for vehicle M shall be considered </a:t>
            </a:r>
            <a:r>
              <a:rPr lang="en-US" sz="1400" dirty="0" smtClean="0">
                <a:latin typeface="Times New Roman" panose="02020603050405020304" pitchFamily="18" charset="0"/>
                <a:cs typeface="Times New Roman" panose="02020603050405020304" pitchFamily="18" charset="0"/>
              </a:rPr>
              <a:t>fulfilled, if </a:t>
            </a:r>
            <a:r>
              <a:rPr lang="en-US" sz="1400" dirty="0">
                <a:latin typeface="Times New Roman" panose="02020603050405020304" pitchFamily="18" charset="0"/>
                <a:cs typeface="Times New Roman" panose="02020603050405020304" pitchFamily="18" charset="0"/>
              </a:rPr>
              <a:t>the measured CO</a:t>
            </a:r>
            <a:r>
              <a:rPr lang="en-US" sz="1400" baseline="-25000" dirty="0">
                <a:latin typeface="Times New Roman" panose="02020603050405020304" pitchFamily="18" charset="0"/>
                <a:cs typeface="Times New Roman" panose="02020603050405020304" pitchFamily="18" charset="0"/>
              </a:rPr>
              <a:t>2</a:t>
            </a:r>
            <a:r>
              <a:rPr lang="en-US" sz="1400" dirty="0">
                <a:latin typeface="Times New Roman" panose="02020603050405020304" pitchFamily="18" charset="0"/>
                <a:cs typeface="Times New Roman" panose="02020603050405020304" pitchFamily="18" charset="0"/>
              </a:rPr>
              <a:t> mass emission of the </a:t>
            </a:r>
            <a:r>
              <a:rPr lang="en-US" sz="1400" dirty="0" smtClean="0">
                <a:latin typeface="Times New Roman" panose="02020603050405020304" pitchFamily="18" charset="0"/>
                <a:cs typeface="Times New Roman" panose="02020603050405020304" pitchFamily="18" charset="0"/>
              </a:rPr>
              <a:t>vehicle M over </a:t>
            </a:r>
            <a:r>
              <a:rPr lang="en-US" sz="1400" dirty="0">
                <a:latin typeface="Times New Roman" panose="02020603050405020304" pitchFamily="18" charset="0"/>
                <a:cs typeface="Times New Roman" panose="02020603050405020304" pitchFamily="18" charset="0"/>
              </a:rPr>
              <a:t>the applicable WLTC </a:t>
            </a:r>
            <a:r>
              <a:rPr lang="en-US" sz="1400" dirty="0" smtClean="0">
                <a:latin typeface="Times New Roman" panose="02020603050405020304" pitchFamily="18" charset="0"/>
                <a:cs typeface="Times New Roman" panose="02020603050405020304" pitchFamily="18" charset="0"/>
              </a:rPr>
              <a:t>minus </a:t>
            </a:r>
            <a:r>
              <a:rPr lang="en-US" sz="1400" dirty="0">
                <a:latin typeface="Times New Roman" panose="02020603050405020304" pitchFamily="18" charset="0"/>
                <a:cs typeface="Times New Roman" panose="02020603050405020304" pitchFamily="18" charset="0"/>
              </a:rPr>
              <a:t>the CO</a:t>
            </a:r>
            <a:r>
              <a:rPr lang="en-US" sz="1400" baseline="-25000" dirty="0">
                <a:latin typeface="Times New Roman" panose="02020603050405020304" pitchFamily="18" charset="0"/>
                <a:cs typeface="Times New Roman" panose="02020603050405020304" pitchFamily="18" charset="0"/>
              </a:rPr>
              <a:t>2</a:t>
            </a:r>
            <a:r>
              <a:rPr lang="en-US" sz="1400" dirty="0">
                <a:latin typeface="Times New Roman" panose="02020603050405020304" pitchFamily="18" charset="0"/>
                <a:cs typeface="Times New Roman" panose="02020603050405020304" pitchFamily="18" charset="0"/>
              </a:rPr>
              <a:t> mass emission derived by interpolation </a:t>
            </a:r>
            <a:r>
              <a:rPr lang="en-US" sz="1400">
                <a:latin typeface="Times New Roman" panose="02020603050405020304" pitchFamily="18" charset="0"/>
                <a:cs typeface="Times New Roman" panose="02020603050405020304" pitchFamily="18" charset="0"/>
              </a:rPr>
              <a:t>is </a:t>
            </a:r>
            <a:r>
              <a:rPr lang="en-US" sz="1400" smtClean="0">
                <a:latin typeface="Times New Roman" panose="02020603050405020304" pitchFamily="18" charset="0"/>
                <a:cs typeface="Times New Roman" panose="02020603050405020304" pitchFamily="18" charset="0"/>
              </a:rPr>
              <a:t>less </a:t>
            </a:r>
            <a:r>
              <a:rPr lang="en-US" sz="1400" dirty="0">
                <a:latin typeface="Times New Roman" panose="02020603050405020304" pitchFamily="18" charset="0"/>
                <a:cs typeface="Times New Roman" panose="02020603050405020304" pitchFamily="18" charset="0"/>
              </a:rPr>
              <a:t>than 3 g/km or 3% of the interpolated value, whichever value is </a:t>
            </a:r>
            <a:r>
              <a:rPr lang="en-US" sz="1400" dirty="0" smtClean="0">
                <a:latin typeface="Times New Roman" panose="02020603050405020304" pitchFamily="18" charset="0"/>
                <a:cs typeface="Times New Roman" panose="02020603050405020304" pitchFamily="18" charset="0"/>
              </a:rPr>
              <a:t>smaller. In the case where the </a:t>
            </a:r>
            <a:r>
              <a:rPr lang="en-US" sz="1400" dirty="0">
                <a:latin typeface="Times New Roman" panose="02020603050405020304" pitchFamily="18" charset="0"/>
                <a:cs typeface="Times New Roman" panose="02020603050405020304" pitchFamily="18" charset="0"/>
              </a:rPr>
              <a:t>interpolated CO</a:t>
            </a:r>
            <a:r>
              <a:rPr lang="en-US" sz="1400" baseline="-25000" dirty="0">
                <a:latin typeface="Times New Roman" panose="02020603050405020304" pitchFamily="18" charset="0"/>
                <a:cs typeface="Times New Roman" panose="02020603050405020304" pitchFamily="18" charset="0"/>
              </a:rPr>
              <a:t>2</a:t>
            </a:r>
            <a:r>
              <a:rPr lang="en-US" sz="1400" dirty="0">
                <a:latin typeface="Times New Roman" panose="02020603050405020304" pitchFamily="18" charset="0"/>
                <a:cs typeface="Times New Roman" panose="02020603050405020304" pitchFamily="18" charset="0"/>
              </a:rPr>
              <a:t> mass emission </a:t>
            </a:r>
            <a:r>
              <a:rPr lang="en-US" sz="1400" dirty="0" smtClean="0">
                <a:latin typeface="Times New Roman" panose="02020603050405020304" pitchFamily="18" charset="0"/>
                <a:cs typeface="Times New Roman" panose="02020603050405020304" pitchFamily="18" charset="0"/>
              </a:rPr>
              <a:t>is below </a:t>
            </a:r>
            <a:r>
              <a:rPr lang="en-US" sz="1400" dirty="0">
                <a:latin typeface="Times New Roman" panose="02020603050405020304" pitchFamily="18" charset="0"/>
                <a:cs typeface="Times New Roman" panose="02020603050405020304" pitchFamily="18" charset="0"/>
              </a:rPr>
              <a:t>33 </a:t>
            </a:r>
            <a:r>
              <a:rPr lang="en-US" sz="1400" dirty="0" smtClean="0">
                <a:latin typeface="Times New Roman" panose="02020603050405020304" pitchFamily="18" charset="0"/>
                <a:cs typeface="Times New Roman" panose="02020603050405020304" pitchFamily="18" charset="0"/>
              </a:rPr>
              <a:t>g/km, </a:t>
            </a:r>
            <a:r>
              <a:rPr lang="en-US" sz="1400" dirty="0">
                <a:latin typeface="Times New Roman" panose="02020603050405020304" pitchFamily="18" charset="0"/>
                <a:cs typeface="Times New Roman" panose="02020603050405020304" pitchFamily="18" charset="0"/>
              </a:rPr>
              <a:t>the 3% criterion shall be replaced by 1 g/km</a:t>
            </a:r>
            <a:r>
              <a:rPr lang="en-US" sz="1400" dirty="0" smtClean="0">
                <a:latin typeface="Times New Roman" panose="02020603050405020304" pitchFamily="18" charset="0"/>
                <a:cs typeface="Times New Roman" panose="02020603050405020304" pitchFamily="18" charset="0"/>
              </a:rPr>
              <a:t>.</a:t>
            </a:r>
          </a:p>
          <a:p>
            <a:pPr marL="0" indent="0">
              <a:buNone/>
            </a:pPr>
            <a:r>
              <a:rPr lang="en-US" sz="1400" dirty="0" smtClean="0">
                <a:latin typeface="Times New Roman" panose="02020603050405020304" pitchFamily="18" charset="0"/>
                <a:cs typeface="Times New Roman" panose="02020603050405020304" pitchFamily="18" charset="0"/>
              </a:rPr>
              <a:t>If </a:t>
            </a:r>
            <a:r>
              <a:rPr lang="en-US" sz="1400" dirty="0">
                <a:latin typeface="Times New Roman" panose="02020603050405020304" pitchFamily="18" charset="0"/>
                <a:cs typeface="Times New Roman" panose="02020603050405020304" pitchFamily="18" charset="0"/>
              </a:rPr>
              <a:t>the linearity criterion is fulfilled, individual vehicles are interpolated between vehicles L and H.</a:t>
            </a:r>
            <a:endParaRPr lang="de-DE" sz="1400" dirty="0">
              <a:latin typeface="Times New Roman" panose="02020603050405020304" pitchFamily="18" charset="0"/>
              <a:cs typeface="Times New Roman" panose="02020603050405020304" pitchFamily="18" charset="0"/>
            </a:endParaRPr>
          </a:p>
          <a:p>
            <a:pPr marL="0" indent="0">
              <a:buNone/>
            </a:pPr>
            <a:r>
              <a:rPr lang="en-US" sz="1400" dirty="0">
                <a:latin typeface="Times New Roman" panose="02020603050405020304" pitchFamily="18" charset="0"/>
                <a:cs typeface="Times New Roman" panose="02020603050405020304" pitchFamily="18" charset="0"/>
              </a:rPr>
              <a:t>If the linearity criterion is not fulfilled, the interpolation family shall be split into two sub-families for vehicles with a cycle energy demand between vehicles L and M, and vehicles with a cycle energy demand between vehicles M and H.</a:t>
            </a:r>
            <a:endParaRPr lang="de-DE" sz="1400" dirty="0">
              <a:latin typeface="Times New Roman" panose="02020603050405020304" pitchFamily="18" charset="0"/>
              <a:cs typeface="Times New Roman" panose="02020603050405020304" pitchFamily="18" charset="0"/>
            </a:endParaRPr>
          </a:p>
        </p:txBody>
      </p:sp>
      <p:sp>
        <p:nvSpPr>
          <p:cNvPr id="4" name="Fußzeilenplatzhalter 3"/>
          <p:cNvSpPr>
            <a:spLocks noGrp="1"/>
          </p:cNvSpPr>
          <p:nvPr>
            <p:ph type="ftr" sz="quarter" idx="13"/>
          </p:nvPr>
        </p:nvSpPr>
        <p:spPr/>
        <p:txBody>
          <a:bodyPr/>
          <a:lstStyle/>
          <a:p>
            <a:pPr algn="l"/>
            <a:r>
              <a:rPr lang="en-US" smtClean="0"/>
              <a:t>Proposal for a mid-vehicle concept | BMW | 12.04.2018</a:t>
            </a:r>
            <a:endParaRPr lang="en-GB" dirty="0"/>
          </a:p>
        </p:txBody>
      </p:sp>
      <p:sp>
        <p:nvSpPr>
          <p:cNvPr id="5" name="Foliennummernplatzhalter 4"/>
          <p:cNvSpPr>
            <a:spLocks noGrp="1"/>
          </p:cNvSpPr>
          <p:nvPr>
            <p:ph type="sldNum" sz="quarter" idx="14"/>
          </p:nvPr>
        </p:nvSpPr>
        <p:spPr/>
        <p:txBody>
          <a:bodyPr/>
          <a:lstStyle/>
          <a:p>
            <a:r>
              <a:rPr lang="en-GB" dirty="0" smtClean="0"/>
              <a:t>Page </a:t>
            </a:r>
            <a:fld id="{AA807A42-CF27-4B84-8583-18EBE418342E}" type="slidenum">
              <a:rPr lang="en-GB" smtClean="0"/>
              <a:pPr/>
              <a:t>6</a:t>
            </a:fld>
            <a:endParaRPr lang="en-GB" dirty="0"/>
          </a:p>
        </p:txBody>
      </p:sp>
      <p:sp>
        <p:nvSpPr>
          <p:cNvPr id="6" name="Richtungspfeil 5"/>
          <p:cNvSpPr/>
          <p:nvPr/>
        </p:nvSpPr>
        <p:spPr>
          <a:xfrm flipH="1">
            <a:off x="8872357" y="1413934"/>
            <a:ext cx="2841273" cy="431800"/>
          </a:xfrm>
          <a:prstGeom prst="homePlate">
            <a:avLst/>
          </a:prstGeom>
          <a:solidFill>
            <a:schemeClr val="bg1"/>
          </a:solidFill>
          <a:ln w="28575">
            <a:solidFill>
              <a:srgbClr val="3F7BFD"/>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eaLnBrk="1" fontAlgn="auto" hangingPunct="1">
              <a:lnSpc>
                <a:spcPct val="100000"/>
              </a:lnSpc>
              <a:spcBef>
                <a:spcPts val="0"/>
              </a:spcBef>
              <a:spcAft>
                <a:spcPts val="0"/>
              </a:spcAft>
            </a:pPr>
            <a:r>
              <a:rPr lang="en-GB" sz="1800" b="0" i="0" u="none" baseline="0" dirty="0" smtClean="0">
                <a:solidFill>
                  <a:schemeClr val="tx1"/>
                </a:solidFill>
                <a:latin typeface="BMW Group Condensed" panose="020B0606020202020204" pitchFamily="34" charset="0"/>
              </a:rPr>
              <a:t>Allow for additional 10 g/km</a:t>
            </a:r>
          </a:p>
        </p:txBody>
      </p:sp>
      <p:sp>
        <p:nvSpPr>
          <p:cNvPr id="7" name="Richtungspfeil 6"/>
          <p:cNvSpPr/>
          <p:nvPr/>
        </p:nvSpPr>
        <p:spPr>
          <a:xfrm flipH="1">
            <a:off x="8872357" y="2455334"/>
            <a:ext cx="2841273" cy="431800"/>
          </a:xfrm>
          <a:prstGeom prst="homePlate">
            <a:avLst/>
          </a:prstGeom>
          <a:solidFill>
            <a:schemeClr val="bg1"/>
          </a:solidFill>
          <a:ln w="28575">
            <a:solidFill>
              <a:srgbClr val="3F7BFD"/>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eaLnBrk="1" fontAlgn="auto" hangingPunct="1">
              <a:lnSpc>
                <a:spcPct val="100000"/>
              </a:lnSpc>
              <a:spcBef>
                <a:spcPts val="0"/>
              </a:spcBef>
              <a:spcAft>
                <a:spcPts val="0"/>
              </a:spcAft>
            </a:pPr>
            <a:r>
              <a:rPr lang="en-GB" sz="1800" b="0" i="0" u="none" baseline="0" dirty="0" smtClean="0">
                <a:solidFill>
                  <a:schemeClr val="tx1"/>
                </a:solidFill>
                <a:latin typeface="BMW Group Condensed" panose="020B0606020202020204" pitchFamily="34" charset="0"/>
              </a:rPr>
              <a:t>Find the "Mid-vehicle".</a:t>
            </a:r>
          </a:p>
        </p:txBody>
      </p:sp>
      <p:sp>
        <p:nvSpPr>
          <p:cNvPr id="8" name="Richtungspfeil 7"/>
          <p:cNvSpPr/>
          <p:nvPr/>
        </p:nvSpPr>
        <p:spPr>
          <a:xfrm flipH="1">
            <a:off x="8872357" y="3356002"/>
            <a:ext cx="2841273" cy="431800"/>
          </a:xfrm>
          <a:prstGeom prst="homePlate">
            <a:avLst/>
          </a:prstGeom>
          <a:solidFill>
            <a:schemeClr val="bg1"/>
          </a:solidFill>
          <a:ln w="28575">
            <a:solidFill>
              <a:srgbClr val="3F7BFD"/>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eaLnBrk="1" fontAlgn="auto" hangingPunct="1">
              <a:lnSpc>
                <a:spcPct val="100000"/>
              </a:lnSpc>
              <a:spcBef>
                <a:spcPts val="0"/>
              </a:spcBef>
              <a:spcAft>
                <a:spcPts val="0"/>
              </a:spcAft>
            </a:pPr>
            <a:r>
              <a:rPr lang="en-GB" sz="1800" b="0" i="0" u="none" baseline="0" dirty="0" smtClean="0">
                <a:solidFill>
                  <a:schemeClr val="tx1"/>
                </a:solidFill>
                <a:latin typeface="BMW Group Condensed" panose="020B0606020202020204" pitchFamily="34" charset="0"/>
              </a:rPr>
              <a:t>Check linearity.</a:t>
            </a:r>
          </a:p>
        </p:txBody>
      </p:sp>
      <p:sp>
        <p:nvSpPr>
          <p:cNvPr id="9" name="Richtungspfeil 8"/>
          <p:cNvSpPr/>
          <p:nvPr/>
        </p:nvSpPr>
        <p:spPr>
          <a:xfrm flipH="1">
            <a:off x="8872356" y="4436564"/>
            <a:ext cx="2841273" cy="694237"/>
          </a:xfrm>
          <a:prstGeom prst="homePlate">
            <a:avLst>
              <a:gd name="adj" fmla="val 30784"/>
            </a:avLst>
          </a:prstGeom>
          <a:solidFill>
            <a:schemeClr val="bg1"/>
          </a:solidFill>
          <a:ln w="28575">
            <a:solidFill>
              <a:srgbClr val="3F7BFD"/>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eaLnBrk="1" fontAlgn="auto" hangingPunct="1">
              <a:lnSpc>
                <a:spcPct val="100000"/>
              </a:lnSpc>
              <a:spcBef>
                <a:spcPts val="0"/>
              </a:spcBef>
              <a:spcAft>
                <a:spcPts val="0"/>
              </a:spcAft>
            </a:pPr>
            <a:r>
              <a:rPr lang="en-GB" sz="1800" b="0" i="0" u="none" baseline="0" dirty="0" smtClean="0">
                <a:solidFill>
                  <a:schemeClr val="tx1"/>
                </a:solidFill>
                <a:latin typeface="BMW Group Condensed" panose="020B0606020202020204" pitchFamily="34" charset="0"/>
              </a:rPr>
              <a:t>Criteria is 3%,</a:t>
            </a:r>
            <a:r>
              <a:rPr lang="en-GB" sz="1800" b="0" i="0" u="none" dirty="0" smtClean="0">
                <a:solidFill>
                  <a:schemeClr val="tx1"/>
                </a:solidFill>
                <a:latin typeface="BMW Group Condensed" panose="020B0606020202020204" pitchFamily="34" charset="0"/>
              </a:rPr>
              <a:t> limited between 1 g/km and 3 g/km.</a:t>
            </a:r>
            <a:endParaRPr lang="en-GB" sz="1800" b="0" i="0" u="none" baseline="0" dirty="0" smtClean="0">
              <a:solidFill>
                <a:schemeClr val="tx1"/>
              </a:solidFill>
              <a:latin typeface="BMW Group Condensed" panose="020B0606020202020204" pitchFamily="34" charset="0"/>
            </a:endParaRPr>
          </a:p>
        </p:txBody>
      </p:sp>
      <p:sp>
        <p:nvSpPr>
          <p:cNvPr id="10" name="Richtungspfeil 9"/>
          <p:cNvSpPr/>
          <p:nvPr/>
        </p:nvSpPr>
        <p:spPr>
          <a:xfrm flipH="1">
            <a:off x="8872357" y="5651709"/>
            <a:ext cx="2841273" cy="431800"/>
          </a:xfrm>
          <a:prstGeom prst="homePlate">
            <a:avLst/>
          </a:prstGeom>
          <a:solidFill>
            <a:schemeClr val="bg1"/>
          </a:solidFill>
          <a:ln w="28575">
            <a:solidFill>
              <a:srgbClr val="3F7BFD"/>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eaLnBrk="1" fontAlgn="auto" hangingPunct="1">
              <a:lnSpc>
                <a:spcPct val="100000"/>
              </a:lnSpc>
              <a:spcBef>
                <a:spcPts val="0"/>
              </a:spcBef>
              <a:spcAft>
                <a:spcPts val="0"/>
              </a:spcAft>
            </a:pPr>
            <a:r>
              <a:rPr lang="en-GB" sz="1800" b="0" i="0" u="none" baseline="0" dirty="0" smtClean="0">
                <a:solidFill>
                  <a:schemeClr val="tx1"/>
                </a:solidFill>
                <a:latin typeface="BMW Group Condensed" panose="020B0606020202020204" pitchFamily="34" charset="0"/>
              </a:rPr>
              <a:t>Conclusion</a:t>
            </a:r>
            <a:r>
              <a:rPr lang="en-GB" sz="1800" b="0" i="0" u="none" dirty="0" smtClean="0">
                <a:solidFill>
                  <a:schemeClr val="tx1"/>
                </a:solidFill>
                <a:latin typeface="BMW Group Condensed" panose="020B0606020202020204" pitchFamily="34" charset="0"/>
              </a:rPr>
              <a:t> and decision.</a:t>
            </a:r>
            <a:endParaRPr lang="en-GB" sz="1800" b="0" i="0" u="none" baseline="0" dirty="0" smtClean="0">
              <a:solidFill>
                <a:schemeClr val="tx1"/>
              </a:solidFill>
              <a:latin typeface="BMW Group Condensed" panose="020B0606020202020204" pitchFamily="34" charset="0"/>
            </a:endParaRPr>
          </a:p>
        </p:txBody>
      </p:sp>
      <p:sp>
        <p:nvSpPr>
          <p:cNvPr id="11" name="Richtungspfeil 10"/>
          <p:cNvSpPr/>
          <p:nvPr/>
        </p:nvSpPr>
        <p:spPr>
          <a:xfrm flipH="1">
            <a:off x="8872356" y="3845008"/>
            <a:ext cx="2841273" cy="431800"/>
          </a:xfrm>
          <a:prstGeom prst="homePlate">
            <a:avLst/>
          </a:prstGeom>
          <a:solidFill>
            <a:schemeClr val="bg1"/>
          </a:solidFill>
          <a:ln w="28575">
            <a:solidFill>
              <a:srgbClr val="3F7BFD"/>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eaLnBrk="1" fontAlgn="auto" hangingPunct="1">
              <a:lnSpc>
                <a:spcPct val="100000"/>
              </a:lnSpc>
              <a:spcBef>
                <a:spcPts val="0"/>
              </a:spcBef>
              <a:spcAft>
                <a:spcPts val="0"/>
              </a:spcAft>
            </a:pPr>
            <a:r>
              <a:rPr lang="en-GB" sz="1800" b="0" i="0" u="none" baseline="0" dirty="0" smtClean="0">
                <a:solidFill>
                  <a:schemeClr val="tx1"/>
                </a:solidFill>
                <a:latin typeface="BMW Group Condensed" panose="020B0606020202020204" pitchFamily="34" charset="0"/>
              </a:rPr>
              <a:t>Define</a:t>
            </a:r>
            <a:r>
              <a:rPr lang="en-GB" sz="1800" b="0" i="0" u="none" dirty="0" smtClean="0">
                <a:solidFill>
                  <a:schemeClr val="tx1"/>
                </a:solidFill>
                <a:latin typeface="BMW Group Condensed" panose="020B0606020202020204" pitchFamily="34" charset="0"/>
              </a:rPr>
              <a:t> clear reference.</a:t>
            </a:r>
            <a:endParaRPr lang="en-GB" sz="1800" b="0" i="0" u="none" baseline="0" dirty="0" smtClean="0">
              <a:solidFill>
                <a:schemeClr val="tx1"/>
              </a:solidFill>
              <a:latin typeface="BMW Group Condensed" panose="020B0606020202020204" pitchFamily="34" charset="0"/>
            </a:endParaRPr>
          </a:p>
        </p:txBody>
      </p:sp>
    </p:spTree>
    <p:extLst>
      <p:ext uri="{BB962C8B-B14F-4D97-AF65-F5344CB8AC3E}">
        <p14:creationId xmlns:p14="http://schemas.microsoft.com/office/powerpoint/2010/main" val="15933549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Proposal for </a:t>
            </a:r>
            <a:r>
              <a:rPr lang="en-US" dirty="0" smtClean="0"/>
              <a:t>a mid vehicle concept.</a:t>
            </a:r>
            <a:br>
              <a:rPr lang="en-US" dirty="0" smtClean="0"/>
            </a:br>
            <a:r>
              <a:rPr lang="en-US" dirty="0" smtClean="0"/>
              <a:t>Conclusion.</a:t>
            </a:r>
            <a:endParaRPr lang="en-US" dirty="0"/>
          </a:p>
        </p:txBody>
      </p:sp>
      <p:sp>
        <p:nvSpPr>
          <p:cNvPr id="3" name="Inhaltsplatzhalter 2"/>
          <p:cNvSpPr>
            <a:spLocks noGrp="1"/>
          </p:cNvSpPr>
          <p:nvPr>
            <p:ph sz="quarter" idx="12"/>
          </p:nvPr>
        </p:nvSpPr>
        <p:spPr>
          <a:xfrm>
            <a:off x="488948" y="1413933"/>
            <a:ext cx="7174487" cy="4707467"/>
          </a:xfrm>
        </p:spPr>
        <p:txBody>
          <a:bodyPr/>
          <a:lstStyle/>
          <a:p>
            <a:pPr>
              <a:spcBef>
                <a:spcPct val="0"/>
              </a:spcBef>
            </a:pPr>
            <a:r>
              <a:rPr lang="en-GB" dirty="0" smtClean="0">
                <a:ea typeface="ＭＳ Ｐゴシック" charset="-128"/>
              </a:rPr>
              <a:t>Proposal already positively received at several meetings in the last year.</a:t>
            </a:r>
          </a:p>
          <a:p>
            <a:pPr>
              <a:spcBef>
                <a:spcPct val="0"/>
              </a:spcBef>
            </a:pPr>
            <a:r>
              <a:rPr lang="en-GB" dirty="0" smtClean="0"/>
              <a:t>Using the mid-vehicle reduces </a:t>
            </a:r>
            <a:r>
              <a:rPr lang="en-GB" dirty="0"/>
              <a:t>the effective interpolation range to approx. 20 g/km</a:t>
            </a:r>
            <a:r>
              <a:rPr lang="en-GB" dirty="0" smtClean="0"/>
              <a:t>. In other words: The interpolation line, which is based on measurements, is not extended. There is never a case, where two vehicles are more than 30 g/km apart </a:t>
            </a:r>
            <a:r>
              <a:rPr lang="en-GB" u="sng" dirty="0" smtClean="0"/>
              <a:t>without a test result</a:t>
            </a:r>
            <a:r>
              <a:rPr lang="en-GB" dirty="0" smtClean="0"/>
              <a:t>. Therefore the initial decisions in WLTP Phase 1 are not changed.</a:t>
            </a:r>
          </a:p>
          <a:p>
            <a:pPr fontAlgn="ctr"/>
            <a:r>
              <a:rPr lang="en-GB" dirty="0"/>
              <a:t>This concept is already in place for hybrids.</a:t>
            </a:r>
            <a:endParaRPr lang="de-DE" dirty="0"/>
          </a:p>
          <a:p>
            <a:pPr fontAlgn="ctr"/>
            <a:r>
              <a:rPr lang="en-GB" dirty="0"/>
              <a:t>Allowing bigger families will increase transparency of membership of vehicles to their families. Otherwise one vehicle may belong to two different families, on choice by the OEM.</a:t>
            </a:r>
            <a:endParaRPr lang="de-DE" dirty="0"/>
          </a:p>
          <a:p>
            <a:pPr fontAlgn="ctr"/>
            <a:r>
              <a:rPr lang="en-GB" dirty="0"/>
              <a:t>This </a:t>
            </a:r>
            <a:r>
              <a:rPr lang="en-GB" dirty="0" smtClean="0"/>
              <a:t>will </a:t>
            </a:r>
            <a:r>
              <a:rPr lang="en-GB" dirty="0"/>
              <a:t>reduce </a:t>
            </a:r>
            <a:r>
              <a:rPr lang="en-GB" dirty="0" smtClean="0"/>
              <a:t>administrative and testing burden. This additional burden we are facing today is without any benefit for environment or precision of the results.</a:t>
            </a:r>
          </a:p>
          <a:p>
            <a:pPr fontAlgn="ctr"/>
            <a:r>
              <a:rPr lang="en-GB" u="sng" dirty="0" smtClean="0"/>
              <a:t>This proposal should be assessed on a technical basis.</a:t>
            </a:r>
            <a:r>
              <a:rPr lang="en-GB" dirty="0" smtClean="0"/>
              <a:t> The initial decision on 30g/km limit was not a political one, but based on the knowledge at that time. We now have more knowledge and should make use of that experience.</a:t>
            </a:r>
            <a:endParaRPr lang="de-DE" dirty="0"/>
          </a:p>
        </p:txBody>
      </p:sp>
      <p:sp>
        <p:nvSpPr>
          <p:cNvPr id="4" name="Fußzeilenplatzhalter 3"/>
          <p:cNvSpPr>
            <a:spLocks noGrp="1"/>
          </p:cNvSpPr>
          <p:nvPr>
            <p:ph type="ftr" sz="quarter" idx="13"/>
          </p:nvPr>
        </p:nvSpPr>
        <p:spPr/>
        <p:txBody>
          <a:bodyPr/>
          <a:lstStyle/>
          <a:p>
            <a:pPr algn="l"/>
            <a:r>
              <a:rPr lang="en-US" smtClean="0"/>
              <a:t>Proposal for a mid-vehicle concept | BMW | 12.04.2018</a:t>
            </a:r>
            <a:endParaRPr lang="en-GB" dirty="0"/>
          </a:p>
        </p:txBody>
      </p:sp>
      <p:sp>
        <p:nvSpPr>
          <p:cNvPr id="5" name="Foliennummernplatzhalter 4"/>
          <p:cNvSpPr>
            <a:spLocks noGrp="1"/>
          </p:cNvSpPr>
          <p:nvPr>
            <p:ph type="sldNum" sz="quarter" idx="14"/>
          </p:nvPr>
        </p:nvSpPr>
        <p:spPr/>
        <p:txBody>
          <a:bodyPr/>
          <a:lstStyle/>
          <a:p>
            <a:r>
              <a:rPr lang="en-GB" dirty="0" smtClean="0"/>
              <a:t>Page </a:t>
            </a:r>
            <a:fld id="{AA807A42-CF27-4B84-8583-18EBE418342E}" type="slidenum">
              <a:rPr lang="en-GB" smtClean="0"/>
              <a:pPr/>
              <a:t>7</a:t>
            </a:fld>
            <a:endParaRPr lang="en-GB" dirty="0"/>
          </a:p>
        </p:txBody>
      </p:sp>
      <p:sp>
        <p:nvSpPr>
          <p:cNvPr id="6" name="Inhaltsplatzhalter 2"/>
          <p:cNvSpPr txBox="1">
            <a:spLocks/>
          </p:cNvSpPr>
          <p:nvPr/>
        </p:nvSpPr>
        <p:spPr>
          <a:xfrm>
            <a:off x="9921652" y="2826469"/>
            <a:ext cx="2072026" cy="224987"/>
          </a:xfrm>
          <a:prstGeom prst="rect">
            <a:avLst/>
          </a:prstGeom>
        </p:spPr>
        <p:txBody>
          <a:bodyPr vert="horz" lIns="0" tIns="0" rIns="0" bIns="0" rtlCol="0">
            <a:noAutofit/>
          </a:bodyPr>
          <a:lst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ct val="0"/>
              </a:spcBef>
              <a:buFont typeface="Symbol" panose="05050102010706020507" pitchFamily="18" charset="2"/>
              <a:buNone/>
            </a:pPr>
            <a:r>
              <a:rPr lang="en-GB" sz="1600" smtClean="0">
                <a:solidFill>
                  <a:srgbClr val="3F7BFD"/>
                </a:solidFill>
                <a:ea typeface="ＭＳ Ｐゴシック" charset="-128"/>
              </a:rPr>
              <a:t>test of mid vehicle</a:t>
            </a:r>
            <a:endParaRPr lang="en-GB" sz="1600" b="1" dirty="0">
              <a:solidFill>
                <a:srgbClr val="3F7BFD"/>
              </a:solidFill>
              <a:ea typeface="ＭＳ Ｐゴシック" charset="-128"/>
            </a:endParaRPr>
          </a:p>
        </p:txBody>
      </p:sp>
      <p:sp>
        <p:nvSpPr>
          <p:cNvPr id="7" name="Textfeld 6"/>
          <p:cNvSpPr txBox="1"/>
          <p:nvPr/>
        </p:nvSpPr>
        <p:spPr>
          <a:xfrm>
            <a:off x="10306711" y="1352605"/>
            <a:ext cx="582711" cy="307777"/>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smtClean="0">
                <a:ln>
                  <a:noFill/>
                </a:ln>
                <a:solidFill>
                  <a:schemeClr val="tx2"/>
                </a:solidFill>
                <a:effectLst/>
                <a:uLnTx/>
                <a:uFillTx/>
                <a:latin typeface="BMWTypeCondensedRegular" pitchFamily="34" charset="0"/>
                <a:cs typeface="BMW Group" pitchFamily="2" charset="0"/>
              </a:rPr>
              <a:t>High</a:t>
            </a:r>
          </a:p>
        </p:txBody>
      </p:sp>
      <p:cxnSp>
        <p:nvCxnSpPr>
          <p:cNvPr id="8" name="Gerade Verbindung mit Pfeil 7"/>
          <p:cNvCxnSpPr/>
          <p:nvPr/>
        </p:nvCxnSpPr>
        <p:spPr>
          <a:xfrm flipV="1">
            <a:off x="8798061" y="1562294"/>
            <a:ext cx="2191673" cy="2221304"/>
          </a:xfrm>
          <a:prstGeom prst="straightConnector1">
            <a:avLst/>
          </a:prstGeom>
          <a:noFill/>
          <a:ln w="38100" cap="flat" cmpd="sng" algn="ctr">
            <a:solidFill>
              <a:schemeClr val="accent1"/>
            </a:solidFill>
            <a:prstDash val="solid"/>
            <a:tailEnd type="none" w="lg" len="lg"/>
          </a:ln>
          <a:effectLst/>
        </p:spPr>
      </p:cxnSp>
      <p:sp>
        <p:nvSpPr>
          <p:cNvPr id="9" name="Textfeld 8"/>
          <p:cNvSpPr txBox="1"/>
          <p:nvPr/>
        </p:nvSpPr>
        <p:spPr>
          <a:xfrm>
            <a:off x="8746428" y="3709313"/>
            <a:ext cx="493999"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smtClean="0">
                <a:ln>
                  <a:noFill/>
                </a:ln>
                <a:solidFill>
                  <a:schemeClr val="tx2"/>
                </a:solidFill>
                <a:effectLst/>
                <a:uLnTx/>
                <a:uFillTx/>
                <a:latin typeface="BMWTypeCondensedRegular" pitchFamily="34" charset="0"/>
                <a:cs typeface="BMW Group" pitchFamily="2" charset="0"/>
              </a:rPr>
              <a:t>Low</a:t>
            </a:r>
          </a:p>
        </p:txBody>
      </p:sp>
      <p:sp>
        <p:nvSpPr>
          <p:cNvPr id="10" name="Ellipse 9"/>
          <p:cNvSpPr/>
          <p:nvPr/>
        </p:nvSpPr>
        <p:spPr>
          <a:xfrm>
            <a:off x="10763422" y="1656881"/>
            <a:ext cx="126000" cy="126000"/>
          </a:xfrm>
          <a:prstGeom prst="ellipse">
            <a:avLst/>
          </a:prstGeom>
          <a:solidFill>
            <a:schemeClr val="accent4"/>
          </a:solidFill>
          <a:ln w="25400" cap="flat" cmpd="sng" algn="ctr">
            <a:solidFill>
              <a:schemeClr val="tx2"/>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smtClean="0">
              <a:ln>
                <a:noFill/>
              </a:ln>
              <a:solidFill>
                <a:prstClr val="white"/>
              </a:solidFill>
              <a:effectLst/>
              <a:uLnTx/>
              <a:uFillTx/>
              <a:latin typeface="BMW Group Condensed"/>
              <a:ea typeface="+mn-ea"/>
              <a:cs typeface="+mn-cs"/>
            </a:endParaRPr>
          </a:p>
        </p:txBody>
      </p:sp>
      <p:sp>
        <p:nvSpPr>
          <p:cNvPr id="11" name="Ellipse 10"/>
          <p:cNvSpPr/>
          <p:nvPr/>
        </p:nvSpPr>
        <p:spPr>
          <a:xfrm>
            <a:off x="8855736" y="3586816"/>
            <a:ext cx="126000" cy="126000"/>
          </a:xfrm>
          <a:prstGeom prst="ellipse">
            <a:avLst/>
          </a:prstGeom>
          <a:solidFill>
            <a:schemeClr val="accent4"/>
          </a:solidFill>
          <a:ln w="25400" cap="flat" cmpd="sng" algn="ctr">
            <a:solidFill>
              <a:schemeClr val="tx2"/>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smtClean="0">
              <a:ln>
                <a:noFill/>
              </a:ln>
              <a:solidFill>
                <a:prstClr val="white"/>
              </a:solidFill>
              <a:effectLst/>
              <a:uLnTx/>
              <a:uFillTx/>
              <a:latin typeface="BMW Group Condensed"/>
              <a:ea typeface="+mn-ea"/>
              <a:cs typeface="+mn-cs"/>
            </a:endParaRPr>
          </a:p>
        </p:txBody>
      </p:sp>
      <p:sp>
        <p:nvSpPr>
          <p:cNvPr id="12" name="Geschweifte Klammer links 11"/>
          <p:cNvSpPr/>
          <p:nvPr/>
        </p:nvSpPr>
        <p:spPr>
          <a:xfrm>
            <a:off x="8342749" y="1719880"/>
            <a:ext cx="402586" cy="1929935"/>
          </a:xfrm>
          <a:prstGeom prst="leftBrac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3" name="Inhaltsplatzhalter 2"/>
          <p:cNvSpPr txBox="1">
            <a:spLocks/>
          </p:cNvSpPr>
          <p:nvPr/>
        </p:nvSpPr>
        <p:spPr>
          <a:xfrm rot="16200000">
            <a:off x="7479309" y="2506295"/>
            <a:ext cx="1407692" cy="312251"/>
          </a:xfrm>
          <a:prstGeom prst="rect">
            <a:avLst/>
          </a:prstGeom>
        </p:spPr>
        <p:txBody>
          <a:bodyPr vert="horz" lIns="0" tIns="0" rIns="0" bIns="0" rtlCol="0">
            <a:noAutofit/>
          </a:bodyPr>
          <a:lst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ct val="0"/>
              </a:spcBef>
              <a:buFont typeface="Symbol" panose="05050102010706020507" pitchFamily="18" charset="2"/>
              <a:buNone/>
            </a:pPr>
            <a:r>
              <a:rPr lang="en-GB" dirty="0" smtClean="0">
                <a:ea typeface="ＭＳ Ｐゴシック" charset="-128"/>
              </a:rPr>
              <a:t>up to </a:t>
            </a:r>
            <a:r>
              <a:rPr lang="en-GB" dirty="0" smtClean="0">
                <a:solidFill>
                  <a:srgbClr val="3F7BFD"/>
                </a:solidFill>
                <a:ea typeface="ＭＳ Ｐゴシック" charset="-128"/>
              </a:rPr>
              <a:t>40</a:t>
            </a:r>
            <a:r>
              <a:rPr lang="en-GB" dirty="0" smtClean="0">
                <a:ea typeface="ＭＳ Ｐゴシック" charset="-128"/>
              </a:rPr>
              <a:t> g/km</a:t>
            </a:r>
          </a:p>
        </p:txBody>
      </p:sp>
      <p:cxnSp>
        <p:nvCxnSpPr>
          <p:cNvPr id="14" name="Gerader Verbinder 13"/>
          <p:cNvCxnSpPr>
            <a:endCxn id="10" idx="2"/>
          </p:cNvCxnSpPr>
          <p:nvPr/>
        </p:nvCxnSpPr>
        <p:spPr>
          <a:xfrm>
            <a:off x="8798061" y="1719881"/>
            <a:ext cx="1965361" cy="0"/>
          </a:xfrm>
          <a:prstGeom prst="line">
            <a:avLst/>
          </a:prstGeom>
          <a:ln w="19050">
            <a:solidFill>
              <a:schemeClr val="tx1">
                <a:lumMod val="85000"/>
                <a:lumOff val="15000"/>
              </a:schemeClr>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15" name="Ellipse 14"/>
          <p:cNvSpPr/>
          <p:nvPr/>
        </p:nvSpPr>
        <p:spPr>
          <a:xfrm>
            <a:off x="9780741" y="2763469"/>
            <a:ext cx="126000" cy="126000"/>
          </a:xfrm>
          <a:prstGeom prst="ellipse">
            <a:avLst/>
          </a:prstGeom>
          <a:solidFill>
            <a:srgbClr val="8CB0FE"/>
          </a:solidFill>
          <a:ln w="25400" cap="flat" cmpd="sng" algn="ctr">
            <a:solidFill>
              <a:srgbClr val="3F7BFD"/>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smtClean="0">
              <a:ln>
                <a:noFill/>
              </a:ln>
              <a:solidFill>
                <a:prstClr val="white"/>
              </a:solidFill>
              <a:effectLst/>
              <a:uLnTx/>
              <a:uFillTx/>
              <a:latin typeface="BMW Group Condensed"/>
              <a:ea typeface="+mn-ea"/>
              <a:cs typeface="+mn-cs"/>
            </a:endParaRPr>
          </a:p>
        </p:txBody>
      </p:sp>
      <p:sp>
        <p:nvSpPr>
          <p:cNvPr id="16" name="Pfeil nach oben und unten 15"/>
          <p:cNvSpPr/>
          <p:nvPr/>
        </p:nvSpPr>
        <p:spPr>
          <a:xfrm>
            <a:off x="9587863" y="2598370"/>
            <a:ext cx="195280" cy="456197"/>
          </a:xfrm>
          <a:prstGeom prst="upDownArrow">
            <a:avLst/>
          </a:prstGeom>
          <a:noFill/>
          <a:ln w="19050">
            <a:solidFill>
              <a:srgbClr val="3F7BFD"/>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de-DE" sz="1800" b="0" i="0" u="none" baseline="0" dirty="0" err="1" smtClean="0">
              <a:solidFill>
                <a:srgbClr val="666666"/>
              </a:solidFill>
              <a:latin typeface="BMW Group Condensed" panose="020B0606020202020204" pitchFamily="34" charset="0"/>
            </a:endParaRPr>
          </a:p>
        </p:txBody>
      </p:sp>
      <p:sp>
        <p:nvSpPr>
          <p:cNvPr id="17" name="Inhaltsplatzhalter 4"/>
          <p:cNvSpPr txBox="1">
            <a:spLocks/>
          </p:cNvSpPr>
          <p:nvPr/>
        </p:nvSpPr>
        <p:spPr>
          <a:xfrm>
            <a:off x="11186954" y="2662420"/>
            <a:ext cx="660512" cy="653982"/>
          </a:xfrm>
          <a:prstGeom prst="rect">
            <a:avLst/>
          </a:prstGeom>
        </p:spPr>
        <p:txBody>
          <a:bodyPr vert="horz" lIns="0" tIns="0" rIns="0" bIns="0" rtlCol="0" anchor="ctr">
            <a:noAutofit/>
          </a:bodyPr>
          <a:lstStyle>
            <a:lvl1pPr marL="176213" indent="-176213" algn="l" defTabSz="914377" rtl="0" eaLnBrk="1" latinLnBrk="0" hangingPunct="1">
              <a:spcBef>
                <a:spcPts val="0"/>
              </a:spcBef>
              <a:spcAft>
                <a:spcPts val="600"/>
              </a:spcAft>
              <a:buFont typeface="Symbol" panose="05050102010706020507" pitchFamily="18" charset="2"/>
              <a:buChar char="-"/>
              <a:defRPr lang="de-DE" sz="1800" kern="1200" smtClean="0">
                <a:solidFill>
                  <a:schemeClr val="tx1"/>
                </a:solidFill>
                <a:latin typeface="+mn-lt"/>
                <a:ea typeface="+mn-ea"/>
                <a:cs typeface="+mn-cs"/>
              </a:defRPr>
            </a:lvl1pPr>
            <a:lvl2pPr marL="359991" indent="-179996" algn="l" defTabSz="914377" rtl="0" eaLnBrk="1" latinLnBrk="0" hangingPunct="1">
              <a:spcBef>
                <a:spcPts val="0"/>
              </a:spcBef>
              <a:spcAft>
                <a:spcPts val="600"/>
              </a:spcAft>
              <a:buFont typeface="Symbol" panose="05050102010706020507" pitchFamily="18" charset="2"/>
              <a:buChar char="-"/>
              <a:defRPr lang="de-DE" sz="1800" kern="1200" smtClean="0">
                <a:solidFill>
                  <a:schemeClr val="tx1"/>
                </a:solidFill>
                <a:latin typeface="+mn-lt"/>
                <a:ea typeface="+mn-ea"/>
                <a:cs typeface="+mn-cs"/>
              </a:defRPr>
            </a:lvl2pPr>
            <a:lvl3pPr marL="539987" indent="-179996" algn="l" defTabSz="914377" rtl="0" eaLnBrk="1" latinLnBrk="0" hangingPunct="1">
              <a:spcBef>
                <a:spcPts val="0"/>
              </a:spcBef>
              <a:spcAft>
                <a:spcPts val="600"/>
              </a:spcAft>
              <a:buFont typeface="Symbol" panose="05050102010706020507" pitchFamily="18" charset="2"/>
              <a:buChar char="-"/>
              <a:defRPr lang="de-DE" sz="1800" kern="1200" smtClean="0">
                <a:solidFill>
                  <a:schemeClr val="tx1"/>
                </a:solidFill>
                <a:latin typeface="+mn-lt"/>
                <a:ea typeface="+mn-ea"/>
                <a:cs typeface="+mn-cs"/>
              </a:defRPr>
            </a:lvl3pPr>
            <a:lvl4pPr marL="719982" indent="-179996" algn="l" defTabSz="914377" rtl="0" eaLnBrk="1" latinLnBrk="0" hangingPunct="1">
              <a:spcBef>
                <a:spcPts val="0"/>
              </a:spcBef>
              <a:spcAft>
                <a:spcPts val="600"/>
              </a:spcAft>
              <a:buFont typeface="Symbol" panose="05050102010706020507" pitchFamily="18" charset="2"/>
              <a:buChar char="-"/>
              <a:defRPr lang="de-DE" sz="1800" kern="1200" smtClean="0">
                <a:solidFill>
                  <a:schemeClr val="tx1"/>
                </a:solidFill>
                <a:latin typeface="+mn-lt"/>
                <a:ea typeface="+mn-ea"/>
                <a:cs typeface="+mn-cs"/>
              </a:defRPr>
            </a:lvl4pPr>
            <a:lvl5pPr marL="899978" indent="-179996" algn="l" defTabSz="914377" rtl="0" eaLnBrk="1" latinLnBrk="0" hangingPunct="1">
              <a:spcBef>
                <a:spcPts val="0"/>
              </a:spcBef>
              <a:spcAft>
                <a:spcPts val="600"/>
              </a:spcAft>
              <a:buFont typeface="Symbol" panose="05050102010706020507" pitchFamily="18" charset="2"/>
              <a:buChar char="-"/>
              <a:defRPr lang="de-DE" sz="1800" kern="1200" smtClean="0">
                <a:solidFill>
                  <a:schemeClr val="tx1"/>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de-DE" sz="3600" b="1" dirty="0" smtClean="0">
                <a:solidFill>
                  <a:srgbClr val="008000"/>
                </a:solidFill>
                <a:sym typeface="Wingdings" panose="05000000000000000000" pitchFamily="2" charset="2"/>
              </a:rPr>
              <a:t></a:t>
            </a:r>
            <a:endParaRPr lang="de-DE" sz="3600" b="1" dirty="0" smtClean="0">
              <a:solidFill>
                <a:srgbClr val="FF0000"/>
              </a:solidFill>
            </a:endParaRPr>
          </a:p>
        </p:txBody>
      </p:sp>
      <p:sp>
        <p:nvSpPr>
          <p:cNvPr id="19" name="Eingekerbter Richtungspfeil 18"/>
          <p:cNvSpPr/>
          <p:nvPr/>
        </p:nvSpPr>
        <p:spPr>
          <a:xfrm>
            <a:off x="8027029" y="4528303"/>
            <a:ext cx="3695071" cy="1329886"/>
          </a:xfrm>
          <a:prstGeom prst="chevron">
            <a:avLst>
              <a:gd name="adj" fmla="val 33212"/>
            </a:avLst>
          </a:prstGeom>
          <a:solidFill>
            <a:srgbClr val="B2CAFE"/>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r>
              <a:rPr lang="en-GB" sz="1600" b="1" i="0" u="none" baseline="0" dirty="0" smtClean="0">
                <a:solidFill>
                  <a:schemeClr val="tx1"/>
                </a:solidFill>
                <a:latin typeface="BMW Group Condensed" panose="020B0606020202020204" pitchFamily="34" charset="0"/>
              </a:rPr>
              <a:t>Request to IWG:</a:t>
            </a:r>
          </a:p>
          <a:p>
            <a:pPr algn="l" rtl="0" eaLnBrk="1" fontAlgn="auto" hangingPunct="1">
              <a:lnSpc>
                <a:spcPct val="100000"/>
              </a:lnSpc>
              <a:spcBef>
                <a:spcPts val="0"/>
              </a:spcBef>
              <a:spcAft>
                <a:spcPts val="0"/>
              </a:spcAft>
            </a:pPr>
            <a:r>
              <a:rPr lang="en-GB" sz="1600" dirty="0" smtClean="0">
                <a:solidFill>
                  <a:schemeClr val="tx1"/>
                </a:solidFill>
                <a:latin typeface="BMW Group Condensed" panose="020B0606020202020204" pitchFamily="34" charset="0"/>
              </a:rPr>
              <a:t>1) Provide feedback until Geneva-meeting such, that</a:t>
            </a:r>
          </a:p>
          <a:p>
            <a:pPr algn="l" rtl="0" eaLnBrk="1" fontAlgn="auto" hangingPunct="1">
              <a:lnSpc>
                <a:spcPct val="100000"/>
              </a:lnSpc>
              <a:spcBef>
                <a:spcPts val="0"/>
              </a:spcBef>
              <a:spcAft>
                <a:spcPts val="0"/>
              </a:spcAft>
            </a:pPr>
            <a:r>
              <a:rPr lang="en-GB" sz="1600" b="0" i="0" u="none" baseline="0" dirty="0" smtClean="0">
                <a:solidFill>
                  <a:schemeClr val="tx1"/>
                </a:solidFill>
                <a:latin typeface="BMW Group Condensed" panose="020B0606020202020204" pitchFamily="34" charset="0"/>
              </a:rPr>
              <a:t>2)</a:t>
            </a:r>
            <a:r>
              <a:rPr lang="en-GB" sz="1600" b="0" i="0" u="none" dirty="0" smtClean="0">
                <a:solidFill>
                  <a:schemeClr val="tx1"/>
                </a:solidFill>
                <a:latin typeface="BMW Group Condensed" panose="020B0606020202020204" pitchFamily="34" charset="0"/>
              </a:rPr>
              <a:t> adoption could be possible at Tokyo-meeting 2018.</a:t>
            </a:r>
            <a:endParaRPr lang="en-GB" sz="1600" b="0" i="0" u="none" baseline="0" dirty="0" smtClean="0">
              <a:solidFill>
                <a:schemeClr val="tx1"/>
              </a:solidFill>
              <a:latin typeface="BMW Group Condensed" panose="020B0606020202020204" pitchFamily="34" charset="0"/>
            </a:endParaRPr>
          </a:p>
        </p:txBody>
      </p:sp>
    </p:spTree>
    <p:extLst>
      <p:ext uri="{BB962C8B-B14F-4D97-AF65-F5344CB8AC3E}">
        <p14:creationId xmlns:p14="http://schemas.microsoft.com/office/powerpoint/2010/main" val="26100571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algn="ctr"/>
            <a:r>
              <a:rPr lang="en-GB" dirty="0" smtClean="0"/>
              <a:t>Thank you!</a:t>
            </a:r>
            <a:endParaRPr lang="en-GB" dirty="0"/>
          </a:p>
        </p:txBody>
      </p:sp>
      <p:sp>
        <p:nvSpPr>
          <p:cNvPr id="4" name="Textplatzhalter 3"/>
          <p:cNvSpPr>
            <a:spLocks noGrp="1"/>
          </p:cNvSpPr>
          <p:nvPr>
            <p:ph type="body" sz="quarter" idx="14"/>
          </p:nvPr>
        </p:nvSpPr>
        <p:spPr/>
        <p:txBody>
          <a:bodyPr/>
          <a:lstStyle/>
          <a:p>
            <a:r>
              <a:rPr lang="en-GB" dirty="0" smtClean="0"/>
              <a:t> </a:t>
            </a:r>
            <a:endParaRPr lang="en-GB" dirty="0"/>
          </a:p>
        </p:txBody>
      </p:sp>
    </p:spTree>
    <p:extLst>
      <p:ext uri="{BB962C8B-B14F-4D97-AF65-F5344CB8AC3E}">
        <p14:creationId xmlns:p14="http://schemas.microsoft.com/office/powerpoint/2010/main" val="361242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Proposal for </a:t>
            </a:r>
            <a:r>
              <a:rPr lang="en-US" dirty="0" smtClean="0"/>
              <a:t>a mid vehicle concept.</a:t>
            </a:r>
            <a:br>
              <a:rPr lang="en-US" dirty="0" smtClean="0"/>
            </a:br>
            <a:r>
              <a:rPr lang="en-US" dirty="0" smtClean="0">
                <a:solidFill>
                  <a:srgbClr val="FF0000"/>
                </a:solidFill>
              </a:rPr>
              <a:t>Old proposal on tolerance for mid-vehicle.</a:t>
            </a:r>
            <a:endParaRPr lang="en-US" dirty="0">
              <a:solidFill>
                <a:srgbClr val="FF0000"/>
              </a:solidFill>
            </a:endParaRPr>
          </a:p>
        </p:txBody>
      </p:sp>
      <p:sp>
        <p:nvSpPr>
          <p:cNvPr id="3" name="Inhaltsplatzhalter 2"/>
          <p:cNvSpPr>
            <a:spLocks noGrp="1"/>
          </p:cNvSpPr>
          <p:nvPr>
            <p:ph sz="quarter" idx="12"/>
          </p:nvPr>
        </p:nvSpPr>
        <p:spPr>
          <a:xfrm>
            <a:off x="488948" y="1413933"/>
            <a:ext cx="11224685" cy="2015067"/>
          </a:xfrm>
        </p:spPr>
        <p:txBody>
          <a:bodyPr/>
          <a:lstStyle/>
          <a:p>
            <a:r>
              <a:rPr lang="en-GB" dirty="0" smtClean="0"/>
              <a:t>Basically a vehicle between H and L is selected and tested. In the case linearity is proven, vehicles are directly interpolated between H and L; otherwise, the interpolation is divided into two sub-sections.</a:t>
            </a:r>
          </a:p>
          <a:p>
            <a:r>
              <a:rPr lang="en-GB" dirty="0" smtClean="0"/>
              <a:t>As this concept already exists for electrified vehicles, no changes are needed for documentation or approval, as the mid-vehicle is already prepared an available in the documentation.</a:t>
            </a:r>
          </a:p>
          <a:p>
            <a:r>
              <a:rPr lang="en-GB" dirty="0" smtClean="0"/>
              <a:t>The rule for finding the mid-vehicle is specified more precisely compared to EVs. That includes a clear reference to the step in the postprocessing as well as basing the 10%-tolerance on the delta of the distance between H and L. Otherwise the mid-vehicle could be even outside of the range of H and L, which makes no sense.</a:t>
            </a:r>
            <a:endParaRPr lang="en-GB" dirty="0"/>
          </a:p>
        </p:txBody>
      </p:sp>
      <p:sp>
        <p:nvSpPr>
          <p:cNvPr id="4" name="Fußzeilenplatzhalter 3"/>
          <p:cNvSpPr>
            <a:spLocks noGrp="1"/>
          </p:cNvSpPr>
          <p:nvPr>
            <p:ph type="ftr" sz="quarter" idx="13"/>
          </p:nvPr>
        </p:nvSpPr>
        <p:spPr/>
        <p:txBody>
          <a:bodyPr/>
          <a:lstStyle/>
          <a:p>
            <a:pPr algn="l"/>
            <a:r>
              <a:rPr lang="en-US" smtClean="0"/>
              <a:t>Proposal for a mid-vehicle concept | BMW | 12.04.2018</a:t>
            </a:r>
            <a:endParaRPr lang="en-GB" dirty="0"/>
          </a:p>
        </p:txBody>
      </p:sp>
      <p:sp>
        <p:nvSpPr>
          <p:cNvPr id="5" name="Foliennummernplatzhalter 4"/>
          <p:cNvSpPr>
            <a:spLocks noGrp="1"/>
          </p:cNvSpPr>
          <p:nvPr>
            <p:ph type="sldNum" sz="quarter" idx="14"/>
          </p:nvPr>
        </p:nvSpPr>
        <p:spPr/>
        <p:txBody>
          <a:bodyPr/>
          <a:lstStyle/>
          <a:p>
            <a:r>
              <a:rPr lang="en-GB" dirty="0" smtClean="0"/>
              <a:t>Page </a:t>
            </a:r>
            <a:fld id="{AA807A42-CF27-4B84-8583-18EBE418342E}" type="slidenum">
              <a:rPr lang="en-GB" smtClean="0"/>
              <a:pPr/>
              <a:t>9</a:t>
            </a:fld>
            <a:endParaRPr lang="en-GB" dirty="0"/>
          </a:p>
        </p:txBody>
      </p:sp>
      <p:sp>
        <p:nvSpPr>
          <p:cNvPr id="6" name="Inhaltsplatzhalter 2"/>
          <p:cNvSpPr txBox="1">
            <a:spLocks/>
          </p:cNvSpPr>
          <p:nvPr/>
        </p:nvSpPr>
        <p:spPr>
          <a:xfrm>
            <a:off x="2520107" y="4428213"/>
            <a:ext cx="3823543" cy="1696361"/>
          </a:xfrm>
          <a:prstGeom prst="rect">
            <a:avLst/>
          </a:prstGeom>
        </p:spPr>
        <p:txBody>
          <a:bodyPr vert="horz" lIns="0" tIns="0" rIns="0" bIns="0" rtlCol="0">
            <a:noAutofit/>
          </a:bodyPr>
          <a:lst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ct val="0"/>
              </a:spcBef>
              <a:buFont typeface="Symbol" panose="05050102010706020507" pitchFamily="18" charset="2"/>
              <a:buNone/>
            </a:pPr>
            <a:r>
              <a:rPr lang="en-GB" sz="1600" dirty="0" smtClean="0">
                <a:solidFill>
                  <a:srgbClr val="FE6700"/>
                </a:solidFill>
                <a:ea typeface="ＭＳ Ｐゴシック" charset="-128"/>
              </a:rPr>
              <a:t>position of mid vehicle, with 10% tolerance compared to exact average between H and L</a:t>
            </a:r>
          </a:p>
          <a:p>
            <a:pPr>
              <a:spcBef>
                <a:spcPct val="0"/>
              </a:spcBef>
            </a:pPr>
            <a:r>
              <a:rPr lang="en-GB" sz="1600" dirty="0" smtClean="0">
                <a:solidFill>
                  <a:srgbClr val="FE6700"/>
                </a:solidFill>
                <a:ea typeface="ＭＳ Ｐゴシック" charset="-128"/>
              </a:rPr>
              <a:t>10% referring to the </a:t>
            </a:r>
            <a:r>
              <a:rPr lang="en-GB" sz="1600" u="sng" dirty="0" smtClean="0">
                <a:solidFill>
                  <a:srgbClr val="FE6700"/>
                </a:solidFill>
                <a:ea typeface="ＭＳ Ｐゴシック" charset="-128"/>
              </a:rPr>
              <a:t>delta</a:t>
            </a:r>
            <a:r>
              <a:rPr lang="en-GB" sz="1600" dirty="0" smtClean="0">
                <a:solidFill>
                  <a:srgbClr val="FE6700"/>
                </a:solidFill>
                <a:ea typeface="ＭＳ Ｐゴシック" charset="-128"/>
              </a:rPr>
              <a:t> between H and L.</a:t>
            </a:r>
          </a:p>
          <a:p>
            <a:pPr>
              <a:spcBef>
                <a:spcPct val="0"/>
              </a:spcBef>
            </a:pPr>
            <a:r>
              <a:rPr lang="en-GB" sz="1600" dirty="0" smtClean="0">
                <a:solidFill>
                  <a:srgbClr val="FE6700"/>
                </a:solidFill>
                <a:ea typeface="ＭＳ Ｐゴシック" charset="-128"/>
              </a:rPr>
              <a:t>Comparison </a:t>
            </a:r>
            <a:r>
              <a:rPr lang="en-GB" sz="1600" u="sng" dirty="0" smtClean="0">
                <a:solidFill>
                  <a:srgbClr val="FE6700"/>
                </a:solidFill>
                <a:ea typeface="ＭＳ Ｐゴシック" charset="-128"/>
              </a:rPr>
              <a:t>based on step 3</a:t>
            </a:r>
            <a:r>
              <a:rPr lang="en-GB" sz="1600" dirty="0" smtClean="0">
                <a:solidFill>
                  <a:srgbClr val="FE6700"/>
                </a:solidFill>
                <a:ea typeface="ＭＳ Ｐゴシック" charset="-128"/>
              </a:rPr>
              <a:t> of postprocessing (incl. RCB, but no other corrections).</a:t>
            </a:r>
            <a:endParaRPr lang="en-GB" sz="1600" dirty="0">
              <a:solidFill>
                <a:srgbClr val="FE6700"/>
              </a:solidFill>
              <a:ea typeface="ＭＳ Ｐゴシック" charset="-128"/>
            </a:endParaRPr>
          </a:p>
        </p:txBody>
      </p:sp>
      <p:sp>
        <p:nvSpPr>
          <p:cNvPr id="7" name="Textfeld 6"/>
          <p:cNvSpPr txBox="1"/>
          <p:nvPr/>
        </p:nvSpPr>
        <p:spPr>
          <a:xfrm>
            <a:off x="3202762" y="3596621"/>
            <a:ext cx="582711" cy="307777"/>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smtClean="0">
                <a:ln>
                  <a:noFill/>
                </a:ln>
                <a:solidFill>
                  <a:schemeClr val="tx2"/>
                </a:solidFill>
                <a:effectLst/>
                <a:uLnTx/>
                <a:uFillTx/>
                <a:latin typeface="BMWTypeCondensedRegular" pitchFamily="34" charset="0"/>
                <a:cs typeface="BMW Group" pitchFamily="2" charset="0"/>
              </a:rPr>
              <a:t>High</a:t>
            </a:r>
          </a:p>
        </p:txBody>
      </p:sp>
      <p:cxnSp>
        <p:nvCxnSpPr>
          <p:cNvPr id="8" name="Gerade Verbindung mit Pfeil 7"/>
          <p:cNvCxnSpPr/>
          <p:nvPr/>
        </p:nvCxnSpPr>
        <p:spPr>
          <a:xfrm flipV="1">
            <a:off x="1239444" y="3529923"/>
            <a:ext cx="2191673" cy="2221304"/>
          </a:xfrm>
          <a:prstGeom prst="straightConnector1">
            <a:avLst/>
          </a:prstGeom>
          <a:noFill/>
          <a:ln w="38100" cap="flat" cmpd="sng" algn="ctr">
            <a:solidFill>
              <a:schemeClr val="accent1"/>
            </a:solidFill>
            <a:prstDash val="solid"/>
            <a:tailEnd type="none" w="lg" len="lg"/>
          </a:ln>
          <a:effectLst/>
        </p:spPr>
      </p:cxnSp>
      <p:sp>
        <p:nvSpPr>
          <p:cNvPr id="9" name="Textfeld 8"/>
          <p:cNvSpPr txBox="1"/>
          <p:nvPr/>
        </p:nvSpPr>
        <p:spPr>
          <a:xfrm>
            <a:off x="1187811" y="5676942"/>
            <a:ext cx="493999"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smtClean="0">
                <a:ln>
                  <a:noFill/>
                </a:ln>
                <a:solidFill>
                  <a:schemeClr val="tx2"/>
                </a:solidFill>
                <a:effectLst/>
                <a:uLnTx/>
                <a:uFillTx/>
                <a:latin typeface="BMWTypeCondensedRegular" pitchFamily="34" charset="0"/>
                <a:cs typeface="BMW Group" pitchFamily="2" charset="0"/>
              </a:rPr>
              <a:t>Low</a:t>
            </a:r>
          </a:p>
        </p:txBody>
      </p:sp>
      <p:sp>
        <p:nvSpPr>
          <p:cNvPr id="10" name="Ellipse 9"/>
          <p:cNvSpPr/>
          <p:nvPr/>
        </p:nvSpPr>
        <p:spPr>
          <a:xfrm>
            <a:off x="3204805" y="3624510"/>
            <a:ext cx="126000" cy="126000"/>
          </a:xfrm>
          <a:prstGeom prst="ellipse">
            <a:avLst/>
          </a:prstGeom>
          <a:solidFill>
            <a:schemeClr val="accent4"/>
          </a:solidFill>
          <a:ln w="25400" cap="flat" cmpd="sng" algn="ctr">
            <a:solidFill>
              <a:schemeClr val="tx2"/>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smtClean="0">
              <a:ln>
                <a:noFill/>
              </a:ln>
              <a:solidFill>
                <a:prstClr val="white"/>
              </a:solidFill>
              <a:effectLst/>
              <a:uLnTx/>
              <a:uFillTx/>
              <a:latin typeface="BMW Group Condensed"/>
              <a:ea typeface="+mn-ea"/>
              <a:cs typeface="+mn-cs"/>
            </a:endParaRPr>
          </a:p>
        </p:txBody>
      </p:sp>
      <p:sp>
        <p:nvSpPr>
          <p:cNvPr id="11" name="Ellipse 10"/>
          <p:cNvSpPr/>
          <p:nvPr/>
        </p:nvSpPr>
        <p:spPr>
          <a:xfrm>
            <a:off x="1297119" y="5554445"/>
            <a:ext cx="126000" cy="126000"/>
          </a:xfrm>
          <a:prstGeom prst="ellipse">
            <a:avLst/>
          </a:prstGeom>
          <a:solidFill>
            <a:schemeClr val="accent4"/>
          </a:solidFill>
          <a:ln w="25400" cap="flat" cmpd="sng" algn="ctr">
            <a:solidFill>
              <a:schemeClr val="tx2"/>
            </a:soli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smtClean="0">
              <a:ln>
                <a:noFill/>
              </a:ln>
              <a:solidFill>
                <a:prstClr val="white"/>
              </a:solidFill>
              <a:effectLst/>
              <a:uLnTx/>
              <a:uFillTx/>
              <a:latin typeface="BMW Group Condensed"/>
              <a:ea typeface="+mn-ea"/>
              <a:cs typeface="+mn-cs"/>
            </a:endParaRPr>
          </a:p>
        </p:txBody>
      </p:sp>
      <p:sp>
        <p:nvSpPr>
          <p:cNvPr id="12" name="Geschweifte Klammer links 11"/>
          <p:cNvSpPr/>
          <p:nvPr/>
        </p:nvSpPr>
        <p:spPr>
          <a:xfrm>
            <a:off x="784132" y="3687509"/>
            <a:ext cx="402586" cy="1929935"/>
          </a:xfrm>
          <a:prstGeom prst="leftBrac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3" name="Inhaltsplatzhalter 2"/>
          <p:cNvSpPr txBox="1">
            <a:spLocks/>
          </p:cNvSpPr>
          <p:nvPr/>
        </p:nvSpPr>
        <p:spPr>
          <a:xfrm rot="16200000">
            <a:off x="-79308" y="4473924"/>
            <a:ext cx="1407692" cy="312251"/>
          </a:xfrm>
          <a:prstGeom prst="rect">
            <a:avLst/>
          </a:prstGeom>
        </p:spPr>
        <p:txBody>
          <a:bodyPr vert="horz" lIns="0" tIns="0" rIns="0" bIns="0" rtlCol="0">
            <a:noAutofit/>
          </a:bodyPr>
          <a:lst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ct val="0"/>
              </a:spcBef>
              <a:buFont typeface="Symbol" panose="05050102010706020507" pitchFamily="18" charset="2"/>
              <a:buNone/>
            </a:pPr>
            <a:r>
              <a:rPr lang="en-GB" dirty="0" smtClean="0">
                <a:ea typeface="ＭＳ Ｐゴシック" charset="-128"/>
              </a:rPr>
              <a:t>up to </a:t>
            </a:r>
            <a:r>
              <a:rPr lang="en-GB" dirty="0" smtClean="0">
                <a:solidFill>
                  <a:srgbClr val="3F7BFD"/>
                </a:solidFill>
                <a:ea typeface="ＭＳ Ｐゴシック" charset="-128"/>
              </a:rPr>
              <a:t>40</a:t>
            </a:r>
            <a:r>
              <a:rPr lang="en-GB" dirty="0" smtClean="0">
                <a:ea typeface="ＭＳ Ｐゴシック" charset="-128"/>
              </a:rPr>
              <a:t> g/km</a:t>
            </a:r>
          </a:p>
        </p:txBody>
      </p:sp>
      <p:cxnSp>
        <p:nvCxnSpPr>
          <p:cNvPr id="14" name="Gerader Verbinder 13"/>
          <p:cNvCxnSpPr>
            <a:endCxn id="10" idx="2"/>
          </p:cNvCxnSpPr>
          <p:nvPr/>
        </p:nvCxnSpPr>
        <p:spPr>
          <a:xfrm>
            <a:off x="1239444" y="3687510"/>
            <a:ext cx="1965361" cy="0"/>
          </a:xfrm>
          <a:prstGeom prst="line">
            <a:avLst/>
          </a:prstGeom>
          <a:ln w="19050">
            <a:solidFill>
              <a:schemeClr val="tx1">
                <a:lumMod val="85000"/>
                <a:lumOff val="15000"/>
              </a:schemeClr>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16" name="Pfeil nach oben und unten 15"/>
          <p:cNvSpPr/>
          <p:nvPr/>
        </p:nvSpPr>
        <p:spPr>
          <a:xfrm rot="2728772">
            <a:off x="2086064" y="4275403"/>
            <a:ext cx="195280" cy="456197"/>
          </a:xfrm>
          <a:prstGeom prst="upDownArrow">
            <a:avLst/>
          </a:prstGeom>
          <a:noFill/>
          <a:ln w="19050">
            <a:solidFill>
              <a:srgbClr val="FE67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rtl="0" eaLnBrk="1" fontAlgn="auto" hangingPunct="1">
              <a:lnSpc>
                <a:spcPct val="100000"/>
              </a:lnSpc>
              <a:spcBef>
                <a:spcPts val="0"/>
              </a:spcBef>
              <a:spcAft>
                <a:spcPts val="0"/>
              </a:spcAft>
            </a:pPr>
            <a:endParaRPr lang="de-DE" sz="1800" b="0" i="0" u="none" baseline="0" dirty="0" err="1" smtClean="0">
              <a:solidFill>
                <a:srgbClr val="666666"/>
              </a:solidFill>
              <a:latin typeface="BMW Group Condensed" panose="020B0606020202020204" pitchFamily="34" charset="0"/>
            </a:endParaRPr>
          </a:p>
        </p:txBody>
      </p:sp>
      <p:sp>
        <p:nvSpPr>
          <p:cNvPr id="18" name="Rechteckige Legende 17"/>
          <p:cNvSpPr/>
          <p:nvPr/>
        </p:nvSpPr>
        <p:spPr>
          <a:xfrm>
            <a:off x="7181947" y="4345472"/>
            <a:ext cx="3620295" cy="1205297"/>
          </a:xfrm>
          <a:prstGeom prst="wedgeRectCallout">
            <a:avLst>
              <a:gd name="adj1" fmla="val -78438"/>
              <a:gd name="adj2" fmla="val 25487"/>
            </a:avLst>
          </a:prstGeom>
          <a:solidFill>
            <a:schemeClr val="bg1"/>
          </a:solidFill>
          <a:ln w="19050">
            <a:solidFill>
              <a:srgbClr val="BE980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rtl="0" eaLnBrk="1" fontAlgn="auto" hangingPunct="1">
              <a:lnSpc>
                <a:spcPct val="100000"/>
              </a:lnSpc>
              <a:spcBef>
                <a:spcPts val="0"/>
              </a:spcBef>
              <a:spcAft>
                <a:spcPts val="0"/>
              </a:spcAft>
            </a:pPr>
            <a:r>
              <a:rPr lang="en-GB" sz="1600" b="1" i="0" u="none" baseline="0" dirty="0" smtClean="0">
                <a:solidFill>
                  <a:srgbClr val="BE9809"/>
                </a:solidFill>
                <a:latin typeface="BMW Group Condensed" panose="020B0606020202020204" pitchFamily="34" charset="0"/>
              </a:rPr>
              <a:t>Those</a:t>
            </a:r>
            <a:r>
              <a:rPr lang="en-GB" sz="1600" b="1" i="0" u="none" dirty="0" smtClean="0">
                <a:solidFill>
                  <a:srgbClr val="BE9809"/>
                </a:solidFill>
                <a:latin typeface="BMW Group Condensed" panose="020B0606020202020204" pitchFamily="34" charset="0"/>
              </a:rPr>
              <a:t> are</a:t>
            </a:r>
            <a:r>
              <a:rPr lang="en-GB" sz="1600" b="1" i="0" u="none" baseline="0" dirty="0" smtClean="0">
                <a:solidFill>
                  <a:srgbClr val="BE9809"/>
                </a:solidFill>
                <a:latin typeface="BMW Group Condensed" panose="020B0606020202020204" pitchFamily="34" charset="0"/>
              </a:rPr>
              <a:t> the only differences compared to the mid-vehicle</a:t>
            </a:r>
            <a:r>
              <a:rPr lang="en-GB" sz="1600" b="1" i="0" u="none" dirty="0" smtClean="0">
                <a:solidFill>
                  <a:srgbClr val="BE9809"/>
                </a:solidFill>
                <a:latin typeface="BMW Group Condensed" panose="020B0606020202020204" pitchFamily="34" charset="0"/>
              </a:rPr>
              <a:t> concept for electrified vehicles, which is already existing the GTR.</a:t>
            </a:r>
            <a:endParaRPr lang="en-GB" sz="1600" b="1" i="0" u="none" baseline="0" dirty="0" smtClean="0">
              <a:solidFill>
                <a:srgbClr val="BE9809"/>
              </a:solidFill>
              <a:latin typeface="BMW Group Condensed" panose="020B0606020202020204" pitchFamily="34" charset="0"/>
            </a:endParaRPr>
          </a:p>
        </p:txBody>
      </p:sp>
      <p:cxnSp>
        <p:nvCxnSpPr>
          <p:cNvPr id="20" name="Gerader Verbinder 19"/>
          <p:cNvCxnSpPr/>
          <p:nvPr/>
        </p:nvCxnSpPr>
        <p:spPr>
          <a:xfrm>
            <a:off x="2229118" y="4537545"/>
            <a:ext cx="195197" cy="195509"/>
          </a:xfrm>
          <a:prstGeom prst="line">
            <a:avLst/>
          </a:prstGeom>
          <a:ln w="38100">
            <a:solidFill>
              <a:srgbClr val="FE6700"/>
            </a:solidFill>
            <a:tailEnd type="none"/>
          </a:ln>
        </p:spPr>
        <p:style>
          <a:lnRef idx="1">
            <a:schemeClr val="accent1"/>
          </a:lnRef>
          <a:fillRef idx="0">
            <a:schemeClr val="accent1"/>
          </a:fillRef>
          <a:effectRef idx="0">
            <a:schemeClr val="accent1"/>
          </a:effectRef>
          <a:fontRef idx="minor">
            <a:schemeClr val="tx1"/>
          </a:fontRef>
        </p:style>
      </p:cxnSp>
      <p:cxnSp>
        <p:nvCxnSpPr>
          <p:cNvPr id="17" name="Gerader Verbinder 16"/>
          <p:cNvCxnSpPr/>
          <p:nvPr/>
        </p:nvCxnSpPr>
        <p:spPr>
          <a:xfrm flipV="1">
            <a:off x="0" y="0"/>
            <a:ext cx="12132733" cy="6762750"/>
          </a:xfrm>
          <a:prstGeom prst="line">
            <a:avLst/>
          </a:prstGeom>
          <a:ln w="28575">
            <a:solidFill>
              <a:srgbClr val="FF0000"/>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408192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IO_PRESI_FIRST_SLIDENUMBER" val="1"/>
  <p:tag name="MIO_FALLBACK_LAYOUT" val="14"/>
  <p:tag name="MIO_SHOW_DATE" val="False"/>
  <p:tag name="MIO_SHOW_FOOTER" val="True"/>
  <p:tag name="MIO_SHOW_PAGENUMBER" val="True"/>
  <p:tag name="MIO_AVOID_BLANK_LAYOUT" val="True"/>
  <p:tag name="MIO_NUMBER_OF_VALID_LAYOUTS" val="15"/>
  <p:tag name="MIO_MST_COLOR_1" val="0,0,0,Dunkel 1"/>
  <p:tag name="MIO_MST_COLOR_2" val="255,255,255,Hell 1"/>
  <p:tag name="MIO_MST_COLOR_3" val="64,64,64,Dunkel 2"/>
  <p:tag name="MIO_MST_COLOR_4" val="146,162,189,Hell 2"/>
  <p:tag name="MIO_MST_COLOR_5" val="102,113,132,Akzent 1"/>
  <p:tag name="MIO_MST_COLOR_6" val="146,162,189,Akzent 2"/>
  <p:tag name="MIO_MST_COLOR_7" val="173,185,206,Akzent 3"/>
  <p:tag name="MIO_MST_COLOR_8" val="201,209,222,Akzent 4"/>
  <p:tag name="MIO_MST_COLOR_9" val="228,232,238,Akzent 5"/>
  <p:tag name="MIO_MST_COLOR_10" val="221,218,210,Akzent 6"/>
  <p:tag name="MIO_MST_COLOR_11" val="0,0,0,"/>
  <p:tag name="MIO_MST_COLOR_12" val="0,0,0,"/>
  <p:tag name="MIO_HDS" val="True"/>
  <p:tag name="MIO_EK" val="1989"/>
  <p:tag name="MIO_UPDATE" val="True"/>
  <p:tag name="MIO_VERSION" val="23.10.2015 16:52:00"/>
  <p:tag name="MIO_DBID" val="917DD09C-76C3-4640-8E0D-382111CB3B69"/>
  <p:tag name="MIO_LASTDOWNLOADED" val="30.10.2015 14:18:05"/>
  <p:tag name="MIO_OBJECTNAME" val="BMW Group 4:3"/>
  <p:tag name="MIO_LASTEDITORNAME" val="empower enterprise"/>
</p:tagLst>
</file>

<file path=ppt/theme/theme1.xml><?xml version="1.0" encoding="utf-8"?>
<a:theme xmlns:a="http://schemas.openxmlformats.org/drawingml/2006/main" name="BMW Group 16:9">
  <a:themeElements>
    <a:clrScheme name="Benutzerdefiniert 68">
      <a:dk1>
        <a:srgbClr val="000000"/>
      </a:dk1>
      <a:lt1>
        <a:sysClr val="window" lastClr="FFFFFF"/>
      </a:lt1>
      <a:dk2>
        <a:srgbClr val="404040"/>
      </a:dk2>
      <a:lt2>
        <a:srgbClr val="92A2BD"/>
      </a:lt2>
      <a:accent1>
        <a:srgbClr val="667184"/>
      </a:accent1>
      <a:accent2>
        <a:srgbClr val="92A2BD"/>
      </a:accent2>
      <a:accent3>
        <a:srgbClr val="ADB9CE"/>
      </a:accent3>
      <a:accent4>
        <a:srgbClr val="C9D1DE"/>
      </a:accent4>
      <a:accent5>
        <a:srgbClr val="E4E8EE"/>
      </a:accent5>
      <a:accent6>
        <a:srgbClr val="DDDAD2"/>
      </a:accent6>
      <a:hlink>
        <a:srgbClr val="000000"/>
      </a:hlink>
      <a:folHlink>
        <a:srgbClr val="000000"/>
      </a:folHlink>
    </a:clrScheme>
    <a:fontScheme name="BMW GROUP">
      <a:majorFont>
        <a:latin typeface="BMW Group Condensed"/>
        <a:ea typeface=""/>
        <a:cs typeface=""/>
      </a:majorFont>
      <a:minorFont>
        <a:latin typeface="BMW Group Condensed"/>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CCCCCC"/>
        </a:solidFill>
        <a:ln w="9525">
          <a:solidFill>
            <a:srgbClr val="CCCCCC"/>
          </a:solidFill>
        </a:ln>
      </a:spPr>
      <a:bodyPr rtlCol="0" anchor="t"/>
      <a:lstStyle>
        <a:defPPr algn="l" rtl="0" eaLnBrk="1" fontAlgn="auto" hangingPunct="1">
          <a:lnSpc>
            <a:spcPct val="100000"/>
          </a:lnSpc>
          <a:spcBef>
            <a:spcPts val="0"/>
          </a:spcBef>
          <a:spcAft>
            <a:spcPts val="0"/>
          </a:spcAft>
          <a:defRPr sz="1800" b="0" i="0" u="none" baseline="0" dirty="0" err="1" smtClean="0">
            <a:solidFill>
              <a:srgbClr val="666666"/>
            </a:solidFill>
            <a:latin typeface="BMW Group Condensed" panose="020B06060202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rgbClr val="92A2BD"/>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vert="horz" rtlCol="0">
        <a:spAutoFit/>
      </a:bodyPr>
      <a:lstStyle>
        <a:defPPr algn="l" rtl="0" eaLnBrk="1" fontAlgn="auto" hangingPunct="1">
          <a:lnSpc>
            <a:spcPct val="100000"/>
          </a:lnSpc>
          <a:spcBef>
            <a:spcPts val="0"/>
          </a:spcBef>
          <a:spcAft>
            <a:spcPts val="0"/>
          </a:spcAft>
          <a:defRPr sz="1800" b="0" i="0" u="none" baseline="0" dirty="0" smtClean="0">
            <a:solidFill>
              <a:srgbClr val="000000"/>
            </a:solidFill>
            <a:latin typeface="BMW Group Condensed" panose="020B0606020202020204" pitchFamily="34" charset="0"/>
          </a:defRPr>
        </a:defPPr>
      </a:lstStyle>
    </a:txDef>
  </a:objectDefaults>
  <a:extraClrSchemeLst/>
  <a:custClrLst>
    <a:custClr name="Grundfarbe Schwarz">
      <a:srgbClr val="000000"/>
    </a:custClr>
    <a:custClr name="Grundfarbe Graubraun 1">
      <a:srgbClr val="555147"/>
    </a:custClr>
    <a:custClr name="Grundfarbe Blau 1">
      <a:srgbClr val="667084"/>
    </a:custClr>
    <a:custClr name="Grundfarbe Gruen 1">
      <a:srgbClr val="747400"/>
    </a:custClr>
    <a:custClr name="Grundfarbe Gelb 1">
      <a:srgbClr val="BE9809"/>
    </a:custClr>
    <a:custClr name="Akzentfarbe Orange 1">
      <a:srgbClr val="FE6700"/>
    </a:custClr>
    <a:custClr name="Akzentfarbe Braun 1">
      <a:srgbClr val="5B4334"/>
    </a:custClr>
    <a:custClr name="Akzentfarbe Rot 1">
      <a:srgbClr val="7C0A0E"/>
    </a:custClr>
    <a:custClr name="Zusatzfarbe Blau 1">
      <a:srgbClr val="3F7BFD"/>
    </a:custClr>
    <a:custClr name="Zusatzfarbe Gruen 1">
      <a:srgbClr val="3D6A3C"/>
    </a:custClr>
    <a:custClr name="Grundfarbe Grau 1">
      <a:srgbClr val="404040"/>
    </a:custClr>
    <a:custClr name="Grundfarbe Graubraun 2">
      <a:srgbClr val="7F7A6A"/>
    </a:custClr>
    <a:custClr name="Grundfarbe Blau 2">
      <a:srgbClr val="92A2BD"/>
    </a:custClr>
    <a:custClr name="Grundfarbe Gruen 2">
      <a:srgbClr val="959500"/>
    </a:custClr>
    <a:custClr name="Grundfarbe Gelb 2">
      <a:srgbClr val="FECB00"/>
    </a:custClr>
    <a:custClr name="Akzentfarbe Orange 2">
      <a:srgbClr val="FE8533"/>
    </a:custClr>
    <a:custClr name="Akzentfarbe Braun 2">
      <a:srgbClr val="9C5C48"/>
    </a:custClr>
    <a:custClr name="Akzentfarbe Rot 2">
      <a:srgbClr val="B20F14"/>
    </a:custClr>
    <a:custClr name="Zusatzfarbe Blau 2">
      <a:srgbClr val="6595FD"/>
    </a:custClr>
    <a:custClr name="Zusatzfarbe Gruen 2">
      <a:srgbClr val="648863"/>
    </a:custClr>
    <a:custClr name="Grundfarbe Grau 2">
      <a:srgbClr val="666666"/>
    </a:custClr>
    <a:custClr name="Grundfarbe Graubraun 3">
      <a:srgbClr val="AAA38E"/>
    </a:custClr>
    <a:custClr name="Grundfarbe Blau 3">
      <a:srgbClr val="ADB9CE"/>
    </a:custClr>
    <a:custClr name="Grundfarbe Gruen 3">
      <a:srgbClr val="B0B040"/>
    </a:custClr>
    <a:custClr name="Grundfarbe Gelb 3">
      <a:srgbClr val="FEE372"/>
    </a:custClr>
    <a:custClr name="Akzentfarbe Orange 3">
      <a:srgbClr val="FEA466"/>
    </a:custClr>
    <a:custClr name="Akzentfarbe Braun 3">
      <a:srgbClr val="976F57"/>
    </a:custClr>
    <a:custClr name="Akzentfarbe Rot 3">
      <a:srgbClr val="D16F72"/>
    </a:custClr>
    <a:custClr name="Zusatzfarbe Blau 3">
      <a:srgbClr val="8CB0FE"/>
    </a:custClr>
    <a:custClr name="Zusatzfarbe Gruen 3">
      <a:srgbClr val="8BA68A"/>
    </a:custClr>
    <a:custClr name="Grundfarbe Grau 3">
      <a:srgbClr val="999999"/>
    </a:custClr>
    <a:custClr name="Grundfarbe Graubraun 4">
      <a:srgbClr val="BFBAAA"/>
    </a:custClr>
    <a:custClr name="Grundfarbe Blau 4">
      <a:srgbClr val="C9D1DE"/>
    </a:custClr>
    <a:custClr name="Grundfarbe Gruen 4">
      <a:srgbClr val="CFCF8C"/>
    </a:custClr>
    <a:custClr name="Grundfarbe Gelb 4">
      <a:srgbClr val="FFEA99"/>
    </a:custClr>
    <a:custClr name="Akzentfarbe Orange 4">
      <a:srgbClr val="FFC299"/>
    </a:custClr>
    <a:custClr name="Akzentfarbe Braun 4">
      <a:srgbClr val="B19395"/>
    </a:custClr>
    <a:custClr name="Akzentfarbe Rot 4">
      <a:srgbClr val="DF9A9C"/>
    </a:custClr>
    <a:custClr name="Zusatzfarbe Blau 4">
      <a:srgbClr val="B2CAFE"/>
    </a:custClr>
    <a:custClr name="Zusatzfarbe Gruen 4">
      <a:srgbClr val="B1C3B1"/>
    </a:custClr>
    <a:custClr name="Grundfarbe Grau 4">
      <a:srgbClr val="CCCCCC"/>
    </a:custClr>
    <a:custClr name="Grundfarbe Graubraun 5">
      <a:srgbClr val="DDDAD2"/>
    </a:custClr>
    <a:custClr name="Grundfarbe Blau 5">
      <a:srgbClr val="E4E8EE"/>
    </a:custClr>
    <a:custClr name="Grundfarbe Gruen 5">
      <a:srgbClr val="EAEACC"/>
    </a:custClr>
    <a:custClr name="Grundfarbe Gelb 5">
      <a:srgbClr val="FFF5CC"/>
    </a:custClr>
    <a:custClr name="Akzentfarbe Orange 5">
      <a:srgbClr val="FFE1CC"/>
    </a:custClr>
    <a:custClr name="Akzentfarbe Braun 5">
      <a:srgbClr val="C8B3A6"/>
    </a:custClr>
    <a:custClr name="Akzentfarbe Rot 5">
      <a:srgbClr val="EABEBF"/>
    </a:custClr>
    <a:custClr name="Zusatzfarbe Blau 5">
      <a:srgbClr val="D9E5FF"/>
    </a:custClr>
    <a:custClr name="Zusatzfarbe Gruen 5">
      <a:srgbClr val="D8E1D8"/>
    </a:custClr>
  </a:custClrLst>
  <a:extLst>
    <a:ext uri="{05A4C25C-085E-4340-85A3-A5531E510DB2}">
      <thm15:themeFamily xmlns:thm15="http://schemas.microsoft.com/office/thememl/2012/main" name="BMWGroup_BMW+MINI+RR_E_16zu9-2.pptx" id="{E8B91760-FD29-45BA-BADB-4BAE39D768A6}" vid="{647E5A2B-1EFD-4106-A86B-D6A95B726A48}"/>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enutzerdefiniert 4">
      <a:majorFont>
        <a:latin typeface="BMW Group"/>
        <a:ea typeface=""/>
        <a:cs typeface=""/>
      </a:majorFont>
      <a:minorFont>
        <a:latin typeface="BMW Group"/>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BMWGroup_BMW+MINI+RR_E_16zu9-2</Template>
  <TotalTime>0</TotalTime>
  <Words>1661</Words>
  <Application>Microsoft Office PowerPoint</Application>
  <PresentationFormat>Breitbild</PresentationFormat>
  <Paragraphs>121</Paragraphs>
  <Slides>9</Slides>
  <Notes>7</Notes>
  <HiddenSlides>0</HiddenSlides>
  <MMClips>0</MMClips>
  <ScaleCrop>false</ScaleCrop>
  <HeadingPairs>
    <vt:vector size="6" baseType="variant">
      <vt:variant>
        <vt:lpstr>Verwendete Schriftarten</vt:lpstr>
      </vt:variant>
      <vt:variant>
        <vt:i4>9</vt:i4>
      </vt:variant>
      <vt:variant>
        <vt:lpstr>Design</vt:lpstr>
      </vt:variant>
      <vt:variant>
        <vt:i4>1</vt:i4>
      </vt:variant>
      <vt:variant>
        <vt:lpstr>Folientitel</vt:lpstr>
      </vt:variant>
      <vt:variant>
        <vt:i4>9</vt:i4>
      </vt:variant>
    </vt:vector>
  </HeadingPairs>
  <TitlesOfParts>
    <vt:vector size="19" baseType="lpstr">
      <vt:lpstr>Wingdings</vt:lpstr>
      <vt:lpstr>Arial</vt:lpstr>
      <vt:lpstr>BMWTypeCondensedRegular</vt:lpstr>
      <vt:lpstr>BMW Group</vt:lpstr>
      <vt:lpstr>BMW Group Condensed</vt:lpstr>
      <vt:lpstr>BMW Group Condensed Bold</vt:lpstr>
      <vt:lpstr>Symbol</vt:lpstr>
      <vt:lpstr>MS PGothic</vt:lpstr>
      <vt:lpstr>Times New Roman</vt:lpstr>
      <vt:lpstr>BMW Group 16:9</vt:lpstr>
      <vt:lpstr>PowerPoint-Präsentation</vt:lpstr>
      <vt:lpstr>Proposal for a mid vehicle concept. Introduction.</vt:lpstr>
      <vt:lpstr>Proposal for a mid vehicle concept. Current Problems, including European specific issues.</vt:lpstr>
      <vt:lpstr>Proposal for a mid vehicle concept. Explanation of the Proposal.</vt:lpstr>
      <vt:lpstr>Proposal for a mid vehicle concept. Details. This proposal is new compared to what was proposed in Paris-meeting.</vt:lpstr>
      <vt:lpstr>Proposal for a mid vehicle concept. TExt Proposal. ~~ Any Feedback is welcomed! ~~</vt:lpstr>
      <vt:lpstr>Proposal for a mid vehicle concept. Conclusion.</vt:lpstr>
      <vt:lpstr>PowerPoint-Präsentation</vt:lpstr>
      <vt:lpstr>Proposal for a mid vehicle concept. Old proposal on tolerance for mid-vehicle.</vt:lpstr>
    </vt:vector>
  </TitlesOfParts>
  <Company>BMW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Lueginger Christoph, EG-83</dc:creator>
  <cp:lastModifiedBy>Lueginger Christoph, EG-83</cp:lastModifiedBy>
  <cp:revision>42</cp:revision>
  <dcterms:created xsi:type="dcterms:W3CDTF">2016-03-18T08:19:14Z</dcterms:created>
  <dcterms:modified xsi:type="dcterms:W3CDTF">2018-04-16T05:26:30Z</dcterms:modified>
</cp:coreProperties>
</file>