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42" r:id="rId1"/>
  </p:sldMasterIdLst>
  <p:notesMasterIdLst>
    <p:notesMasterId r:id="rId8"/>
  </p:notesMasterIdLst>
  <p:sldIdLst>
    <p:sldId id="260" r:id="rId2"/>
    <p:sldId id="264" r:id="rId3"/>
    <p:sldId id="265" r:id="rId4"/>
    <p:sldId id="266" r:id="rId5"/>
    <p:sldId id="267" r:id="rId6"/>
    <p:sldId id="263" r:id="rId7"/>
  </p:sldIdLst>
  <p:sldSz cx="12192000" cy="6858000"/>
  <p:notesSz cx="6858000" cy="9144000"/>
  <p:embeddedFontLst>
    <p:embeddedFont>
      <p:font typeface="ＭＳ Ｐゴシック" panose="020B0600070205080204" pitchFamily="34" charset="-128"/>
      <p:regular r:id="rId9"/>
    </p:embeddedFont>
    <p:embeddedFont>
      <p:font typeface="BMW Group" pitchFamily="2" charset="0"/>
      <p:regular r:id="rId10"/>
      <p:bold r:id="rId11"/>
      <p:italic r:id="rId12"/>
      <p:boldItalic r:id="rId13"/>
    </p:embeddedFont>
    <p:embeddedFont>
      <p:font typeface="BMW Group Condensed Bold" panose="020B0806020202020204" pitchFamily="34" charset="0"/>
      <p:bold r:id="rId14"/>
    </p:embeddedFont>
    <p:embeddedFont>
      <p:font typeface="BMW Group Condensed" panose="020B0606020202020204" pitchFamily="34" charset="0"/>
      <p:regular r:id="rId15"/>
      <p:bold r:id="rId16"/>
      <p:italic r:id="rId17"/>
      <p:boldItalic r:id="rId18"/>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DEE3EA"/>
    <a:srgbClr val="BEC6D6"/>
    <a:srgbClr val="9DAAC3"/>
    <a:srgbClr val="8090AF"/>
    <a:srgbClr val="535D71"/>
    <a:srgbClr val="F8F9F7"/>
    <a:srgbClr val="D5D5D5"/>
    <a:srgbClr val="404040"/>
    <a:srgbClr val="9393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howGuides="1">
      <p:cViewPr varScale="1">
        <p:scale>
          <a:sx n="113" d="100"/>
          <a:sy n="113" d="100"/>
        </p:scale>
        <p:origin x="258"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23DC7E-545F-4537-850F-CC5C2B410559}" type="datetimeFigureOut">
              <a:rPr lang="de-DE" smtClean="0"/>
              <a:pPr/>
              <a:t>18.04.2018</a:t>
            </a:fld>
            <a:endParaRPr lang="de-DE"/>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0" tIns="0" rIns="0" bIns="0" rtlCol="0">
            <a:noAutofit/>
          </a:bodyPr>
          <a:lstStyle/>
          <a:p>
            <a:pPr lvl="0" indent="-180000">
              <a:spcBef>
                <a:spcPts val="0"/>
              </a:spcBef>
              <a:spcAft>
                <a:spcPts val="600"/>
              </a:spcAft>
              <a:buFont typeface="Symbol" panose="05050102010706020507" pitchFamily="18" charset="2"/>
              <a:buChar char="-"/>
            </a:pPr>
            <a:r>
              <a:rPr lang="de-DE" dirty="0"/>
              <a:t>Textmasterformat bearbeiten</a:t>
            </a:r>
          </a:p>
          <a:p>
            <a:pPr marL="360000" lvl="1" indent="-180000">
              <a:spcBef>
                <a:spcPts val="0"/>
              </a:spcBef>
              <a:spcAft>
                <a:spcPts val="600"/>
              </a:spcAft>
              <a:buFont typeface="Symbol" panose="05050102010706020507" pitchFamily="18" charset="2"/>
              <a:buChar char="-"/>
            </a:pPr>
            <a:r>
              <a:rPr lang="de-DE" dirty="0"/>
              <a:t>Zweite Ebene</a:t>
            </a:r>
          </a:p>
          <a:p>
            <a:pPr marL="540000" lvl="2" indent="-180000">
              <a:spcBef>
                <a:spcPts val="0"/>
              </a:spcBef>
              <a:spcAft>
                <a:spcPts val="600"/>
              </a:spcAft>
              <a:buFont typeface="Symbol" panose="05050102010706020507" pitchFamily="18" charset="2"/>
              <a:buChar char="-"/>
            </a:pPr>
            <a:r>
              <a:rPr lang="de-DE" dirty="0"/>
              <a:t>Dritte Ebene</a:t>
            </a:r>
          </a:p>
          <a:p>
            <a:pPr marL="720000" lvl="3" indent="-180000">
              <a:spcBef>
                <a:spcPts val="0"/>
              </a:spcBef>
              <a:spcAft>
                <a:spcPts val="600"/>
              </a:spcAft>
              <a:buFont typeface="Symbol" panose="05050102010706020507" pitchFamily="18" charset="2"/>
              <a:buChar char="-"/>
            </a:pPr>
            <a:r>
              <a:rPr lang="de-DE" dirty="0"/>
              <a:t>Vierte Ebene</a:t>
            </a:r>
          </a:p>
          <a:p>
            <a:pPr marL="900000" lvl="4" indent="-180000">
              <a:spcBef>
                <a:spcPts val="0"/>
              </a:spcBef>
              <a:spcAft>
                <a:spcPts val="600"/>
              </a:spcAft>
              <a:buFont typeface="Symbol" panose="05050102010706020507" pitchFamily="18" charset="2"/>
              <a:buChar char="-"/>
            </a:pPr>
            <a:r>
              <a:rPr lang="de-DE" dirty="0"/>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7A725A-9256-4EC5-8CDB-4CC5D97770DD}" type="slidenum">
              <a:rPr lang="de-DE" smtClean="0"/>
              <a:pPr/>
              <a:t>‹Nr.›</a:t>
            </a:fld>
            <a:endParaRPr lang="de-DE"/>
          </a:p>
        </p:txBody>
      </p:sp>
    </p:spTree>
    <p:extLst>
      <p:ext uri="{BB962C8B-B14F-4D97-AF65-F5344CB8AC3E}">
        <p14:creationId xmlns:p14="http://schemas.microsoft.com/office/powerpoint/2010/main" val="3070249564"/>
      </p:ext>
    </p:extLst>
  </p:cSld>
  <p:clrMap bg1="lt1" tx1="dk1" bg2="lt2" tx2="dk2" accent1="accent1" accent2="accent2" accent3="accent3" accent4="accent4" accent5="accent5" accent6="accent6" hlink="hlink" folHlink="folHlink"/>
  <p:notesStyle>
    <a:lvl1pPr marL="0" algn="l" defTabSz="914400" rtl="0" eaLnBrk="1" latinLnBrk="0" hangingPunct="1">
      <a:defRPr lang="de-DE" sz="1800" kern="1200" dirty="0" smtClean="0">
        <a:solidFill>
          <a:srgbClr val="343434"/>
        </a:solidFill>
        <a:latin typeface="+mn-lt"/>
        <a:ea typeface="+mn-ea"/>
        <a:cs typeface="+mn-cs"/>
      </a:defRPr>
    </a:lvl1pPr>
    <a:lvl2pPr marL="457200" algn="l" defTabSz="914400" rtl="0" eaLnBrk="1" latinLnBrk="0" hangingPunct="1">
      <a:defRPr lang="de-DE" sz="1800" kern="1200" dirty="0" smtClean="0">
        <a:solidFill>
          <a:srgbClr val="343434"/>
        </a:solidFill>
        <a:latin typeface="+mn-lt"/>
        <a:ea typeface="+mn-ea"/>
        <a:cs typeface="+mn-cs"/>
      </a:defRPr>
    </a:lvl2pPr>
    <a:lvl3pPr marL="914400" algn="l" defTabSz="914400" rtl="0" eaLnBrk="1" latinLnBrk="0" hangingPunct="1">
      <a:defRPr lang="de-DE" sz="1600" kern="1200" dirty="0" smtClean="0">
        <a:solidFill>
          <a:srgbClr val="343434"/>
        </a:solidFill>
        <a:latin typeface="+mn-lt"/>
        <a:ea typeface="+mn-ea"/>
        <a:cs typeface="+mn-cs"/>
      </a:defRPr>
    </a:lvl3pPr>
    <a:lvl4pPr marL="1371600" algn="l" defTabSz="914400" rtl="0" eaLnBrk="1" latinLnBrk="0" hangingPunct="1">
      <a:defRPr lang="de-DE" sz="1600" kern="1200" dirty="0" smtClean="0">
        <a:solidFill>
          <a:srgbClr val="343434"/>
        </a:solidFill>
        <a:latin typeface="+mn-lt"/>
        <a:ea typeface="+mn-ea"/>
        <a:cs typeface="+mn-cs"/>
      </a:defRPr>
    </a:lvl4pPr>
    <a:lvl5pPr marL="1828800" algn="l" defTabSz="914400" rtl="0" eaLnBrk="1" latinLnBrk="0" hangingPunct="1">
      <a:defRPr lang="de-DE" sz="1600" kern="1200" dirty="0">
        <a:solidFill>
          <a:srgbClr val="343434"/>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2</a:t>
            </a:fld>
            <a:endParaRPr lang="de-DE"/>
          </a:p>
        </p:txBody>
      </p:sp>
    </p:spTree>
    <p:extLst>
      <p:ext uri="{BB962C8B-B14F-4D97-AF65-F5344CB8AC3E}">
        <p14:creationId xmlns:p14="http://schemas.microsoft.com/office/powerpoint/2010/main" val="3130854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3</a:t>
            </a:fld>
            <a:endParaRPr lang="de-DE"/>
          </a:p>
        </p:txBody>
      </p:sp>
    </p:spTree>
    <p:extLst>
      <p:ext uri="{BB962C8B-B14F-4D97-AF65-F5344CB8AC3E}">
        <p14:creationId xmlns:p14="http://schemas.microsoft.com/office/powerpoint/2010/main" val="2091828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4</a:t>
            </a:fld>
            <a:endParaRPr lang="de-DE"/>
          </a:p>
        </p:txBody>
      </p:sp>
    </p:spTree>
    <p:extLst>
      <p:ext uri="{BB962C8B-B14F-4D97-AF65-F5344CB8AC3E}">
        <p14:creationId xmlns:p14="http://schemas.microsoft.com/office/powerpoint/2010/main" val="159478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F67A725A-9256-4EC5-8CDB-4CC5D97770DD}" type="slidenum">
              <a:rPr lang="de-DE" smtClean="0"/>
              <a:pPr/>
              <a:t>5</a:t>
            </a:fld>
            <a:endParaRPr lang="de-DE"/>
          </a:p>
        </p:txBody>
      </p:sp>
    </p:spTree>
    <p:extLst>
      <p:ext uri="{BB962C8B-B14F-4D97-AF65-F5344CB8AC3E}">
        <p14:creationId xmlns:p14="http://schemas.microsoft.com/office/powerpoint/2010/main" val="17870760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extplatzhalter 24"/>
          <p:cNvSpPr>
            <a:spLocks noGrp="1"/>
          </p:cNvSpPr>
          <p:nvPr>
            <p:ph type="body" sz="quarter" idx="20" hasCustomPrompt="1"/>
          </p:nvPr>
        </p:nvSpPr>
        <p:spPr>
          <a:xfrm>
            <a:off x="488949" y="5634000"/>
            <a:ext cx="2677296" cy="319415"/>
          </a:xfrm>
          <a:prstGeom prst="rect">
            <a:avLst/>
          </a:prstGeom>
        </p:spPr>
        <p:txBody>
          <a:bodyPr lIns="0" tIns="0" rIns="0" bIns="0"/>
          <a:lstStyle>
            <a:lvl1pPr marL="0" indent="0">
              <a:buNone/>
              <a:defRPr sz="1100" b="1" i="0" baseline="0">
                <a:solidFill>
                  <a:schemeClr val="tx1"/>
                </a:solidFill>
                <a:latin typeface="BMW Group Condensed Bold"/>
                <a:ea typeface="BMW Group Condensed" pitchFamily="2" charset="0"/>
                <a:cs typeface="BMW Group Condensed Bold"/>
              </a:defRPr>
            </a:lvl1pPr>
            <a:lvl2pPr>
              <a:defRPr sz="1700"/>
            </a:lvl2pPr>
            <a:lvl3pPr>
              <a:defRPr sz="1700"/>
            </a:lvl3pPr>
            <a:lvl4pPr>
              <a:defRPr sz="1700"/>
            </a:lvl4pPr>
            <a:lvl5pPr>
              <a:defRPr sz="1700"/>
            </a:lvl5pPr>
          </a:lstStyle>
          <a:p>
            <a:pPr lvl="0"/>
            <a:r>
              <a:rPr lang="en-US" noProof="0" dirty="0"/>
              <a:t>Department | Date</a:t>
            </a:r>
          </a:p>
        </p:txBody>
      </p:sp>
      <p:pic>
        <p:nvPicPr>
          <p:cNvPr id="10" name="Bild 8" descr="BMWMINIRR_5fbg Kopie.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9999870" y="6137292"/>
            <a:ext cx="1724211" cy="36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afik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60614" y="6137292"/>
            <a:ext cx="1159625" cy="361604"/>
          </a:xfrm>
          <a:prstGeom prst="rect">
            <a:avLst/>
          </a:prstGeom>
        </p:spPr>
      </p:pic>
      <p:pic>
        <p:nvPicPr>
          <p:cNvPr id="16" name="Bild 7" descr="WortmarkeBMWGROUP Kopie.jp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platzhalter 8"/>
          <p:cNvSpPr>
            <a:spLocks noGrp="1"/>
          </p:cNvSpPr>
          <p:nvPr>
            <p:ph type="body" sz="quarter" idx="13" hasCustomPrompt="1"/>
          </p:nvPr>
        </p:nvSpPr>
        <p:spPr>
          <a:xfrm>
            <a:off x="488948" y="269622"/>
            <a:ext cx="11224685" cy="1092510"/>
          </a:xfrm>
          <a:prstGeom prst="rect">
            <a:avLst/>
          </a:prstGeom>
        </p:spPr>
        <p:txBody>
          <a:bodyPr lIns="0" tIns="0" rIns="0" bIns="0" anchor="b">
            <a:noAutofit/>
          </a:bodyPr>
          <a:lstStyle>
            <a:lvl1pPr marL="0" indent="0">
              <a:lnSpc>
                <a:spcPts val="4000"/>
              </a:lnSpc>
              <a:spcBef>
                <a:spcPts val="0"/>
              </a:spcBef>
              <a:spcAft>
                <a:spcPts val="0"/>
              </a:spcAft>
              <a:buNone/>
              <a:defRPr sz="4000" b="1" cap="all" baseline="0">
                <a:solidFill>
                  <a:schemeClr val="bg1"/>
                </a:solidFill>
                <a:latin typeface="+mj-lt"/>
              </a:defRPr>
            </a:lvl1pPr>
          </a:lstStyle>
          <a:p>
            <a:pPr lvl="0"/>
            <a:r>
              <a:rPr lang="en-US" noProof="0" dirty="0"/>
              <a:t>Single or </a:t>
            </a:r>
            <a:br>
              <a:rPr lang="en-US" noProof="0" dirty="0"/>
            </a:br>
            <a:r>
              <a:rPr lang="en-US" noProof="0" dirty="0"/>
              <a:t>Double-Line Headline.</a:t>
            </a:r>
          </a:p>
        </p:txBody>
      </p:sp>
      <p:sp>
        <p:nvSpPr>
          <p:cNvPr id="20" name="Textplatzhalter 8"/>
          <p:cNvSpPr>
            <a:spLocks noGrp="1"/>
          </p:cNvSpPr>
          <p:nvPr>
            <p:ph type="body" sz="quarter" idx="14" hasCustomPrompt="1"/>
          </p:nvPr>
        </p:nvSpPr>
        <p:spPr>
          <a:xfrm>
            <a:off x="488948" y="1386804"/>
            <a:ext cx="11224685" cy="534059"/>
          </a:xfrm>
          <a:prstGeom prst="rect">
            <a:avLst/>
          </a:prstGeom>
        </p:spPr>
        <p:txBody>
          <a:bodyPr lIns="0" tIns="0" rIns="0" bIns="0"/>
          <a:lstStyle>
            <a:lvl1pPr marL="0" indent="0">
              <a:lnSpc>
                <a:spcPts val="2100"/>
              </a:lnSpc>
              <a:spcBef>
                <a:spcPts val="0"/>
              </a:spcBef>
              <a:spcAft>
                <a:spcPts val="0"/>
              </a:spcAft>
              <a:buNone/>
              <a:defRPr sz="2000" b="1" cap="all" baseline="0">
                <a:solidFill>
                  <a:schemeClr val="bg1"/>
                </a:solidFill>
                <a:latin typeface="+mj-lt"/>
              </a:defRPr>
            </a:lvl1pPr>
          </a:lstStyle>
          <a:p>
            <a:pPr lvl="0"/>
            <a:r>
              <a:rPr lang="en-US" noProof="0" dirty="0"/>
              <a:t>Single or Double-line </a:t>
            </a:r>
            <a:r>
              <a:rPr lang="en-US" noProof="0" dirty="0" err="1"/>
              <a:t>Subheadline</a:t>
            </a:r>
            <a:r>
              <a:rPr lang="en-US" noProof="0" dirty="0"/>
              <a:t>.</a:t>
            </a:r>
          </a:p>
        </p:txBody>
      </p:sp>
    </p:spTree>
    <p:extLst/>
  </p:cSld>
  <p:clrMapOvr>
    <a:masterClrMapping/>
  </p:clrMapOvr>
  <p:extLst mod="1">
    <p:ext uri="{DCECCB84-F9BA-43D5-87BE-67443E8EF086}">
      <p15:sldGuideLst xmlns:p15="http://schemas.microsoft.com/office/powerpoint/2012/main">
        <p15:guide id="1" pos="301" userDrawn="1">
          <p15:clr>
            <a:srgbClr val="FBAE40"/>
          </p15:clr>
        </p15:guide>
        <p15:guide id="2" pos="7384" userDrawn="1">
          <p15:clr>
            <a:srgbClr val="FBAE40"/>
          </p15:clr>
        </p15:guide>
        <p15:guide id="5" orient="horz" pos="3752" userDrawn="1">
          <p15:clr>
            <a:srgbClr val="FBAE40"/>
          </p15:clr>
        </p15:guide>
        <p15:guide id="6" orient="horz" pos="210" userDrawn="1">
          <p15:clr>
            <a:srgbClr val="FBAE40"/>
          </p15:clr>
        </p15:guide>
        <p15:guide id="7" orient="horz" pos="354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9" name="Picture Placeholder 6"/>
          <p:cNvSpPr>
            <a:spLocks noGrp="1"/>
          </p:cNvSpPr>
          <p:nvPr>
            <p:ph type="pic" sz="quarter" idx="33"/>
          </p:nvPr>
        </p:nvSpPr>
        <p:spPr>
          <a:xfrm>
            <a:off x="488948" y="1413936"/>
            <a:ext cx="5486400" cy="260616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Picture Placeholder 6"/>
          <p:cNvSpPr>
            <a:spLocks noGrp="1"/>
          </p:cNvSpPr>
          <p:nvPr>
            <p:ph type="pic" sz="quarter" idx="34"/>
          </p:nvPr>
        </p:nvSpPr>
        <p:spPr>
          <a:xfrm>
            <a:off x="6193368" y="1413936"/>
            <a:ext cx="5520267" cy="260616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7" name="Footer Placeholder 6"/>
          <p:cNvSpPr>
            <a:spLocks noGrp="1"/>
          </p:cNvSpPr>
          <p:nvPr>
            <p:ph type="ftr" sz="quarter" idx="35"/>
          </p:nvPr>
        </p:nvSpPr>
        <p:spPr/>
        <p:txBody>
          <a:bodyPr/>
          <a:lstStyle>
            <a:lvl1pPr algn="l">
              <a:defRPr/>
            </a:lvl1pPr>
          </a:lstStyle>
          <a:p>
            <a:r>
              <a:rPr lang="en-US" smtClean="0"/>
              <a:t>Input on wind tunnel criteria discussions in WLTP | BMW | 18.04.2018</a:t>
            </a:r>
            <a:endParaRPr lang="en-GB" dirty="0"/>
          </a:p>
        </p:txBody>
      </p:sp>
      <p:sp>
        <p:nvSpPr>
          <p:cNvPr id="8" name="Slide Number Placeholder 7"/>
          <p:cNvSpPr>
            <a:spLocks noGrp="1"/>
          </p:cNvSpPr>
          <p:nvPr>
            <p:ph type="sldNum" sz="quarter" idx="36"/>
          </p:nvPr>
        </p:nvSpPr>
        <p:spPr/>
        <p:txBody>
          <a:bodyPr/>
          <a:lstStyle/>
          <a:p>
            <a:r>
              <a:rPr lang="en-US" noProof="0"/>
              <a:t>Page </a:t>
            </a:r>
            <a:fld id="{AA807A42-CF27-4B84-8583-18EBE418342E}" type="slidenum">
              <a:rPr lang="en-US" noProof="0" smtClean="0"/>
              <a:pPr/>
              <a:t>‹Nr.›</a:t>
            </a:fld>
            <a:endParaRPr lang="en-US" noProof="0" dirty="0"/>
          </a:p>
        </p:txBody>
      </p:sp>
      <p:sp>
        <p:nvSpPr>
          <p:cNvPr id="14" name="Text Placeholder 13"/>
          <p:cNvSpPr>
            <a:spLocks noGrp="1"/>
          </p:cNvSpPr>
          <p:nvPr>
            <p:ph type="body" sz="quarter" idx="37"/>
          </p:nvPr>
        </p:nvSpPr>
        <p:spPr>
          <a:xfrm>
            <a:off x="488948" y="4183352"/>
            <a:ext cx="5486400" cy="1938048"/>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16" name="Text Placeholder 15"/>
          <p:cNvSpPr>
            <a:spLocks noGrp="1"/>
          </p:cNvSpPr>
          <p:nvPr>
            <p:ph type="body" sz="quarter" idx="38"/>
          </p:nvPr>
        </p:nvSpPr>
        <p:spPr>
          <a:xfrm>
            <a:off x="6193368" y="4191000"/>
            <a:ext cx="5520267" cy="1930400"/>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pos="3896" userDrawn="1">
          <p15:clr>
            <a:srgbClr val="FBAE40"/>
          </p15:clr>
        </p15:guide>
        <p15:guide id="6" pos="301" userDrawn="1">
          <p15:clr>
            <a:srgbClr val="FBAE40"/>
          </p15:clr>
        </p15:guide>
        <p15:guide id="7" pos="7384" userDrawn="1">
          <p15:clr>
            <a:srgbClr val="FBAE40"/>
          </p15:clr>
        </p15:guide>
        <p15:guide id="8" pos="3768" userDrawn="1">
          <p15:clr>
            <a:srgbClr val="FBAE40"/>
          </p15:clr>
        </p15:guide>
        <p15:guide id="9" orient="horz" pos="4042" userDrawn="1">
          <p15:clr>
            <a:srgbClr val="FBAE40"/>
          </p15:clr>
        </p15:guide>
        <p15:guide id="10" orient="horz" pos="4260" userDrawn="1">
          <p15:clr>
            <a:srgbClr val="FBAE40"/>
          </p15:clr>
        </p15:guide>
        <p15:guide id="11" orient="horz" pos="2636" userDrawn="1">
          <p15:clr>
            <a:srgbClr val="FBAE40"/>
          </p15:clr>
        </p15:guide>
        <p15:guide id="12" orient="horz" pos="2538"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11" name="Picture Placeholder 6"/>
          <p:cNvSpPr>
            <a:spLocks noGrp="1"/>
          </p:cNvSpPr>
          <p:nvPr>
            <p:ph type="pic" sz="quarter" idx="33"/>
          </p:nvPr>
        </p:nvSpPr>
        <p:spPr>
          <a:xfrm>
            <a:off x="488950" y="1413936"/>
            <a:ext cx="3578577" cy="1675641"/>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Picture Placeholder 6"/>
          <p:cNvSpPr>
            <a:spLocks noGrp="1"/>
          </p:cNvSpPr>
          <p:nvPr>
            <p:ph type="pic" sz="quarter" idx="34"/>
          </p:nvPr>
        </p:nvSpPr>
        <p:spPr>
          <a:xfrm>
            <a:off x="4295424" y="1413936"/>
            <a:ext cx="3584221" cy="1683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13" name="Picture Placeholder 6"/>
          <p:cNvSpPr>
            <a:spLocks noGrp="1"/>
          </p:cNvSpPr>
          <p:nvPr>
            <p:ph type="pic" sz="quarter" idx="35"/>
          </p:nvPr>
        </p:nvSpPr>
        <p:spPr>
          <a:xfrm>
            <a:off x="8134521" y="1413936"/>
            <a:ext cx="3579112" cy="1683297"/>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5" name="Footer Placeholder 4"/>
          <p:cNvSpPr>
            <a:spLocks noGrp="1"/>
          </p:cNvSpPr>
          <p:nvPr>
            <p:ph type="ftr" sz="quarter" idx="36"/>
          </p:nvPr>
        </p:nvSpPr>
        <p:spPr/>
        <p:txBody>
          <a:bodyPr/>
          <a:lstStyle/>
          <a:p>
            <a:pPr algn="l"/>
            <a:r>
              <a:rPr lang="en-US" noProof="0" smtClean="0"/>
              <a:t>Input on wind tunnel criteria discussions in WLTP | BMW | 18.04.2018</a:t>
            </a:r>
            <a:endParaRPr lang="en-GB" noProof="0" dirty="0"/>
          </a:p>
        </p:txBody>
      </p:sp>
      <p:sp>
        <p:nvSpPr>
          <p:cNvPr id="6" name="Slide Number Placeholder 5"/>
          <p:cNvSpPr>
            <a:spLocks noGrp="1"/>
          </p:cNvSpPr>
          <p:nvPr>
            <p:ph type="sldNum" sz="quarter" idx="37"/>
          </p:nvPr>
        </p:nvSpPr>
        <p:spPr/>
        <p:txBody>
          <a:bodyPr/>
          <a:lstStyle/>
          <a:p>
            <a:r>
              <a:rPr lang="en-US" noProof="0"/>
              <a:t>Page </a:t>
            </a:r>
            <a:fld id="{AA807A42-CF27-4B84-8583-18EBE418342E}" type="slidenum">
              <a:rPr lang="en-US" noProof="0" smtClean="0"/>
              <a:pPr/>
              <a:t>‹Nr.›</a:t>
            </a:fld>
            <a:endParaRPr lang="en-US" noProof="0" dirty="0"/>
          </a:p>
        </p:txBody>
      </p:sp>
      <p:sp>
        <p:nvSpPr>
          <p:cNvPr id="19" name="Text Placeholder 15"/>
          <p:cNvSpPr>
            <a:spLocks noGrp="1"/>
          </p:cNvSpPr>
          <p:nvPr>
            <p:ph type="body" sz="quarter" idx="38"/>
          </p:nvPr>
        </p:nvSpPr>
        <p:spPr>
          <a:xfrm>
            <a:off x="488950"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0" name="Text Placeholder 15"/>
          <p:cNvSpPr>
            <a:spLocks noGrp="1"/>
          </p:cNvSpPr>
          <p:nvPr>
            <p:ph type="body" sz="quarter" idx="39"/>
          </p:nvPr>
        </p:nvSpPr>
        <p:spPr>
          <a:xfrm>
            <a:off x="4301070"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1" name="Text Placeholder 15"/>
          <p:cNvSpPr>
            <a:spLocks noGrp="1"/>
          </p:cNvSpPr>
          <p:nvPr>
            <p:ph type="body" sz="quarter" idx="40"/>
          </p:nvPr>
        </p:nvSpPr>
        <p:spPr>
          <a:xfrm>
            <a:off x="8135058" y="3259666"/>
            <a:ext cx="3578577" cy="2861734"/>
          </a:xfrm>
        </p:spPr>
        <p:txBody>
          <a:bodyPr vert="horz" lIns="0" tIns="0" rIns="0" bIns="0" rtlCol="0">
            <a:normAutofit/>
          </a:bodyPr>
          <a:lstStyle>
            <a:lvl1pPr>
              <a:buFontTx/>
              <a:buNone/>
              <a:defRPr lang="en-US" sz="14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7384" userDrawn="1">
          <p15:clr>
            <a:srgbClr val="FBAE40"/>
          </p15:clr>
        </p15:guide>
        <p15:guide id="8" pos="301" userDrawn="1">
          <p15:clr>
            <a:srgbClr val="FBAE40"/>
          </p15:clr>
        </p15:guide>
        <p15:guide id="9" pos="5120" userDrawn="1">
          <p15:clr>
            <a:srgbClr val="FBAE40"/>
          </p15:clr>
        </p15:guide>
        <p15:guide id="10" pos="4968" userDrawn="1">
          <p15:clr>
            <a:srgbClr val="FBAE40"/>
          </p15:clr>
        </p15:guide>
        <p15:guide id="11" pos="2704" userDrawn="1">
          <p15:clr>
            <a:srgbClr val="FBAE40"/>
          </p15:clr>
        </p15:guide>
        <p15:guide id="12" pos="2569"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Pictures with Captio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7" name="Picture Placeholder 6"/>
          <p:cNvSpPr>
            <a:spLocks noGrp="1"/>
          </p:cNvSpPr>
          <p:nvPr>
            <p:ph type="pic" sz="quarter" idx="30"/>
          </p:nvPr>
        </p:nvSpPr>
        <p:spPr>
          <a:xfrm>
            <a:off x="488950" y="1413936"/>
            <a:ext cx="2619020"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5" name="Picture Placeholder 6"/>
          <p:cNvSpPr>
            <a:spLocks noGrp="1"/>
          </p:cNvSpPr>
          <p:nvPr>
            <p:ph type="pic" sz="quarter" idx="31"/>
          </p:nvPr>
        </p:nvSpPr>
        <p:spPr>
          <a:xfrm>
            <a:off x="3352802" y="1413936"/>
            <a:ext cx="2617423"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16" name="Picture Placeholder 6"/>
          <p:cNvSpPr>
            <a:spLocks noGrp="1"/>
          </p:cNvSpPr>
          <p:nvPr>
            <p:ph type="pic" sz="quarter" idx="32"/>
          </p:nvPr>
        </p:nvSpPr>
        <p:spPr>
          <a:xfrm>
            <a:off x="6220182" y="1413936"/>
            <a:ext cx="2619020"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17" name="Picture Placeholder 6"/>
          <p:cNvSpPr>
            <a:spLocks noGrp="1"/>
          </p:cNvSpPr>
          <p:nvPr>
            <p:ph type="pic" sz="quarter" idx="33"/>
          </p:nvPr>
        </p:nvSpPr>
        <p:spPr>
          <a:xfrm>
            <a:off x="9096213" y="1413936"/>
            <a:ext cx="2617423" cy="1302299"/>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1600">
                <a:ea typeface="BMW Group Condensed" pitchFamily="2" charset="0"/>
                <a:cs typeface="BMW Group" pitchFamily="2" charset="0"/>
              </a:defRPr>
            </a:lvl1pPr>
          </a:lstStyle>
          <a:p>
            <a:pPr lvl="0" indent="0" algn="ctr">
              <a:buNone/>
            </a:pPr>
            <a:r>
              <a:rPr lang="de-DE" smtClean="0"/>
              <a:t>Bild durch Klicken auf Symbol hinzufügen</a:t>
            </a:r>
            <a:endParaRPr lang="en-US"/>
          </a:p>
        </p:txBody>
      </p:sp>
      <p:sp>
        <p:nvSpPr>
          <p:cNvPr id="9" name="Footer Placeholder 8"/>
          <p:cNvSpPr>
            <a:spLocks noGrp="1"/>
          </p:cNvSpPr>
          <p:nvPr>
            <p:ph type="ftr" sz="quarter" idx="34"/>
          </p:nvPr>
        </p:nvSpPr>
        <p:spPr/>
        <p:txBody>
          <a:bodyPr/>
          <a:lstStyle/>
          <a:p>
            <a:pPr algn="l"/>
            <a:r>
              <a:rPr lang="en-US" noProof="0" smtClean="0"/>
              <a:t>Input on wind tunnel criteria discussions in WLTP | BMW | 18.04.2018</a:t>
            </a:r>
            <a:endParaRPr lang="en-GB" noProof="0" dirty="0"/>
          </a:p>
        </p:txBody>
      </p:sp>
      <p:sp>
        <p:nvSpPr>
          <p:cNvPr id="10" name="Slide Number Placeholder 9"/>
          <p:cNvSpPr>
            <a:spLocks noGrp="1"/>
          </p:cNvSpPr>
          <p:nvPr>
            <p:ph type="sldNum" sz="quarter" idx="35"/>
          </p:nvPr>
        </p:nvSpPr>
        <p:spPr/>
        <p:txBody>
          <a:bodyPr/>
          <a:lstStyle/>
          <a:p>
            <a:r>
              <a:rPr lang="en-US" noProof="0"/>
              <a:t>Page </a:t>
            </a:r>
            <a:fld id="{AA807A42-CF27-4B84-8583-18EBE418342E}" type="slidenum">
              <a:rPr lang="en-US" noProof="0" smtClean="0"/>
              <a:pPr/>
              <a:t>‹Nr.›</a:t>
            </a:fld>
            <a:endParaRPr lang="en-US" noProof="0" dirty="0"/>
          </a:p>
        </p:txBody>
      </p:sp>
      <p:sp>
        <p:nvSpPr>
          <p:cNvPr id="21" name="Text Placeholder 15"/>
          <p:cNvSpPr>
            <a:spLocks noGrp="1"/>
          </p:cNvSpPr>
          <p:nvPr>
            <p:ph type="body" sz="quarter" idx="38"/>
          </p:nvPr>
        </p:nvSpPr>
        <p:spPr>
          <a:xfrm>
            <a:off x="488948" y="2895604"/>
            <a:ext cx="2619021" cy="3225799"/>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2" name="Text Placeholder 15"/>
          <p:cNvSpPr>
            <a:spLocks noGrp="1"/>
          </p:cNvSpPr>
          <p:nvPr>
            <p:ph type="body" sz="quarter" idx="39"/>
          </p:nvPr>
        </p:nvSpPr>
        <p:spPr>
          <a:xfrm>
            <a:off x="3352803" y="2895604"/>
            <a:ext cx="2619021" cy="3225799"/>
          </a:xfrm>
        </p:spPr>
        <p:txBody>
          <a:bodyPr vert="horz" lIns="0" tIns="0" rIns="0" bIns="0" rtlCol="0">
            <a:normAutofit/>
          </a:bodyPr>
          <a:lstStyle>
            <a:lvl1pPr>
              <a:buFontTx/>
              <a:buNone/>
              <a:defRPr lang="en-US" sz="1200" dirty="0" smtClean="0">
                <a:solidFill>
                  <a:srgbClr val="404040"/>
                </a:solidFill>
              </a:defRPr>
            </a:lvl1pPr>
          </a:lstStyle>
          <a:p>
            <a:pPr marR="0" lvl="0" indent="0" fontAlgn="auto">
              <a:lnSpc>
                <a:spcPct val="100000"/>
              </a:lnSpc>
              <a:buClrTx/>
              <a:buSzTx/>
              <a:buNone/>
              <a:tabLst/>
            </a:pPr>
            <a:r>
              <a:rPr lang="de-DE" smtClean="0"/>
              <a:t>Textmasterformat bearbeiten</a:t>
            </a:r>
          </a:p>
        </p:txBody>
      </p:sp>
      <p:sp>
        <p:nvSpPr>
          <p:cNvPr id="23" name="Text Placeholder 15"/>
          <p:cNvSpPr>
            <a:spLocks noGrp="1"/>
          </p:cNvSpPr>
          <p:nvPr>
            <p:ph type="body" sz="quarter" idx="40"/>
          </p:nvPr>
        </p:nvSpPr>
        <p:spPr>
          <a:xfrm>
            <a:off x="6220180" y="2887134"/>
            <a:ext cx="2619021" cy="3234266"/>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
        <p:nvSpPr>
          <p:cNvPr id="24" name="Text Placeholder 15"/>
          <p:cNvSpPr>
            <a:spLocks noGrp="1"/>
          </p:cNvSpPr>
          <p:nvPr>
            <p:ph type="body" sz="quarter" idx="41"/>
          </p:nvPr>
        </p:nvSpPr>
        <p:spPr>
          <a:xfrm>
            <a:off x="9094612" y="2887134"/>
            <a:ext cx="2619021" cy="3234266"/>
          </a:xfrm>
        </p:spPr>
        <p:txBody>
          <a:bodyPr vert="horz" lIns="0" tIns="0" rIns="0" bIns="0" rtlCol="0">
            <a:normAutofit/>
          </a:bodyPr>
          <a:lstStyle>
            <a:lvl1pPr>
              <a:buFontTx/>
              <a:buNone/>
              <a:defRPr lang="en-US" sz="1200" smtClean="0">
                <a:solidFill>
                  <a:srgbClr val="404040"/>
                </a:solidFill>
              </a:defRPr>
            </a:lvl1pPr>
            <a:lvl2pPr>
              <a:defRPr lang="en-US" smtClean="0"/>
            </a:lvl2pPr>
            <a:lvl3pPr>
              <a:defRPr lang="en-US" smtClean="0"/>
            </a:lvl3pPr>
            <a:lvl4pPr>
              <a:defRPr lang="en-US" smtClean="0"/>
            </a:lvl4pPr>
            <a:lvl5pPr>
              <a:defRPr lang="en-US"/>
            </a:lvl5pPr>
          </a:lstStyle>
          <a:p>
            <a:pPr marR="0" lvl="0" indent="0" fontAlgn="auto">
              <a:lnSpc>
                <a:spcPct val="100000"/>
              </a:lnSpc>
              <a:buClrTx/>
              <a:buSzTx/>
              <a:buNone/>
              <a:tabLst/>
            </a:pPr>
            <a:r>
              <a:rPr lang="de-DE" smtClean="0"/>
              <a:t>Textmasterformat bearbeiten</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guide id="9" pos="1960" userDrawn="1">
          <p15:clr>
            <a:srgbClr val="FBAE40"/>
          </p15:clr>
        </p15:guide>
        <p15:guide id="10" pos="2112" userDrawn="1">
          <p15:clr>
            <a:srgbClr val="FBAE40"/>
          </p15:clr>
        </p15:guide>
        <p15:guide id="11" pos="3768" userDrawn="1">
          <p15:clr>
            <a:srgbClr val="FBAE40"/>
          </p15:clr>
        </p15:guide>
        <p15:guide id="12" pos="3912" userDrawn="1">
          <p15:clr>
            <a:srgbClr val="FBAE40"/>
          </p15:clr>
        </p15:guide>
        <p15:guide id="13" pos="5564" userDrawn="1">
          <p15:clr>
            <a:srgbClr val="FBAE40"/>
          </p15:clr>
        </p15:guide>
        <p15:guide id="14" pos="572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bination Sli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8" name="Content Placeholder 7"/>
          <p:cNvSpPr>
            <a:spLocks noGrp="1"/>
          </p:cNvSpPr>
          <p:nvPr>
            <p:ph sz="quarter" idx="16"/>
          </p:nvPr>
        </p:nvSpPr>
        <p:spPr>
          <a:xfrm>
            <a:off x="6204657" y="1413933"/>
            <a:ext cx="5508976"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0" name="Picture Placeholder 9"/>
          <p:cNvSpPr>
            <a:spLocks noGrp="1"/>
          </p:cNvSpPr>
          <p:nvPr>
            <p:ph type="pic" sz="quarter" idx="17"/>
          </p:nvPr>
        </p:nvSpPr>
        <p:spPr>
          <a:xfrm>
            <a:off x="6" y="1413933"/>
            <a:ext cx="5971817" cy="4715934"/>
          </a:xfrm>
          <a:pattFill prst="wdUpDiag">
            <a:fgClr>
              <a:schemeClr val="bg1">
                <a:lumMod val="75000"/>
              </a:schemeClr>
            </a:fgClr>
            <a:bgClr>
              <a:schemeClr val="bg1"/>
            </a:bgClr>
          </a:pattFill>
        </p:spPr>
        <p:txBody>
          <a:bodyPr vert="horz" lIns="0" tIns="720000" rIns="0" bIns="0" rtlCol="0" anchor="ctr" anchorCtr="0">
            <a:noAutofit/>
          </a:bodyPr>
          <a:lstStyle>
            <a:lvl1pPr algn="ctr">
              <a:buFontTx/>
              <a:buNone/>
              <a:defRPr lang="en-US" sz="20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
        <p:nvSpPr>
          <p:cNvPr id="12" name="Footer Placeholder 11"/>
          <p:cNvSpPr>
            <a:spLocks noGrp="1"/>
          </p:cNvSpPr>
          <p:nvPr>
            <p:ph type="ftr" sz="quarter" idx="18"/>
          </p:nvPr>
        </p:nvSpPr>
        <p:spPr/>
        <p:txBody>
          <a:bodyPr/>
          <a:lstStyle/>
          <a:p>
            <a:pPr algn="l"/>
            <a:r>
              <a:rPr lang="en-US" noProof="0" smtClean="0"/>
              <a:t>Input on wind tunnel criteria discussions in WLTP | BMW | 18.04.2018</a:t>
            </a:r>
            <a:endParaRPr lang="en-GB" noProof="0" dirty="0"/>
          </a:p>
        </p:txBody>
      </p:sp>
      <p:sp>
        <p:nvSpPr>
          <p:cNvPr id="13" name="Slide Number Placeholder 12"/>
          <p:cNvSpPr>
            <a:spLocks noGrp="1"/>
          </p:cNvSpPr>
          <p:nvPr>
            <p:ph type="sldNum" sz="quarter" idx="19"/>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guide id="9" pos="3768" userDrawn="1">
          <p15:clr>
            <a:srgbClr val="FBAE40"/>
          </p15:clr>
        </p15:guide>
        <p15:guide id="10" pos="390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lin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8" name="Footer Placeholder 7"/>
          <p:cNvSpPr>
            <a:spLocks noGrp="1"/>
          </p:cNvSpPr>
          <p:nvPr>
            <p:ph type="ftr" sz="quarter" idx="10"/>
          </p:nvPr>
        </p:nvSpPr>
        <p:spPr/>
        <p:txBody>
          <a:bodyPr/>
          <a:lstStyle/>
          <a:p>
            <a:pPr algn="l"/>
            <a:r>
              <a:rPr lang="en-US" noProof="0" smtClean="0"/>
              <a:t>Input on wind tunnel criteria discussions in WLTP | BMW | 18.04.2018</a:t>
            </a:r>
            <a:endParaRPr lang="en-GB" noProof="0" dirty="0"/>
          </a:p>
        </p:txBody>
      </p:sp>
      <p:sp>
        <p:nvSpPr>
          <p:cNvPr id="9" name="Slide Number Placeholder 8"/>
          <p:cNvSpPr>
            <a:spLocks noGrp="1"/>
          </p:cNvSpPr>
          <p:nvPr>
            <p:ph type="sldNum" sz="quarter" idx="11"/>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663" userDrawn="1">
          <p15:clr>
            <a:srgbClr val="FBAE40"/>
          </p15:clr>
        </p15:guide>
        <p15:guide id="2" orient="horz" pos="216" userDrawn="1">
          <p15:clr>
            <a:srgbClr val="FBAE40"/>
          </p15:clr>
        </p15:guide>
        <p15:guide id="3" orient="horz" pos="888"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lgn="l"/>
            <a:r>
              <a:rPr lang="en-US" noProof="0" smtClean="0"/>
              <a:t>Input on wind tunnel criteria discussions in WLTP | BMW | 18.04.2018</a:t>
            </a:r>
            <a:endParaRPr lang="en-GB" noProof="0" dirty="0"/>
          </a:p>
        </p:txBody>
      </p:sp>
      <p:sp>
        <p:nvSpPr>
          <p:cNvPr id="5" name="Slide Number Placeholder 4"/>
          <p:cNvSpPr>
            <a:spLocks noGrp="1"/>
          </p:cNvSpPr>
          <p:nvPr>
            <p:ph type="sldNum" sz="quarter" idx="11"/>
          </p:nvPr>
        </p:nvSpPr>
        <p:spPr/>
        <p:txBody>
          <a:bodyPr/>
          <a:lstStyle/>
          <a:p>
            <a:r>
              <a:rPr lang="en-US" noProof="0"/>
              <a:t>Page </a:t>
            </a:r>
            <a:fld id="{AA807A42-CF27-4B84-8583-18EBE418342E}" type="slidenum">
              <a:rPr lang="en-US" noProof="0" smtClean="0"/>
              <a:pPr/>
              <a:t>‹Nr.›</a:t>
            </a:fld>
            <a:endParaRPr lang="en-US"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out Picture">
    <p:spTree>
      <p:nvGrpSpPr>
        <p:cNvPr id="1" name=""/>
        <p:cNvGrpSpPr/>
        <p:nvPr/>
      </p:nvGrpSpPr>
      <p:grpSpPr>
        <a:xfrm>
          <a:off x="0" y="0"/>
          <a:ext cx="0" cy="0"/>
          <a:chOff x="0" y="0"/>
          <a:chExt cx="0" cy="0"/>
        </a:xfrm>
      </p:grpSpPr>
      <p:sp>
        <p:nvSpPr>
          <p:cNvPr id="16" name="Rechteck 12"/>
          <p:cNvSpPr/>
          <p:nvPr userDrawn="1"/>
        </p:nvSpPr>
        <p:spPr>
          <a:xfrm>
            <a:off x="0" y="0"/>
            <a:ext cx="12192000" cy="6858000"/>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3" name="Bild 12" descr="Trigonalform_16zu9.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18000"/>
            <a:ext cx="12192000" cy="2540000"/>
          </a:xfrm>
          <a:prstGeom prst="rect">
            <a:avLst/>
          </a:prstGeom>
        </p:spPr>
      </p:pic>
      <p:sp>
        <p:nvSpPr>
          <p:cNvPr id="18" name="Textplatzhalter 24"/>
          <p:cNvSpPr>
            <a:spLocks noGrp="1"/>
          </p:cNvSpPr>
          <p:nvPr>
            <p:ph type="body" sz="quarter" idx="18" hasCustomPrompt="1"/>
          </p:nvPr>
        </p:nvSpPr>
        <p:spPr>
          <a:xfrm>
            <a:off x="488947" y="5634000"/>
            <a:ext cx="2600351" cy="319415"/>
          </a:xfrm>
          <a:prstGeom prst="rect">
            <a:avLst/>
          </a:prstGeom>
        </p:spPr>
        <p:txBody>
          <a:bodyPr lIns="0" tIns="0" rIns="0" bIns="0"/>
          <a:lstStyle>
            <a:lvl1pPr marL="0" indent="0">
              <a:buNone/>
              <a:defRPr sz="1100" b="1" i="0" baseline="0">
                <a:solidFill>
                  <a:srgbClr val="343434"/>
                </a:solidFill>
                <a:latin typeface="BMW Group Condensed Bold"/>
                <a:ea typeface="BMW Group Condensed" pitchFamily="2" charset="0"/>
                <a:cs typeface="BMW Group Condensed Bold"/>
              </a:defRPr>
            </a:lvl1pPr>
            <a:lvl2pPr>
              <a:defRPr sz="1700"/>
            </a:lvl2pPr>
            <a:lvl3pPr>
              <a:defRPr sz="1700"/>
            </a:lvl3pPr>
            <a:lvl4pPr>
              <a:defRPr sz="1700"/>
            </a:lvl4pPr>
            <a:lvl5pPr>
              <a:defRPr sz="1700"/>
            </a:lvl5pPr>
          </a:lstStyle>
          <a:p>
            <a:pPr lvl="0"/>
            <a:r>
              <a:rPr lang="en-US" noProof="0" dirty="0"/>
              <a:t>Department | Date</a:t>
            </a:r>
          </a:p>
        </p:txBody>
      </p:sp>
      <p:sp>
        <p:nvSpPr>
          <p:cNvPr id="19" name="Textplatzhalter 8"/>
          <p:cNvSpPr>
            <a:spLocks noGrp="1"/>
          </p:cNvSpPr>
          <p:nvPr>
            <p:ph type="body" sz="quarter" idx="13" hasCustomPrompt="1"/>
          </p:nvPr>
        </p:nvSpPr>
        <p:spPr>
          <a:xfrm>
            <a:off x="488948" y="1799485"/>
            <a:ext cx="11224685" cy="1092510"/>
          </a:xfrm>
          <a:prstGeom prst="rect">
            <a:avLst/>
          </a:prstGeom>
        </p:spPr>
        <p:txBody>
          <a:bodyPr lIns="0" tIns="0" rIns="0" bIns="0" anchor="b">
            <a:noAutofit/>
          </a:bodyPr>
          <a:lstStyle>
            <a:lvl1pPr marL="0" indent="0">
              <a:lnSpc>
                <a:spcPts val="4000"/>
              </a:lnSpc>
              <a:spcBef>
                <a:spcPts val="0"/>
              </a:spcBef>
              <a:buNone/>
              <a:defRPr sz="3900" b="1" cap="all" baseline="0">
                <a:solidFill>
                  <a:srgbClr val="667084"/>
                </a:solidFill>
                <a:latin typeface="+mj-lt"/>
              </a:defRPr>
            </a:lvl1pPr>
          </a:lstStyle>
          <a:p>
            <a:pPr lvl="0"/>
            <a:r>
              <a:rPr lang="en-US" noProof="0" dirty="0"/>
              <a:t>Single or Double-Line Headline.</a:t>
            </a:r>
          </a:p>
        </p:txBody>
      </p:sp>
      <p:sp>
        <p:nvSpPr>
          <p:cNvPr id="20" name="Textplatzhalter 8"/>
          <p:cNvSpPr>
            <a:spLocks noGrp="1"/>
          </p:cNvSpPr>
          <p:nvPr>
            <p:ph type="body" sz="quarter" idx="14" hasCustomPrompt="1"/>
          </p:nvPr>
        </p:nvSpPr>
        <p:spPr>
          <a:xfrm>
            <a:off x="488948" y="2916667"/>
            <a:ext cx="11224685" cy="534059"/>
          </a:xfrm>
          <a:prstGeom prst="rect">
            <a:avLst/>
          </a:prstGeom>
        </p:spPr>
        <p:txBody>
          <a:bodyPr lIns="0" tIns="0" rIns="0" bIns="0"/>
          <a:lstStyle>
            <a:lvl1pPr marL="0" indent="0">
              <a:lnSpc>
                <a:spcPts val="2100"/>
              </a:lnSpc>
              <a:spcBef>
                <a:spcPts val="0"/>
              </a:spcBef>
              <a:buNone/>
              <a:defRPr sz="2000" b="1" cap="all" baseline="0">
                <a:solidFill>
                  <a:srgbClr val="667084"/>
                </a:solidFill>
                <a:latin typeface="+mj-lt"/>
              </a:defRPr>
            </a:lvl1pPr>
          </a:lstStyle>
          <a:p>
            <a:pPr lvl="0"/>
            <a:r>
              <a:rPr lang="en-US" noProof="0" dirty="0"/>
              <a:t>Single or Double-Line </a:t>
            </a:r>
            <a:r>
              <a:rPr lang="en-US" noProof="0" dirty="0" err="1"/>
              <a:t>Subheadline</a:t>
            </a:r>
            <a:r>
              <a:rPr lang="en-US" noProof="0" dirty="0"/>
              <a:t>.</a:t>
            </a:r>
          </a:p>
        </p:txBody>
      </p:sp>
      <p:pic>
        <p:nvPicPr>
          <p:cNvPr id="11" name="Grafik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60613" y="6137292"/>
            <a:ext cx="1159625" cy="361604"/>
          </a:xfrm>
          <a:prstGeom prst="rect">
            <a:avLst/>
          </a:prstGeom>
        </p:spPr>
      </p:pic>
      <p:pic>
        <p:nvPicPr>
          <p:cNvPr id="14" name="Bild 8" descr="BMWMINIRR_5fbg Kopie.jpg"/>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999870" y="6137292"/>
            <a:ext cx="1724211" cy="36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Bild 7" descr="WortmarkeBMWGROUP Kopie.jpg"/>
          <p:cNvPicPr>
            <a:picLocks noChangeAspect="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484864" y="6138897"/>
            <a:ext cx="757729" cy="35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cSld>
  <p:clrMapOvr>
    <a:masterClrMapping/>
  </p:clrMapOvr>
  <p:extLst mod="1">
    <p:ext uri="{DCECCB84-F9BA-43D5-87BE-67443E8EF086}">
      <p15:sldGuideLst xmlns:p15="http://schemas.microsoft.com/office/powerpoint/2012/main">
        <p15:guide id="1" orient="horz" pos="2179" userDrawn="1">
          <p15:clr>
            <a:srgbClr val="FBAE40"/>
          </p15:clr>
        </p15:guide>
        <p15:guide id="2" orient="horz" pos="1128" userDrawn="1">
          <p15:clr>
            <a:srgbClr val="FBAE40"/>
          </p15:clr>
        </p15:guide>
        <p15:guide id="3" orient="horz" pos="3544" userDrawn="1">
          <p15:clr>
            <a:srgbClr val="FBAE40"/>
          </p15:clr>
        </p15:guide>
        <p15:guide id="4" orient="horz" pos="1832" userDrawn="1">
          <p15:clr>
            <a:srgbClr val="FBAE40"/>
          </p15:clr>
        </p15:guide>
        <p15:guide id="5" pos="301" userDrawn="1">
          <p15:clr>
            <a:srgbClr val="FBAE40"/>
          </p15:clr>
        </p15:guide>
        <p15:guide id="6" pos="7384" userDrawn="1">
          <p15:clr>
            <a:srgbClr val="FBAE40"/>
          </p15:clr>
        </p15:guide>
        <p15:guide id="7" orient="horz" pos="375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15" name="Rechteck 8"/>
          <p:cNvSpPr/>
          <p:nvPr userDrawn="1"/>
        </p:nvSpPr>
        <p:spPr>
          <a:xfrm>
            <a:off x="0" y="0"/>
            <a:ext cx="12192000" cy="6294964"/>
          </a:xfrm>
          <a:prstGeom prst="rect">
            <a:avLst/>
          </a:prstGeom>
          <a:gradFill flip="none" rotWithShape="1">
            <a:gsLst>
              <a:gs pos="0">
                <a:schemeClr val="bg2">
                  <a:lumMod val="60000"/>
                  <a:lumOff val="40000"/>
                </a:schemeClr>
              </a:gs>
              <a:gs pos="100000">
                <a:srgbClr val="E4E8EE"/>
              </a:gs>
            </a:gsLst>
            <a:lin ang="1662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16" name="Bild 10" descr="Next_100_Years_Signet.png"/>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1290" t="31947" r="48537" b="3"/>
          <a:stretch/>
        </p:blipFill>
        <p:spPr>
          <a:xfrm>
            <a:off x="4664261" y="1"/>
            <a:ext cx="7527739" cy="6330218"/>
          </a:xfrm>
          <a:prstGeom prst="rect">
            <a:avLst/>
          </a:prstGeom>
        </p:spPr>
      </p:pic>
      <p:sp>
        <p:nvSpPr>
          <p:cNvPr id="8" name="Textplatzhalter 8"/>
          <p:cNvSpPr>
            <a:spLocks noGrp="1"/>
          </p:cNvSpPr>
          <p:nvPr>
            <p:ph type="body" sz="quarter" idx="14" hasCustomPrompt="1"/>
          </p:nvPr>
        </p:nvSpPr>
        <p:spPr>
          <a:xfrm>
            <a:off x="488949" y="1412875"/>
            <a:ext cx="2989019" cy="924620"/>
          </a:xfrm>
          <a:prstGeom prst="rect">
            <a:avLst/>
          </a:prstGeom>
        </p:spPr>
        <p:txBody>
          <a:bodyPr wrap="square" lIns="0" tIns="0" rIns="0" bIns="0">
            <a:noAutofit/>
          </a:bodyPr>
          <a:lstStyle>
            <a:lvl1pPr marL="0" indent="0">
              <a:lnSpc>
                <a:spcPts val="7200"/>
              </a:lnSpc>
              <a:spcBef>
                <a:spcPts val="0"/>
              </a:spcBef>
              <a:buNone/>
              <a:defRPr sz="7200" b="1" cap="all" baseline="0">
                <a:solidFill>
                  <a:srgbClr val="667084"/>
                </a:solidFill>
                <a:latin typeface="+mj-lt"/>
              </a:defRPr>
            </a:lvl1pPr>
          </a:lstStyle>
          <a:p>
            <a:pPr lvl="0"/>
            <a:r>
              <a:rPr lang="en-US" noProof="0" dirty="0"/>
              <a:t>01</a:t>
            </a:r>
          </a:p>
        </p:txBody>
      </p:sp>
      <p:sp>
        <p:nvSpPr>
          <p:cNvPr id="10" name="Textplatzhalter 8"/>
          <p:cNvSpPr>
            <a:spLocks noGrp="1"/>
          </p:cNvSpPr>
          <p:nvPr>
            <p:ph type="body" sz="quarter" idx="15" hasCustomPrompt="1"/>
          </p:nvPr>
        </p:nvSpPr>
        <p:spPr>
          <a:xfrm>
            <a:off x="488948" y="2362896"/>
            <a:ext cx="11224685" cy="548868"/>
          </a:xfrm>
          <a:prstGeom prst="rect">
            <a:avLst/>
          </a:prstGeom>
        </p:spPr>
        <p:txBody>
          <a:bodyPr lIns="0" tIns="0" rIns="0" bIns="0">
            <a:spAutoFit/>
          </a:bodyPr>
          <a:lstStyle>
            <a:lvl1pPr marL="0" indent="0">
              <a:lnSpc>
                <a:spcPts val="4200"/>
              </a:lnSpc>
              <a:spcBef>
                <a:spcPts val="0"/>
              </a:spcBef>
              <a:buNone/>
              <a:defRPr sz="4000" b="1" cap="all" baseline="0">
                <a:solidFill>
                  <a:srgbClr val="667084"/>
                </a:solidFill>
                <a:latin typeface="+mj-lt"/>
              </a:defRPr>
            </a:lvl1pPr>
          </a:lstStyle>
          <a:p>
            <a:pPr lvl="0"/>
            <a:r>
              <a:rPr lang="en-US" noProof="0" dirty="0"/>
              <a:t>Chapter.</a:t>
            </a:r>
          </a:p>
        </p:txBody>
      </p:sp>
      <p:sp>
        <p:nvSpPr>
          <p:cNvPr id="2" name="Footer Placeholder 1"/>
          <p:cNvSpPr>
            <a:spLocks noGrp="1"/>
          </p:cNvSpPr>
          <p:nvPr>
            <p:ph type="ftr" sz="quarter" idx="16"/>
          </p:nvPr>
        </p:nvSpPr>
        <p:spPr/>
        <p:txBody>
          <a:bodyPr/>
          <a:lstStyle/>
          <a:p>
            <a:pPr algn="l"/>
            <a:r>
              <a:rPr lang="en-US" noProof="0" smtClean="0"/>
              <a:t>Input on wind tunnel criteria discussions in WLTP | BMW | 18.04.2018</a:t>
            </a:r>
            <a:endParaRPr lang="en-GB" noProof="0" dirty="0"/>
          </a:p>
        </p:txBody>
      </p:sp>
      <p:sp>
        <p:nvSpPr>
          <p:cNvPr id="5" name="Slide Number Placeholder 4"/>
          <p:cNvSpPr>
            <a:spLocks noGrp="1"/>
          </p:cNvSpPr>
          <p:nvPr>
            <p:ph type="sldNum" sz="quarter" idx="17"/>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1836" userDrawn="1">
          <p15:clr>
            <a:srgbClr val="FBAE40"/>
          </p15:clr>
        </p15:guide>
        <p15:guide id="2" orient="horz" pos="887" userDrawn="1">
          <p15:clr>
            <a:srgbClr val="FBAE40"/>
          </p15:clr>
        </p15:guide>
        <p15:guide id="3" pos="7384" userDrawn="1">
          <p15:clr>
            <a:srgbClr val="FBAE40"/>
          </p15:clr>
        </p15:guide>
        <p15:guide id="4" pos="30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baseline="0"/>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2"/>
          </p:nvPr>
        </p:nvSpPr>
        <p:spPr>
          <a:xfrm>
            <a:off x="488948" y="1413933"/>
            <a:ext cx="11224685"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Footer Placeholder 6"/>
          <p:cNvSpPr>
            <a:spLocks noGrp="1"/>
          </p:cNvSpPr>
          <p:nvPr>
            <p:ph type="ftr" sz="quarter" idx="13"/>
          </p:nvPr>
        </p:nvSpPr>
        <p:spPr/>
        <p:txBody>
          <a:bodyPr/>
          <a:lstStyle/>
          <a:p>
            <a:pPr algn="l"/>
            <a:r>
              <a:rPr lang="en-US" noProof="0" smtClean="0"/>
              <a:t>Input on wind tunnel criteria discussions in WLTP | BMW | 18.04.2018</a:t>
            </a:r>
            <a:endParaRPr lang="en-GB" noProof="0" dirty="0"/>
          </a:p>
        </p:txBody>
      </p:sp>
      <p:sp>
        <p:nvSpPr>
          <p:cNvPr id="8" name="Slide Number Placeholder 7"/>
          <p:cNvSpPr>
            <a:spLocks noGrp="1"/>
          </p:cNvSpPr>
          <p:nvPr>
            <p:ph type="sldNum" sz="quarter" idx="14"/>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pos="301" userDrawn="1">
          <p15:clr>
            <a:srgbClr val="FBAE40"/>
          </p15:clr>
        </p15:guide>
        <p15:guide id="2" pos="7384" userDrawn="1">
          <p15:clr>
            <a:srgbClr val="FBAE40"/>
          </p15:clr>
        </p15:guide>
        <p15:guide id="3" orient="horz" pos="216" userDrawn="1">
          <p15:clr>
            <a:srgbClr val="FBAE40"/>
          </p15:clr>
        </p15:guide>
        <p15:guide id="4" orient="horz" pos="663" userDrawn="1">
          <p15:clr>
            <a:srgbClr val="FBAE40"/>
          </p15:clr>
        </p15:guide>
        <p15:guide id="5" orient="horz" pos="890" userDrawn="1">
          <p15:clr>
            <a:srgbClr val="FBAE40"/>
          </p15:clr>
        </p15:guide>
        <p15:guide id="6" orient="horz" pos="3858" userDrawn="1">
          <p15:clr>
            <a:srgbClr val="FBAE40"/>
          </p15:clr>
        </p15:guide>
        <p15:guide id="7" orient="horz" pos="4260" userDrawn="1">
          <p15:clr>
            <a:srgbClr val="FBAE40"/>
          </p15:clr>
        </p15:guide>
        <p15:guide id="8" orient="horz" pos="4042"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Background">
    <p:spTree>
      <p:nvGrpSpPr>
        <p:cNvPr id="1" name=""/>
        <p:cNvGrpSpPr/>
        <p:nvPr/>
      </p:nvGrpSpPr>
      <p:grpSpPr>
        <a:xfrm>
          <a:off x="0" y="0"/>
          <a:ext cx="0" cy="0"/>
          <a:chOff x="0" y="0"/>
          <a:chExt cx="0" cy="0"/>
        </a:xfrm>
      </p:grpSpPr>
      <p:pic>
        <p:nvPicPr>
          <p:cNvPr id="9" name="Bild 11"/>
          <p:cNvPicPr>
            <a:picLocks noChangeAspect="1"/>
          </p:cNvPicPr>
          <p:nvPr userDrawn="1"/>
        </p:nvPicPr>
        <p:blipFill rotWithShape="1">
          <a:blip r:embed="rId2" cstate="print">
            <a:alphaModFix amt="10000"/>
            <a:extLst>
              <a:ext uri="{28A0092B-C50C-407E-A947-70E740481C1C}">
                <a14:useLocalDpi xmlns:a14="http://schemas.microsoft.com/office/drawing/2010/main" val="0"/>
              </a:ext>
            </a:extLst>
          </a:blip>
          <a:srcRect l="69656" t="46096" r="-1521" b="2091"/>
          <a:stretch/>
        </p:blipFill>
        <p:spPr>
          <a:xfrm>
            <a:off x="-9832" y="0"/>
            <a:ext cx="6028267" cy="6293905"/>
          </a:xfrm>
          <a:prstGeom prst="rect">
            <a:avLst/>
          </a:prstGeom>
        </p:spPr>
      </p:pic>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7" name="Content Placeholder 5"/>
          <p:cNvSpPr>
            <a:spLocks noGrp="1"/>
          </p:cNvSpPr>
          <p:nvPr>
            <p:ph sz="quarter" idx="12"/>
          </p:nvPr>
        </p:nvSpPr>
        <p:spPr>
          <a:xfrm>
            <a:off x="488948" y="1413933"/>
            <a:ext cx="11224685"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Footer Placeholder 4"/>
          <p:cNvSpPr>
            <a:spLocks noGrp="1"/>
          </p:cNvSpPr>
          <p:nvPr>
            <p:ph type="ftr" sz="quarter" idx="13"/>
          </p:nvPr>
        </p:nvSpPr>
        <p:spPr/>
        <p:txBody>
          <a:bodyPr/>
          <a:lstStyle/>
          <a:p>
            <a:pPr algn="l"/>
            <a:r>
              <a:rPr lang="en-US" noProof="0" smtClean="0"/>
              <a:t>Input on wind tunnel criteria discussions in WLTP | BMW | 18.04.2018</a:t>
            </a:r>
            <a:endParaRPr lang="en-GB" noProof="0" dirty="0"/>
          </a:p>
        </p:txBody>
      </p:sp>
      <p:sp>
        <p:nvSpPr>
          <p:cNvPr id="6" name="Slide Number Placeholder 5"/>
          <p:cNvSpPr>
            <a:spLocks noGrp="1"/>
          </p:cNvSpPr>
          <p:nvPr>
            <p:ph type="sldNum" sz="quarter" idx="14"/>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01" userDrawn="1">
          <p15:clr>
            <a:srgbClr val="FBAE40"/>
          </p15:clr>
        </p15:guide>
        <p15:guide id="8" pos="7384"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8"/>
          </p:nvPr>
        </p:nvSpPr>
        <p:spPr>
          <a:xfrm>
            <a:off x="488948" y="1413933"/>
            <a:ext cx="5486400"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8" name="Content Placeholder 7"/>
          <p:cNvSpPr>
            <a:spLocks noGrp="1"/>
          </p:cNvSpPr>
          <p:nvPr>
            <p:ph sz="quarter" idx="19"/>
          </p:nvPr>
        </p:nvSpPr>
        <p:spPr>
          <a:xfrm>
            <a:off x="6193368" y="1413933"/>
            <a:ext cx="5520267" cy="470746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9" name="Footer Placeholder 8"/>
          <p:cNvSpPr>
            <a:spLocks noGrp="1"/>
          </p:cNvSpPr>
          <p:nvPr>
            <p:ph type="ftr" sz="quarter" idx="20"/>
          </p:nvPr>
        </p:nvSpPr>
        <p:spPr/>
        <p:txBody>
          <a:bodyPr/>
          <a:lstStyle/>
          <a:p>
            <a:pPr algn="l"/>
            <a:r>
              <a:rPr lang="en-US" noProof="0" smtClean="0"/>
              <a:t>Input on wind tunnel criteria discussions in WLTP | BMW | 18.04.2018</a:t>
            </a:r>
            <a:endParaRPr lang="en-GB" noProof="0" dirty="0"/>
          </a:p>
        </p:txBody>
      </p:sp>
      <p:sp>
        <p:nvSpPr>
          <p:cNvPr id="10" name="Slide Number Placeholder 9"/>
          <p:cNvSpPr>
            <a:spLocks noGrp="1"/>
          </p:cNvSpPr>
          <p:nvPr>
            <p:ph type="sldNum" sz="quarter" idx="21"/>
          </p:nvPr>
        </p:nvSpPr>
        <p:spPr/>
        <p:txBody>
          <a:bodyPr/>
          <a:lstStyle/>
          <a:p>
            <a:r>
              <a:rPr lang="en-US" noProof="0"/>
              <a:t>Page </a:t>
            </a:r>
            <a:fld id="{AA807A42-CF27-4B84-8583-18EBE418342E}" type="slidenum">
              <a:rPr lang="en-US" noProof="0" smtClean="0"/>
              <a:pPr/>
              <a:t>‹Nr.›</a:t>
            </a:fld>
            <a:endParaRPr lang="en-US" noProof="0" dirty="0"/>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896" userDrawn="1">
          <p15:clr>
            <a:srgbClr val="FBAE40"/>
          </p15:clr>
        </p15:guide>
        <p15:guide id="8" pos="3768" userDrawn="1">
          <p15:clr>
            <a:srgbClr val="FBAE40"/>
          </p15:clr>
        </p15:guide>
        <p15:guide id="9" pos="7384" userDrawn="1">
          <p15:clr>
            <a:srgbClr val="FBAE40"/>
          </p15:clr>
        </p15:guide>
        <p15:guide id="10" pos="30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ntents with Subheadline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10" name="Content Placeholder 9"/>
          <p:cNvSpPr>
            <a:spLocks noGrp="1"/>
          </p:cNvSpPr>
          <p:nvPr>
            <p:ph sz="quarter" idx="22"/>
          </p:nvPr>
        </p:nvSpPr>
        <p:spPr>
          <a:xfrm>
            <a:off x="6193368" y="1795463"/>
            <a:ext cx="5520267" cy="432593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5" name="Content Placeholder 14"/>
          <p:cNvSpPr>
            <a:spLocks noGrp="1"/>
          </p:cNvSpPr>
          <p:nvPr>
            <p:ph sz="quarter" idx="23"/>
          </p:nvPr>
        </p:nvSpPr>
        <p:spPr>
          <a:xfrm>
            <a:off x="488948" y="1795463"/>
            <a:ext cx="5486400" cy="432593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7" name="Footer Placeholder 16"/>
          <p:cNvSpPr>
            <a:spLocks noGrp="1"/>
          </p:cNvSpPr>
          <p:nvPr>
            <p:ph type="ftr" sz="quarter" idx="24"/>
          </p:nvPr>
        </p:nvSpPr>
        <p:spPr/>
        <p:txBody>
          <a:bodyPr/>
          <a:lstStyle/>
          <a:p>
            <a:pPr algn="l"/>
            <a:r>
              <a:rPr lang="en-US" noProof="0" smtClean="0"/>
              <a:t>Input on wind tunnel criteria discussions in WLTP | BMW | 18.04.2018</a:t>
            </a:r>
            <a:endParaRPr lang="en-GB" noProof="0" dirty="0"/>
          </a:p>
        </p:txBody>
      </p:sp>
      <p:sp>
        <p:nvSpPr>
          <p:cNvPr id="18" name="Slide Number Placeholder 17"/>
          <p:cNvSpPr>
            <a:spLocks noGrp="1"/>
          </p:cNvSpPr>
          <p:nvPr>
            <p:ph type="sldNum" sz="quarter" idx="25"/>
          </p:nvPr>
        </p:nvSpPr>
        <p:spPr/>
        <p:txBody>
          <a:bodyPr/>
          <a:lstStyle/>
          <a:p>
            <a:r>
              <a:rPr lang="en-US" noProof="0"/>
              <a:t>Page </a:t>
            </a:r>
            <a:fld id="{AA807A42-CF27-4B84-8583-18EBE418342E}" type="slidenum">
              <a:rPr lang="en-US" noProof="0" smtClean="0"/>
              <a:pPr/>
              <a:t>‹Nr.›</a:t>
            </a:fld>
            <a:endParaRPr lang="en-US" noProof="0" dirty="0"/>
          </a:p>
        </p:txBody>
      </p:sp>
      <p:sp>
        <p:nvSpPr>
          <p:cNvPr id="4" name="Textplatzhalter 3"/>
          <p:cNvSpPr>
            <a:spLocks noGrp="1"/>
          </p:cNvSpPr>
          <p:nvPr>
            <p:ph type="body" sz="quarter" idx="26" hasCustomPrompt="1"/>
          </p:nvPr>
        </p:nvSpPr>
        <p:spPr>
          <a:xfrm>
            <a:off x="488950" y="1412875"/>
            <a:ext cx="5486400" cy="323850"/>
          </a:xfrm>
        </p:spPr>
        <p:txBody>
          <a:bodyPr/>
          <a:lstStyle>
            <a:lvl1pPr marL="0" indent="0">
              <a:buNone/>
              <a:defRPr b="1"/>
            </a:lvl1pPr>
          </a:lstStyle>
          <a:p>
            <a:pPr lvl="0"/>
            <a:r>
              <a:rPr lang="en-US" noProof="0" dirty="0"/>
              <a:t>Click to edit Master text styles</a:t>
            </a:r>
          </a:p>
        </p:txBody>
      </p:sp>
      <p:sp>
        <p:nvSpPr>
          <p:cNvPr id="11" name="Textplatzhalter 3"/>
          <p:cNvSpPr>
            <a:spLocks noGrp="1"/>
          </p:cNvSpPr>
          <p:nvPr>
            <p:ph type="body" sz="quarter" idx="27" hasCustomPrompt="1"/>
          </p:nvPr>
        </p:nvSpPr>
        <p:spPr>
          <a:xfrm>
            <a:off x="6193368" y="1412875"/>
            <a:ext cx="5486400" cy="323850"/>
          </a:xfrm>
        </p:spPr>
        <p:txBody>
          <a:bodyPr/>
          <a:lstStyle>
            <a:lvl1pPr marL="0" indent="0">
              <a:buNone/>
              <a:defRPr b="1"/>
            </a:lvl1pPr>
          </a:lstStyle>
          <a:p>
            <a:pPr lvl="0"/>
            <a:r>
              <a:rPr lang="en-US" noProof="0" dirty="0"/>
              <a:t>Click to edit Master text styles</a:t>
            </a:r>
          </a:p>
        </p:txBody>
      </p:sp>
    </p:spTree>
    <p:extLst/>
  </p:cSld>
  <p:clrMapOvr>
    <a:masterClrMapping/>
  </p:clrMapOvr>
  <p:extLst mod="1">
    <p:ext uri="{DCECCB84-F9BA-43D5-87BE-67443E8EF086}">
      <p15:sldGuideLst xmlns:p15="http://schemas.microsoft.com/office/powerpoint/2012/main">
        <p15:guide id="1" orient="horz" pos="216" userDrawn="1">
          <p15:clr>
            <a:srgbClr val="FBAE40"/>
          </p15:clr>
        </p15:guide>
        <p15:guide id="2" orient="horz" pos="663" userDrawn="1">
          <p15:clr>
            <a:srgbClr val="FBAE40"/>
          </p15:clr>
        </p15:guide>
        <p15:guide id="3" orient="horz" pos="890" userDrawn="1">
          <p15:clr>
            <a:srgbClr val="FBAE40"/>
          </p15:clr>
        </p15:guide>
        <p15:guide id="4" orient="horz" pos="3858" userDrawn="1">
          <p15:clr>
            <a:srgbClr val="FBAE40"/>
          </p15:clr>
        </p15:guide>
        <p15:guide id="5" orient="horz" pos="4042" userDrawn="1">
          <p15:clr>
            <a:srgbClr val="FBAE40"/>
          </p15:clr>
        </p15:guide>
        <p15:guide id="6" orient="horz" pos="4260" userDrawn="1">
          <p15:clr>
            <a:srgbClr val="FBAE40"/>
          </p15:clr>
        </p15:guide>
        <p15:guide id="7" pos="3897" userDrawn="1">
          <p15:clr>
            <a:srgbClr val="FBAE40"/>
          </p15:clr>
        </p15:guide>
        <p15:guide id="8" pos="3769" userDrawn="1">
          <p15:clr>
            <a:srgbClr val="FBAE40"/>
          </p15:clr>
        </p15:guide>
        <p15:guide id="9" pos="7384" userDrawn="1">
          <p15:clr>
            <a:srgbClr val="FBAE40"/>
          </p15:clr>
        </p15:guide>
        <p15:guide id="10" orient="horz" pos="1131" userDrawn="1">
          <p15:clr>
            <a:srgbClr val="FBAE40"/>
          </p15:clr>
        </p15:guide>
        <p15:guide id="11" orient="horz" pos="1094" userDrawn="1">
          <p15:clr>
            <a:srgbClr val="FBAE40"/>
          </p15:clr>
        </p15:guide>
        <p15:guide id="12" pos="30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Picture with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5" name="Footer Placeholder 4"/>
          <p:cNvSpPr>
            <a:spLocks noGrp="1"/>
          </p:cNvSpPr>
          <p:nvPr>
            <p:ph type="ftr" sz="quarter" idx="34"/>
          </p:nvPr>
        </p:nvSpPr>
        <p:spPr/>
        <p:txBody>
          <a:bodyPr/>
          <a:lstStyle>
            <a:lvl1pPr algn="l">
              <a:defRPr/>
            </a:lvl1pPr>
          </a:lstStyle>
          <a:p>
            <a:r>
              <a:rPr lang="en-US" smtClean="0"/>
              <a:t>Input on wind tunnel criteria discussions in WLTP | BMW | 18.04.2018</a:t>
            </a:r>
            <a:endParaRPr lang="en-GB" dirty="0"/>
          </a:p>
        </p:txBody>
      </p:sp>
      <p:sp>
        <p:nvSpPr>
          <p:cNvPr id="8" name="Slide Number Placeholder 7"/>
          <p:cNvSpPr>
            <a:spLocks noGrp="1"/>
          </p:cNvSpPr>
          <p:nvPr>
            <p:ph type="sldNum" sz="quarter" idx="35"/>
          </p:nvPr>
        </p:nvSpPr>
        <p:spPr/>
        <p:txBody>
          <a:bodyPr/>
          <a:lstStyle/>
          <a:p>
            <a:r>
              <a:rPr lang="en-US" noProof="0"/>
              <a:t>Page </a:t>
            </a:r>
            <a:fld id="{AA807A42-CF27-4B84-8583-18EBE418342E}" type="slidenum">
              <a:rPr lang="en-US" noProof="0" smtClean="0"/>
              <a:pPr/>
              <a:t>‹Nr.›</a:t>
            </a:fld>
            <a:endParaRPr lang="en-US" noProof="0" dirty="0"/>
          </a:p>
        </p:txBody>
      </p:sp>
      <p:sp>
        <p:nvSpPr>
          <p:cNvPr id="10" name="Picture Placeholder 9"/>
          <p:cNvSpPr>
            <a:spLocks noGrp="1"/>
          </p:cNvSpPr>
          <p:nvPr>
            <p:ph type="pic" sz="quarter" idx="36"/>
          </p:nvPr>
        </p:nvSpPr>
        <p:spPr>
          <a:xfrm>
            <a:off x="488948" y="1413933"/>
            <a:ext cx="11224685" cy="4707467"/>
          </a:xfrm>
          <a:pattFill prst="wdUpDiag">
            <a:fgClr>
              <a:srgbClr val="BFBFBF"/>
            </a:fgClr>
            <a:bgClr>
              <a:schemeClr val="bg1"/>
            </a:bgClr>
          </a:pattFill>
        </p:spPr>
        <p:txBody>
          <a:bodyPr tIns="540000" anchor="ctr"/>
          <a:lstStyle>
            <a:lvl1pPr marL="0" indent="0" algn="ctr">
              <a:buNone/>
              <a:defRPr sz="2000"/>
            </a:lvl1pPr>
          </a:lstStyle>
          <a:p>
            <a:r>
              <a:rPr lang="de-DE" smtClean="0"/>
              <a:t>Bild durch Klicken auf Symbol hinzufügen</a:t>
            </a:r>
            <a:endParaRPr lang="en-US"/>
          </a:p>
        </p:txBody>
      </p:sp>
    </p:spTree>
    <p:extLst/>
  </p:cSld>
  <p:clrMapOvr>
    <a:masterClrMapping/>
  </p:clrMapOvr>
  <p:extLst mod="1">
    <p:ext uri="{DCECCB84-F9BA-43D5-87BE-67443E8EF086}">
      <p15:sldGuideLst xmlns:p15="http://schemas.microsoft.com/office/powerpoint/2012/main">
        <p15:guide id="1" orient="horz" pos="663" userDrawn="1">
          <p15:clr>
            <a:srgbClr val="FBAE40"/>
          </p15:clr>
        </p15:guide>
        <p15:guide id="2" orient="horz" pos="216" userDrawn="1">
          <p15:clr>
            <a:srgbClr val="FBAE40"/>
          </p15:clr>
        </p15:guide>
        <p15:guide id="3" orient="horz" pos="890" userDrawn="1">
          <p15:clr>
            <a:srgbClr val="FBAE40"/>
          </p15:clr>
        </p15:guide>
        <p15:guide id="4" orient="horz" pos="3858" userDrawn="1">
          <p15:clr>
            <a:srgbClr val="FBAE40"/>
          </p15:clr>
        </p15:guide>
        <p15:guide id="5" pos="301" userDrawn="1">
          <p15:clr>
            <a:srgbClr val="FBAE40"/>
          </p15:clr>
        </p15:guide>
        <p15:guide id="6" pos="7384" userDrawn="1">
          <p15:clr>
            <a:srgbClr val="FBAE40"/>
          </p15:clr>
        </p15:guide>
        <p15:guide id="7" orient="horz" pos="4042" userDrawn="1">
          <p15:clr>
            <a:srgbClr val="FBAE40"/>
          </p15:clr>
        </p15:guide>
        <p15:guide id="8" orient="horz" pos="426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Picture without Foot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a:lvl1pPr>
          </a:lstStyle>
          <a:p>
            <a:r>
              <a:rPr lang="en-US" noProof="0" dirty="0"/>
              <a:t>Click to edit Master title style.</a:t>
            </a:r>
            <a:br>
              <a:rPr lang="en-US" noProof="0" dirty="0"/>
            </a:br>
            <a:r>
              <a:rPr lang="en-US" noProof="0" dirty="0"/>
              <a:t>Second Line Lorem Ipsum.</a:t>
            </a:r>
          </a:p>
        </p:txBody>
      </p:sp>
      <p:sp>
        <p:nvSpPr>
          <p:cNvPr id="4" name="Picture Placeholder 6"/>
          <p:cNvSpPr>
            <a:spLocks noGrp="1"/>
          </p:cNvSpPr>
          <p:nvPr>
            <p:ph type="pic" sz="quarter" idx="33"/>
          </p:nvPr>
        </p:nvSpPr>
        <p:spPr>
          <a:xfrm>
            <a:off x="5" y="1413933"/>
            <a:ext cx="12192003" cy="5444068"/>
          </a:xfrm>
          <a:pattFill prst="wdUpDiag">
            <a:fgClr>
              <a:schemeClr val="bg1">
                <a:lumMod val="75000"/>
              </a:schemeClr>
            </a:fgClr>
            <a:bgClr>
              <a:schemeClr val="bg1"/>
            </a:bgClr>
          </a:pattFill>
        </p:spPr>
        <p:txBody>
          <a:bodyPr vert="horz" lIns="0" tIns="540000" rIns="0" bIns="0" rtlCol="0" anchor="ctr" anchorCtr="0">
            <a:noAutofit/>
          </a:bodyPr>
          <a:lstStyle>
            <a:lvl1pPr algn="ctr">
              <a:buFontTx/>
              <a:buNone/>
              <a:defRPr lang="en-US" sz="2000">
                <a:ea typeface="BMW Group Condensed" pitchFamily="2" charset="0"/>
                <a:cs typeface="BMW Group" pitchFamily="2" charset="0"/>
              </a:defRPr>
            </a:lvl1pPr>
          </a:lstStyle>
          <a:p>
            <a:pPr lvl="0" indent="0" algn="ctr">
              <a:buNone/>
            </a:pPr>
            <a:r>
              <a:rPr lang="de-DE" smtClean="0"/>
              <a:t>Bild durch Klicken auf Symbol hinzufügen</a:t>
            </a:r>
            <a:endParaRPr lang="en-US" dirty="0"/>
          </a:p>
        </p:txBody>
      </p:sp>
    </p:spTree>
    <p:extLst/>
  </p:cSld>
  <p:clrMapOvr>
    <a:masterClrMapping/>
  </p:clrMapOvr>
  <p:extLst mod="1">
    <p:ext uri="{DCECCB84-F9BA-43D5-87BE-67443E8EF086}">
      <p15:sldGuideLst xmlns:p15="http://schemas.microsoft.com/office/powerpoint/2012/main">
        <p15:guide id="1" orient="horz" pos="663" userDrawn="1">
          <p15:clr>
            <a:srgbClr val="FBAE40"/>
          </p15:clr>
        </p15:guide>
        <p15:guide id="2" orient="horz" pos="216" userDrawn="1">
          <p15:clr>
            <a:srgbClr val="FBAE40"/>
          </p15:clr>
        </p15:guide>
        <p15:guide id="3" pos="301" userDrawn="1">
          <p15:clr>
            <a:srgbClr val="FBAE40"/>
          </p15:clr>
        </p15:guide>
        <p15:guide id="4" pos="738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Fußzeilenplatzhalter 3"/>
          <p:cNvSpPr>
            <a:spLocks noGrp="1"/>
          </p:cNvSpPr>
          <p:nvPr>
            <p:ph type="ftr" sz="quarter" idx="3"/>
          </p:nvPr>
        </p:nvSpPr>
        <p:spPr>
          <a:xfrm>
            <a:off x="488949" y="6425350"/>
            <a:ext cx="9851675" cy="331787"/>
          </a:xfrm>
          <a:prstGeom prst="rect">
            <a:avLst/>
          </a:prstGeom>
        </p:spPr>
        <p:txBody>
          <a:bodyPr vert="horz" lIns="0" tIns="0" rIns="0" bIns="0" rtlCol="0" anchor="ctr"/>
          <a:lstStyle>
            <a:lvl1pPr algn="ctr">
              <a:defRPr sz="800">
                <a:solidFill>
                  <a:srgbClr val="404040"/>
                </a:solidFill>
              </a:defRPr>
            </a:lvl1pPr>
          </a:lstStyle>
          <a:p>
            <a:pPr algn="l"/>
            <a:r>
              <a:rPr lang="en-US" noProof="0" smtClean="0"/>
              <a:t>Input on wind tunnel criteria discussions in WLTP | BMW | 18.04.2018</a:t>
            </a:r>
            <a:endParaRPr lang="en-GB" noProof="0" dirty="0"/>
          </a:p>
        </p:txBody>
      </p:sp>
      <p:sp>
        <p:nvSpPr>
          <p:cNvPr id="5" name="Foliennummernplatzhalter 4"/>
          <p:cNvSpPr>
            <a:spLocks noGrp="1"/>
          </p:cNvSpPr>
          <p:nvPr>
            <p:ph type="sldNum" sz="quarter" idx="4"/>
          </p:nvPr>
        </p:nvSpPr>
        <p:spPr>
          <a:xfrm>
            <a:off x="10586156" y="6425347"/>
            <a:ext cx="1127477" cy="331788"/>
          </a:xfrm>
          <a:prstGeom prst="rect">
            <a:avLst/>
          </a:prstGeom>
        </p:spPr>
        <p:txBody>
          <a:bodyPr vert="horz" lIns="0" tIns="0" rIns="0" bIns="0" rtlCol="0" anchor="ctr"/>
          <a:lstStyle>
            <a:lvl1pPr algn="r">
              <a:defRPr sz="800">
                <a:solidFill>
                  <a:srgbClr val="404040"/>
                </a:solidFill>
              </a:defRPr>
            </a:lvl1pPr>
          </a:lstStyle>
          <a:p>
            <a:r>
              <a:rPr lang="en-US" noProof="0" dirty="0"/>
              <a:t>Page </a:t>
            </a:r>
            <a:fld id="{AA807A42-CF27-4B84-8583-18EBE418342E}" type="slidenum">
              <a:rPr lang="en-US" noProof="0" smtClean="0"/>
              <a:pPr/>
              <a:t>‹Nr.›</a:t>
            </a:fld>
            <a:endParaRPr lang="en-US" noProof="0" dirty="0"/>
          </a:p>
        </p:txBody>
      </p:sp>
      <p:cxnSp>
        <p:nvCxnSpPr>
          <p:cNvPr id="82" name="Gerade Verbindung 81"/>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
        <p:nvSpPr>
          <p:cNvPr id="280" name="Rechteck 279"/>
          <p:cNvSpPr/>
          <p:nvPr/>
        </p:nvSpPr>
        <p:spPr>
          <a:xfrm>
            <a:off x="237067" y="177800"/>
            <a:ext cx="240000" cy="1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sp>
        <p:nvSpPr>
          <p:cNvPr id="8" name="empower - DO NOT DELETE!!!" hidden="1"/>
          <p:cNvSpPr/>
          <p:nvPr userDrawn="1">
            <p:custDataLst>
              <p:tags r:id="rId17"/>
            </p:custDataLst>
          </p:nvPr>
        </p:nvSpPr>
        <p:spPr>
          <a:xfrm>
            <a:off x="-1693333" y="-1270000"/>
            <a:ext cx="0" cy="0"/>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Placeholder 1"/>
          <p:cNvSpPr>
            <a:spLocks noGrp="1"/>
          </p:cNvSpPr>
          <p:nvPr>
            <p:ph type="title"/>
          </p:nvPr>
        </p:nvSpPr>
        <p:spPr>
          <a:xfrm>
            <a:off x="488948" y="347184"/>
            <a:ext cx="11224685" cy="701474"/>
          </a:xfrm>
          <a:prstGeom prst="rect">
            <a:avLst/>
          </a:prstGeom>
        </p:spPr>
        <p:txBody>
          <a:bodyPr vert="horz" lIns="0" tIns="0" rIns="0" bIns="0" rtlCol="0" anchor="t">
            <a:noAutofit/>
          </a:bodyPr>
          <a:lstStyle/>
          <a:p>
            <a:pPr lvl="0">
              <a:lnSpc>
                <a:spcPts val="2700"/>
              </a:lnSpc>
            </a:pPr>
            <a:r>
              <a:rPr lang="de-DE" noProof="0" smtClean="0"/>
              <a:t>Titelmasterformat durch Klicken bearbeiten</a:t>
            </a:r>
            <a:endParaRPr lang="en-US" noProof="0" dirty="0"/>
          </a:p>
        </p:txBody>
      </p:sp>
      <p:sp>
        <p:nvSpPr>
          <p:cNvPr id="3" name="Text Placeholder 2"/>
          <p:cNvSpPr>
            <a:spLocks noGrp="1"/>
          </p:cNvSpPr>
          <p:nvPr>
            <p:ph type="body" idx="1"/>
          </p:nvPr>
        </p:nvSpPr>
        <p:spPr>
          <a:xfrm>
            <a:off x="488948" y="1413933"/>
            <a:ext cx="11224685" cy="4707467"/>
          </a:xfrm>
          <a:prstGeom prst="rect">
            <a:avLst/>
          </a:prstGeom>
        </p:spPr>
        <p:txBody>
          <a:bodyPr vert="horz" lIns="0" tIns="0" rIns="0" bIns="0" rtlCol="0">
            <a:noAutofit/>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US" noProof="0" dirty="0"/>
          </a:p>
        </p:txBody>
      </p:sp>
    </p:spTree>
    <p:extLst/>
  </p:cSld>
  <p:clrMap bg1="lt1" tx1="dk1" bg2="lt2" tx2="dk2" accent1="accent1" accent2="accent2" accent3="accent3" accent4="accent4" accent5="accent5" accent6="accent6" hlink="hlink" folHlink="folHlink"/>
  <p:sldLayoutIdLst>
    <p:sldLayoutId id="2147483747" r:id="rId1"/>
    <p:sldLayoutId id="2147483746" r:id="rId2"/>
    <p:sldLayoutId id="2147483748" r:id="rId3"/>
    <p:sldLayoutId id="2147483749" r:id="rId4"/>
    <p:sldLayoutId id="2147483752" r:id="rId5"/>
    <p:sldLayoutId id="2147483750" r:id="rId6"/>
    <p:sldLayoutId id="2147483751" r:id="rId7"/>
    <p:sldLayoutId id="2147483753" r:id="rId8"/>
    <p:sldLayoutId id="2147483754" r:id="rId9"/>
    <p:sldLayoutId id="2147483755" r:id="rId10"/>
    <p:sldLayoutId id="2147483756" r:id="rId11"/>
    <p:sldLayoutId id="2147483757" r:id="rId12"/>
    <p:sldLayoutId id="2147483758" r:id="rId13"/>
    <p:sldLayoutId id="2147483762" r:id="rId14"/>
    <p:sldLayoutId id="2147483764" r:id="rId15"/>
  </p:sldLayoutIdLst>
  <p:hf hdr="0" dt="0"/>
  <p:txStyles>
    <p:titleStyle>
      <a:lvl1pPr algn="l" defTabSz="914400" rtl="0" eaLnBrk="1" latinLnBrk="0" hangingPunct="1">
        <a:lnSpc>
          <a:spcPts val="3400"/>
        </a:lnSpc>
        <a:spcBef>
          <a:spcPct val="0"/>
        </a:spcBef>
        <a:buNone/>
        <a:defRPr lang="de-DE" sz="2600" b="1" kern="1200" cap="all" baseline="0" smtClean="0">
          <a:solidFill>
            <a:srgbClr val="92A2BD"/>
          </a:solidFill>
          <a:latin typeface="+mj-lt"/>
          <a:ea typeface="+mn-ea"/>
          <a:cs typeface="+mn-cs"/>
        </a:defRPr>
      </a:lvl1pPr>
    </p:titleStyle>
    <p:bodyStyle>
      <a:lvl1pPr marL="176213" indent="-176213"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1pPr>
      <a:lvl2pPr marL="36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2pPr>
      <a:lvl3pPr marL="54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3pPr>
      <a:lvl4pPr marL="72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4pPr>
      <a:lvl5pPr marL="900000" indent="-180000" algn="l" defTabSz="914400" rtl="0" eaLnBrk="1" latinLnBrk="0" hangingPunct="1">
        <a:spcBef>
          <a:spcPts val="0"/>
        </a:spcBef>
        <a:spcAft>
          <a:spcPts val="600"/>
        </a:spcAft>
        <a:buFont typeface="Symbol" panose="05050102010706020507" pitchFamily="18" charset="2"/>
        <a:buChar char="-"/>
        <a:defRPr lang="en-US" sz="1800" kern="1200" smtClean="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1.emf"/><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0"/>
          </p:nvPr>
        </p:nvSpPr>
        <p:spPr/>
        <p:txBody>
          <a:bodyPr/>
          <a:lstStyle/>
          <a:p>
            <a:r>
              <a:rPr lang="en-GB" dirty="0" smtClean="0"/>
              <a:t>BMW | </a:t>
            </a:r>
            <a:r>
              <a:rPr lang="en-GB" dirty="0" smtClean="0"/>
              <a:t>18.04.2018</a:t>
            </a:r>
            <a:endParaRPr lang="en-GB" dirty="0"/>
          </a:p>
        </p:txBody>
      </p:sp>
      <p:sp>
        <p:nvSpPr>
          <p:cNvPr id="4" name="Textplatzhalter 3"/>
          <p:cNvSpPr>
            <a:spLocks noGrp="1"/>
          </p:cNvSpPr>
          <p:nvPr>
            <p:ph type="body" sz="quarter" idx="13"/>
          </p:nvPr>
        </p:nvSpPr>
        <p:spPr/>
        <p:txBody>
          <a:bodyPr/>
          <a:lstStyle/>
          <a:p>
            <a:r>
              <a:rPr lang="en-GB" dirty="0" smtClean="0">
                <a:solidFill>
                  <a:schemeClr val="bg1"/>
                </a:solidFill>
              </a:rPr>
              <a:t>Input on wind tunnel criteria discussions</a:t>
            </a:r>
            <a:endParaRPr lang="en-GB" dirty="0">
              <a:solidFill>
                <a:schemeClr val="bg1"/>
              </a:solidFill>
            </a:endParaRPr>
          </a:p>
        </p:txBody>
      </p:sp>
      <p:sp>
        <p:nvSpPr>
          <p:cNvPr id="5" name="Textplatzhalter 4"/>
          <p:cNvSpPr>
            <a:spLocks noGrp="1"/>
          </p:cNvSpPr>
          <p:nvPr>
            <p:ph type="body" sz="quarter" idx="14"/>
          </p:nvPr>
        </p:nvSpPr>
        <p:spPr/>
        <p:txBody>
          <a:bodyPr/>
          <a:lstStyle/>
          <a:p>
            <a:r>
              <a:rPr lang="en-GB" dirty="0" smtClean="0">
                <a:solidFill>
                  <a:schemeClr val="bg1"/>
                </a:solidFill>
              </a:rPr>
              <a:t>For improvement of UNECE WLTP procedure</a:t>
            </a:r>
            <a:endParaRPr lang="en-GB" dirty="0">
              <a:solidFill>
                <a:schemeClr val="bg1"/>
              </a:solidFill>
            </a:endParaRPr>
          </a:p>
        </p:txBody>
      </p:sp>
    </p:spTree>
    <p:extLst>
      <p:ext uri="{BB962C8B-B14F-4D97-AF65-F5344CB8AC3E}">
        <p14:creationId xmlns:p14="http://schemas.microsoft.com/office/powerpoint/2010/main" val="12833160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Input on wind tunnel criteria discussions</a:t>
            </a:r>
            <a:br>
              <a:rPr lang="en-US" dirty="0"/>
            </a:br>
            <a:r>
              <a:rPr lang="en-GB" dirty="0" smtClean="0"/>
              <a:t>Introduction</a:t>
            </a:r>
            <a:endParaRPr lang="en-GB" dirty="0"/>
          </a:p>
        </p:txBody>
      </p:sp>
      <p:sp>
        <p:nvSpPr>
          <p:cNvPr id="3" name="Inhaltsplatzhalter 2"/>
          <p:cNvSpPr>
            <a:spLocks noGrp="1"/>
          </p:cNvSpPr>
          <p:nvPr>
            <p:ph sz="quarter" idx="12"/>
          </p:nvPr>
        </p:nvSpPr>
        <p:spPr/>
        <p:txBody>
          <a:bodyPr/>
          <a:lstStyle/>
          <a:p>
            <a:pPr>
              <a:spcBef>
                <a:spcPct val="0"/>
              </a:spcBef>
            </a:pPr>
            <a:r>
              <a:rPr lang="en-GB" sz="2000" dirty="0" smtClean="0">
                <a:ea typeface="ＭＳ Ｐゴシック" charset="-128"/>
              </a:rPr>
              <a:t>During the New Issues Task Force meeting in Paris (7.-8.3.2018), most of the improvements for the wind tunnel criteria have been agreed.</a:t>
            </a:r>
          </a:p>
          <a:p>
            <a:pPr>
              <a:spcBef>
                <a:spcPct val="0"/>
              </a:spcBef>
            </a:pPr>
            <a:endParaRPr lang="en-GB" sz="2000" dirty="0" smtClean="0">
              <a:ea typeface="ＭＳ Ｐゴシック" charset="-128"/>
            </a:endParaRPr>
          </a:p>
          <a:p>
            <a:pPr marL="0" indent="0">
              <a:spcBef>
                <a:spcPct val="0"/>
              </a:spcBef>
              <a:buNone/>
            </a:pPr>
            <a:r>
              <a:rPr lang="en-GB" sz="2000" dirty="0" smtClean="0">
                <a:ea typeface="ＭＳ Ｐゴシック" charset="-128"/>
              </a:rPr>
              <a:t>BMW took on board two open tasks:</a:t>
            </a:r>
          </a:p>
          <a:p>
            <a:pPr>
              <a:spcBef>
                <a:spcPct val="0"/>
              </a:spcBef>
            </a:pPr>
            <a:r>
              <a:rPr lang="en-GB" sz="2000" dirty="0" smtClean="0">
                <a:ea typeface="ＭＳ Ｐゴシック" charset="-128"/>
              </a:rPr>
              <a:t>Improving the criteria for the validation process.</a:t>
            </a:r>
          </a:p>
          <a:p>
            <a:pPr>
              <a:spcBef>
                <a:spcPct val="0"/>
              </a:spcBef>
            </a:pPr>
            <a:r>
              <a:rPr lang="en-GB" sz="2000" dirty="0" smtClean="0">
                <a:ea typeface="ＭＳ Ｐゴシック" charset="-128"/>
              </a:rPr>
              <a:t>Checking the issue of having a cd*A curve (proposal of Japan).</a:t>
            </a:r>
            <a:endParaRPr lang="en-GB" sz="2000" dirty="0">
              <a:ea typeface="ＭＳ Ｐゴシック" charset="-128"/>
            </a:endParaRPr>
          </a:p>
          <a:p>
            <a:pPr>
              <a:spcBef>
                <a:spcPct val="0"/>
              </a:spcBef>
            </a:pPr>
            <a:endParaRPr lang="en-GB" sz="2000" dirty="0" smtClean="0">
              <a:ea typeface="ＭＳ Ｐゴシック" charset="-128"/>
            </a:endParaRPr>
          </a:p>
          <a:p>
            <a:pPr marL="0" indent="0">
              <a:spcBef>
                <a:spcPct val="0"/>
              </a:spcBef>
              <a:buNone/>
            </a:pPr>
            <a:r>
              <a:rPr lang="en-GB" sz="2000" dirty="0" smtClean="0">
                <a:ea typeface="ＭＳ Ｐゴシック" charset="-128"/>
              </a:rPr>
              <a:t>Those are now presented.</a:t>
            </a:r>
            <a:endParaRPr lang="en-GB" sz="2000" dirty="0">
              <a:ea typeface="ＭＳ Ｐゴシック" charset="-128"/>
            </a:endParaRPr>
          </a:p>
        </p:txBody>
      </p:sp>
      <p:sp>
        <p:nvSpPr>
          <p:cNvPr id="4" name="Fußzeilenplatzhalter 3"/>
          <p:cNvSpPr>
            <a:spLocks noGrp="1"/>
          </p:cNvSpPr>
          <p:nvPr>
            <p:ph type="ftr" sz="quarter" idx="13"/>
          </p:nvPr>
        </p:nvSpPr>
        <p:spPr/>
        <p:txBody>
          <a:bodyPr/>
          <a:lstStyle/>
          <a:p>
            <a:pPr algn="l"/>
            <a:r>
              <a:rPr lang="en-US" smtClean="0"/>
              <a:t>Input on wind tunnel criteria discussions in WLTP | BMW | 18.04.2018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2</a:t>
            </a:fld>
            <a:endParaRPr lang="en-GB" dirty="0"/>
          </a:p>
        </p:txBody>
      </p:sp>
    </p:spTree>
    <p:extLst>
      <p:ext uri="{BB962C8B-B14F-4D97-AF65-F5344CB8AC3E}">
        <p14:creationId xmlns:p14="http://schemas.microsoft.com/office/powerpoint/2010/main" val="3182848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Input on wind tunnel criteria </a:t>
            </a:r>
            <a:r>
              <a:rPr lang="en-US" dirty="0" smtClean="0"/>
              <a:t>discussions</a:t>
            </a:r>
            <a:r>
              <a:rPr lang="en-GB" dirty="0" smtClean="0"/>
              <a:t/>
            </a:r>
            <a:br>
              <a:rPr lang="en-GB" dirty="0" smtClean="0"/>
            </a:br>
            <a:r>
              <a:rPr lang="en-GB" dirty="0" smtClean="0"/>
              <a:t>Clarifying validation procedure</a:t>
            </a:r>
            <a:endParaRPr lang="en-GB" dirty="0"/>
          </a:p>
        </p:txBody>
      </p:sp>
      <p:sp>
        <p:nvSpPr>
          <p:cNvPr id="3" name="Inhaltsplatzhalter 2"/>
          <p:cNvSpPr>
            <a:spLocks noGrp="1"/>
          </p:cNvSpPr>
          <p:nvPr>
            <p:ph sz="quarter" idx="12"/>
          </p:nvPr>
        </p:nvSpPr>
        <p:spPr>
          <a:xfrm>
            <a:off x="488948" y="1413934"/>
            <a:ext cx="11224685" cy="3081866"/>
          </a:xfrm>
        </p:spPr>
        <p:txBody>
          <a:bodyPr/>
          <a:lstStyle/>
          <a:p>
            <a:pPr marL="0" indent="0">
              <a:buNone/>
            </a:pPr>
            <a:r>
              <a:rPr lang="en-GB" dirty="0" smtClean="0">
                <a:latin typeface="Times New Roman" panose="02020603050405020304" pitchFamily="18" charset="0"/>
                <a:cs typeface="Times New Roman" panose="02020603050405020304" pitchFamily="18" charset="0"/>
              </a:rPr>
              <a:t>6.2.4. Approval criteria</a:t>
            </a:r>
          </a:p>
          <a:p>
            <a:pPr marL="0" indent="0">
              <a:buNone/>
            </a:pPr>
            <a:r>
              <a:rPr lang="en-GB" dirty="0" smtClean="0">
                <a:latin typeface="Times New Roman" panose="02020603050405020304" pitchFamily="18" charset="0"/>
                <a:cs typeface="Times New Roman" panose="02020603050405020304" pitchFamily="18" charset="0"/>
              </a:rPr>
              <a:t>[…]</a:t>
            </a:r>
            <a:endParaRPr lang="de-DE" dirty="0">
              <a:latin typeface="Times New Roman" panose="02020603050405020304" pitchFamily="18" charset="0"/>
              <a:cs typeface="Times New Roman" panose="02020603050405020304" pitchFamily="18" charset="0"/>
            </a:endParaRPr>
          </a:p>
          <a:p>
            <a:pPr marL="0" indent="0">
              <a:buNone/>
            </a:pPr>
            <a:r>
              <a:rPr lang="en-GB" dirty="0" smtClean="0">
                <a:latin typeface="Times New Roman" panose="02020603050405020304" pitchFamily="18" charset="0"/>
                <a:cs typeface="Times New Roman" panose="02020603050405020304" pitchFamily="18" charset="0"/>
              </a:rPr>
              <a:t>Each </a:t>
            </a:r>
            <a:r>
              <a:rPr lang="en-GB" dirty="0">
                <a:latin typeface="Times New Roman" panose="02020603050405020304" pitchFamily="18" charset="0"/>
                <a:cs typeface="Times New Roman" panose="02020603050405020304" pitchFamily="18" charset="0"/>
              </a:rPr>
              <a:t>combination of roller chassis dynamometer or moving belt and wind tunnel shall be approved separately</a:t>
            </a:r>
            <a:r>
              <a:rPr lang="en-GB" dirty="0" smtClean="0">
                <a:latin typeface="Times New Roman" panose="02020603050405020304" pitchFamily="18" charset="0"/>
                <a:cs typeface="Times New Roman" panose="02020603050405020304" pitchFamily="18" charset="0"/>
              </a:rPr>
              <a:t>.</a:t>
            </a:r>
          </a:p>
          <a:p>
            <a:pPr marL="0" indent="0">
              <a:buNone/>
            </a:pPr>
            <a:r>
              <a:rPr lang="en-GB" u="sng" dirty="0" smtClean="0">
                <a:solidFill>
                  <a:srgbClr val="3F7BFD"/>
                </a:solidFill>
                <a:latin typeface="Times New Roman" panose="02020603050405020304" pitchFamily="18" charset="0"/>
                <a:cs typeface="Times New Roman" panose="02020603050405020304" pitchFamily="18" charset="0"/>
              </a:rPr>
              <a:t>This includes the application of different wind speeds: Every combination of wind speeds, that is to be used for homologation, is to be validated separately.</a:t>
            </a:r>
          </a:p>
          <a:p>
            <a:pPr marL="0" indent="0">
              <a:buNone/>
            </a:pPr>
            <a:endParaRPr lang="en-GB" dirty="0" smtClean="0">
              <a:solidFill>
                <a:srgbClr val="3D6A3C"/>
              </a:solidFill>
              <a:latin typeface="+mj-lt"/>
              <a:cs typeface="Times New Roman" panose="02020603050405020304" pitchFamily="18" charset="0"/>
            </a:endParaRPr>
          </a:p>
          <a:p>
            <a:pPr marL="0" indent="0">
              <a:buNone/>
            </a:pPr>
            <a:r>
              <a:rPr lang="en-GB" dirty="0" smtClean="0">
                <a:solidFill>
                  <a:srgbClr val="3D6A3C"/>
                </a:solidFill>
                <a:latin typeface="+mj-lt"/>
                <a:cs typeface="Times New Roman" panose="02020603050405020304" pitchFamily="18" charset="0"/>
              </a:rPr>
              <a:t>Example: Measured wind speeds 80, 100, 120, 140.</a:t>
            </a:r>
          </a:p>
          <a:p>
            <a:pPr marL="0" indent="0">
              <a:buNone/>
            </a:pPr>
            <a:r>
              <a:rPr lang="en-GB" dirty="0" smtClean="0">
                <a:solidFill>
                  <a:srgbClr val="3D6A3C"/>
                </a:solidFill>
                <a:latin typeface="+mj-lt"/>
                <a:cs typeface="Times New Roman" panose="02020603050405020304" pitchFamily="18" charset="0"/>
              </a:rPr>
              <a:t>Validated combinations: 80&amp;120, 100&amp;140.</a:t>
            </a:r>
          </a:p>
          <a:p>
            <a:pPr marL="0" indent="0">
              <a:buNone/>
            </a:pPr>
            <a:r>
              <a:rPr lang="en-GB" dirty="0" smtClean="0">
                <a:solidFill>
                  <a:srgbClr val="3D6A3C"/>
                </a:solidFill>
                <a:latin typeface="+mj-lt"/>
                <a:cs typeface="Times New Roman" panose="02020603050405020304" pitchFamily="18" charset="0"/>
              </a:rPr>
              <a:t>Using 80&amp;140 would not be OK, if not validated.</a:t>
            </a:r>
            <a:endParaRPr lang="de-DE" dirty="0">
              <a:solidFill>
                <a:srgbClr val="3D6A3C"/>
              </a:solidFill>
              <a:latin typeface="+mj-lt"/>
              <a:cs typeface="Times New Roman" panose="02020603050405020304" pitchFamily="18" charset="0"/>
            </a:endParaRPr>
          </a:p>
        </p:txBody>
      </p:sp>
      <p:sp>
        <p:nvSpPr>
          <p:cNvPr id="4" name="Fußzeilenplatzhalter 3"/>
          <p:cNvSpPr>
            <a:spLocks noGrp="1"/>
          </p:cNvSpPr>
          <p:nvPr>
            <p:ph type="ftr" sz="quarter" idx="13"/>
          </p:nvPr>
        </p:nvSpPr>
        <p:spPr/>
        <p:txBody>
          <a:bodyPr/>
          <a:lstStyle/>
          <a:p>
            <a:pPr algn="l"/>
            <a:r>
              <a:rPr lang="en-US" smtClean="0"/>
              <a:t>Input on wind tunnel criteria discussions in WLTP | BMW | 18.04.2018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3</a:t>
            </a:fld>
            <a:endParaRPr lang="en-GB" dirty="0"/>
          </a:p>
        </p:txBody>
      </p:sp>
      <p:grpSp>
        <p:nvGrpSpPr>
          <p:cNvPr id="7" name="Gruppieren 6"/>
          <p:cNvGrpSpPr/>
          <p:nvPr/>
        </p:nvGrpSpPr>
        <p:grpSpPr>
          <a:xfrm>
            <a:off x="477837" y="5224463"/>
            <a:ext cx="11244264" cy="896937"/>
            <a:chOff x="468312" y="1693863"/>
            <a:chExt cx="11259343" cy="720000"/>
          </a:xfrm>
        </p:grpSpPr>
        <p:sp>
          <p:nvSpPr>
            <p:cNvPr id="8" name="Rechteck 7"/>
            <p:cNvSpPr/>
            <p:nvPr/>
          </p:nvSpPr>
          <p:spPr>
            <a:xfrm>
              <a:off x="468312" y="1693863"/>
              <a:ext cx="11259343" cy="720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 bIns="36000" rtlCol="0" anchor="ctr"/>
            <a:lstStyle/>
            <a:p>
              <a:pPr>
                <a:spcBef>
                  <a:spcPts val="600"/>
                </a:spcBef>
              </a:pPr>
              <a:r>
                <a:rPr lang="en-GB" sz="1600" b="1" dirty="0" smtClean="0">
                  <a:solidFill>
                    <a:schemeClr val="tx1"/>
                  </a:solidFill>
                </a:rPr>
                <a:t>The purpose of the validation is to proof, that a coast down result matches the lab results. This has to be done under the same conditions for validation as for the usage during homologation. Otherwise by using different wind speeds incorrect values could result (in the one or other direction).</a:t>
              </a:r>
              <a:endParaRPr lang="en-GB" sz="1600" dirty="0" smtClean="0">
                <a:solidFill>
                  <a:schemeClr val="tx1"/>
                </a:solidFill>
                <a:sym typeface="Wingdings" pitchFamily="2" charset="2"/>
              </a:endParaRPr>
            </a:p>
          </p:txBody>
        </p:sp>
        <p:sp>
          <p:nvSpPr>
            <p:cNvPr id="10" name="Gleichschenkliges Dreieck 9"/>
            <p:cNvSpPr/>
            <p:nvPr/>
          </p:nvSpPr>
          <p:spPr>
            <a:xfrm rot="5400000">
              <a:off x="217728" y="1944447"/>
              <a:ext cx="720000" cy="2188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grpSp>
    </p:spTree>
    <p:extLst>
      <p:ext uri="{BB962C8B-B14F-4D97-AF65-F5344CB8AC3E}">
        <p14:creationId xmlns:p14="http://schemas.microsoft.com/office/powerpoint/2010/main" val="1097383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Input on wind tunnel criteria </a:t>
            </a:r>
            <a:r>
              <a:rPr lang="en-US" dirty="0" smtClean="0"/>
              <a:t>discussions</a:t>
            </a:r>
            <a:r>
              <a:rPr lang="en-GB" dirty="0" smtClean="0"/>
              <a:t/>
            </a:r>
            <a:br>
              <a:rPr lang="en-GB" dirty="0" smtClean="0"/>
            </a:br>
            <a:r>
              <a:rPr lang="en-GB" dirty="0" smtClean="0"/>
              <a:t>Requirement of wind speeds – page 1/2</a:t>
            </a:r>
            <a:endParaRPr lang="en-GB" dirty="0"/>
          </a:p>
        </p:txBody>
      </p:sp>
      <p:sp>
        <p:nvSpPr>
          <p:cNvPr id="3" name="Inhaltsplatzhalter 2"/>
          <p:cNvSpPr>
            <a:spLocks noGrp="1"/>
          </p:cNvSpPr>
          <p:nvPr>
            <p:ph sz="quarter" idx="12"/>
          </p:nvPr>
        </p:nvSpPr>
        <p:spPr>
          <a:xfrm>
            <a:off x="488948" y="5477933"/>
            <a:ext cx="11224685" cy="643467"/>
          </a:xfrm>
        </p:spPr>
        <p:txBody>
          <a:bodyPr/>
          <a:lstStyle/>
          <a:p>
            <a:pPr>
              <a:spcBef>
                <a:spcPct val="0"/>
              </a:spcBef>
            </a:pPr>
            <a:r>
              <a:rPr lang="en-GB" dirty="0" smtClean="0">
                <a:ea typeface="ＭＳ Ｐゴシック" charset="-128"/>
              </a:rPr>
              <a:t>Normally a cd*A value is constant over the velocity. But there are vehicles, where this is not the case (see example from Japan).</a:t>
            </a:r>
          </a:p>
          <a:p>
            <a:pPr>
              <a:spcBef>
                <a:spcPct val="0"/>
              </a:spcBef>
            </a:pPr>
            <a:r>
              <a:rPr lang="en-GB" dirty="0" smtClean="0">
                <a:ea typeface="ＭＳ Ｐゴシック" charset="-128"/>
              </a:rPr>
              <a:t>From that example, 3 road load curves are determined: a best case, a precise curve, and an approximation with one cd*A value.</a:t>
            </a:r>
            <a:endParaRPr lang="en-GB" dirty="0">
              <a:ea typeface="ＭＳ Ｐゴシック" charset="-128"/>
            </a:endParaRPr>
          </a:p>
        </p:txBody>
      </p:sp>
      <p:sp>
        <p:nvSpPr>
          <p:cNvPr id="4" name="Fußzeilenplatzhalter 3"/>
          <p:cNvSpPr>
            <a:spLocks noGrp="1"/>
          </p:cNvSpPr>
          <p:nvPr>
            <p:ph type="ftr" sz="quarter" idx="13"/>
          </p:nvPr>
        </p:nvSpPr>
        <p:spPr/>
        <p:txBody>
          <a:bodyPr/>
          <a:lstStyle/>
          <a:p>
            <a:pPr algn="l"/>
            <a:r>
              <a:rPr lang="en-US" smtClean="0"/>
              <a:t>Input on wind tunnel criteria discussions in WLTP | BMW | 18.04.2018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4</a:t>
            </a:fld>
            <a:endParaRPr lang="en-GB" dirty="0"/>
          </a:p>
        </p:txBody>
      </p:sp>
      <p:pic>
        <p:nvPicPr>
          <p:cNvPr id="7" name="Grafik 6"/>
          <p:cNvPicPr>
            <a:picLocks noChangeAspect="1"/>
          </p:cNvPicPr>
          <p:nvPr/>
        </p:nvPicPr>
        <p:blipFill>
          <a:blip r:embed="rId3"/>
          <a:stretch>
            <a:fillRect/>
          </a:stretch>
        </p:blipFill>
        <p:spPr>
          <a:xfrm>
            <a:off x="477838" y="1412874"/>
            <a:ext cx="2937556" cy="3227895"/>
          </a:xfrm>
          <a:prstGeom prst="rect">
            <a:avLst/>
          </a:prstGeom>
          <a:effectLst>
            <a:outerShdw blurRad="63500" sx="102000" sy="102000" algn="ctr" rotWithShape="0">
              <a:prstClr val="black">
                <a:alpha val="40000"/>
              </a:prstClr>
            </a:outerShdw>
          </a:effectLst>
        </p:spPr>
      </p:pic>
      <p:pic>
        <p:nvPicPr>
          <p:cNvPr id="6" name="Grafik 5"/>
          <p:cNvPicPr>
            <a:picLocks noChangeAspect="1"/>
          </p:cNvPicPr>
          <p:nvPr/>
        </p:nvPicPr>
        <p:blipFill>
          <a:blip r:embed="rId4"/>
          <a:stretch>
            <a:fillRect/>
          </a:stretch>
        </p:blipFill>
        <p:spPr>
          <a:xfrm>
            <a:off x="3684553" y="1412874"/>
            <a:ext cx="2174379" cy="3227897"/>
          </a:xfrm>
          <a:prstGeom prst="rect">
            <a:avLst/>
          </a:prstGeom>
          <a:effectLst>
            <a:outerShdw blurRad="63500" sx="102000" sy="102000" algn="ctr" rotWithShape="0">
              <a:prstClr val="black">
                <a:alpha val="40000"/>
              </a:prstClr>
            </a:outerShdw>
          </a:effectLst>
        </p:spPr>
      </p:pic>
      <p:pic>
        <p:nvPicPr>
          <p:cNvPr id="8" name="Grafik 7"/>
          <p:cNvPicPr>
            <a:picLocks noChangeAspect="1"/>
          </p:cNvPicPr>
          <p:nvPr/>
        </p:nvPicPr>
        <p:blipFill>
          <a:blip r:embed="rId5"/>
          <a:stretch>
            <a:fillRect/>
          </a:stretch>
        </p:blipFill>
        <p:spPr>
          <a:xfrm>
            <a:off x="6121942" y="1412875"/>
            <a:ext cx="5600158" cy="3227895"/>
          </a:xfrm>
          <a:prstGeom prst="rect">
            <a:avLst/>
          </a:prstGeom>
          <a:effectLst>
            <a:outerShdw blurRad="63500" sx="102000" sy="102000" algn="ctr" rotWithShape="0">
              <a:prstClr val="black">
                <a:alpha val="40000"/>
              </a:prstClr>
            </a:outerShdw>
          </a:effectLst>
        </p:spPr>
      </p:pic>
      <p:sp>
        <p:nvSpPr>
          <p:cNvPr id="10" name="Freihandform 9"/>
          <p:cNvSpPr/>
          <p:nvPr/>
        </p:nvSpPr>
        <p:spPr>
          <a:xfrm>
            <a:off x="2562226" y="4710303"/>
            <a:ext cx="1706335" cy="201115"/>
          </a:xfrm>
          <a:custGeom>
            <a:avLst/>
            <a:gdLst>
              <a:gd name="connsiteX0" fmla="*/ 0 w 1020535"/>
              <a:gd name="connsiteY0" fmla="*/ 0 h 187779"/>
              <a:gd name="connsiteX1" fmla="*/ 473528 w 1020535"/>
              <a:gd name="connsiteY1" fmla="*/ 187779 h 187779"/>
              <a:gd name="connsiteX2" fmla="*/ 1020535 w 1020535"/>
              <a:gd name="connsiteY2" fmla="*/ 0 h 187779"/>
              <a:gd name="connsiteX0" fmla="*/ 0 w 1020535"/>
              <a:gd name="connsiteY0" fmla="*/ 0 h 192345"/>
              <a:gd name="connsiteX1" fmla="*/ 530496 w 1020535"/>
              <a:gd name="connsiteY1" fmla="*/ 192345 h 192345"/>
              <a:gd name="connsiteX2" fmla="*/ 1020535 w 1020535"/>
              <a:gd name="connsiteY2" fmla="*/ 0 h 192345"/>
            </a:gdLst>
            <a:ahLst/>
            <a:cxnLst>
              <a:cxn ang="0">
                <a:pos x="connsiteX0" y="connsiteY0"/>
              </a:cxn>
              <a:cxn ang="0">
                <a:pos x="connsiteX1" y="connsiteY1"/>
              </a:cxn>
              <a:cxn ang="0">
                <a:pos x="connsiteX2" y="connsiteY2"/>
              </a:cxn>
            </a:cxnLst>
            <a:rect l="l" t="t" r="r" b="b"/>
            <a:pathLst>
              <a:path w="1020535" h="192345">
                <a:moveTo>
                  <a:pt x="0" y="0"/>
                </a:moveTo>
                <a:cubicBezTo>
                  <a:pt x="151719" y="93889"/>
                  <a:pt x="360407" y="192345"/>
                  <a:pt x="530496" y="192345"/>
                </a:cubicBezTo>
                <a:cubicBezTo>
                  <a:pt x="700585" y="192345"/>
                  <a:pt x="832076" y="93889"/>
                  <a:pt x="1020535" y="0"/>
                </a:cubicBezTo>
              </a:path>
            </a:pathLst>
          </a:custGeom>
          <a:noFill/>
          <a:ln w="38100">
            <a:solidFill>
              <a:srgbClr val="FE6700"/>
            </a:solidFill>
            <a:headEnd type="none" w="med" len="med"/>
            <a:tailEnd type="triangl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Freihandform 10"/>
          <p:cNvSpPr/>
          <p:nvPr/>
        </p:nvSpPr>
        <p:spPr>
          <a:xfrm>
            <a:off x="5268774" y="4711233"/>
            <a:ext cx="1706335" cy="201115"/>
          </a:xfrm>
          <a:custGeom>
            <a:avLst/>
            <a:gdLst>
              <a:gd name="connsiteX0" fmla="*/ 0 w 1020535"/>
              <a:gd name="connsiteY0" fmla="*/ 0 h 187779"/>
              <a:gd name="connsiteX1" fmla="*/ 473528 w 1020535"/>
              <a:gd name="connsiteY1" fmla="*/ 187779 h 187779"/>
              <a:gd name="connsiteX2" fmla="*/ 1020535 w 1020535"/>
              <a:gd name="connsiteY2" fmla="*/ 0 h 187779"/>
              <a:gd name="connsiteX0" fmla="*/ 0 w 1020535"/>
              <a:gd name="connsiteY0" fmla="*/ 0 h 192345"/>
              <a:gd name="connsiteX1" fmla="*/ 530496 w 1020535"/>
              <a:gd name="connsiteY1" fmla="*/ 192345 h 192345"/>
              <a:gd name="connsiteX2" fmla="*/ 1020535 w 1020535"/>
              <a:gd name="connsiteY2" fmla="*/ 0 h 192345"/>
            </a:gdLst>
            <a:ahLst/>
            <a:cxnLst>
              <a:cxn ang="0">
                <a:pos x="connsiteX0" y="connsiteY0"/>
              </a:cxn>
              <a:cxn ang="0">
                <a:pos x="connsiteX1" y="connsiteY1"/>
              </a:cxn>
              <a:cxn ang="0">
                <a:pos x="connsiteX2" y="connsiteY2"/>
              </a:cxn>
            </a:cxnLst>
            <a:rect l="l" t="t" r="r" b="b"/>
            <a:pathLst>
              <a:path w="1020535" h="192345">
                <a:moveTo>
                  <a:pt x="0" y="0"/>
                </a:moveTo>
                <a:cubicBezTo>
                  <a:pt x="151719" y="93889"/>
                  <a:pt x="360407" y="192345"/>
                  <a:pt x="530496" y="192345"/>
                </a:cubicBezTo>
                <a:cubicBezTo>
                  <a:pt x="700585" y="192345"/>
                  <a:pt x="832076" y="93889"/>
                  <a:pt x="1020535" y="0"/>
                </a:cubicBezTo>
              </a:path>
            </a:pathLst>
          </a:custGeom>
          <a:noFill/>
          <a:ln w="38100">
            <a:solidFill>
              <a:srgbClr val="FE6700"/>
            </a:solidFill>
            <a:headEnd type="none" w="med" len="med"/>
            <a:tailEnd type="triangle" w="med" len="med"/>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250773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elle 12"/>
          <p:cNvGraphicFramePr>
            <a:graphicFrameLocks noGrp="1"/>
          </p:cNvGraphicFramePr>
          <p:nvPr>
            <p:extLst>
              <p:ext uri="{D42A27DB-BD31-4B8C-83A1-F6EECF244321}">
                <p14:modId xmlns:p14="http://schemas.microsoft.com/office/powerpoint/2010/main" val="1470943413"/>
              </p:ext>
            </p:extLst>
          </p:nvPr>
        </p:nvGraphicFramePr>
        <p:xfrm>
          <a:off x="477835" y="1412875"/>
          <a:ext cx="11244265" cy="2072640"/>
        </p:xfrm>
        <a:graphic>
          <a:graphicData uri="http://schemas.openxmlformats.org/drawingml/2006/table">
            <a:tbl>
              <a:tblPr firstRow="1" bandRow="1">
                <a:tableStyleId>{5C22544A-7EE6-4342-B048-85BDC9FD1C3A}</a:tableStyleId>
              </a:tblPr>
              <a:tblGrid>
                <a:gridCol w="2197632"/>
                <a:gridCol w="2108200"/>
                <a:gridCol w="1972733"/>
                <a:gridCol w="1803400"/>
                <a:gridCol w="3162300"/>
              </a:tblGrid>
              <a:tr h="222048">
                <a:tc>
                  <a:txBody>
                    <a:bodyPr/>
                    <a:lstStyle/>
                    <a:p>
                      <a:r>
                        <a:rPr lang="en-GB" sz="1600" noProof="0" dirty="0" smtClean="0"/>
                        <a:t>Study on extreme case:</a:t>
                      </a:r>
                      <a:endParaRPr lang="en-GB" sz="1600" noProof="0" dirty="0"/>
                    </a:p>
                  </a:txBody>
                  <a:tcPr anchor="ctr"/>
                </a:tc>
                <a:tc>
                  <a:txBody>
                    <a:bodyPr/>
                    <a:lstStyle/>
                    <a:p>
                      <a:pPr algn="ctr"/>
                      <a:r>
                        <a:rPr lang="en-GB" sz="1600" noProof="0" dirty="0" smtClean="0"/>
                        <a:t>cycle energy (4phase)</a:t>
                      </a:r>
                      <a:endParaRPr lang="en-GB" sz="1600" noProof="0" dirty="0"/>
                    </a:p>
                  </a:txBody>
                  <a:tcPr anchor="ctr"/>
                </a:tc>
                <a:tc>
                  <a:txBody>
                    <a:bodyPr/>
                    <a:lstStyle/>
                    <a:p>
                      <a:pPr algn="ctr"/>
                      <a:r>
                        <a:rPr lang="en-GB" sz="1600" noProof="0" dirty="0" smtClean="0"/>
                        <a:t>delta cycle energy</a:t>
                      </a:r>
                      <a:endParaRPr lang="en-GB" sz="1600" noProof="0" dirty="0"/>
                    </a:p>
                  </a:txBody>
                  <a:tcPr anchor="ctr"/>
                </a:tc>
                <a:tc>
                  <a:txBody>
                    <a:bodyPr/>
                    <a:lstStyle/>
                    <a:p>
                      <a:pPr algn="ctr"/>
                      <a:r>
                        <a:rPr lang="en-GB" sz="1600" noProof="0" dirty="0" smtClean="0"/>
                        <a:t>delta CO</a:t>
                      </a:r>
                      <a:r>
                        <a:rPr lang="en-GB" sz="1600" baseline="-25000" noProof="0" dirty="0" smtClean="0"/>
                        <a:t>2</a:t>
                      </a:r>
                      <a:endParaRPr lang="en-GB" sz="1600" noProof="0" dirty="0"/>
                    </a:p>
                  </a:txBody>
                  <a:tcPr anchor="ctr"/>
                </a:tc>
                <a:tc>
                  <a:txBody>
                    <a:bodyPr/>
                    <a:lstStyle/>
                    <a:p>
                      <a:r>
                        <a:rPr lang="en-GB" sz="1600" noProof="0" dirty="0" smtClean="0"/>
                        <a:t>conclusion</a:t>
                      </a:r>
                      <a:endParaRPr lang="en-GB" sz="1600" noProof="0" dirty="0"/>
                    </a:p>
                  </a:txBody>
                  <a:tcPr anchor="ctr"/>
                </a:tc>
              </a:tr>
              <a:tr h="383537">
                <a:tc>
                  <a:txBody>
                    <a:bodyPr/>
                    <a:lstStyle/>
                    <a:p>
                      <a:r>
                        <a:rPr lang="en-GB" sz="1600" noProof="0" dirty="0" smtClean="0"/>
                        <a:t>use </a:t>
                      </a:r>
                      <a:r>
                        <a:rPr lang="en-GB" sz="1600" u="sng" noProof="0" dirty="0" smtClean="0"/>
                        <a:t>cd*A curve</a:t>
                      </a:r>
                    </a:p>
                    <a:p>
                      <a:r>
                        <a:rPr lang="en-GB" sz="1600" noProof="0" dirty="0" smtClean="0"/>
                        <a:t>(reference)</a:t>
                      </a:r>
                      <a:endParaRPr lang="en-GB" sz="1600" noProof="0" dirty="0"/>
                    </a:p>
                  </a:txBody>
                  <a:tcPr anchor="ctr"/>
                </a:tc>
                <a:tc>
                  <a:txBody>
                    <a:bodyPr/>
                    <a:lstStyle/>
                    <a:p>
                      <a:pPr algn="ctr"/>
                      <a:r>
                        <a:rPr lang="en-GB" sz="1600" noProof="0" dirty="0" smtClean="0"/>
                        <a:t>11.201 MJ</a:t>
                      </a:r>
                      <a:endParaRPr lang="en-GB" sz="1600" noProof="0" dirty="0"/>
                    </a:p>
                  </a:txBody>
                  <a:tcPr anchor="ctr"/>
                </a:tc>
                <a:tc>
                  <a:txBody>
                    <a:bodyPr/>
                    <a:lstStyle/>
                    <a:p>
                      <a:pPr algn="ctr"/>
                      <a:r>
                        <a:rPr lang="en-GB" sz="1600" noProof="0" dirty="0" smtClean="0"/>
                        <a:t>base</a:t>
                      </a:r>
                      <a:endParaRPr lang="en-GB" sz="1600" noProof="0" dirty="0"/>
                    </a:p>
                  </a:txBody>
                  <a:tcPr anchor="ctr"/>
                </a:tc>
                <a:tc>
                  <a:txBody>
                    <a:bodyPr/>
                    <a:lstStyle/>
                    <a:p>
                      <a:pPr algn="ctr"/>
                      <a:r>
                        <a:rPr lang="en-GB" sz="1600" noProof="0" dirty="0" smtClean="0"/>
                        <a:t>base</a:t>
                      </a:r>
                      <a:endParaRPr lang="en-GB" sz="1600" noProof="0" dirty="0"/>
                    </a:p>
                  </a:txBody>
                  <a:tcPr anchor="ctr"/>
                </a:tc>
                <a:tc>
                  <a:txBody>
                    <a:bodyPr/>
                    <a:lstStyle/>
                    <a:p>
                      <a:r>
                        <a:rPr lang="en-GB" sz="1600" noProof="0" dirty="0" smtClean="0"/>
                        <a:t>significantly</a:t>
                      </a:r>
                      <a:r>
                        <a:rPr lang="en-GB" sz="1600" baseline="0" noProof="0" dirty="0" smtClean="0"/>
                        <a:t> more accurate than "best case"</a:t>
                      </a:r>
                      <a:endParaRPr lang="en-GB" sz="1600" noProof="0" dirty="0"/>
                    </a:p>
                  </a:txBody>
                  <a:tcPr anchor="ctr"/>
                </a:tc>
              </a:tr>
              <a:tr h="383537">
                <a:tc>
                  <a:txBody>
                    <a:bodyPr/>
                    <a:lstStyle/>
                    <a:p>
                      <a:r>
                        <a:rPr lang="en-GB" sz="1600" noProof="0" dirty="0" smtClean="0"/>
                        <a:t>use the </a:t>
                      </a:r>
                      <a:r>
                        <a:rPr lang="en-GB" sz="1600" u="sng" noProof="0" dirty="0" smtClean="0"/>
                        <a:t>best case</a:t>
                      </a:r>
                      <a:r>
                        <a:rPr lang="en-GB" sz="1600" noProof="0" dirty="0" smtClean="0"/>
                        <a:t/>
                      </a:r>
                      <a:br>
                        <a:rPr lang="en-GB" sz="1600" noProof="0" dirty="0" smtClean="0"/>
                      </a:br>
                      <a:r>
                        <a:rPr lang="en-GB" sz="1600" noProof="0" dirty="0" smtClean="0"/>
                        <a:t>cd*A value</a:t>
                      </a:r>
                      <a:endParaRPr lang="en-GB" sz="1600" noProof="0" dirty="0"/>
                    </a:p>
                  </a:txBody>
                  <a:tcPr anchor="ctr"/>
                </a:tc>
                <a:tc>
                  <a:txBody>
                    <a:bodyPr/>
                    <a:lstStyle/>
                    <a:p>
                      <a:pPr algn="ctr"/>
                      <a:r>
                        <a:rPr lang="en-GB" sz="1600" noProof="0" dirty="0" smtClean="0"/>
                        <a:t>11.096 MJ</a:t>
                      </a:r>
                      <a:endParaRPr lang="en-GB" sz="1600" noProof="0" dirty="0"/>
                    </a:p>
                  </a:txBody>
                  <a:tcPr anchor="ctr"/>
                </a:tc>
                <a:tc>
                  <a:txBody>
                    <a:bodyPr/>
                    <a:lstStyle/>
                    <a:p>
                      <a:pPr algn="ctr"/>
                      <a:r>
                        <a:rPr lang="en-GB" sz="1600" noProof="0" dirty="0" smtClean="0"/>
                        <a:t>-0.95 %</a:t>
                      </a:r>
                      <a:endParaRPr lang="en-GB" sz="1600" noProof="0" dirty="0"/>
                    </a:p>
                  </a:txBody>
                  <a:tcPr anchor="ctr"/>
                </a:tc>
                <a:tc>
                  <a:txBody>
                    <a:bodyPr/>
                    <a:lstStyle/>
                    <a:p>
                      <a:pPr algn="ctr"/>
                      <a:r>
                        <a:rPr lang="en-GB" sz="1600" noProof="0" dirty="0" smtClean="0"/>
                        <a:t>-0.65 g/km (4phase)</a:t>
                      </a:r>
                    </a:p>
                    <a:p>
                      <a:pPr algn="ctr"/>
                      <a:r>
                        <a:rPr lang="en-GB" sz="1600" noProof="0" dirty="0" smtClean="0"/>
                        <a:t>-0.36 g/km (3phase)</a:t>
                      </a:r>
                      <a:endParaRPr lang="en-GB" sz="1600" noProof="0" dirty="0"/>
                    </a:p>
                  </a:txBody>
                  <a:tcPr anchor="ctr"/>
                </a:tc>
                <a:tc>
                  <a:txBody>
                    <a:bodyPr/>
                    <a:lstStyle/>
                    <a:p>
                      <a:r>
                        <a:rPr lang="en-GB" sz="1600" noProof="0" dirty="0" smtClean="0"/>
                        <a:t>could give too low CO</a:t>
                      </a:r>
                      <a:r>
                        <a:rPr lang="en-GB" sz="1600" baseline="-25000" noProof="0" dirty="0" smtClean="0"/>
                        <a:t>2</a:t>
                      </a:r>
                      <a:r>
                        <a:rPr lang="en-GB" sz="1600" noProof="0" dirty="0" smtClean="0"/>
                        <a:t> values for such vehicles</a:t>
                      </a:r>
                      <a:endParaRPr lang="en-GB" sz="1600" noProof="0" dirty="0"/>
                    </a:p>
                  </a:txBody>
                  <a:tcPr anchor="ctr"/>
                </a:tc>
              </a:tr>
              <a:tr h="383537">
                <a:tc>
                  <a:txBody>
                    <a:bodyPr/>
                    <a:lstStyle/>
                    <a:p>
                      <a:r>
                        <a:rPr lang="en-GB" sz="1600" noProof="0" dirty="0" smtClean="0"/>
                        <a:t>use </a:t>
                      </a:r>
                      <a:r>
                        <a:rPr lang="en-GB" sz="1600" u="sng" noProof="0" dirty="0" smtClean="0"/>
                        <a:t>one cd*A value </a:t>
                      </a:r>
                      <a:r>
                        <a:rPr lang="en-GB" sz="1600" noProof="0" dirty="0" smtClean="0"/>
                        <a:t>(</a:t>
                      </a:r>
                      <a:r>
                        <a:rPr lang="en-GB" sz="1600" baseline="0" noProof="0" dirty="0" smtClean="0"/>
                        <a:t>weighted average)</a:t>
                      </a:r>
                      <a:endParaRPr lang="en-GB" sz="1600" noProof="0" dirty="0"/>
                    </a:p>
                  </a:txBody>
                  <a:tcPr anchor="ctr"/>
                </a:tc>
                <a:tc>
                  <a:txBody>
                    <a:bodyPr/>
                    <a:lstStyle/>
                    <a:p>
                      <a:pPr algn="ctr"/>
                      <a:r>
                        <a:rPr lang="en-GB" sz="1600" noProof="0" dirty="0" smtClean="0"/>
                        <a:t>11.194 MJ</a:t>
                      </a:r>
                      <a:endParaRPr lang="en-GB" sz="1600" noProof="0" dirty="0"/>
                    </a:p>
                  </a:txBody>
                  <a:tcPr anchor="ctr"/>
                </a:tc>
                <a:tc>
                  <a:txBody>
                    <a:bodyPr/>
                    <a:lstStyle/>
                    <a:p>
                      <a:pPr algn="ctr"/>
                      <a:r>
                        <a:rPr lang="en-GB" sz="1600" noProof="0" dirty="0" smtClean="0"/>
                        <a:t>-0.07 %</a:t>
                      </a:r>
                      <a:endParaRPr lang="en-GB" sz="1600" noProof="0" dirty="0"/>
                    </a:p>
                  </a:txBody>
                  <a:tcPr anchor="ctr"/>
                </a:tc>
                <a:tc>
                  <a:txBody>
                    <a:bodyPr/>
                    <a:lstStyle/>
                    <a:p>
                      <a:pPr algn="ctr"/>
                      <a:r>
                        <a:rPr lang="en-GB" sz="1600" noProof="0" dirty="0" smtClean="0"/>
                        <a:t>-0.06 g/km </a:t>
                      </a:r>
                      <a:r>
                        <a:rPr lang="en-GB" sz="1600" noProof="0" smtClean="0"/>
                        <a:t>(4phase)</a:t>
                      </a:r>
                    </a:p>
                    <a:p>
                      <a:pPr algn="ctr"/>
                      <a:r>
                        <a:rPr lang="en-GB" sz="1600" noProof="0" smtClean="0"/>
                        <a:t>0.07</a:t>
                      </a:r>
                      <a:r>
                        <a:rPr lang="en-GB" sz="1600" baseline="0" noProof="0" smtClean="0"/>
                        <a:t> g/km (3phase)</a:t>
                      </a:r>
                      <a:endParaRPr lang="en-GB" sz="1600" noProof="0" dirty="0"/>
                    </a:p>
                  </a:txBody>
                  <a:tcPr anchor="ctr"/>
                </a:tc>
                <a:tc>
                  <a:txBody>
                    <a:bodyPr/>
                    <a:lstStyle/>
                    <a:p>
                      <a:r>
                        <a:rPr lang="en-GB" sz="1600" noProof="0" dirty="0" smtClean="0"/>
                        <a:t>good</a:t>
                      </a:r>
                      <a:r>
                        <a:rPr lang="en-GB" sz="1600" baseline="0" noProof="0" dirty="0" smtClean="0"/>
                        <a:t> approximation, that limits effort and complexity.</a:t>
                      </a:r>
                      <a:endParaRPr lang="en-GB" sz="1600" noProof="0" dirty="0"/>
                    </a:p>
                  </a:txBody>
                  <a:tcPr anchor="ctr"/>
                </a:tc>
              </a:tr>
            </a:tbl>
          </a:graphicData>
        </a:graphic>
      </p:graphicFrame>
      <p:sp>
        <p:nvSpPr>
          <p:cNvPr id="2" name="Titel 1"/>
          <p:cNvSpPr>
            <a:spLocks noGrp="1"/>
          </p:cNvSpPr>
          <p:nvPr>
            <p:ph type="title"/>
          </p:nvPr>
        </p:nvSpPr>
        <p:spPr/>
        <p:txBody>
          <a:bodyPr/>
          <a:lstStyle/>
          <a:p>
            <a:r>
              <a:rPr lang="en-US" dirty="0"/>
              <a:t>Input on wind tunnel criteria </a:t>
            </a:r>
            <a:r>
              <a:rPr lang="en-US" dirty="0" smtClean="0"/>
              <a:t>discussions</a:t>
            </a:r>
            <a:r>
              <a:rPr lang="en-GB" dirty="0" smtClean="0"/>
              <a:t/>
            </a:r>
            <a:br>
              <a:rPr lang="en-GB" dirty="0" smtClean="0"/>
            </a:br>
            <a:r>
              <a:rPr lang="en-GB" dirty="0" smtClean="0"/>
              <a:t>Requirement of wind speeds – page 2/2</a:t>
            </a:r>
            <a:endParaRPr lang="en-GB" dirty="0"/>
          </a:p>
        </p:txBody>
      </p:sp>
      <p:sp>
        <p:nvSpPr>
          <p:cNvPr id="3" name="Inhaltsplatzhalter 2"/>
          <p:cNvSpPr>
            <a:spLocks noGrp="1"/>
          </p:cNvSpPr>
          <p:nvPr>
            <p:ph sz="quarter" idx="12"/>
          </p:nvPr>
        </p:nvSpPr>
        <p:spPr>
          <a:xfrm>
            <a:off x="477838" y="3547534"/>
            <a:ext cx="11224685" cy="1159934"/>
          </a:xfrm>
        </p:spPr>
        <p:txBody>
          <a:bodyPr/>
          <a:lstStyle/>
          <a:p>
            <a:pPr>
              <a:spcBef>
                <a:spcPct val="0"/>
              </a:spcBef>
            </a:pPr>
            <a:r>
              <a:rPr lang="en-GB" sz="1600" dirty="0" smtClean="0">
                <a:ea typeface="ＭＳ Ｐゴシック" charset="-128"/>
              </a:rPr>
              <a:t>Although there are rare case, where the cd*A is increasing at lower speeds, the </a:t>
            </a:r>
            <a:r>
              <a:rPr lang="en-GB" sz="1600" dirty="0" err="1" smtClean="0">
                <a:ea typeface="ＭＳ Ｐゴシック" charset="-128"/>
              </a:rPr>
              <a:t>gtr</a:t>
            </a:r>
            <a:r>
              <a:rPr lang="en-GB" sz="1600" dirty="0" smtClean="0">
                <a:ea typeface="ＭＳ Ｐゴシック" charset="-128"/>
              </a:rPr>
              <a:t> should deal with that situation.</a:t>
            </a:r>
          </a:p>
          <a:p>
            <a:pPr>
              <a:spcBef>
                <a:spcPct val="0"/>
              </a:spcBef>
            </a:pPr>
            <a:r>
              <a:rPr lang="en-GB" sz="1600" dirty="0" smtClean="0">
                <a:ea typeface="ＭＳ Ｐゴシック" charset="-128"/>
              </a:rPr>
              <a:t>On the other hand, using a cd*A-curve in the approval process brings a lot of complexity and even the situation, that for one vehicle there could be 2 cd*A values, one for homologation (e.g. vehicle H), one for interpolation (to use for the deltas). This would be very confusing and </a:t>
            </a:r>
            <a:r>
              <a:rPr lang="en-GB" sz="1600" dirty="0" err="1" smtClean="0">
                <a:ea typeface="ＭＳ Ｐゴシック" charset="-128"/>
              </a:rPr>
              <a:t>intransparent</a:t>
            </a:r>
            <a:r>
              <a:rPr lang="en-GB" sz="1600" dirty="0" smtClean="0">
                <a:ea typeface="ＭＳ Ｐゴシック" charset="-128"/>
              </a:rPr>
              <a:t>.</a:t>
            </a:r>
          </a:p>
          <a:p>
            <a:pPr>
              <a:spcBef>
                <a:spcPct val="0"/>
              </a:spcBef>
            </a:pPr>
            <a:r>
              <a:rPr lang="en-GB" sz="1600" dirty="0" smtClean="0">
                <a:ea typeface="ＭＳ Ｐゴシック" charset="-128"/>
              </a:rPr>
              <a:t>Scope: Measuring cd*A at two wind speeds is applicable for vehicle H and L, not for options / deltas for interpolation purpose.</a:t>
            </a:r>
            <a:endParaRPr lang="en-GB" sz="1600" dirty="0">
              <a:ea typeface="ＭＳ Ｐゴシック" charset="-128"/>
            </a:endParaRPr>
          </a:p>
        </p:txBody>
      </p:sp>
      <p:sp>
        <p:nvSpPr>
          <p:cNvPr id="4" name="Fußzeilenplatzhalter 3"/>
          <p:cNvSpPr>
            <a:spLocks noGrp="1"/>
          </p:cNvSpPr>
          <p:nvPr>
            <p:ph type="ftr" sz="quarter" idx="13"/>
          </p:nvPr>
        </p:nvSpPr>
        <p:spPr/>
        <p:txBody>
          <a:bodyPr/>
          <a:lstStyle/>
          <a:p>
            <a:pPr algn="l"/>
            <a:r>
              <a:rPr lang="en-US" smtClean="0"/>
              <a:t>Input on wind tunnel criteria discussions in WLTP | BMW | 18.04.2018</a:t>
            </a:r>
            <a:endParaRPr lang="en-GB" dirty="0"/>
          </a:p>
        </p:txBody>
      </p:sp>
      <p:sp>
        <p:nvSpPr>
          <p:cNvPr id="5" name="Foliennummernplatzhalter 4"/>
          <p:cNvSpPr>
            <a:spLocks noGrp="1"/>
          </p:cNvSpPr>
          <p:nvPr>
            <p:ph type="sldNum" sz="quarter" idx="14"/>
          </p:nvPr>
        </p:nvSpPr>
        <p:spPr/>
        <p:txBody>
          <a:bodyPr/>
          <a:lstStyle/>
          <a:p>
            <a:r>
              <a:rPr lang="en-GB" dirty="0" smtClean="0"/>
              <a:t>Page </a:t>
            </a:r>
            <a:fld id="{AA807A42-CF27-4B84-8583-18EBE418342E}" type="slidenum">
              <a:rPr lang="en-GB" smtClean="0"/>
              <a:pPr/>
              <a:t>5</a:t>
            </a:fld>
            <a:endParaRPr lang="en-GB" dirty="0"/>
          </a:p>
        </p:txBody>
      </p:sp>
      <p:grpSp>
        <p:nvGrpSpPr>
          <p:cNvPr id="10" name="Gruppieren 9"/>
          <p:cNvGrpSpPr/>
          <p:nvPr/>
        </p:nvGrpSpPr>
        <p:grpSpPr>
          <a:xfrm>
            <a:off x="477837" y="4786416"/>
            <a:ext cx="11244264" cy="1334985"/>
            <a:chOff x="468312" y="1693863"/>
            <a:chExt cx="11259343" cy="720000"/>
          </a:xfrm>
        </p:grpSpPr>
        <p:sp>
          <p:nvSpPr>
            <p:cNvPr id="11" name="Rechteck 10"/>
            <p:cNvSpPr/>
            <p:nvPr/>
          </p:nvSpPr>
          <p:spPr>
            <a:xfrm>
              <a:off x="468312" y="1693863"/>
              <a:ext cx="11259343" cy="7200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 bIns="36000" rtlCol="0" anchor="ctr"/>
            <a:lstStyle/>
            <a:p>
              <a:pPr>
                <a:spcBef>
                  <a:spcPts val="600"/>
                </a:spcBef>
              </a:pPr>
              <a:r>
                <a:rPr lang="en-GB" sz="1600" b="1" dirty="0" smtClean="0">
                  <a:solidFill>
                    <a:schemeClr val="tx1"/>
                  </a:solidFill>
                </a:rPr>
                <a:t>Conclusion: </a:t>
              </a:r>
              <a:r>
                <a:rPr lang="en-GB" sz="1600" b="1" u="sng" dirty="0" smtClean="0">
                  <a:solidFill>
                    <a:schemeClr val="tx1"/>
                  </a:solidFill>
                </a:rPr>
                <a:t>Use two wind speeds</a:t>
              </a:r>
              <a:r>
                <a:rPr lang="en-GB" sz="1600" b="1" dirty="0" smtClean="0">
                  <a:solidFill>
                    <a:schemeClr val="tx1"/>
                  </a:solidFill>
                </a:rPr>
                <a:t>, to avoid situations like the example above gaining a benefit of ~0.7 g/km; but </a:t>
              </a:r>
              <a:r>
                <a:rPr lang="en-GB" sz="1600" b="1" u="sng" dirty="0" smtClean="0">
                  <a:solidFill>
                    <a:schemeClr val="tx1"/>
                  </a:solidFill>
                </a:rPr>
                <a:t>using </a:t>
              </a:r>
              <a:r>
                <a:rPr lang="en-GB" sz="1600" b="1" u="sng" dirty="0" smtClean="0">
                  <a:solidFill>
                    <a:schemeClr val="tx1"/>
                  </a:solidFill>
                </a:rPr>
                <a:t>a weighted cd*A </a:t>
              </a:r>
              <a:r>
                <a:rPr lang="en-GB" sz="1600" b="1" dirty="0" smtClean="0">
                  <a:solidFill>
                    <a:schemeClr val="tx1"/>
                  </a:solidFill>
                </a:rPr>
                <a:t>in the process (one value) instead of a curve, in order to keep approval process and IT tools </a:t>
              </a:r>
              <a:r>
                <a:rPr lang="en-GB" sz="1600" b="1" dirty="0" smtClean="0">
                  <a:solidFill>
                    <a:schemeClr val="tx1"/>
                  </a:solidFill>
                </a:rPr>
                <a:t>simple, should be possible at least </a:t>
              </a:r>
              <a:r>
                <a:rPr lang="en-GB" sz="1600" b="1" dirty="0" smtClean="0">
                  <a:solidFill>
                    <a:srgbClr val="3F7BFD"/>
                  </a:solidFill>
                </a:rPr>
                <a:t>as an alternative</a:t>
              </a:r>
              <a:r>
                <a:rPr lang="en-GB" sz="1600" b="1" dirty="0" smtClean="0">
                  <a:solidFill>
                    <a:schemeClr val="tx1"/>
                  </a:solidFill>
                </a:rPr>
                <a:t>. Having only one cd*A value will provide </a:t>
              </a:r>
              <a:r>
                <a:rPr lang="en-GB" sz="1600" b="1" dirty="0" smtClean="0">
                  <a:solidFill>
                    <a:schemeClr val="tx1"/>
                  </a:solidFill>
                </a:rPr>
                <a:t>traceability and transparency towards </a:t>
              </a:r>
              <a:r>
                <a:rPr lang="en-GB" sz="1600" b="1" dirty="0" smtClean="0">
                  <a:solidFill>
                    <a:schemeClr val="tx1"/>
                  </a:solidFill>
                </a:rPr>
                <a:t>authorities.</a:t>
              </a:r>
              <a:br>
                <a:rPr lang="en-GB" sz="1600" b="1" dirty="0" smtClean="0">
                  <a:solidFill>
                    <a:schemeClr val="tx1"/>
                  </a:solidFill>
                </a:rPr>
              </a:br>
              <a:r>
                <a:rPr lang="en-GB" sz="1600" dirty="0" smtClean="0">
                  <a:solidFill>
                    <a:schemeClr val="tx1"/>
                  </a:solidFill>
                </a:rPr>
                <a:t>Note</a:t>
              </a:r>
              <a:r>
                <a:rPr lang="en-GB" sz="1600" dirty="0" smtClean="0">
                  <a:solidFill>
                    <a:schemeClr val="tx1"/>
                  </a:solidFill>
                </a:rPr>
                <a:t>: H and L are the basis for interpolation, which is done with a single cd*A value.</a:t>
              </a:r>
            </a:p>
            <a:p>
              <a:pPr>
                <a:spcBef>
                  <a:spcPts val="600"/>
                </a:spcBef>
              </a:pPr>
              <a:r>
                <a:rPr lang="en-GB" sz="1600" dirty="0" smtClean="0">
                  <a:solidFill>
                    <a:schemeClr val="tx1">
                      <a:lumMod val="65000"/>
                      <a:lumOff val="35000"/>
                    </a:schemeClr>
                  </a:solidFill>
                  <a:sym typeface="Wingdings" pitchFamily="2" charset="2"/>
                </a:rPr>
                <a:t>Please </a:t>
              </a:r>
              <a:r>
                <a:rPr lang="en-GB" sz="1600" dirty="0" smtClean="0">
                  <a:solidFill>
                    <a:schemeClr val="tx1">
                      <a:lumMod val="65000"/>
                      <a:lumOff val="35000"/>
                    </a:schemeClr>
                  </a:solidFill>
                  <a:sym typeface="Wingdings" pitchFamily="2" charset="2"/>
                </a:rPr>
                <a:t>note also, </a:t>
              </a:r>
              <a:r>
                <a:rPr lang="en-GB" sz="1600" dirty="0" smtClean="0">
                  <a:solidFill>
                    <a:schemeClr val="tx1">
                      <a:lumMod val="65000"/>
                      <a:lumOff val="35000"/>
                    </a:schemeClr>
                  </a:solidFill>
                  <a:sym typeface="Wingdings" pitchFamily="2" charset="2"/>
                </a:rPr>
                <a:t>that for most of the vehicles, this situation does not occur at all, and the error is not even small but zero.</a:t>
              </a:r>
            </a:p>
          </p:txBody>
        </p:sp>
        <p:sp>
          <p:nvSpPr>
            <p:cNvPr id="12" name="Gleichschenkliges Dreieck 11"/>
            <p:cNvSpPr/>
            <p:nvPr/>
          </p:nvSpPr>
          <p:spPr>
            <a:xfrm rot="5400000">
              <a:off x="217728" y="1944447"/>
              <a:ext cx="720000" cy="2188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p>
          </p:txBody>
        </p:sp>
      </p:grpSp>
    </p:spTree>
    <p:extLst>
      <p:ext uri="{BB962C8B-B14F-4D97-AF65-F5344CB8AC3E}">
        <p14:creationId xmlns:p14="http://schemas.microsoft.com/office/powerpoint/2010/main" val="3645395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algn="ctr"/>
            <a:r>
              <a:rPr lang="en-GB" dirty="0" smtClean="0"/>
              <a:t>Thank you!</a:t>
            </a:r>
            <a:endParaRPr lang="en-GB" dirty="0"/>
          </a:p>
        </p:txBody>
      </p:sp>
      <p:sp>
        <p:nvSpPr>
          <p:cNvPr id="4" name="Textplatzhalter 3"/>
          <p:cNvSpPr>
            <a:spLocks noGrp="1"/>
          </p:cNvSpPr>
          <p:nvPr>
            <p:ph type="body" sz="quarter" idx="14"/>
          </p:nvPr>
        </p:nvSpPr>
        <p:spPr/>
        <p:txBody>
          <a:bodyPr/>
          <a:lstStyle/>
          <a:p>
            <a:r>
              <a:rPr lang="en-GB" dirty="0" smtClean="0"/>
              <a:t> </a:t>
            </a:r>
            <a:endParaRPr lang="en-GB" dirty="0"/>
          </a:p>
        </p:txBody>
      </p:sp>
    </p:spTree>
    <p:extLst>
      <p:ext uri="{BB962C8B-B14F-4D97-AF65-F5344CB8AC3E}">
        <p14:creationId xmlns:p14="http://schemas.microsoft.com/office/powerpoint/2010/main" val="3612424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PRESI_FIRST_SLIDENUMBER" val="1"/>
  <p:tag name="MIO_FALLBACK_LAYOUT" val="14"/>
  <p:tag name="MIO_SHOW_DATE" val="False"/>
  <p:tag name="MIO_SHOW_FOOTER" val="True"/>
  <p:tag name="MIO_SHOW_PAGENUMBER" val="True"/>
  <p:tag name="MIO_AVOID_BLANK_LAYOUT" val="True"/>
  <p:tag name="MIO_NUMBER_OF_VALID_LAYOUTS" val="15"/>
  <p:tag name="MIO_MST_COLOR_1" val="0,0,0,Dunkel 1"/>
  <p:tag name="MIO_MST_COLOR_2" val="255,255,255,Hell 1"/>
  <p:tag name="MIO_MST_COLOR_3" val="64,64,64,Dunkel 2"/>
  <p:tag name="MIO_MST_COLOR_4" val="146,162,189,Hell 2"/>
  <p:tag name="MIO_MST_COLOR_5" val="102,113,132,Akzent 1"/>
  <p:tag name="MIO_MST_COLOR_6" val="146,162,189,Akzent 2"/>
  <p:tag name="MIO_MST_COLOR_7" val="173,185,206,Akzent 3"/>
  <p:tag name="MIO_MST_COLOR_8" val="201,209,222,Akzent 4"/>
  <p:tag name="MIO_MST_COLOR_9" val="228,232,238,Akzent 5"/>
  <p:tag name="MIO_MST_COLOR_10" val="221,218,210,Akzent 6"/>
  <p:tag name="MIO_MST_COLOR_11" val="0,0,0,"/>
  <p:tag name="MIO_MST_COLOR_12" val="0,0,0,"/>
  <p:tag name="MIO_HDS" val="True"/>
  <p:tag name="MIO_EK" val="1989"/>
  <p:tag name="MIO_UPDATE" val="True"/>
  <p:tag name="MIO_VERSION" val="23.10.2015 16:52:00"/>
  <p:tag name="MIO_DBID" val="917DD09C-76C3-4640-8E0D-382111CB3B69"/>
  <p:tag name="MIO_LASTDOWNLOADED" val="30.10.2015 14:18:05"/>
  <p:tag name="MIO_OBJECTNAME" val="BMW Group 4:3"/>
  <p:tag name="MIO_LASTEDITORNAME" val="empower enterprise"/>
</p:tagLst>
</file>

<file path=ppt/theme/theme1.xml><?xml version="1.0" encoding="utf-8"?>
<a:theme xmlns:a="http://schemas.openxmlformats.org/drawingml/2006/main" name="BMW Group 16:9">
  <a:themeElements>
    <a:clrScheme name="Benutzerdefiniert 68">
      <a:dk1>
        <a:srgbClr val="000000"/>
      </a:dk1>
      <a:lt1>
        <a:sysClr val="window" lastClr="FFFFFF"/>
      </a:lt1>
      <a:dk2>
        <a:srgbClr val="404040"/>
      </a:dk2>
      <a:lt2>
        <a:srgbClr val="92A2BD"/>
      </a:lt2>
      <a:accent1>
        <a:srgbClr val="667184"/>
      </a:accent1>
      <a:accent2>
        <a:srgbClr val="92A2BD"/>
      </a:accent2>
      <a:accent3>
        <a:srgbClr val="ADB9CE"/>
      </a:accent3>
      <a:accent4>
        <a:srgbClr val="C9D1DE"/>
      </a:accent4>
      <a:accent5>
        <a:srgbClr val="E4E8EE"/>
      </a:accent5>
      <a:accent6>
        <a:srgbClr val="DDDAD2"/>
      </a:accent6>
      <a:hlink>
        <a:srgbClr val="000000"/>
      </a:hlink>
      <a:folHlink>
        <a:srgbClr val="000000"/>
      </a:folHlink>
    </a:clrScheme>
    <a:fontScheme name="BMW GROUP">
      <a:majorFont>
        <a:latin typeface="BMW Group Condensed"/>
        <a:ea typeface=""/>
        <a:cs typeface=""/>
      </a:majorFont>
      <a:minorFont>
        <a:latin typeface="BMW Group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CCCCC"/>
        </a:solidFill>
        <a:ln w="9525">
          <a:solidFill>
            <a:srgbClr val="CCCCCC"/>
          </a:solidFill>
        </a:ln>
      </a:spPr>
      <a:bodyPr rtlCol="0" anchor="t"/>
      <a:lstStyle>
        <a:defPPr algn="l" rtl="0" eaLnBrk="1" fontAlgn="auto" hangingPunct="1">
          <a:lnSpc>
            <a:spcPct val="100000"/>
          </a:lnSpc>
          <a:spcBef>
            <a:spcPts val="0"/>
          </a:spcBef>
          <a:spcAft>
            <a:spcPts val="0"/>
          </a:spcAft>
          <a:defRPr sz="1800" b="0" i="0" u="none" baseline="0" dirty="0" err="1" smtClean="0">
            <a:solidFill>
              <a:srgbClr val="666666"/>
            </a:solidFill>
            <a:latin typeface="BMW Group Condensed" panose="020B0606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rgbClr val="92A2BD"/>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vert="horz" rtlCol="0">
        <a:spAutoFit/>
      </a:bodyPr>
      <a:lstStyle>
        <a:defPPr algn="l" rtl="0" eaLnBrk="1" fontAlgn="auto" hangingPunct="1">
          <a:lnSpc>
            <a:spcPct val="100000"/>
          </a:lnSpc>
          <a:spcBef>
            <a:spcPts val="0"/>
          </a:spcBef>
          <a:spcAft>
            <a:spcPts val="0"/>
          </a:spcAft>
          <a:defRPr sz="1800" b="0" i="0" u="none" baseline="0" dirty="0" smtClean="0">
            <a:solidFill>
              <a:srgbClr val="000000"/>
            </a:solidFill>
            <a:latin typeface="BMW Group Condensed" panose="020B0606020202020204" pitchFamily="34" charset="0"/>
          </a:defRPr>
        </a:defPPr>
      </a:lstStyle>
    </a:txDef>
  </a:objectDefaults>
  <a:extraClrSchemeLst/>
  <a:custClrLst>
    <a:custClr name="Grundfarbe Schwarz">
      <a:srgbClr val="000000"/>
    </a:custClr>
    <a:custClr name="Grundfarbe Graubraun 1">
      <a:srgbClr val="555147"/>
    </a:custClr>
    <a:custClr name="Grundfarbe Blau 1">
      <a:srgbClr val="667084"/>
    </a:custClr>
    <a:custClr name="Grundfarbe Gruen 1">
      <a:srgbClr val="747400"/>
    </a:custClr>
    <a:custClr name="Grundfarbe Gelb 1">
      <a:srgbClr val="BE9809"/>
    </a:custClr>
    <a:custClr name="Akzentfarbe Orange 1">
      <a:srgbClr val="FE6700"/>
    </a:custClr>
    <a:custClr name="Akzentfarbe Braun 1">
      <a:srgbClr val="5B4334"/>
    </a:custClr>
    <a:custClr name="Akzentfarbe Rot 1">
      <a:srgbClr val="7C0A0E"/>
    </a:custClr>
    <a:custClr name="Zusatzfarbe Blau 1">
      <a:srgbClr val="3F7BFD"/>
    </a:custClr>
    <a:custClr name="Zusatzfarbe Gruen 1">
      <a:srgbClr val="3D6A3C"/>
    </a:custClr>
    <a:custClr name="Grundfarbe Grau 1">
      <a:srgbClr val="404040"/>
    </a:custClr>
    <a:custClr name="Grundfarbe Graubraun 2">
      <a:srgbClr val="7F7A6A"/>
    </a:custClr>
    <a:custClr name="Grundfarbe Blau 2">
      <a:srgbClr val="92A2BD"/>
    </a:custClr>
    <a:custClr name="Grundfarbe Gruen 2">
      <a:srgbClr val="959500"/>
    </a:custClr>
    <a:custClr name="Grundfarbe Gelb 2">
      <a:srgbClr val="FECB00"/>
    </a:custClr>
    <a:custClr name="Akzentfarbe Orange 2">
      <a:srgbClr val="FE8533"/>
    </a:custClr>
    <a:custClr name="Akzentfarbe Braun 2">
      <a:srgbClr val="9C5C48"/>
    </a:custClr>
    <a:custClr name="Akzentfarbe Rot 2">
      <a:srgbClr val="B20F14"/>
    </a:custClr>
    <a:custClr name="Zusatzfarbe Blau 2">
      <a:srgbClr val="6595FD"/>
    </a:custClr>
    <a:custClr name="Zusatzfarbe Gruen 2">
      <a:srgbClr val="648863"/>
    </a:custClr>
    <a:custClr name="Grundfarbe Grau 2">
      <a:srgbClr val="666666"/>
    </a:custClr>
    <a:custClr name="Grundfarbe Graubraun 3">
      <a:srgbClr val="AAA38E"/>
    </a:custClr>
    <a:custClr name="Grundfarbe Blau 3">
      <a:srgbClr val="ADB9CE"/>
    </a:custClr>
    <a:custClr name="Grundfarbe Gruen 3">
      <a:srgbClr val="B0B040"/>
    </a:custClr>
    <a:custClr name="Grundfarbe Gelb 3">
      <a:srgbClr val="FEE372"/>
    </a:custClr>
    <a:custClr name="Akzentfarbe Orange 3">
      <a:srgbClr val="FEA466"/>
    </a:custClr>
    <a:custClr name="Akzentfarbe Braun 3">
      <a:srgbClr val="976F57"/>
    </a:custClr>
    <a:custClr name="Akzentfarbe Rot 3">
      <a:srgbClr val="D16F72"/>
    </a:custClr>
    <a:custClr name="Zusatzfarbe Blau 3">
      <a:srgbClr val="8CB0FE"/>
    </a:custClr>
    <a:custClr name="Zusatzfarbe Gruen 3">
      <a:srgbClr val="8BA68A"/>
    </a:custClr>
    <a:custClr name="Grundfarbe Grau 3">
      <a:srgbClr val="999999"/>
    </a:custClr>
    <a:custClr name="Grundfarbe Graubraun 4">
      <a:srgbClr val="BFBAAA"/>
    </a:custClr>
    <a:custClr name="Grundfarbe Blau 4">
      <a:srgbClr val="C9D1DE"/>
    </a:custClr>
    <a:custClr name="Grundfarbe Gruen 4">
      <a:srgbClr val="CFCF8C"/>
    </a:custClr>
    <a:custClr name="Grundfarbe Gelb 4">
      <a:srgbClr val="FFEA99"/>
    </a:custClr>
    <a:custClr name="Akzentfarbe Orange 4">
      <a:srgbClr val="FFC299"/>
    </a:custClr>
    <a:custClr name="Akzentfarbe Braun 4">
      <a:srgbClr val="B19395"/>
    </a:custClr>
    <a:custClr name="Akzentfarbe Rot 4">
      <a:srgbClr val="DF9A9C"/>
    </a:custClr>
    <a:custClr name="Zusatzfarbe Blau 4">
      <a:srgbClr val="B2CAFE"/>
    </a:custClr>
    <a:custClr name="Zusatzfarbe Gruen 4">
      <a:srgbClr val="B1C3B1"/>
    </a:custClr>
    <a:custClr name="Grundfarbe Grau 4">
      <a:srgbClr val="CCCCCC"/>
    </a:custClr>
    <a:custClr name="Grundfarbe Graubraun 5">
      <a:srgbClr val="DDDAD2"/>
    </a:custClr>
    <a:custClr name="Grundfarbe Blau 5">
      <a:srgbClr val="E4E8EE"/>
    </a:custClr>
    <a:custClr name="Grundfarbe Gruen 5">
      <a:srgbClr val="EAEACC"/>
    </a:custClr>
    <a:custClr name="Grundfarbe Gelb 5">
      <a:srgbClr val="FFF5CC"/>
    </a:custClr>
    <a:custClr name="Akzentfarbe Orange 5">
      <a:srgbClr val="FFE1CC"/>
    </a:custClr>
    <a:custClr name="Akzentfarbe Braun 5">
      <a:srgbClr val="C8B3A6"/>
    </a:custClr>
    <a:custClr name="Akzentfarbe Rot 5">
      <a:srgbClr val="EABEBF"/>
    </a:custClr>
    <a:custClr name="Zusatzfarbe Blau 5">
      <a:srgbClr val="D9E5FF"/>
    </a:custClr>
    <a:custClr name="Zusatzfarbe Gruen 5">
      <a:srgbClr val="D8E1D8"/>
    </a:custClr>
  </a:custClrLst>
  <a:extLst>
    <a:ext uri="{05A4C25C-085E-4340-85A3-A5531E510DB2}">
      <thm15:themeFamily xmlns:thm15="http://schemas.microsoft.com/office/thememl/2012/main" name="BMWGroup_BMW+MINI+RR_E_16zu9-2.pptx" id="{E8B91760-FD29-45BA-BADB-4BAE39D768A6}" vid="{647E5A2B-1EFD-4106-A86B-D6A95B726A48}"/>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enutzerdefiniert 4">
      <a:majorFont>
        <a:latin typeface="BMW Group"/>
        <a:ea typeface=""/>
        <a:cs typeface=""/>
      </a:majorFont>
      <a:minorFont>
        <a:latin typeface="BMW Group"/>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BMWGroup_BMW+MINI+RR_E_16zu9-2</Template>
  <TotalTime>0</TotalTime>
  <Words>632</Words>
  <Application>Microsoft Office PowerPoint</Application>
  <PresentationFormat>Breitbild</PresentationFormat>
  <Paragraphs>67</Paragraphs>
  <Slides>6</Slides>
  <Notes>4</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6</vt:i4>
      </vt:variant>
    </vt:vector>
  </HeadingPairs>
  <TitlesOfParts>
    <vt:vector size="15" baseType="lpstr">
      <vt:lpstr>Symbol</vt:lpstr>
      <vt:lpstr>ＭＳ Ｐゴシック</vt:lpstr>
      <vt:lpstr>Times New Roman</vt:lpstr>
      <vt:lpstr>BMW Group</vt:lpstr>
      <vt:lpstr>BMW Group Condensed Bold</vt:lpstr>
      <vt:lpstr>Arial</vt:lpstr>
      <vt:lpstr>Wingdings</vt:lpstr>
      <vt:lpstr>BMW Group Condensed</vt:lpstr>
      <vt:lpstr>BMW Group 16:9</vt:lpstr>
      <vt:lpstr>PowerPoint-Präsentation</vt:lpstr>
      <vt:lpstr>Input on wind tunnel criteria discussions Introduction</vt:lpstr>
      <vt:lpstr>Input on wind tunnel criteria discussions Clarifying validation procedure</vt:lpstr>
      <vt:lpstr>Input on wind tunnel criteria discussions Requirement of wind speeds – page 1/2</vt:lpstr>
      <vt:lpstr>Input on wind tunnel criteria discussions Requirement of wind speeds – page 2/2</vt:lpstr>
      <vt:lpstr>PowerPoint-Präsentation</vt:lpstr>
    </vt:vector>
  </TitlesOfParts>
  <Company>BMW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Lueginger Christoph, EG-83</dc:creator>
  <cp:lastModifiedBy>Lueginger Christoph, EG-83</cp:lastModifiedBy>
  <cp:revision>30</cp:revision>
  <dcterms:created xsi:type="dcterms:W3CDTF">2016-03-18T08:19:14Z</dcterms:created>
  <dcterms:modified xsi:type="dcterms:W3CDTF">2018-04-18T11:35:54Z</dcterms:modified>
</cp:coreProperties>
</file>