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5" r:id="rId3"/>
    <p:sldId id="301" r:id="rId4"/>
    <p:sldId id="291" r:id="rId5"/>
    <p:sldId id="293" r:id="rId6"/>
    <p:sldId id="306" r:id="rId7"/>
    <p:sldId id="307" r:id="rId8"/>
    <p:sldId id="287" r:id="rId9"/>
    <p:sldId id="308" r:id="rId10"/>
    <p:sldId id="309" r:id="rId11"/>
    <p:sldId id="310" r:id="rId12"/>
    <p:sldId id="304" r:id="rId13"/>
    <p:sldId id="314" r:id="rId14"/>
    <p:sldId id="315" r:id="rId15"/>
    <p:sldId id="317" r:id="rId16"/>
    <p:sldId id="289" r:id="rId17"/>
    <p:sldId id="290" r:id="rId18"/>
    <p:sldId id="316" r:id="rId19"/>
    <p:sldId id="295" r:id="rId20"/>
    <p:sldId id="305" r:id="rId21"/>
    <p:sldId id="294" r:id="rId22"/>
    <p:sldId id="318" r:id="rId23"/>
    <p:sldId id="296" r:id="rId24"/>
    <p:sldId id="319" r:id="rId25"/>
    <p:sldId id="302" r:id="rId26"/>
    <p:sldId id="297" r:id="rId27"/>
    <p:sldId id="311" r:id="rId28"/>
    <p:sldId id="303" r:id="rId29"/>
    <p:sldId id="299" r:id="rId30"/>
    <p:sldId id="284" r:id="rId31"/>
    <p:sldId id="262" r:id="rId3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rafting Co. 13.03.2018" initials="SMD" lastIdx="0" clrIdx="0">
    <p:extLst>
      <p:ext uri="{19B8F6BF-5375-455C-9EA6-DF929625EA0E}">
        <p15:presenceInfo xmlns:p15="http://schemas.microsoft.com/office/powerpoint/2012/main" userId="Drafting Co. 13.03.2018"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547" autoAdjust="0"/>
    <p:restoredTop sz="94660"/>
  </p:normalViewPr>
  <p:slideViewPr>
    <p:cSldViewPr snapToGrid="0">
      <p:cViewPr varScale="1">
        <p:scale>
          <a:sx n="59" d="100"/>
          <a:sy n="59" d="100"/>
        </p:scale>
        <p:origin x="60" y="26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endParaRPr lang="en-GB"/>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en-GB"/>
          </a:p>
        </p:txBody>
      </p:sp>
      <p:sp>
        <p:nvSpPr>
          <p:cNvPr id="4" name="Datumsplatzhalter 3"/>
          <p:cNvSpPr>
            <a:spLocks noGrp="1"/>
          </p:cNvSpPr>
          <p:nvPr>
            <p:ph type="dt" sz="half" idx="10"/>
          </p:nvPr>
        </p:nvSpPr>
        <p:spPr/>
        <p:txBody>
          <a:bodyPr/>
          <a:lstStyle/>
          <a:p>
            <a:fld id="{528DC7B1-707B-4059-9766-A6C8A3F98AE0}" type="datetimeFigureOut">
              <a:rPr lang="en-GB" smtClean="0"/>
              <a:t>24/04/2018</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2718592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528DC7B1-707B-4059-9766-A6C8A3F98AE0}" type="datetimeFigureOut">
              <a:rPr lang="en-GB" smtClean="0"/>
              <a:t>24/04/2018</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569900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endParaRPr lang="en-GB"/>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528DC7B1-707B-4059-9766-A6C8A3F98AE0}" type="datetimeFigureOut">
              <a:rPr lang="en-GB" smtClean="0"/>
              <a:t>24/04/2018</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4285977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528DC7B1-707B-4059-9766-A6C8A3F98AE0}" type="datetimeFigureOut">
              <a:rPr lang="en-GB" smtClean="0"/>
              <a:t>24/04/2018</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744522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endParaRPr lang="en-GB"/>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528DC7B1-707B-4059-9766-A6C8A3F98AE0}" type="datetimeFigureOut">
              <a:rPr lang="en-GB" smtClean="0"/>
              <a:t>24/04/2018</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3588138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p:cNvSpPr>
            <a:spLocks noGrp="1"/>
          </p:cNvSpPr>
          <p:nvPr>
            <p:ph type="dt" sz="half" idx="10"/>
          </p:nvPr>
        </p:nvSpPr>
        <p:spPr/>
        <p:txBody>
          <a:bodyPr/>
          <a:lstStyle/>
          <a:p>
            <a:fld id="{528DC7B1-707B-4059-9766-A6C8A3F98AE0}" type="datetimeFigureOut">
              <a:rPr lang="en-GB" smtClean="0"/>
              <a:t>24/04/2018</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2822784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endParaRPr lang="en-GB"/>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p:cNvSpPr>
            <a:spLocks noGrp="1"/>
          </p:cNvSpPr>
          <p:nvPr>
            <p:ph type="dt" sz="half" idx="10"/>
          </p:nvPr>
        </p:nvSpPr>
        <p:spPr/>
        <p:txBody>
          <a:bodyPr/>
          <a:lstStyle/>
          <a:p>
            <a:fld id="{528DC7B1-707B-4059-9766-A6C8A3F98AE0}" type="datetimeFigureOut">
              <a:rPr lang="en-GB" smtClean="0"/>
              <a:t>24/04/2018</a:t>
            </a:fld>
            <a:endParaRPr lang="en-GB"/>
          </a:p>
        </p:txBody>
      </p:sp>
      <p:sp>
        <p:nvSpPr>
          <p:cNvPr id="8" name="Fußzeilenplatzhalter 7"/>
          <p:cNvSpPr>
            <a:spLocks noGrp="1"/>
          </p:cNvSpPr>
          <p:nvPr>
            <p:ph type="ftr" sz="quarter" idx="11"/>
          </p:nvPr>
        </p:nvSpPr>
        <p:spPr/>
        <p:txBody>
          <a:bodyPr/>
          <a:lstStyle/>
          <a:p>
            <a:endParaRPr lang="en-GB"/>
          </a:p>
        </p:txBody>
      </p:sp>
      <p:sp>
        <p:nvSpPr>
          <p:cNvPr id="9" name="Foliennummernplatzhalter 8"/>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4191127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Datumsplatzhalter 2"/>
          <p:cNvSpPr>
            <a:spLocks noGrp="1"/>
          </p:cNvSpPr>
          <p:nvPr>
            <p:ph type="dt" sz="half" idx="10"/>
          </p:nvPr>
        </p:nvSpPr>
        <p:spPr/>
        <p:txBody>
          <a:bodyPr/>
          <a:lstStyle/>
          <a:p>
            <a:fld id="{528DC7B1-707B-4059-9766-A6C8A3F98AE0}" type="datetimeFigureOut">
              <a:rPr lang="en-GB" smtClean="0"/>
              <a:t>24/04/2018</a:t>
            </a:fld>
            <a:endParaRPr lang="en-GB"/>
          </a:p>
        </p:txBody>
      </p:sp>
      <p:sp>
        <p:nvSpPr>
          <p:cNvPr id="4" name="Fußzeilenplatzhalter 3"/>
          <p:cNvSpPr>
            <a:spLocks noGrp="1"/>
          </p:cNvSpPr>
          <p:nvPr>
            <p:ph type="ftr" sz="quarter" idx="11"/>
          </p:nvPr>
        </p:nvSpPr>
        <p:spPr/>
        <p:txBody>
          <a:bodyPr/>
          <a:lstStyle/>
          <a:p>
            <a:endParaRPr lang="en-GB"/>
          </a:p>
        </p:txBody>
      </p:sp>
      <p:sp>
        <p:nvSpPr>
          <p:cNvPr id="5" name="Foliennummernplatzhalter 4"/>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972887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28DC7B1-707B-4059-9766-A6C8A3F98AE0}" type="datetimeFigureOut">
              <a:rPr lang="en-GB" smtClean="0"/>
              <a:t>24/04/2018</a:t>
            </a:fld>
            <a:endParaRPr lang="en-GB"/>
          </a:p>
        </p:txBody>
      </p:sp>
      <p:sp>
        <p:nvSpPr>
          <p:cNvPr id="3" name="Fußzeilenplatzhalter 2"/>
          <p:cNvSpPr>
            <a:spLocks noGrp="1"/>
          </p:cNvSpPr>
          <p:nvPr>
            <p:ph type="ftr" sz="quarter" idx="11"/>
          </p:nvPr>
        </p:nvSpPr>
        <p:spPr/>
        <p:txBody>
          <a:bodyPr/>
          <a:lstStyle/>
          <a:p>
            <a:endParaRPr lang="en-GB"/>
          </a:p>
        </p:txBody>
      </p:sp>
      <p:sp>
        <p:nvSpPr>
          <p:cNvPr id="4" name="Foliennummernplatzhalter 3"/>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551743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en-GB"/>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528DC7B1-707B-4059-9766-A6C8A3F98AE0}" type="datetimeFigureOut">
              <a:rPr lang="en-GB" smtClean="0"/>
              <a:t>24/04/2018</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752770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en-GB"/>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528DC7B1-707B-4059-9766-A6C8A3F98AE0}" type="datetimeFigureOut">
              <a:rPr lang="en-GB" smtClean="0"/>
              <a:t>24/04/2018</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325A0BFA-5200-4FA8-904C-69B793C8A98A}" type="slidenum">
              <a:rPr lang="en-GB" smtClean="0"/>
              <a:t>‹Nr.›</a:t>
            </a:fld>
            <a:endParaRPr lang="en-GB"/>
          </a:p>
        </p:txBody>
      </p:sp>
    </p:spTree>
    <p:extLst>
      <p:ext uri="{BB962C8B-B14F-4D97-AF65-F5344CB8AC3E}">
        <p14:creationId xmlns:p14="http://schemas.microsoft.com/office/powerpoint/2010/main" val="2254875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endParaRPr lang="en-GB"/>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8DC7B1-707B-4059-9766-A6C8A3F98AE0}" type="datetimeFigureOut">
              <a:rPr lang="en-GB" smtClean="0"/>
              <a:t>24/04/2018</a:t>
            </a:fld>
            <a:endParaRPr lang="en-GB"/>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5A0BFA-5200-4FA8-904C-69B793C8A98A}" type="slidenum">
              <a:rPr lang="en-GB" smtClean="0"/>
              <a:t>‹Nr.›</a:t>
            </a:fld>
            <a:endParaRPr lang="en-GB"/>
          </a:p>
        </p:txBody>
      </p:sp>
    </p:spTree>
    <p:extLst>
      <p:ext uri="{BB962C8B-B14F-4D97-AF65-F5344CB8AC3E}">
        <p14:creationId xmlns:p14="http://schemas.microsoft.com/office/powerpoint/2010/main" val="4077710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0.png"/><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iki.unece.org/display/trans/WLTP+2018+calendar" TargetMode="External"/><Relationship Id="rId2" Type="http://schemas.openxmlformats.org/officeDocument/2006/relationships/hyperlink" Target="https://wiki.unece.org/display/trans/Latest+GTR+15"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164699" y="1489684"/>
            <a:ext cx="9862601" cy="1002931"/>
          </a:xfrm>
        </p:spPr>
        <p:txBody>
          <a:bodyPr>
            <a:normAutofit fontScale="90000"/>
          </a:bodyPr>
          <a:lstStyle/>
          <a:p>
            <a:r>
              <a:rPr lang="en-GB" b="1" dirty="0">
                <a:solidFill>
                  <a:srgbClr val="FF0000"/>
                </a:solidFill>
                <a:latin typeface="Arial" panose="020B0604020202020204" pitchFamily="34" charset="0"/>
                <a:cs typeface="Arial" panose="020B0604020202020204" pitchFamily="34" charset="0"/>
              </a:rPr>
              <a:t>Drafting Coordinator Report</a:t>
            </a:r>
          </a:p>
        </p:txBody>
      </p:sp>
      <p:sp>
        <p:nvSpPr>
          <p:cNvPr id="3" name="Untertitel 2"/>
          <p:cNvSpPr>
            <a:spLocks noGrp="1"/>
          </p:cNvSpPr>
          <p:nvPr>
            <p:ph type="subTitle" idx="1"/>
          </p:nvPr>
        </p:nvSpPr>
        <p:spPr>
          <a:xfrm>
            <a:off x="1524000" y="2772417"/>
            <a:ext cx="9144000" cy="1363577"/>
          </a:xfrm>
        </p:spPr>
        <p:txBody>
          <a:bodyPr>
            <a:noAutofit/>
          </a:bodyPr>
          <a:lstStyle/>
          <a:p>
            <a:r>
              <a:rPr lang="en-GB" sz="3600" b="1" dirty="0">
                <a:latin typeface="Times New Roman" panose="02020603050405020304" pitchFamily="18" charset="0"/>
                <a:cs typeface="Times New Roman" panose="02020603050405020304" pitchFamily="18" charset="0"/>
              </a:rPr>
              <a:t>IWG # 22</a:t>
            </a:r>
          </a:p>
          <a:p>
            <a:r>
              <a:rPr lang="en-GB" sz="3600" b="1" dirty="0">
                <a:latin typeface="Times New Roman" panose="02020603050405020304" pitchFamily="18" charset="0"/>
                <a:cs typeface="Times New Roman" panose="02020603050405020304" pitchFamily="18" charset="0"/>
              </a:rPr>
              <a:t>Ispra, April 2018</a:t>
            </a:r>
          </a:p>
        </p:txBody>
      </p:sp>
      <p:sp>
        <p:nvSpPr>
          <p:cNvPr id="4" name="Textfeld 3"/>
          <p:cNvSpPr txBox="1"/>
          <p:nvPr/>
        </p:nvSpPr>
        <p:spPr>
          <a:xfrm>
            <a:off x="5485625" y="533831"/>
            <a:ext cx="6509026" cy="461665"/>
          </a:xfrm>
          <a:prstGeom prst="rect">
            <a:avLst/>
          </a:prstGeom>
          <a:noFill/>
          <a:ln w="38100">
            <a:solidFill>
              <a:srgbClr val="FF0000"/>
            </a:solidFill>
          </a:ln>
        </p:spPr>
        <p:txBody>
          <a:bodyPr wrap="none" rtlCol="0">
            <a:spAutoFit/>
          </a:bodyPr>
          <a:lstStyle/>
          <a:p>
            <a:r>
              <a:rPr lang="en-GB" sz="2400" b="1" dirty="0"/>
              <a:t>WLTP-22-13 Drafting Coordinator report version 3</a:t>
            </a:r>
          </a:p>
        </p:txBody>
      </p:sp>
    </p:spTree>
    <p:extLst>
      <p:ext uri="{BB962C8B-B14F-4D97-AF65-F5344CB8AC3E}">
        <p14:creationId xmlns:p14="http://schemas.microsoft.com/office/powerpoint/2010/main" val="1244986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966611"/>
            <a:ext cx="10710078" cy="5632311"/>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Paragraph </a:t>
            </a:r>
            <a:r>
              <a:rPr lang="en-GB" sz="2400" b="1" dirty="0">
                <a:latin typeface="Times New Roman" panose="02020603050405020304" pitchFamily="18" charset="0"/>
                <a:cs typeface="Times New Roman" panose="02020603050405020304" pitchFamily="18" charset="0"/>
              </a:rPr>
              <a:t>8.1.3.2.</a:t>
            </a:r>
            <a:r>
              <a:rPr lang="en-GB" sz="2400" dirty="0">
                <a:latin typeface="Times New Roman" panose="02020603050405020304" pitchFamily="18" charset="0"/>
                <a:cs typeface="Times New Roman" panose="02020603050405020304" pitchFamily="18" charset="0"/>
              </a:rPr>
              <a:t> of Annex 4 (</a:t>
            </a:r>
            <a:r>
              <a:rPr lang="en-GB" sz="2400" i="1" dirty="0">
                <a:latin typeface="Times New Roman" panose="02020603050405020304" pitchFamily="18" charset="0"/>
                <a:cs typeface="Times New Roman" panose="02020603050405020304" pitchFamily="18" charset="0"/>
              </a:rPr>
              <a:t>calculating the measured road load</a:t>
            </a:r>
            <a:r>
              <a:rPr lang="en-GB" sz="2400" dirty="0">
                <a:latin typeface="Times New Roman" panose="02020603050405020304" pitchFamily="18" charset="0"/>
                <a:cs typeface="Times New Roman" panose="02020603050405020304" pitchFamily="18" charset="0"/>
              </a:rPr>
              <a:t>):</a:t>
            </a: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8" name="Textfeld 7">
            <a:extLst>
              <a:ext uri="{FF2B5EF4-FFF2-40B4-BE49-F238E27FC236}">
                <a16:creationId xmlns:a16="http://schemas.microsoft.com/office/drawing/2014/main" id="{F3A56CC3-F785-4DCF-ADDF-2C07D846DA11}"/>
              </a:ext>
            </a:extLst>
          </p:cNvPr>
          <p:cNvSpPr txBox="1"/>
          <p:nvPr/>
        </p:nvSpPr>
        <p:spPr>
          <a:xfrm>
            <a:off x="3091219" y="0"/>
            <a:ext cx="6591868"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endParaRPr lang="en-GB" sz="2800" b="1" dirty="0">
              <a:solidFill>
                <a:srgbClr val="FF0000"/>
              </a:solidFill>
              <a:latin typeface="Times New Roman" panose="02020603050405020304" pitchFamily="18" charset="0"/>
              <a:cs typeface="Times New Roman" panose="02020603050405020304" pitchFamily="18" charset="0"/>
            </a:endParaRPr>
          </a:p>
          <a:p>
            <a:pPr algn="ctr"/>
            <a:endParaRPr lang="en-GB" sz="2800" dirty="0"/>
          </a:p>
        </p:txBody>
      </p:sp>
      <p:pic>
        <p:nvPicPr>
          <p:cNvPr id="3" name="Grafik 2">
            <a:extLst>
              <a:ext uri="{FF2B5EF4-FFF2-40B4-BE49-F238E27FC236}">
                <a16:creationId xmlns:a16="http://schemas.microsoft.com/office/drawing/2014/main" id="{732CB65D-DCE5-41F0-A736-B8329DF58C1E}"/>
              </a:ext>
            </a:extLst>
          </p:cNvPr>
          <p:cNvPicPr>
            <a:picLocks noChangeAspect="1"/>
          </p:cNvPicPr>
          <p:nvPr/>
        </p:nvPicPr>
        <p:blipFill>
          <a:blip r:embed="rId2"/>
          <a:stretch>
            <a:fillRect/>
          </a:stretch>
        </p:blipFill>
        <p:spPr>
          <a:xfrm>
            <a:off x="865954" y="1676861"/>
            <a:ext cx="10412044" cy="4390426"/>
          </a:xfrm>
          <a:prstGeom prst="rect">
            <a:avLst/>
          </a:prstGeom>
        </p:spPr>
      </p:pic>
      <p:sp>
        <p:nvSpPr>
          <p:cNvPr id="5" name="Textfeld 4">
            <a:extLst>
              <a:ext uri="{FF2B5EF4-FFF2-40B4-BE49-F238E27FC236}">
                <a16:creationId xmlns:a16="http://schemas.microsoft.com/office/drawing/2014/main" id="{12B6B89F-3C9D-4750-A795-473F6ADBBE5F}"/>
              </a:ext>
            </a:extLst>
          </p:cNvPr>
          <p:cNvSpPr txBox="1"/>
          <p:nvPr/>
        </p:nvSpPr>
        <p:spPr>
          <a:xfrm>
            <a:off x="8146152" y="2118998"/>
            <a:ext cx="3179894" cy="1200329"/>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9" name="Grafik 8" descr="Lachendes Gesicht ohne Füllung">
            <a:extLst>
              <a:ext uri="{FF2B5EF4-FFF2-40B4-BE49-F238E27FC236}">
                <a16:creationId xmlns:a16="http://schemas.microsoft.com/office/drawing/2014/main" id="{0D2938EF-9125-4CB4-81DF-4A1A777AA37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1767779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991663"/>
            <a:ext cx="10710078" cy="5632311"/>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Paragraph </a:t>
            </a:r>
            <a:r>
              <a:rPr lang="en-GB" sz="2400" b="1" dirty="0">
                <a:latin typeface="Times New Roman" panose="02020603050405020304" pitchFamily="18" charset="0"/>
                <a:cs typeface="Times New Roman" panose="02020603050405020304" pitchFamily="18" charset="0"/>
              </a:rPr>
              <a:t>8.2.4.3.</a:t>
            </a:r>
            <a:r>
              <a:rPr lang="en-GB" sz="2400" dirty="0">
                <a:latin typeface="Times New Roman" panose="02020603050405020304" pitchFamily="18" charset="0"/>
                <a:cs typeface="Times New Roman" panose="02020603050405020304" pitchFamily="18" charset="0"/>
              </a:rPr>
              <a:t> of Annex 4 (</a:t>
            </a:r>
            <a:r>
              <a:rPr lang="en-GB" sz="2400" i="1" dirty="0">
                <a:latin typeface="Times New Roman" panose="02020603050405020304" pitchFamily="18" charset="0"/>
                <a:cs typeface="Times New Roman" panose="02020603050405020304" pitchFamily="18" charset="0"/>
              </a:rPr>
              <a:t>road load F</a:t>
            </a:r>
            <a:r>
              <a:rPr lang="en-GB" sz="2400" i="1" baseline="-25000" dirty="0">
                <a:latin typeface="Times New Roman" panose="02020603050405020304" pitchFamily="18" charset="0"/>
                <a:cs typeface="Times New Roman" panose="02020603050405020304" pitchFamily="18" charset="0"/>
              </a:rPr>
              <a:t>j</a:t>
            </a:r>
            <a:r>
              <a:rPr lang="en-GB" sz="2400" i="1" dirty="0">
                <a:latin typeface="Times New Roman" panose="02020603050405020304" pitchFamily="18" charset="0"/>
                <a:cs typeface="Times New Roman" panose="02020603050405020304" pitchFamily="18" charset="0"/>
              </a:rPr>
              <a:t> at reference speed </a:t>
            </a:r>
            <a:r>
              <a:rPr lang="en-GB" sz="2400" i="1" dirty="0" err="1">
                <a:latin typeface="Times New Roman" panose="02020603050405020304" pitchFamily="18" charset="0"/>
                <a:cs typeface="Times New Roman" panose="02020603050405020304" pitchFamily="18" charset="0"/>
              </a:rPr>
              <a:t>v</a:t>
            </a:r>
            <a:r>
              <a:rPr lang="en-GB" sz="2400" i="1" baseline="-25000" dirty="0" err="1">
                <a:latin typeface="Times New Roman" panose="02020603050405020304" pitchFamily="18" charset="0"/>
                <a:cs typeface="Times New Roman" panose="02020603050405020304" pitchFamily="18" charset="0"/>
              </a:rPr>
              <a:t>j</a:t>
            </a:r>
            <a:r>
              <a:rPr lang="en-GB" sz="2400" dirty="0">
                <a:latin typeface="Times New Roman" panose="02020603050405020304" pitchFamily="18" charset="0"/>
                <a:cs typeface="Times New Roman" panose="02020603050405020304" pitchFamily="18" charset="0"/>
              </a:rPr>
              <a:t>):</a:t>
            </a: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8" name="Textfeld 7">
            <a:extLst>
              <a:ext uri="{FF2B5EF4-FFF2-40B4-BE49-F238E27FC236}">
                <a16:creationId xmlns:a16="http://schemas.microsoft.com/office/drawing/2014/main" id="{F3A56CC3-F785-4DCF-ADDF-2C07D846DA11}"/>
              </a:ext>
            </a:extLst>
          </p:cNvPr>
          <p:cNvSpPr txBox="1"/>
          <p:nvPr/>
        </p:nvSpPr>
        <p:spPr>
          <a:xfrm>
            <a:off x="3091219" y="0"/>
            <a:ext cx="6591868"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endParaRPr lang="en-GB" sz="2800" b="1" dirty="0">
              <a:solidFill>
                <a:srgbClr val="FF0000"/>
              </a:solidFill>
              <a:latin typeface="Times New Roman" panose="02020603050405020304" pitchFamily="18" charset="0"/>
              <a:cs typeface="Times New Roman" panose="02020603050405020304" pitchFamily="18" charset="0"/>
            </a:endParaRPr>
          </a:p>
          <a:p>
            <a:pPr algn="ctr"/>
            <a:endParaRPr lang="en-GB" sz="2800" dirty="0"/>
          </a:p>
        </p:txBody>
      </p:sp>
      <p:pic>
        <p:nvPicPr>
          <p:cNvPr id="3" name="Grafik 2">
            <a:extLst>
              <a:ext uri="{FF2B5EF4-FFF2-40B4-BE49-F238E27FC236}">
                <a16:creationId xmlns:a16="http://schemas.microsoft.com/office/drawing/2014/main" id="{33C01D9A-194A-4FAC-AF04-187A7FF1B3D1}"/>
              </a:ext>
            </a:extLst>
          </p:cNvPr>
          <p:cNvPicPr>
            <a:picLocks noChangeAspect="1"/>
          </p:cNvPicPr>
          <p:nvPr/>
        </p:nvPicPr>
        <p:blipFill>
          <a:blip r:embed="rId2"/>
          <a:stretch>
            <a:fillRect/>
          </a:stretch>
        </p:blipFill>
        <p:spPr>
          <a:xfrm>
            <a:off x="1041569" y="1423475"/>
            <a:ext cx="9269050" cy="4777861"/>
          </a:xfrm>
          <a:prstGeom prst="rect">
            <a:avLst/>
          </a:prstGeom>
        </p:spPr>
      </p:pic>
      <p:sp>
        <p:nvSpPr>
          <p:cNvPr id="5" name="Textfeld 4">
            <a:extLst>
              <a:ext uri="{FF2B5EF4-FFF2-40B4-BE49-F238E27FC236}">
                <a16:creationId xmlns:a16="http://schemas.microsoft.com/office/drawing/2014/main" id="{07D87014-BC87-4298-A0A2-EED0E1F9F179}"/>
              </a:ext>
            </a:extLst>
          </p:cNvPr>
          <p:cNvSpPr txBox="1"/>
          <p:nvPr/>
        </p:nvSpPr>
        <p:spPr>
          <a:xfrm>
            <a:off x="8217350" y="2915862"/>
            <a:ext cx="3150019" cy="1200329"/>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9" name="Grafik 8" descr="Lachendes Gesicht ohne Füllung">
            <a:extLst>
              <a:ext uri="{FF2B5EF4-FFF2-40B4-BE49-F238E27FC236}">
                <a16:creationId xmlns:a16="http://schemas.microsoft.com/office/drawing/2014/main" id="{859B3CF9-F775-4C79-8066-1694CBE1965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2736573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16715"/>
            <a:ext cx="10710078" cy="3785652"/>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Paragraph </a:t>
            </a:r>
            <a:r>
              <a:rPr lang="de-DE" sz="2400" b="1" dirty="0">
                <a:latin typeface="Times New Roman" panose="02020603050405020304" pitchFamily="18" charset="0"/>
                <a:cs typeface="Times New Roman" panose="02020603050405020304" pitchFamily="18" charset="0"/>
              </a:rPr>
              <a:t>8.1.3.3.</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of</a:t>
            </a:r>
            <a:r>
              <a:rPr lang="de-DE" sz="2400" dirty="0">
                <a:latin typeface="Times New Roman" panose="02020603050405020304" pitchFamily="18" charset="0"/>
                <a:cs typeface="Times New Roman" panose="02020603050405020304" pitchFamily="18" charset="0"/>
              </a:rPr>
              <a:t> Annex 4 was </a:t>
            </a:r>
            <a:r>
              <a:rPr lang="de-DE" sz="2400" dirty="0" err="1">
                <a:latin typeface="Times New Roman" panose="02020603050405020304" pitchFamily="18" charset="0"/>
                <a:cs typeface="Times New Roman" panose="02020603050405020304" pitchFamily="18" charset="0"/>
              </a:rPr>
              <a:t>modified</a:t>
            </a:r>
            <a:r>
              <a:rPr lang="de-DE" sz="2400" dirty="0">
                <a:latin typeface="Times New Roman" panose="02020603050405020304" pitchFamily="18" charset="0"/>
                <a:cs typeface="Times New Roman" panose="02020603050405020304" pitchFamily="18" charset="0"/>
              </a:rPr>
              <a:t> and </a:t>
            </a:r>
            <a:r>
              <a:rPr lang="de-DE" sz="2400" dirty="0" err="1">
                <a:latin typeface="Times New Roman" panose="02020603050405020304" pitchFamily="18" charset="0"/>
                <a:cs typeface="Times New Roman" panose="02020603050405020304" pitchFamily="18" charset="0"/>
              </a:rPr>
              <a:t>agreed</a:t>
            </a:r>
            <a:r>
              <a:rPr lang="de-DE" sz="2400" dirty="0">
                <a:latin typeface="Times New Roman" panose="02020603050405020304" pitchFamily="18" charset="0"/>
                <a:cs typeface="Times New Roman" panose="02020603050405020304" pitchFamily="18" charset="0"/>
              </a:rPr>
              <a:t> upon </a:t>
            </a:r>
            <a:r>
              <a:rPr lang="de-DE" sz="2400" dirty="0" err="1">
                <a:latin typeface="Times New Roman" panose="02020603050405020304" pitchFamily="18" charset="0"/>
                <a:cs typeface="Times New Roman" panose="02020603050405020304" pitchFamily="18" charset="0"/>
              </a:rPr>
              <a:t>during</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March 2018 New </a:t>
            </a:r>
            <a:r>
              <a:rPr lang="de-DE" sz="2400" dirty="0" err="1">
                <a:latin typeface="Times New Roman" panose="02020603050405020304" pitchFamily="18" charset="0"/>
                <a:cs typeface="Times New Roman" panose="02020603050405020304" pitchFamily="18" charset="0"/>
              </a:rPr>
              <a:t>Issues</a:t>
            </a:r>
            <a:r>
              <a:rPr lang="de-DE" sz="2400" dirty="0">
                <a:latin typeface="Times New Roman" panose="02020603050405020304" pitchFamily="18" charset="0"/>
                <a:cs typeface="Times New Roman" panose="02020603050405020304" pitchFamily="18" charset="0"/>
              </a:rPr>
              <a:t> TF </a:t>
            </a:r>
            <a:r>
              <a:rPr lang="de-DE" sz="2400" dirty="0" err="1">
                <a:latin typeface="Times New Roman" panose="02020603050405020304" pitchFamily="18" charset="0"/>
                <a:cs typeface="Times New Roman" panose="02020603050405020304" pitchFamily="18" charset="0"/>
              </a:rPr>
              <a:t>meeting</a:t>
            </a:r>
            <a:r>
              <a:rPr lang="de-DE" sz="2400" dirty="0">
                <a:latin typeface="Times New Roman" panose="02020603050405020304" pitchFamily="18" charset="0"/>
                <a:cs typeface="Times New Roman" panose="02020603050405020304" pitchFamily="18" charset="0"/>
              </a:rPr>
              <a:t> in Paris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read</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8" name="Textfeld 7">
            <a:extLst>
              <a:ext uri="{FF2B5EF4-FFF2-40B4-BE49-F238E27FC236}">
                <a16:creationId xmlns:a16="http://schemas.microsoft.com/office/drawing/2014/main" id="{F3A56CC3-F785-4DCF-ADDF-2C07D846DA11}"/>
              </a:ext>
            </a:extLst>
          </p:cNvPr>
          <p:cNvSpPr txBox="1"/>
          <p:nvPr/>
        </p:nvSpPr>
        <p:spPr>
          <a:xfrm>
            <a:off x="3091219" y="0"/>
            <a:ext cx="6591868"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endParaRPr lang="en-GB" sz="2800" b="1" dirty="0">
              <a:solidFill>
                <a:srgbClr val="FF0000"/>
              </a:solidFill>
              <a:latin typeface="Times New Roman" panose="02020603050405020304" pitchFamily="18" charset="0"/>
              <a:cs typeface="Times New Roman" panose="02020603050405020304" pitchFamily="18" charset="0"/>
            </a:endParaRPr>
          </a:p>
          <a:p>
            <a:pPr algn="ctr"/>
            <a:endParaRPr lang="en-GB" sz="2800" dirty="0"/>
          </a:p>
        </p:txBody>
      </p:sp>
      <p:pic>
        <p:nvPicPr>
          <p:cNvPr id="2" name="Grafik 1">
            <a:extLst>
              <a:ext uri="{FF2B5EF4-FFF2-40B4-BE49-F238E27FC236}">
                <a16:creationId xmlns:a16="http://schemas.microsoft.com/office/drawing/2014/main" id="{A11C86F7-0C04-4792-9262-179B6533FB65}"/>
              </a:ext>
            </a:extLst>
          </p:cNvPr>
          <p:cNvPicPr>
            <a:picLocks noChangeAspect="1"/>
          </p:cNvPicPr>
          <p:nvPr/>
        </p:nvPicPr>
        <p:blipFill>
          <a:blip r:embed="rId2"/>
          <a:stretch>
            <a:fillRect/>
          </a:stretch>
        </p:blipFill>
        <p:spPr>
          <a:xfrm>
            <a:off x="935468" y="2633871"/>
            <a:ext cx="10406161" cy="2028667"/>
          </a:xfrm>
          <a:prstGeom prst="rect">
            <a:avLst/>
          </a:prstGeom>
        </p:spPr>
      </p:pic>
      <p:sp>
        <p:nvSpPr>
          <p:cNvPr id="5" name="Textfeld 4">
            <a:extLst>
              <a:ext uri="{FF2B5EF4-FFF2-40B4-BE49-F238E27FC236}">
                <a16:creationId xmlns:a16="http://schemas.microsoft.com/office/drawing/2014/main" id="{4A2EE373-D929-4F63-870A-19B6A6F6317A}"/>
              </a:ext>
            </a:extLst>
          </p:cNvPr>
          <p:cNvSpPr txBox="1"/>
          <p:nvPr/>
        </p:nvSpPr>
        <p:spPr>
          <a:xfrm>
            <a:off x="677301" y="5138212"/>
            <a:ext cx="7558087" cy="461665"/>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9" name="Grafik 8" descr="Lachendes Gesicht ohne Füllung">
            <a:extLst>
              <a:ext uri="{FF2B5EF4-FFF2-40B4-BE49-F238E27FC236}">
                <a16:creationId xmlns:a16="http://schemas.microsoft.com/office/drawing/2014/main" id="{299123CC-5A2D-4A96-B12C-BC359B0232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423856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F3A56CC3-F785-4DCF-ADDF-2C07D846DA11}"/>
              </a:ext>
            </a:extLst>
          </p:cNvPr>
          <p:cNvSpPr txBox="1"/>
          <p:nvPr/>
        </p:nvSpPr>
        <p:spPr>
          <a:xfrm>
            <a:off x="3350526" y="182085"/>
            <a:ext cx="5622133"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r>
              <a:rPr lang="en-GB" sz="2800" b="1" dirty="0">
                <a:solidFill>
                  <a:srgbClr val="FF0000"/>
                </a:solidFill>
                <a:latin typeface="Times New Roman" panose="02020603050405020304" pitchFamily="18" charset="0"/>
                <a:cs typeface="Times New Roman" panose="02020603050405020304" pitchFamily="18" charset="0"/>
              </a:rPr>
              <a:t> </a:t>
            </a:r>
          </a:p>
          <a:p>
            <a:pPr algn="ctr"/>
            <a:endParaRPr lang="en-GB" sz="2800" dirty="0"/>
          </a:p>
        </p:txBody>
      </p:sp>
      <p:sp>
        <p:nvSpPr>
          <p:cNvPr id="7" name="Textfeld 6">
            <a:extLst>
              <a:ext uri="{FF2B5EF4-FFF2-40B4-BE49-F238E27FC236}">
                <a16:creationId xmlns:a16="http://schemas.microsoft.com/office/drawing/2014/main" id="{19E2A9BB-33C0-47A3-88DB-6C3DADDF9F02}"/>
              </a:ext>
            </a:extLst>
          </p:cNvPr>
          <p:cNvSpPr txBox="1"/>
          <p:nvPr/>
        </p:nvSpPr>
        <p:spPr>
          <a:xfrm>
            <a:off x="588612" y="760894"/>
            <a:ext cx="10710078" cy="6001643"/>
          </a:xfrm>
          <a:prstGeom prst="rect">
            <a:avLst/>
          </a:prstGeom>
          <a:noFill/>
          <a:ln w="38100">
            <a:solidFill>
              <a:srgbClr val="FF0000"/>
            </a:solidFill>
          </a:ln>
        </p:spPr>
        <p:txBody>
          <a:bodyPr wrap="square" rtlCol="0">
            <a:spAutoFit/>
          </a:bodyPr>
          <a:lstStyle/>
          <a:p>
            <a:endParaRPr lang="en-GB"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The </a:t>
            </a:r>
            <a:r>
              <a:rPr lang="de-DE" sz="2400" dirty="0" err="1">
                <a:latin typeface="Times New Roman" panose="02020603050405020304" pitchFamily="18" charset="0"/>
                <a:cs typeface="Times New Roman" panose="02020603050405020304" pitchFamily="18" charset="0"/>
              </a:rPr>
              <a:t>equation</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paragraph</a:t>
            </a:r>
            <a:r>
              <a:rPr lang="de-DE" sz="2400" dirty="0">
                <a:latin typeface="Times New Roman" panose="02020603050405020304" pitchFamily="18" charset="0"/>
                <a:cs typeface="Times New Roman" panose="02020603050405020304" pitchFamily="18" charset="0"/>
              </a:rPr>
              <a:t> </a:t>
            </a:r>
            <a:r>
              <a:rPr lang="de-DE" sz="2400" b="1" dirty="0">
                <a:latin typeface="Times New Roman" panose="02020603050405020304" pitchFamily="18" charset="0"/>
                <a:cs typeface="Times New Roman" panose="02020603050405020304" pitchFamily="18" charset="0"/>
              </a:rPr>
              <a:t>4.5.4.</a:t>
            </a:r>
            <a:r>
              <a:rPr lang="de-DE" sz="2400" dirty="0">
                <a:latin typeface="Times New Roman" panose="02020603050405020304" pitchFamily="18" charset="0"/>
                <a:cs typeface="Times New Roman" panose="02020603050405020304" pitchFamily="18" charset="0"/>
              </a:rPr>
              <a:t> (</a:t>
            </a:r>
            <a:r>
              <a:rPr lang="de-DE" sz="2400" i="1" dirty="0">
                <a:latin typeface="Times New Roman" panose="02020603050405020304" pitchFamily="18" charset="0"/>
                <a:cs typeface="Times New Roman" panose="02020603050405020304" pitchFamily="18" charset="0"/>
              </a:rPr>
              <a:t>Test </a:t>
            </a:r>
            <a:r>
              <a:rPr lang="de-DE" sz="2400" i="1" dirty="0" err="1">
                <a:latin typeface="Times New Roman" panose="02020603050405020304" pitchFamily="18" charset="0"/>
                <a:cs typeface="Times New Roman" panose="02020603050405020304" pitchFamily="18" charset="0"/>
              </a:rPr>
              <a:t>mass</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correction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factor</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has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been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amended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as</a:t>
            </a:r>
            <a:r>
              <a:rPr lang="de-DE" sz="2400" dirty="0">
                <a:latin typeface="Times New Roman" panose="02020603050405020304" pitchFamily="18" charset="0"/>
                <a:cs typeface="Times New Roman" panose="02020603050405020304" pitchFamily="18" charset="0"/>
              </a:rPr>
              <a:t> K</a:t>
            </a:r>
            <a:r>
              <a:rPr lang="de-DE" sz="2400" baseline="-25000" dirty="0">
                <a:latin typeface="Times New Roman" panose="02020603050405020304" pitchFamily="18" charset="0"/>
                <a:cs typeface="Times New Roman" panose="02020603050405020304" pitchFamily="18" charset="0"/>
              </a:rPr>
              <a:t>1</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should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dimensionless</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pic>
        <p:nvPicPr>
          <p:cNvPr id="3" name="Grafik 2">
            <a:extLst>
              <a:ext uri="{FF2B5EF4-FFF2-40B4-BE49-F238E27FC236}">
                <a16:creationId xmlns:a16="http://schemas.microsoft.com/office/drawing/2014/main" id="{7BB27D6F-688C-4ACA-9826-05E3C8856966}"/>
              </a:ext>
            </a:extLst>
          </p:cNvPr>
          <p:cNvPicPr>
            <a:picLocks noChangeAspect="1"/>
          </p:cNvPicPr>
          <p:nvPr/>
        </p:nvPicPr>
        <p:blipFill>
          <a:blip r:embed="rId2"/>
          <a:stretch>
            <a:fillRect/>
          </a:stretch>
        </p:blipFill>
        <p:spPr>
          <a:xfrm>
            <a:off x="853797" y="2066081"/>
            <a:ext cx="9955580" cy="4172673"/>
          </a:xfrm>
          <a:prstGeom prst="rect">
            <a:avLst/>
          </a:prstGeom>
        </p:spPr>
      </p:pic>
      <p:sp>
        <p:nvSpPr>
          <p:cNvPr id="5" name="Textfeld 4">
            <a:extLst>
              <a:ext uri="{FF2B5EF4-FFF2-40B4-BE49-F238E27FC236}">
                <a16:creationId xmlns:a16="http://schemas.microsoft.com/office/drawing/2014/main" id="{EB407D6A-9FDF-452B-9C0F-F6563FE6DC90}"/>
              </a:ext>
            </a:extLst>
          </p:cNvPr>
          <p:cNvSpPr txBox="1"/>
          <p:nvPr/>
        </p:nvSpPr>
        <p:spPr>
          <a:xfrm>
            <a:off x="7753848" y="3101876"/>
            <a:ext cx="3459095" cy="1569660"/>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Must be analysed by experts.</a:t>
            </a:r>
          </a:p>
        </p:txBody>
      </p:sp>
      <p:pic>
        <p:nvPicPr>
          <p:cNvPr id="6" name="Grafik 5" descr="Weinendes Gesicht ohne Füllung">
            <a:extLst>
              <a:ext uri="{FF2B5EF4-FFF2-40B4-BE49-F238E27FC236}">
                <a16:creationId xmlns:a16="http://schemas.microsoft.com/office/drawing/2014/main" id="{7947B583-BD39-4BC3-9E35-34448D37C40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26535819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F3A56CC3-F785-4DCF-ADDF-2C07D846DA11}"/>
              </a:ext>
            </a:extLst>
          </p:cNvPr>
          <p:cNvSpPr txBox="1"/>
          <p:nvPr/>
        </p:nvSpPr>
        <p:spPr>
          <a:xfrm>
            <a:off x="3350526" y="182085"/>
            <a:ext cx="5622133"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r>
              <a:rPr lang="en-GB" sz="2800" b="1" dirty="0">
                <a:solidFill>
                  <a:srgbClr val="FF0000"/>
                </a:solidFill>
                <a:latin typeface="Times New Roman" panose="02020603050405020304" pitchFamily="18" charset="0"/>
                <a:cs typeface="Times New Roman" panose="02020603050405020304" pitchFamily="18" charset="0"/>
              </a:rPr>
              <a:t> </a:t>
            </a:r>
          </a:p>
          <a:p>
            <a:pPr algn="ctr"/>
            <a:endParaRPr lang="en-GB" sz="2800" dirty="0"/>
          </a:p>
        </p:txBody>
      </p:sp>
      <p:sp>
        <p:nvSpPr>
          <p:cNvPr id="7" name="Textfeld 6">
            <a:extLst>
              <a:ext uri="{FF2B5EF4-FFF2-40B4-BE49-F238E27FC236}">
                <a16:creationId xmlns:a16="http://schemas.microsoft.com/office/drawing/2014/main" id="{19E2A9BB-33C0-47A3-88DB-6C3DADDF9F02}"/>
              </a:ext>
            </a:extLst>
          </p:cNvPr>
          <p:cNvSpPr txBox="1"/>
          <p:nvPr/>
        </p:nvSpPr>
        <p:spPr>
          <a:xfrm>
            <a:off x="698571" y="957663"/>
            <a:ext cx="10710078" cy="3785652"/>
          </a:xfrm>
          <a:prstGeom prst="rect">
            <a:avLst/>
          </a:prstGeom>
          <a:noFill/>
          <a:ln w="38100">
            <a:solidFill>
              <a:srgbClr val="FF0000"/>
            </a:solidFill>
          </a:ln>
        </p:spPr>
        <p:txBody>
          <a:bodyPr wrap="square" rtlCol="0">
            <a:spAutoFit/>
          </a:bodyPr>
          <a:lstStyle/>
          <a:p>
            <a:endParaRPr lang="en-GB"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de-DE" sz="2400" dirty="0" err="1">
                <a:latin typeface="Times New Roman" panose="02020603050405020304" pitchFamily="18" charset="0"/>
                <a:cs typeface="Times New Roman" panose="02020603050405020304" pitchFamily="18" charset="0"/>
              </a:rPr>
              <a:t>Multiplying</a:t>
            </a:r>
            <a:r>
              <a:rPr lang="de-DE" sz="2400" dirty="0">
                <a:latin typeface="Times New Roman" panose="02020603050405020304" pitchFamily="18" charset="0"/>
                <a:cs typeface="Times New Roman" panose="02020603050405020304" pitchFamily="18" charset="0"/>
              </a:rPr>
              <a:t> K</a:t>
            </a:r>
            <a:r>
              <a:rPr lang="de-DE" sz="2400" baseline="-25000" dirty="0">
                <a:latin typeface="Times New Roman" panose="02020603050405020304" pitchFamily="18" charset="0"/>
                <a:cs typeface="Times New Roman" panose="02020603050405020304" pitchFamily="18" charset="0"/>
              </a:rPr>
              <a:t>1</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paragraph</a:t>
            </a:r>
            <a:r>
              <a:rPr lang="de-DE" sz="2400" dirty="0">
                <a:latin typeface="Times New Roman" panose="02020603050405020304" pitchFamily="18" charset="0"/>
                <a:cs typeface="Times New Roman" panose="02020603050405020304" pitchFamily="18" charset="0"/>
              </a:rPr>
              <a:t> </a:t>
            </a:r>
            <a:r>
              <a:rPr lang="de-DE" sz="2400" b="1" dirty="0">
                <a:latin typeface="Times New Roman" panose="02020603050405020304" pitchFamily="18" charset="0"/>
                <a:cs typeface="Times New Roman" panose="02020603050405020304" pitchFamily="18" charset="0"/>
              </a:rPr>
              <a:t>4.5.5.1.</a:t>
            </a:r>
            <a:r>
              <a:rPr lang="de-DE" sz="2400" dirty="0">
                <a:latin typeface="Times New Roman" panose="02020603050405020304" pitchFamily="18" charset="0"/>
                <a:cs typeface="Times New Roman" panose="02020603050405020304" pitchFamily="18" charset="0"/>
              </a:rPr>
              <a:t> (</a:t>
            </a:r>
            <a:r>
              <a:rPr lang="de-DE" sz="2400" i="1" dirty="0">
                <a:latin typeface="Times New Roman" panose="02020603050405020304" pitchFamily="18" charset="0"/>
                <a:cs typeface="Times New Roman" panose="02020603050405020304" pitchFamily="18" charset="0"/>
              </a:rPr>
              <a:t>Road </a:t>
            </a:r>
            <a:r>
              <a:rPr lang="de-DE" sz="2400" i="1" dirty="0" err="1">
                <a:latin typeface="Times New Roman" panose="02020603050405020304" pitchFamily="18" charset="0"/>
                <a:cs typeface="Times New Roman" panose="02020603050405020304" pitchFamily="18" charset="0"/>
              </a:rPr>
              <a:t>load</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curve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correction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for</a:t>
            </a:r>
            <a:r>
              <a:rPr lang="de-DE" sz="2400" i="1" dirty="0">
                <a:latin typeface="Times New Roman" panose="02020603050405020304" pitchFamily="18" charset="0"/>
                <a:cs typeface="Times New Roman" panose="02020603050405020304" pitchFamily="18" charset="0"/>
              </a:rPr>
              <a:t> a </a:t>
            </a:r>
            <a:r>
              <a:rPr lang="de-DE" sz="2400" i="1" dirty="0" err="1">
                <a:latin typeface="Times New Roman" panose="02020603050405020304" pitchFamily="18" charset="0"/>
                <a:cs typeface="Times New Roman" panose="02020603050405020304" pitchFamily="18" charset="0"/>
              </a:rPr>
              <a:t>curve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determined</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using</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the</a:t>
            </a:r>
            <a:r>
              <a:rPr lang="de-DE" sz="2400" i="1" dirty="0">
                <a:latin typeface="Times New Roman" panose="02020603050405020304" pitchFamily="18" charset="0"/>
                <a:cs typeface="Times New Roman" panose="02020603050405020304" pitchFamily="18" charset="0"/>
              </a:rPr>
              <a:t> coastdown </a:t>
            </a:r>
            <a:r>
              <a:rPr lang="de-DE" sz="2400" i="1" dirty="0" err="1">
                <a:latin typeface="Times New Roman" panose="02020603050405020304" pitchFamily="18" charset="0"/>
                <a:cs typeface="Times New Roman" panose="02020603050405020304" pitchFamily="18" charset="0"/>
              </a:rPr>
              <a:t>method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by</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constant</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term</a:t>
            </a:r>
            <a:r>
              <a:rPr lang="de-DE" sz="2400" dirty="0">
                <a:latin typeface="Times New Roman" panose="02020603050405020304" pitchFamily="18" charset="0"/>
                <a:cs typeface="Times New Roman" panose="02020603050405020304" pitchFamily="18" charset="0"/>
              </a:rPr>
              <a:t> f</a:t>
            </a:r>
            <a:r>
              <a:rPr lang="de-DE" sz="2400" baseline="-25000" dirty="0">
                <a:latin typeface="Times New Roman" panose="02020603050405020304" pitchFamily="18" charset="0"/>
                <a:cs typeface="Times New Roman" panose="02020603050405020304" pitchFamily="18" charset="0"/>
              </a:rPr>
              <a:t>0</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units</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equation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become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consistent</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5" name="Textfeld 4">
            <a:extLst>
              <a:ext uri="{FF2B5EF4-FFF2-40B4-BE49-F238E27FC236}">
                <a16:creationId xmlns:a16="http://schemas.microsoft.com/office/drawing/2014/main" id="{5213D695-0846-459C-B662-515364BA088E}"/>
              </a:ext>
            </a:extLst>
          </p:cNvPr>
          <p:cNvSpPr txBox="1"/>
          <p:nvPr/>
        </p:nvSpPr>
        <p:spPr>
          <a:xfrm>
            <a:off x="698571" y="4822018"/>
            <a:ext cx="10710078" cy="461665"/>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Must be analysed by experts.</a:t>
            </a:r>
          </a:p>
        </p:txBody>
      </p:sp>
      <p:pic>
        <p:nvPicPr>
          <p:cNvPr id="2" name="Grafik 1">
            <a:extLst>
              <a:ext uri="{FF2B5EF4-FFF2-40B4-BE49-F238E27FC236}">
                <a16:creationId xmlns:a16="http://schemas.microsoft.com/office/drawing/2014/main" id="{626A8CD3-055E-4693-9EBE-689D55B1DED5}"/>
              </a:ext>
            </a:extLst>
          </p:cNvPr>
          <p:cNvPicPr>
            <a:picLocks noChangeAspect="1"/>
          </p:cNvPicPr>
          <p:nvPr/>
        </p:nvPicPr>
        <p:blipFill>
          <a:blip r:embed="rId2"/>
          <a:stretch>
            <a:fillRect/>
          </a:stretch>
        </p:blipFill>
        <p:spPr>
          <a:xfrm>
            <a:off x="1026042" y="2633128"/>
            <a:ext cx="9255590" cy="1710272"/>
          </a:xfrm>
          <a:prstGeom prst="rect">
            <a:avLst/>
          </a:prstGeom>
        </p:spPr>
      </p:pic>
      <p:pic>
        <p:nvPicPr>
          <p:cNvPr id="9" name="Grafik 8" descr="Weinendes Gesicht ohne Füllung">
            <a:extLst>
              <a:ext uri="{FF2B5EF4-FFF2-40B4-BE49-F238E27FC236}">
                <a16:creationId xmlns:a16="http://schemas.microsoft.com/office/drawing/2014/main" id="{AECC1495-A9D3-4DB2-B262-CB028F01C87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375037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F3A56CC3-F785-4DCF-ADDF-2C07D846DA11}"/>
              </a:ext>
            </a:extLst>
          </p:cNvPr>
          <p:cNvSpPr txBox="1"/>
          <p:nvPr/>
        </p:nvSpPr>
        <p:spPr>
          <a:xfrm>
            <a:off x="3350526" y="182085"/>
            <a:ext cx="5622133"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r>
              <a:rPr lang="en-GB" sz="2800" b="1" dirty="0">
                <a:solidFill>
                  <a:srgbClr val="FF0000"/>
                </a:solidFill>
                <a:latin typeface="Times New Roman" panose="02020603050405020304" pitchFamily="18" charset="0"/>
                <a:cs typeface="Times New Roman" panose="02020603050405020304" pitchFamily="18" charset="0"/>
              </a:rPr>
              <a:t> </a:t>
            </a:r>
          </a:p>
          <a:p>
            <a:pPr algn="ctr"/>
            <a:endParaRPr lang="en-GB" sz="2800" dirty="0"/>
          </a:p>
        </p:txBody>
      </p:sp>
      <p:sp>
        <p:nvSpPr>
          <p:cNvPr id="7" name="Textfeld 6">
            <a:extLst>
              <a:ext uri="{FF2B5EF4-FFF2-40B4-BE49-F238E27FC236}">
                <a16:creationId xmlns:a16="http://schemas.microsoft.com/office/drawing/2014/main" id="{19E2A9BB-33C0-47A3-88DB-6C3DADDF9F02}"/>
              </a:ext>
            </a:extLst>
          </p:cNvPr>
          <p:cNvSpPr txBox="1"/>
          <p:nvPr/>
        </p:nvSpPr>
        <p:spPr>
          <a:xfrm>
            <a:off x="698571" y="957663"/>
            <a:ext cx="10710078" cy="5262979"/>
          </a:xfrm>
          <a:prstGeom prst="rect">
            <a:avLst/>
          </a:prstGeom>
          <a:noFill/>
          <a:ln w="38100">
            <a:solidFill>
              <a:srgbClr val="FF0000"/>
            </a:solidFill>
          </a:ln>
        </p:spPr>
        <p:txBody>
          <a:bodyPr wrap="square" rtlCol="0">
            <a:spAutoFit/>
          </a:bodyPr>
          <a:lstStyle/>
          <a:p>
            <a:endParaRPr lang="en-GB"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In </a:t>
            </a:r>
            <a:r>
              <a:rPr lang="de-DE" sz="2400" dirty="0" err="1">
                <a:latin typeface="Times New Roman" panose="02020603050405020304" pitchFamily="18" charset="0"/>
                <a:cs typeface="Times New Roman" panose="02020603050405020304" pitchFamily="18" charset="0"/>
              </a:rPr>
              <a:t>this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second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part</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of</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paragraph</a:t>
            </a:r>
            <a:r>
              <a:rPr lang="de-DE" sz="2400" dirty="0">
                <a:latin typeface="Times New Roman" panose="02020603050405020304" pitchFamily="18" charset="0"/>
                <a:cs typeface="Times New Roman" panose="02020603050405020304" pitchFamily="18" charset="0"/>
              </a:rPr>
              <a:t> </a:t>
            </a:r>
            <a:r>
              <a:rPr lang="de-DE" sz="2400" b="1" dirty="0">
                <a:latin typeface="Times New Roman" panose="02020603050405020304" pitchFamily="18" charset="0"/>
                <a:cs typeface="Times New Roman" panose="02020603050405020304" pitchFamily="18" charset="0"/>
              </a:rPr>
              <a:t>4.5.5.1.</a:t>
            </a:r>
            <a:r>
              <a:rPr lang="de-DE" sz="2400" dirty="0">
                <a:latin typeface="Times New Roman" panose="02020603050405020304" pitchFamily="18" charset="0"/>
                <a:cs typeface="Times New Roman" panose="02020603050405020304" pitchFamily="18" charset="0"/>
              </a:rPr>
              <a:t> (</a:t>
            </a:r>
            <a:r>
              <a:rPr lang="de-DE" sz="2400" i="1" dirty="0">
                <a:latin typeface="Times New Roman" panose="02020603050405020304" pitchFamily="18" charset="0"/>
                <a:cs typeface="Times New Roman" panose="02020603050405020304" pitchFamily="18" charset="0"/>
              </a:rPr>
              <a:t>Road </a:t>
            </a:r>
            <a:r>
              <a:rPr lang="de-DE" sz="2400" i="1" dirty="0" err="1">
                <a:latin typeface="Times New Roman" panose="02020603050405020304" pitchFamily="18" charset="0"/>
                <a:cs typeface="Times New Roman" panose="02020603050405020304" pitchFamily="18" charset="0"/>
              </a:rPr>
              <a:t>load</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curve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correction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for</a:t>
            </a:r>
            <a:r>
              <a:rPr lang="de-DE" sz="2400" i="1" dirty="0">
                <a:latin typeface="Times New Roman" panose="02020603050405020304" pitchFamily="18" charset="0"/>
                <a:cs typeface="Times New Roman" panose="02020603050405020304" pitchFamily="18" charset="0"/>
              </a:rPr>
              <a:t> a </a:t>
            </a:r>
            <a:r>
              <a:rPr lang="de-DE" sz="2400" i="1" dirty="0" err="1">
                <a:latin typeface="Times New Roman" panose="02020603050405020304" pitchFamily="18" charset="0"/>
                <a:cs typeface="Times New Roman" panose="02020603050405020304" pitchFamily="18" charset="0"/>
              </a:rPr>
              <a:t>curve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determined</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using</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the</a:t>
            </a:r>
            <a:r>
              <a:rPr lang="de-DE" sz="2400" i="1" dirty="0">
                <a:latin typeface="Times New Roman" panose="02020603050405020304" pitchFamily="18" charset="0"/>
                <a:cs typeface="Times New Roman" panose="02020603050405020304" pitchFamily="18" charset="0"/>
              </a:rPr>
              <a:t> coastdown </a:t>
            </a:r>
            <a:r>
              <a:rPr lang="de-DE" sz="2400" i="1" dirty="0" err="1">
                <a:latin typeface="Times New Roman" panose="02020603050405020304" pitchFamily="18" charset="0"/>
                <a:cs typeface="Times New Roman" panose="02020603050405020304" pitchFamily="18" charset="0"/>
              </a:rPr>
              <a:t>method</a:t>
            </a:r>
            <a:r>
              <a:rPr lang="de-DE" sz="2400" dirty="0">
                <a:latin typeface="Times New Roman" panose="02020603050405020304" pitchFamily="18" charset="0"/>
                <a:cs typeface="Times New Roman" panose="02020603050405020304" pitchFamily="18" charset="0"/>
              </a:rPr>
              <a:t>), K</a:t>
            </a:r>
            <a:r>
              <a:rPr lang="de-DE" sz="2400" baseline="-25000" dirty="0">
                <a:latin typeface="Times New Roman" panose="02020603050405020304" pitchFamily="18" charset="0"/>
                <a:cs typeface="Times New Roman" panose="02020603050405020304" pitchFamily="18" charset="0"/>
              </a:rPr>
              <a:t>1</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should</a:t>
            </a:r>
            <a:r>
              <a:rPr lang="de-DE" sz="2400" dirty="0">
                <a:latin typeface="Times New Roman" panose="02020603050405020304" pitchFamily="18" charset="0"/>
                <a:cs typeface="Times New Roman" panose="02020603050405020304" pitchFamily="18" charset="0"/>
              </a:rPr>
              <a:t> also </a:t>
            </a:r>
            <a:r>
              <a:rPr lang="de-DE" sz="2400" dirty="0" err="1">
                <a:latin typeface="Times New Roman" panose="02020603050405020304" pitchFamily="18" charset="0"/>
                <a:cs typeface="Times New Roman" panose="02020603050405020304" pitchFamily="18" charset="0"/>
              </a:rPr>
              <a:t>be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multiplied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by</a:t>
            </a:r>
            <a:r>
              <a:rPr lang="de-DE" sz="2400" dirty="0">
                <a:latin typeface="Times New Roman" panose="02020603050405020304" pitchFamily="18" charset="0"/>
                <a:cs typeface="Times New Roman" panose="02020603050405020304" pitchFamily="18" charset="0"/>
              </a:rPr>
              <a:t> f</a:t>
            </a:r>
            <a:r>
              <a:rPr lang="de-DE" sz="2400" baseline="-25000" dirty="0">
                <a:latin typeface="Times New Roman" panose="02020603050405020304" pitchFamily="18" charset="0"/>
                <a:cs typeface="Times New Roman" panose="02020603050405020304" pitchFamily="18" charset="0"/>
              </a:rPr>
              <a:t>0</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de-DE" sz="2400" dirty="0">
              <a:latin typeface="Times New Roman" panose="02020603050405020304" pitchFamily="18" charset="0"/>
              <a:cs typeface="Times New Roman" panose="02020603050405020304" pitchFamily="18" charset="0"/>
            </a:endParaRPr>
          </a:p>
          <a:p>
            <a:pPr algn="ct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de-DE" sz="2400" dirty="0"/>
          </a:p>
          <a:p>
            <a:endParaRPr lang="en-GB" sz="2400" dirty="0">
              <a:latin typeface="Times New Roman" panose="02020603050405020304" pitchFamily="18" charset="0"/>
              <a:cs typeface="Times New Roman" panose="02020603050405020304" pitchFamily="18" charset="0"/>
            </a:endParaRPr>
          </a:p>
        </p:txBody>
      </p:sp>
      <p:sp>
        <p:nvSpPr>
          <p:cNvPr id="5" name="Textfeld 4">
            <a:extLst>
              <a:ext uri="{FF2B5EF4-FFF2-40B4-BE49-F238E27FC236}">
                <a16:creationId xmlns:a16="http://schemas.microsoft.com/office/drawing/2014/main" id="{5213D695-0846-459C-B662-515364BA088E}"/>
              </a:ext>
            </a:extLst>
          </p:cNvPr>
          <p:cNvSpPr txBox="1"/>
          <p:nvPr/>
        </p:nvSpPr>
        <p:spPr>
          <a:xfrm>
            <a:off x="1212573" y="3937602"/>
            <a:ext cx="9967562" cy="461665"/>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Must be analysed by experts.</a:t>
            </a:r>
          </a:p>
        </p:txBody>
      </p:sp>
      <p:pic>
        <p:nvPicPr>
          <p:cNvPr id="4" name="Grafik 3">
            <a:extLst>
              <a:ext uri="{FF2B5EF4-FFF2-40B4-BE49-F238E27FC236}">
                <a16:creationId xmlns:a16="http://schemas.microsoft.com/office/drawing/2014/main" id="{9D115F2F-2479-4C7D-80FC-F93F35C1D622}"/>
              </a:ext>
            </a:extLst>
          </p:cNvPr>
          <p:cNvPicPr>
            <a:picLocks noChangeAspect="1"/>
          </p:cNvPicPr>
          <p:nvPr/>
        </p:nvPicPr>
        <p:blipFill>
          <a:blip r:embed="rId2"/>
          <a:stretch>
            <a:fillRect/>
          </a:stretch>
        </p:blipFill>
        <p:spPr>
          <a:xfrm>
            <a:off x="993911" y="2466091"/>
            <a:ext cx="10296525" cy="1400175"/>
          </a:xfrm>
          <a:prstGeom prst="rect">
            <a:avLst/>
          </a:prstGeom>
        </p:spPr>
      </p:pic>
      <p:pic>
        <p:nvPicPr>
          <p:cNvPr id="9" name="Grafik 8" descr="Weinendes Gesicht ohne Füllung">
            <a:extLst>
              <a:ext uri="{FF2B5EF4-FFF2-40B4-BE49-F238E27FC236}">
                <a16:creationId xmlns:a16="http://schemas.microsoft.com/office/drawing/2014/main" id="{AD24EA7B-06D2-4DAF-8373-00721950EDA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2679284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F3A56CC3-F785-4DCF-ADDF-2C07D846DA11}"/>
              </a:ext>
            </a:extLst>
          </p:cNvPr>
          <p:cNvSpPr txBox="1"/>
          <p:nvPr/>
        </p:nvSpPr>
        <p:spPr>
          <a:xfrm>
            <a:off x="3350526" y="182085"/>
            <a:ext cx="5622133"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r>
              <a:rPr lang="en-GB" sz="2800" b="1" dirty="0">
                <a:solidFill>
                  <a:srgbClr val="FF0000"/>
                </a:solidFill>
                <a:latin typeface="Times New Roman" panose="02020603050405020304" pitchFamily="18" charset="0"/>
                <a:cs typeface="Times New Roman" panose="02020603050405020304" pitchFamily="18" charset="0"/>
              </a:rPr>
              <a:t> </a:t>
            </a:r>
          </a:p>
          <a:p>
            <a:pPr algn="ctr"/>
            <a:endParaRPr lang="en-GB" sz="2800" dirty="0"/>
          </a:p>
        </p:txBody>
      </p:sp>
      <p:sp>
        <p:nvSpPr>
          <p:cNvPr id="7" name="Textfeld 6">
            <a:extLst>
              <a:ext uri="{FF2B5EF4-FFF2-40B4-BE49-F238E27FC236}">
                <a16:creationId xmlns:a16="http://schemas.microsoft.com/office/drawing/2014/main" id="{19E2A9BB-33C0-47A3-88DB-6C3DADDF9F02}"/>
              </a:ext>
            </a:extLst>
          </p:cNvPr>
          <p:cNvSpPr txBox="1"/>
          <p:nvPr/>
        </p:nvSpPr>
        <p:spPr>
          <a:xfrm>
            <a:off x="698571" y="957663"/>
            <a:ext cx="10710078" cy="5632311"/>
          </a:xfrm>
          <a:prstGeom prst="rect">
            <a:avLst/>
          </a:prstGeom>
          <a:noFill/>
          <a:ln w="38100">
            <a:solidFill>
              <a:srgbClr val="FF0000"/>
            </a:solidFill>
          </a:ln>
        </p:spPr>
        <p:txBody>
          <a:bodyPr wrap="square" rtlCol="0">
            <a:spAutoFit/>
          </a:bodyPr>
          <a:lstStyle/>
          <a:p>
            <a:endParaRPr lang="en-GB"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de-DE" sz="2400" dirty="0" err="1">
                <a:latin typeface="Times New Roman" panose="02020603050405020304" pitchFamily="18" charset="0"/>
                <a:cs typeface="Times New Roman" panose="02020603050405020304" pitchFamily="18" charset="0"/>
              </a:rPr>
              <a:t>Multiplying</a:t>
            </a:r>
            <a:r>
              <a:rPr lang="de-DE" sz="2400" dirty="0">
                <a:latin typeface="Times New Roman" panose="02020603050405020304" pitchFamily="18" charset="0"/>
                <a:cs typeface="Times New Roman" panose="02020603050405020304" pitchFamily="18" charset="0"/>
              </a:rPr>
              <a:t> K</a:t>
            </a:r>
            <a:r>
              <a:rPr lang="de-DE" sz="2400" baseline="-25000" dirty="0">
                <a:latin typeface="Times New Roman" panose="02020603050405020304" pitchFamily="18" charset="0"/>
                <a:cs typeface="Times New Roman" panose="02020603050405020304" pitchFamily="18" charset="0"/>
              </a:rPr>
              <a:t>1</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by</a:t>
            </a:r>
            <a:r>
              <a:rPr lang="de-DE" sz="2400" dirty="0">
                <a:latin typeface="Times New Roman" panose="02020603050405020304" pitchFamily="18" charset="0"/>
                <a:cs typeface="Times New Roman" panose="02020603050405020304" pitchFamily="18" charset="0"/>
              </a:rPr>
              <a:t> c</a:t>
            </a:r>
            <a:r>
              <a:rPr lang="de-DE" sz="2400" baseline="-25000" dirty="0">
                <a:latin typeface="Times New Roman" panose="02020603050405020304" pitchFamily="18" charset="0"/>
                <a:cs typeface="Times New Roman" panose="02020603050405020304" pitchFamily="18" charset="0"/>
              </a:rPr>
              <a:t>0</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paragraph</a:t>
            </a:r>
            <a:r>
              <a:rPr lang="de-DE" sz="2400" dirty="0">
                <a:latin typeface="Times New Roman" panose="02020603050405020304" pitchFamily="18" charset="0"/>
                <a:cs typeface="Times New Roman" panose="02020603050405020304" pitchFamily="18" charset="0"/>
              </a:rPr>
              <a:t> </a:t>
            </a:r>
            <a:r>
              <a:rPr lang="de-DE" sz="2400" b="1" dirty="0">
                <a:latin typeface="Times New Roman" panose="02020603050405020304" pitchFamily="18" charset="0"/>
                <a:cs typeface="Times New Roman" panose="02020603050405020304" pitchFamily="18" charset="0"/>
              </a:rPr>
              <a:t>4.5.5.2.1.</a:t>
            </a:r>
            <a:r>
              <a:rPr lang="de-DE" sz="2400" dirty="0">
                <a:latin typeface="Times New Roman" panose="02020603050405020304" pitchFamily="18" charset="0"/>
                <a:cs typeface="Times New Roman" panose="02020603050405020304" pitchFamily="18" charset="0"/>
              </a:rPr>
              <a:t> (</a:t>
            </a:r>
            <a:r>
              <a:rPr lang="de-DE" sz="2400" i="1" dirty="0">
                <a:latin typeface="Times New Roman" panose="02020603050405020304" pitchFamily="18" charset="0"/>
                <a:cs typeface="Times New Roman" panose="02020603050405020304" pitchFamily="18" charset="0"/>
              </a:rPr>
              <a:t>Road </a:t>
            </a:r>
            <a:r>
              <a:rPr lang="de-DE" sz="2400" i="1" dirty="0" err="1">
                <a:latin typeface="Times New Roman" panose="02020603050405020304" pitchFamily="18" charset="0"/>
                <a:cs typeface="Times New Roman" panose="02020603050405020304" pitchFamily="18" charset="0"/>
              </a:rPr>
              <a:t>load</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curve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correction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for</a:t>
            </a:r>
            <a:r>
              <a:rPr lang="de-DE" sz="2400" i="1" dirty="0">
                <a:latin typeface="Times New Roman" panose="02020603050405020304" pitchFamily="18" charset="0"/>
                <a:cs typeface="Times New Roman" panose="02020603050405020304" pitchFamily="18" charset="0"/>
              </a:rPr>
              <a:t> a </a:t>
            </a:r>
            <a:r>
              <a:rPr lang="de-DE" sz="2400" i="1" dirty="0" err="1">
                <a:latin typeface="Times New Roman" panose="02020603050405020304" pitchFamily="18" charset="0"/>
                <a:cs typeface="Times New Roman" panose="02020603050405020304" pitchFamily="18" charset="0"/>
              </a:rPr>
              <a:t>curve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determined</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using</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the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torque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meter</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method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units</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equation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become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consistent</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de-DE" sz="2400" dirty="0">
              <a:latin typeface="Times New Roman" panose="02020603050405020304" pitchFamily="18" charset="0"/>
              <a:cs typeface="Times New Roman" panose="02020603050405020304" pitchFamily="18" charset="0"/>
            </a:endParaRPr>
          </a:p>
          <a:p>
            <a:pPr algn="ctr"/>
            <a:br>
              <a:rPr lang="de-DE" sz="2400" dirty="0">
                <a:latin typeface="Times New Roman" panose="02020603050405020304" pitchFamily="18" charset="0"/>
                <a:cs typeface="Times New Roman" panose="02020603050405020304" pitchFamily="18" charset="0"/>
              </a:rPr>
            </a:br>
            <a:endParaRPr lang="de-DE" sz="2400" dirty="0"/>
          </a:p>
          <a:p>
            <a:endParaRPr lang="en-GB" sz="2400" dirty="0">
              <a:latin typeface="Times New Roman" panose="02020603050405020304" pitchFamily="18" charset="0"/>
              <a:cs typeface="Times New Roman" panose="02020603050405020304" pitchFamily="18" charset="0"/>
            </a:endParaRPr>
          </a:p>
        </p:txBody>
      </p:sp>
      <p:pic>
        <p:nvPicPr>
          <p:cNvPr id="11" name="Grafik 10">
            <a:extLst>
              <a:ext uri="{FF2B5EF4-FFF2-40B4-BE49-F238E27FC236}">
                <a16:creationId xmlns:a16="http://schemas.microsoft.com/office/drawing/2014/main" id="{933472A6-D9B2-4FD6-95B6-A5FFAEBCDADF}"/>
              </a:ext>
            </a:extLst>
          </p:cNvPr>
          <p:cNvPicPr>
            <a:picLocks noChangeAspect="1"/>
          </p:cNvPicPr>
          <p:nvPr/>
        </p:nvPicPr>
        <p:blipFill>
          <a:blip r:embed="rId2"/>
          <a:stretch>
            <a:fillRect/>
          </a:stretch>
        </p:blipFill>
        <p:spPr>
          <a:xfrm>
            <a:off x="2795286" y="2270669"/>
            <a:ext cx="7573573" cy="4141705"/>
          </a:xfrm>
          <a:prstGeom prst="rect">
            <a:avLst/>
          </a:prstGeom>
        </p:spPr>
      </p:pic>
      <p:sp>
        <p:nvSpPr>
          <p:cNvPr id="5" name="Textfeld 4">
            <a:extLst>
              <a:ext uri="{FF2B5EF4-FFF2-40B4-BE49-F238E27FC236}">
                <a16:creationId xmlns:a16="http://schemas.microsoft.com/office/drawing/2014/main" id="{3A2E5807-C616-48E3-914F-8DA3A129448A}"/>
              </a:ext>
            </a:extLst>
          </p:cNvPr>
          <p:cNvSpPr txBox="1"/>
          <p:nvPr/>
        </p:nvSpPr>
        <p:spPr>
          <a:xfrm>
            <a:off x="783352" y="3292945"/>
            <a:ext cx="3188148" cy="1569660"/>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Must be analysed by experts.</a:t>
            </a:r>
          </a:p>
        </p:txBody>
      </p:sp>
      <p:pic>
        <p:nvPicPr>
          <p:cNvPr id="6" name="Grafik 5" descr="Weinendes Gesicht ohne Füllung">
            <a:extLst>
              <a:ext uri="{FF2B5EF4-FFF2-40B4-BE49-F238E27FC236}">
                <a16:creationId xmlns:a16="http://schemas.microsoft.com/office/drawing/2014/main" id="{3CE82BC4-3246-40DB-B89C-8052B59B01A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1942288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4571829"/>
              </a:xfrm>
              <a:prstGeom prst="rect">
                <a:avLst/>
              </a:prstGeom>
              <a:noFill/>
              <a:ln w="38100">
                <a:solidFill>
                  <a:srgbClr val="FF0000"/>
                </a:solidFill>
              </a:ln>
            </p:spPr>
            <p:txBody>
              <a:bodyPr wrap="square" rtlCol="0">
                <a:spAutoFit/>
              </a:bodyPr>
              <a:lstStyle/>
              <a:p>
                <a:endParaRPr lang="en-GB"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In </a:t>
                </a:r>
                <a:r>
                  <a:rPr lang="de-DE" sz="2400" dirty="0" err="1">
                    <a:latin typeface="Times New Roman" panose="02020603050405020304" pitchFamily="18" charset="0"/>
                    <a:cs typeface="Times New Roman" panose="02020603050405020304" pitchFamily="18" charset="0"/>
                  </a:rPr>
                  <a:t>both</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equations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rolling</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resistance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correction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factor</a:t>
                </a:r>
                <a:r>
                  <a:rPr lang="de-DE" sz="2400" dirty="0">
                    <a:latin typeface="Times New Roman" panose="02020603050405020304" pitchFamily="18" charset="0"/>
                    <a:cs typeface="Times New Roman" panose="02020603050405020304" pitchFamily="18" charset="0"/>
                  </a:rPr>
                  <a:t>, K</a:t>
                </a:r>
                <a:r>
                  <a:rPr lang="de-DE" sz="2400" baseline="-25000" dirty="0">
                    <a:latin typeface="Times New Roman" panose="02020603050405020304" pitchFamily="18" charset="0"/>
                    <a:cs typeface="Times New Roman" panose="02020603050405020304" pitchFamily="18" charset="0"/>
                  </a:rPr>
                  <a:t>0</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term</a:t>
                </a:r>
                <a:r>
                  <a:rPr lang="de-DE" sz="2400" dirty="0">
                    <a:latin typeface="Times New Roman" panose="02020603050405020304" pitchFamily="18" charset="0"/>
                    <a:cs typeface="Times New Roman" panose="02020603050405020304" pitchFamily="18" charset="0"/>
                  </a:rPr>
                  <a:t> </a:t>
                </a:r>
                <a14:m>
                  <m:oMath xmlns:m="http://schemas.openxmlformats.org/officeDocument/2006/math">
                    <m:d>
                      <m:dPr>
                        <m:ctrlPr>
                          <a:rPr lang="de-DE" sz="2400" i="1">
                            <a:latin typeface="Cambria Math" panose="02040503050406030204" pitchFamily="18" charset="0"/>
                          </a:rPr>
                        </m:ctrlPr>
                      </m:dPr>
                      <m:e>
                        <m:r>
                          <a:rPr lang="en-GB" sz="2400">
                            <a:latin typeface="Cambria Math" panose="02040503050406030204" pitchFamily="18" charset="0"/>
                          </a:rPr>
                          <m:t>1+</m:t>
                        </m:r>
                        <m:sSub>
                          <m:sSubPr>
                            <m:ctrlPr>
                              <a:rPr lang="de-DE" sz="2400" i="1">
                                <a:latin typeface="Cambria Math" panose="02040503050406030204" pitchFamily="18" charset="0"/>
                              </a:rPr>
                            </m:ctrlPr>
                          </m:sSubPr>
                          <m:e>
                            <m:r>
                              <m:rPr>
                                <m:sty m:val="p"/>
                              </m:rPr>
                              <a:rPr lang="en-GB" sz="2400">
                                <a:latin typeface="Cambria Math" panose="02040503050406030204" pitchFamily="18" charset="0"/>
                              </a:rPr>
                              <m:t>K</m:t>
                            </m:r>
                          </m:e>
                          <m:sub>
                            <m:r>
                              <a:rPr lang="en-GB" sz="2400">
                                <a:latin typeface="Cambria Math" panose="02040503050406030204" pitchFamily="18" charset="0"/>
                              </a:rPr>
                              <m:t>0</m:t>
                            </m:r>
                          </m:sub>
                        </m:sSub>
                        <m:d>
                          <m:dPr>
                            <m:ctrlPr>
                              <a:rPr lang="de-DE" sz="2400" i="1">
                                <a:latin typeface="Cambria Math" panose="02040503050406030204" pitchFamily="18" charset="0"/>
                              </a:rPr>
                            </m:ctrlPr>
                          </m:dPr>
                          <m:e>
                            <m:r>
                              <m:rPr>
                                <m:sty m:val="p"/>
                              </m:rPr>
                              <a:rPr lang="en-GB" sz="2400">
                                <a:latin typeface="Cambria Math" panose="02040503050406030204" pitchFamily="18" charset="0"/>
                              </a:rPr>
                              <m:t>T</m:t>
                            </m:r>
                            <m:r>
                              <a:rPr lang="en-GB" sz="2400" i="1">
                                <a:latin typeface="Cambria Math" panose="02040503050406030204" pitchFamily="18" charset="0"/>
                              </a:rPr>
                              <m:t>−</m:t>
                            </m:r>
                            <m:r>
                              <a:rPr lang="en-GB" sz="2400">
                                <a:latin typeface="Cambria Math" panose="02040503050406030204" pitchFamily="18" charset="0"/>
                              </a:rPr>
                              <m:t>20</m:t>
                            </m:r>
                          </m:e>
                        </m:d>
                      </m:e>
                    </m:d>
                  </m:oMath>
                </a14:m>
                <a:r>
                  <a:rPr lang="de-DE" sz="2400" dirty="0">
                    <a:latin typeface="Times New Roman" panose="02020603050405020304" pitchFamily="18" charset="0"/>
                    <a:cs typeface="Times New Roman" panose="02020603050405020304" pitchFamily="18" charset="0"/>
                  </a:rPr>
                  <a:t> has </a:t>
                </a:r>
                <a:r>
                  <a:rPr lang="de-DE" sz="2400" dirty="0" err="1">
                    <a:latin typeface="Times New Roman" panose="02020603050405020304" pitchFamily="18" charset="0"/>
                    <a:cs typeface="Times New Roman" panose="02020603050405020304" pitchFamily="18" charset="0"/>
                  </a:rPr>
                  <a:t>been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amended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reflect</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use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of</a:t>
                </a:r>
                <a:r>
                  <a:rPr lang="de-DE" sz="2400" dirty="0">
                    <a:latin typeface="Times New Roman" panose="02020603050405020304" pitchFamily="18" charset="0"/>
                    <a:cs typeface="Times New Roman" panose="02020603050405020304" pitchFamily="18" charset="0"/>
                  </a:rPr>
                  <a:t> °C and not Kelvin.</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r>
                  <a:rPr lang="de-DE" sz="2400" dirty="0">
                    <a:latin typeface="Times New Roman" panose="02020603050405020304" pitchFamily="18" charset="0"/>
                    <a:cs typeface="Times New Roman" panose="02020603050405020304" pitchFamily="18" charset="0"/>
                  </a:rPr>
                  <a:t> </a:t>
                </a:r>
              </a:p>
              <a:p>
                <a:pPr algn="ctr"/>
                <a:br>
                  <a:rPr lang="de-DE" sz="2400" dirty="0">
                    <a:latin typeface="Times New Roman" panose="02020603050405020304" pitchFamily="18" charset="0"/>
                    <a:cs typeface="Times New Roman" panose="02020603050405020304" pitchFamily="18" charset="0"/>
                  </a:rPr>
                </a:br>
                <a:endParaRPr lang="de-DE" sz="2400" dirty="0"/>
              </a:p>
              <a:p>
                <a:endParaRPr lang="de-DE" sz="2400" dirty="0">
                  <a:latin typeface="Times New Roman" panose="02020603050405020304" pitchFamily="18" charset="0"/>
                  <a:cs typeface="Times New Roman" panose="02020603050405020304" pitchFamily="18" charset="0"/>
                </a:endParaRPr>
              </a:p>
              <a:p>
                <a:endParaRPr lang="en-GB" sz="2400" dirty="0">
                  <a:latin typeface="Times New Roman" panose="02020603050405020304" pitchFamily="18" charset="0"/>
                  <a:cs typeface="Times New Roman" panose="02020603050405020304" pitchFamily="18" charset="0"/>
                </a:endParaRPr>
              </a:p>
            </p:txBody>
          </p:sp>
        </mc:Choice>
        <mc:Fallback xmlns="">
          <p:sp>
            <p:nvSpPr>
              <p:cNvPr id="7" name="Textfeld 6">
                <a:extLst>
                  <a:ext uri="{FF2B5EF4-FFF2-40B4-BE49-F238E27FC236}">
                    <a16:creationId xmlns:a16="http://schemas.microsoft.com/office/drawing/2014/main" id="{19E2A9BB-33C0-47A3-88DB-6C3DADDF9F02}"/>
                  </a:ext>
                </a:extLst>
              </p:cNvPr>
              <p:cNvSpPr txBox="1">
                <a:spLocks noRot="1" noChangeAspect="1" noMove="1" noResize="1" noEditPoints="1" noAdjustHandles="1" noChangeArrowheads="1" noChangeShapeType="1" noTextEdit="1"/>
              </p:cNvSpPr>
              <p:nvPr/>
            </p:nvSpPr>
            <p:spPr>
              <a:xfrm>
                <a:off x="740961" y="1024274"/>
                <a:ext cx="10710078" cy="4571829"/>
              </a:xfrm>
              <a:prstGeom prst="rect">
                <a:avLst/>
              </a:prstGeom>
              <a:blipFill>
                <a:blip r:embed="rId2"/>
                <a:stretch>
                  <a:fillRect l="-624"/>
                </a:stretch>
              </a:blipFill>
              <a:ln w="38100">
                <a:solidFill>
                  <a:srgbClr val="FF0000"/>
                </a:solidFill>
              </a:ln>
            </p:spPr>
            <p:txBody>
              <a:bodyPr/>
              <a:lstStyle/>
              <a:p>
                <a:r>
                  <a:rPr lang="en-GB">
                    <a:noFill/>
                  </a:rPr>
                  <a:t> </a:t>
                </a:r>
              </a:p>
            </p:txBody>
          </p:sp>
        </mc:Fallback>
      </mc:AlternateContent>
      <p:sp>
        <p:nvSpPr>
          <p:cNvPr id="14" name="Textfeld 13">
            <a:extLst>
              <a:ext uri="{FF2B5EF4-FFF2-40B4-BE49-F238E27FC236}">
                <a16:creationId xmlns:a16="http://schemas.microsoft.com/office/drawing/2014/main" id="{96E7FA9B-2567-4345-A400-D1590074D803}"/>
              </a:ext>
            </a:extLst>
          </p:cNvPr>
          <p:cNvSpPr txBox="1"/>
          <p:nvPr/>
        </p:nvSpPr>
        <p:spPr>
          <a:xfrm>
            <a:off x="3350526" y="182085"/>
            <a:ext cx="5622133"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r>
              <a:rPr lang="en-GB" sz="2800" b="1" dirty="0">
                <a:solidFill>
                  <a:srgbClr val="FF0000"/>
                </a:solidFill>
                <a:latin typeface="Times New Roman" panose="02020603050405020304" pitchFamily="18" charset="0"/>
                <a:cs typeface="Times New Roman" panose="02020603050405020304" pitchFamily="18" charset="0"/>
              </a:rPr>
              <a:t> </a:t>
            </a:r>
          </a:p>
          <a:p>
            <a:pPr algn="ctr"/>
            <a:endParaRPr lang="en-GB" sz="2800" dirty="0"/>
          </a:p>
        </p:txBody>
      </p:sp>
      <p:pic>
        <p:nvPicPr>
          <p:cNvPr id="3" name="Grafik 2">
            <a:extLst>
              <a:ext uri="{FF2B5EF4-FFF2-40B4-BE49-F238E27FC236}">
                <a16:creationId xmlns:a16="http://schemas.microsoft.com/office/drawing/2014/main" id="{6A770428-5317-4CE8-A0F8-25C16FF4E3D0}"/>
              </a:ext>
            </a:extLst>
          </p:cNvPr>
          <p:cNvPicPr>
            <a:picLocks noChangeAspect="1"/>
          </p:cNvPicPr>
          <p:nvPr/>
        </p:nvPicPr>
        <p:blipFill>
          <a:blip r:embed="rId3"/>
          <a:stretch>
            <a:fillRect/>
          </a:stretch>
        </p:blipFill>
        <p:spPr>
          <a:xfrm>
            <a:off x="1136771" y="2542140"/>
            <a:ext cx="9918457" cy="2713540"/>
          </a:xfrm>
          <a:prstGeom prst="rect">
            <a:avLst/>
          </a:prstGeom>
        </p:spPr>
      </p:pic>
      <p:sp>
        <p:nvSpPr>
          <p:cNvPr id="5" name="Textfeld 4">
            <a:extLst>
              <a:ext uri="{FF2B5EF4-FFF2-40B4-BE49-F238E27FC236}">
                <a16:creationId xmlns:a16="http://schemas.microsoft.com/office/drawing/2014/main" id="{F576D88B-DAAF-4A9C-A89F-CC90B80CAA1E}"/>
              </a:ext>
            </a:extLst>
          </p:cNvPr>
          <p:cNvSpPr txBox="1"/>
          <p:nvPr/>
        </p:nvSpPr>
        <p:spPr>
          <a:xfrm>
            <a:off x="740961" y="5833726"/>
            <a:ext cx="10511618" cy="461665"/>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8" name="Grafik 7" descr="Lachendes Gesicht ohne Füllung">
            <a:extLst>
              <a:ext uri="{FF2B5EF4-FFF2-40B4-BE49-F238E27FC236}">
                <a16:creationId xmlns:a16="http://schemas.microsoft.com/office/drawing/2014/main" id="{0778EED8-B7FE-421C-A6C4-2212F66927C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39405712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3046988"/>
          </a:xfrm>
          <a:prstGeom prst="rect">
            <a:avLst/>
          </a:prstGeom>
          <a:noFill/>
          <a:ln w="38100">
            <a:solidFill>
              <a:srgbClr val="FF0000"/>
            </a:solidFill>
          </a:ln>
        </p:spPr>
        <p:txBody>
          <a:bodyPr wrap="square" rtlCol="0">
            <a:spAutoFit/>
          </a:bodyPr>
          <a:lstStyle/>
          <a:p>
            <a:endParaRPr lang="en-GB"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The </a:t>
            </a:r>
            <a:r>
              <a:rPr lang="de-DE" sz="2400" dirty="0" err="1">
                <a:latin typeface="Times New Roman" panose="02020603050405020304" pitchFamily="18" charset="0"/>
                <a:cs typeface="Times New Roman" panose="02020603050405020304" pitchFamily="18" charset="0"/>
              </a:rPr>
              <a:t>equation</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paragraph</a:t>
            </a:r>
            <a:r>
              <a:rPr lang="de-DE" sz="2400" dirty="0">
                <a:latin typeface="Times New Roman" panose="02020603050405020304" pitchFamily="18" charset="0"/>
                <a:cs typeface="Times New Roman" panose="02020603050405020304" pitchFamily="18" charset="0"/>
              </a:rPr>
              <a:t> 4.5.5.2.3. </a:t>
            </a:r>
            <a:r>
              <a:rPr lang="de-DE" sz="2400" dirty="0" err="1">
                <a:latin typeface="Times New Roman" panose="02020603050405020304" pitchFamily="18" charset="0"/>
                <a:cs typeface="Times New Roman" panose="02020603050405020304" pitchFamily="18" charset="0"/>
              </a:rPr>
              <a:t>has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been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modified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accordingly</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3350526" y="182085"/>
            <a:ext cx="5622133"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r>
              <a:rPr lang="en-GB" sz="2800" b="1" dirty="0">
                <a:solidFill>
                  <a:srgbClr val="FF0000"/>
                </a:solidFill>
                <a:latin typeface="Times New Roman" panose="02020603050405020304" pitchFamily="18" charset="0"/>
                <a:cs typeface="Times New Roman" panose="02020603050405020304" pitchFamily="18" charset="0"/>
              </a:rPr>
              <a:t> </a:t>
            </a:r>
          </a:p>
          <a:p>
            <a:pPr algn="ctr"/>
            <a:endParaRPr lang="en-GB" sz="2800" dirty="0"/>
          </a:p>
        </p:txBody>
      </p:sp>
      <p:pic>
        <p:nvPicPr>
          <p:cNvPr id="2" name="Grafik 1">
            <a:extLst>
              <a:ext uri="{FF2B5EF4-FFF2-40B4-BE49-F238E27FC236}">
                <a16:creationId xmlns:a16="http://schemas.microsoft.com/office/drawing/2014/main" id="{C97D076A-9827-4C42-9690-4FCFCCE4CCAC}"/>
              </a:ext>
            </a:extLst>
          </p:cNvPr>
          <p:cNvPicPr>
            <a:picLocks noChangeAspect="1"/>
          </p:cNvPicPr>
          <p:nvPr/>
        </p:nvPicPr>
        <p:blipFill>
          <a:blip r:embed="rId2"/>
          <a:stretch>
            <a:fillRect/>
          </a:stretch>
        </p:blipFill>
        <p:spPr>
          <a:xfrm>
            <a:off x="1041989" y="1973065"/>
            <a:ext cx="9792332" cy="1673903"/>
          </a:xfrm>
          <a:prstGeom prst="rect">
            <a:avLst/>
          </a:prstGeom>
        </p:spPr>
      </p:pic>
      <p:sp>
        <p:nvSpPr>
          <p:cNvPr id="5" name="Textfeld 4">
            <a:extLst>
              <a:ext uri="{FF2B5EF4-FFF2-40B4-BE49-F238E27FC236}">
                <a16:creationId xmlns:a16="http://schemas.microsoft.com/office/drawing/2014/main" id="{72AF556F-F09B-4771-81DC-C3F0F284DE0A}"/>
              </a:ext>
            </a:extLst>
          </p:cNvPr>
          <p:cNvSpPr txBox="1"/>
          <p:nvPr/>
        </p:nvSpPr>
        <p:spPr>
          <a:xfrm>
            <a:off x="740961" y="4483841"/>
            <a:ext cx="10710078" cy="461665"/>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Must be analysed by experts.</a:t>
            </a:r>
          </a:p>
        </p:txBody>
      </p:sp>
      <p:pic>
        <p:nvPicPr>
          <p:cNvPr id="6" name="Grafik 5" descr="Weinendes Gesicht ohne Füllung">
            <a:extLst>
              <a:ext uri="{FF2B5EF4-FFF2-40B4-BE49-F238E27FC236}">
                <a16:creationId xmlns:a16="http://schemas.microsoft.com/office/drawing/2014/main" id="{99ADDDD8-FCA6-4391-AC40-C19DFA6AB62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1009673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3785652"/>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Paragraph </a:t>
            </a:r>
            <a:r>
              <a:rPr lang="de-DE" sz="2400" b="1" dirty="0">
                <a:latin typeface="Times New Roman" panose="02020603050405020304" pitchFamily="18" charset="0"/>
                <a:cs typeface="Times New Roman" panose="02020603050405020304" pitchFamily="18" charset="0"/>
              </a:rPr>
              <a:t>2.2.3.</a:t>
            </a:r>
            <a:r>
              <a:rPr lang="de-DE" sz="2400" dirty="0">
                <a:latin typeface="Times New Roman" panose="02020603050405020304" pitchFamily="18" charset="0"/>
                <a:cs typeface="Times New Roman" panose="02020603050405020304" pitchFamily="18" charset="0"/>
              </a:rPr>
              <a:t> in Annex 5 (</a:t>
            </a:r>
            <a:r>
              <a:rPr lang="de-DE" sz="2400" i="1" dirty="0" err="1">
                <a:latin typeface="Times New Roman" panose="02020603050405020304" pitchFamily="18" charset="0"/>
                <a:cs typeface="Times New Roman" panose="02020603050405020304" pitchFamily="18" charset="0"/>
              </a:rPr>
              <a:t>accuracy</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of</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dynamometer</a:t>
            </a:r>
            <a:r>
              <a:rPr lang="de-DE" sz="2400" i="1" dirty="0">
                <a:latin typeface="Times New Roman" panose="02020603050405020304" pitchFamily="18" charset="0"/>
                <a:cs typeface="Times New Roman" panose="02020603050405020304" pitchFamily="18" charset="0"/>
              </a:rPr>
              <a:t> time </a:t>
            </a:r>
            <a:r>
              <a:rPr lang="de-DE" sz="2400" i="1" dirty="0" err="1">
                <a:latin typeface="Times New Roman" panose="02020603050405020304" pitchFamily="18" charset="0"/>
                <a:cs typeface="Times New Roman" panose="02020603050405020304" pitchFamily="18" charset="0"/>
              </a:rPr>
              <a:t>measurement</a:t>
            </a:r>
            <a:r>
              <a:rPr lang="de-DE" sz="2400" dirty="0">
                <a:latin typeface="Times New Roman" panose="02020603050405020304" pitchFamily="18" charset="0"/>
                <a:cs typeface="Times New Roman" panose="02020603050405020304" pitchFamily="18" charset="0"/>
              </a:rPr>
              <a:t>) was </a:t>
            </a:r>
            <a:r>
              <a:rPr lang="de-DE" sz="2400" dirty="0" err="1">
                <a:latin typeface="Times New Roman" panose="02020603050405020304" pitchFamily="18" charset="0"/>
                <a:cs typeface="Times New Roman" panose="02020603050405020304" pitchFamily="18" charset="0"/>
              </a:rPr>
              <a:t>modified</a:t>
            </a:r>
            <a:r>
              <a:rPr lang="de-DE" sz="2400" dirty="0">
                <a:latin typeface="Times New Roman" panose="02020603050405020304" pitchFamily="18" charset="0"/>
                <a:cs typeface="Times New Roman" panose="02020603050405020304" pitchFamily="18" charset="0"/>
              </a:rPr>
              <a:t> and </a:t>
            </a:r>
            <a:r>
              <a:rPr lang="de-DE" sz="2400" dirty="0" err="1">
                <a:latin typeface="Times New Roman" panose="02020603050405020304" pitchFamily="18" charset="0"/>
                <a:cs typeface="Times New Roman" panose="02020603050405020304" pitchFamily="18" charset="0"/>
              </a:rPr>
              <a:t>agreed</a:t>
            </a:r>
            <a:r>
              <a:rPr lang="de-DE" sz="2400" dirty="0">
                <a:latin typeface="Times New Roman" panose="02020603050405020304" pitchFamily="18" charset="0"/>
                <a:cs typeface="Times New Roman" panose="02020603050405020304" pitchFamily="18" charset="0"/>
              </a:rPr>
              <a:t> upon </a:t>
            </a:r>
            <a:r>
              <a:rPr lang="de-DE" sz="2400" dirty="0" err="1">
                <a:latin typeface="Times New Roman" panose="02020603050405020304" pitchFamily="18" charset="0"/>
                <a:cs typeface="Times New Roman" panose="02020603050405020304" pitchFamily="18" charset="0"/>
              </a:rPr>
              <a:t>during</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March 2018 New </a:t>
            </a:r>
            <a:r>
              <a:rPr lang="de-DE" sz="2400" dirty="0" err="1">
                <a:latin typeface="Times New Roman" panose="02020603050405020304" pitchFamily="18" charset="0"/>
                <a:cs typeface="Times New Roman" panose="02020603050405020304" pitchFamily="18" charset="0"/>
              </a:rPr>
              <a:t>Issues</a:t>
            </a:r>
            <a:r>
              <a:rPr lang="de-DE" sz="2400" dirty="0">
                <a:latin typeface="Times New Roman" panose="02020603050405020304" pitchFamily="18" charset="0"/>
                <a:cs typeface="Times New Roman" panose="02020603050405020304" pitchFamily="18" charset="0"/>
              </a:rPr>
              <a:t> TF </a:t>
            </a:r>
            <a:r>
              <a:rPr lang="de-DE" sz="2400" dirty="0" err="1">
                <a:latin typeface="Times New Roman" panose="02020603050405020304" pitchFamily="18" charset="0"/>
                <a:cs typeface="Times New Roman" panose="02020603050405020304" pitchFamily="18" charset="0"/>
              </a:rPr>
              <a:t>meeting</a:t>
            </a:r>
            <a:r>
              <a:rPr lang="de-DE" sz="2400" dirty="0">
                <a:latin typeface="Times New Roman" panose="02020603050405020304" pitchFamily="18" charset="0"/>
                <a:cs typeface="Times New Roman" panose="02020603050405020304" pitchFamily="18" charset="0"/>
              </a:rPr>
              <a:t> in Paris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read</a:t>
            </a:r>
            <a:r>
              <a:rPr lang="de-DE" sz="2400" dirty="0">
                <a:latin typeface="Times New Roman" panose="02020603050405020304" pitchFamily="18" charset="0"/>
                <a:cs typeface="Times New Roman" panose="02020603050405020304" pitchFamily="18" charset="0"/>
              </a:rPr>
              <a:t>:</a:t>
            </a:r>
          </a:p>
          <a:p>
            <a:endParaRPr lang="de-DE" sz="2400" dirty="0">
              <a:latin typeface="Times New Roman" panose="02020603050405020304" pitchFamily="18" charset="0"/>
              <a:cs typeface="Times New Roman" panose="02020603050405020304" pitchFamily="18" charset="0"/>
            </a:endParaRPr>
          </a:p>
          <a:p>
            <a:endParaRPr lang="de-DE" sz="2400" dirty="0">
              <a:latin typeface="Times New Roman" panose="02020603050405020304" pitchFamily="18" charset="0"/>
              <a:cs typeface="Times New Roman" panose="02020603050405020304" pitchFamily="18" charset="0"/>
            </a:endParaRPr>
          </a:p>
          <a:p>
            <a:endParaRPr lang="de-DE" sz="2400" dirty="0">
              <a:latin typeface="Times New Roman" panose="02020603050405020304" pitchFamily="18" charset="0"/>
              <a:cs typeface="Times New Roman" panose="02020603050405020304" pitchFamily="18" charset="0"/>
            </a:endParaRPr>
          </a:p>
          <a:p>
            <a:endParaRPr lang="de-DE" sz="2400" dirty="0">
              <a:latin typeface="Times New Roman" panose="02020603050405020304" pitchFamily="18" charset="0"/>
              <a:cs typeface="Times New Roman" panose="02020603050405020304" pitchFamily="18" charset="0"/>
            </a:endParaRPr>
          </a:p>
          <a:p>
            <a:endParaRPr lang="de-DE" sz="2400" dirty="0">
              <a:latin typeface="Times New Roman" panose="02020603050405020304" pitchFamily="18" charset="0"/>
              <a:cs typeface="Times New Roman" panose="02020603050405020304" pitchFamily="18" charset="0"/>
            </a:endParaRPr>
          </a:p>
          <a:p>
            <a:endParaRPr lang="de-DE" sz="2400" dirty="0">
              <a:latin typeface="Times New Roman" panose="02020603050405020304" pitchFamily="18" charset="0"/>
              <a:cs typeface="Times New Roman" panose="02020603050405020304" pitchFamily="18" charset="0"/>
            </a:endParaRPr>
          </a:p>
          <a:p>
            <a:endParaRPr lang="en-GB"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5 Test Equipment</a:t>
            </a:r>
            <a:endParaRPr lang="en-GB" sz="2800" dirty="0"/>
          </a:p>
        </p:txBody>
      </p:sp>
      <p:pic>
        <p:nvPicPr>
          <p:cNvPr id="3" name="Grafik 2">
            <a:extLst>
              <a:ext uri="{FF2B5EF4-FFF2-40B4-BE49-F238E27FC236}">
                <a16:creationId xmlns:a16="http://schemas.microsoft.com/office/drawing/2014/main" id="{5C9405EE-3BC1-4DCF-AE9F-766BA1CA5B1B}"/>
              </a:ext>
            </a:extLst>
          </p:cNvPr>
          <p:cNvPicPr>
            <a:picLocks noChangeAspect="1"/>
          </p:cNvPicPr>
          <p:nvPr/>
        </p:nvPicPr>
        <p:blipFill>
          <a:blip r:embed="rId2"/>
          <a:stretch>
            <a:fillRect/>
          </a:stretch>
        </p:blipFill>
        <p:spPr>
          <a:xfrm>
            <a:off x="800218" y="2442965"/>
            <a:ext cx="10578309" cy="1739358"/>
          </a:xfrm>
          <a:prstGeom prst="rect">
            <a:avLst/>
          </a:prstGeom>
        </p:spPr>
      </p:pic>
      <p:sp>
        <p:nvSpPr>
          <p:cNvPr id="5" name="Textfeld 4">
            <a:extLst>
              <a:ext uri="{FF2B5EF4-FFF2-40B4-BE49-F238E27FC236}">
                <a16:creationId xmlns:a16="http://schemas.microsoft.com/office/drawing/2014/main" id="{824BE0B9-5040-4629-84F6-C30A9F4E6094}"/>
              </a:ext>
            </a:extLst>
          </p:cNvPr>
          <p:cNvSpPr txBox="1"/>
          <p:nvPr/>
        </p:nvSpPr>
        <p:spPr>
          <a:xfrm>
            <a:off x="747521" y="5115248"/>
            <a:ext cx="10710078" cy="461665"/>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Japan to make a proposal.</a:t>
            </a:r>
          </a:p>
        </p:txBody>
      </p:sp>
      <p:pic>
        <p:nvPicPr>
          <p:cNvPr id="6" name="Grafik 5" descr="Weinendes Gesicht ohne Füllung">
            <a:extLst>
              <a:ext uri="{FF2B5EF4-FFF2-40B4-BE49-F238E27FC236}">
                <a16:creationId xmlns:a16="http://schemas.microsoft.com/office/drawing/2014/main" id="{ED76F5C9-E6F1-462E-8F62-A87E7D2EF05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1544620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390E70A9-CD68-4B25-8DB4-6496A1349D7E}"/>
              </a:ext>
            </a:extLst>
          </p:cNvPr>
          <p:cNvSpPr txBox="1"/>
          <p:nvPr/>
        </p:nvSpPr>
        <p:spPr>
          <a:xfrm>
            <a:off x="790325" y="1011588"/>
            <a:ext cx="10523667" cy="2308324"/>
          </a:xfrm>
          <a:prstGeom prst="rect">
            <a:avLst/>
          </a:prstGeom>
          <a:noFill/>
          <a:ln w="38100">
            <a:solidFill>
              <a:srgbClr val="FF0000"/>
            </a:solidFill>
          </a:ln>
        </p:spPr>
        <p:txBody>
          <a:bodyPr wrap="square" rtlCol="0">
            <a:spAutoFit/>
          </a:bodyPr>
          <a:lstStyle/>
          <a:p>
            <a:r>
              <a:rPr lang="en-GB" sz="2400" dirty="0">
                <a:latin typeface="Times New Roman" panose="02020603050405020304" pitchFamily="18" charset="0"/>
                <a:cs typeface="Times New Roman" panose="02020603050405020304" pitchFamily="18" charset="0"/>
              </a:rPr>
              <a:t>Amendment 4 of GTR 15 was used as the benchmark GTR since the January 2018 GRPE meeting. That version is:</a:t>
            </a:r>
          </a:p>
          <a:p>
            <a:pPr algn="ctr"/>
            <a:r>
              <a:rPr lang="en-GB" sz="2400" b="1" dirty="0">
                <a:latin typeface="Times New Roman" panose="02020603050405020304" pitchFamily="18" charset="0"/>
                <a:cs typeface="Times New Roman" panose="02020603050405020304" pitchFamily="18" charset="0"/>
              </a:rPr>
              <a:t>GRPE-76-26r1e</a:t>
            </a:r>
          </a:p>
          <a:p>
            <a:pPr algn="ctr"/>
            <a:endParaRPr lang="en-GB" sz="2400" b="1"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GTR 15 was amended at a number of places since January. These amendments are shown on the next pages.</a:t>
            </a:r>
          </a:p>
        </p:txBody>
      </p:sp>
      <p:sp>
        <p:nvSpPr>
          <p:cNvPr id="8" name="Textfeld 7">
            <a:extLst>
              <a:ext uri="{FF2B5EF4-FFF2-40B4-BE49-F238E27FC236}">
                <a16:creationId xmlns:a16="http://schemas.microsoft.com/office/drawing/2014/main" id="{F3A56CC3-F785-4DCF-ADDF-2C07D846DA11}"/>
              </a:ext>
            </a:extLst>
          </p:cNvPr>
          <p:cNvSpPr txBox="1"/>
          <p:nvPr/>
        </p:nvSpPr>
        <p:spPr>
          <a:xfrm>
            <a:off x="4164139" y="259308"/>
            <a:ext cx="4006404"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a:t>
            </a:r>
            <a:r>
              <a:rPr lang="en-GB" sz="2800" b="1" dirty="0">
                <a:solidFill>
                  <a:srgbClr val="FF0000"/>
                </a:solidFill>
                <a:latin typeface="Times New Roman" panose="02020603050405020304" pitchFamily="18" charset="0"/>
                <a:cs typeface="Times New Roman" panose="02020603050405020304" pitchFamily="18" charset="0"/>
              </a:rPr>
              <a:t> </a:t>
            </a:r>
          </a:p>
          <a:p>
            <a:pPr algn="ctr"/>
            <a:endParaRPr lang="en-GB" sz="2800" dirty="0"/>
          </a:p>
        </p:txBody>
      </p:sp>
    </p:spTree>
    <p:extLst>
      <p:ext uri="{BB962C8B-B14F-4D97-AF65-F5344CB8AC3E}">
        <p14:creationId xmlns:p14="http://schemas.microsoft.com/office/powerpoint/2010/main" val="41371933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3416320"/>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Paragraph </a:t>
            </a:r>
            <a:r>
              <a:rPr lang="de-DE" sz="2400" b="1" dirty="0">
                <a:latin typeface="Times New Roman" panose="02020603050405020304" pitchFamily="18" charset="0"/>
                <a:cs typeface="Times New Roman" panose="02020603050405020304" pitchFamily="18" charset="0"/>
              </a:rPr>
              <a:t>2.2.6.</a:t>
            </a:r>
            <a:r>
              <a:rPr lang="de-DE" sz="2400" dirty="0">
                <a:latin typeface="Times New Roman" panose="02020603050405020304" pitchFamily="18" charset="0"/>
                <a:cs typeface="Times New Roman" panose="02020603050405020304" pitchFamily="18" charset="0"/>
              </a:rPr>
              <a:t> in Annex 5 (</a:t>
            </a:r>
            <a:r>
              <a:rPr lang="de-DE" sz="2400" i="1" dirty="0" err="1">
                <a:latin typeface="Times New Roman" panose="02020603050405020304" pitchFamily="18" charset="0"/>
                <a:cs typeface="Times New Roman" panose="02020603050405020304" pitchFamily="18" charset="0"/>
              </a:rPr>
              <a:t>accuracy</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of</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dynamometer</a:t>
            </a:r>
            <a:r>
              <a:rPr lang="de-DE" sz="2400" i="1" dirty="0">
                <a:latin typeface="Times New Roman" panose="02020603050405020304" pitchFamily="18" charset="0"/>
                <a:cs typeface="Times New Roman" panose="02020603050405020304" pitchFamily="18" charset="0"/>
              </a:rPr>
              <a:t> time </a:t>
            </a:r>
            <a:r>
              <a:rPr lang="de-DE" sz="2400" i="1" dirty="0" err="1">
                <a:latin typeface="Times New Roman" panose="02020603050405020304" pitchFamily="18" charset="0"/>
                <a:cs typeface="Times New Roman" panose="02020603050405020304" pitchFamily="18" charset="0"/>
              </a:rPr>
              <a:t>measurement</a:t>
            </a:r>
            <a:r>
              <a:rPr lang="de-DE" sz="2400" dirty="0">
                <a:latin typeface="Times New Roman" panose="02020603050405020304" pitchFamily="18" charset="0"/>
                <a:cs typeface="Times New Roman" panose="02020603050405020304" pitchFamily="18" charset="0"/>
              </a:rPr>
              <a:t>). Japan </a:t>
            </a:r>
            <a:r>
              <a:rPr lang="de-DE" sz="2400" dirty="0" err="1">
                <a:latin typeface="Times New Roman" panose="02020603050405020304" pitchFamily="18" charset="0"/>
                <a:cs typeface="Times New Roman" panose="02020603050405020304" pitchFamily="18" charset="0"/>
              </a:rPr>
              <a:t>is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expected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make</a:t>
            </a:r>
            <a:r>
              <a:rPr lang="de-DE" sz="2400" dirty="0">
                <a:latin typeface="Times New Roman" panose="02020603050405020304" pitchFamily="18" charset="0"/>
                <a:cs typeface="Times New Roman" panose="02020603050405020304" pitchFamily="18" charset="0"/>
              </a:rPr>
              <a:t> a </a:t>
            </a:r>
            <a:r>
              <a:rPr lang="de-DE" sz="2400" dirty="0" err="1">
                <a:latin typeface="Times New Roman" panose="02020603050405020304" pitchFamily="18" charset="0"/>
                <a:cs typeface="Times New Roman" panose="02020603050405020304" pitchFamily="18" charset="0"/>
              </a:rPr>
              <a:t>proposal</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based</a:t>
            </a:r>
            <a:r>
              <a:rPr lang="de-DE" sz="2400" dirty="0">
                <a:latin typeface="Times New Roman" panose="02020603050405020304" pitchFamily="18" charset="0"/>
                <a:cs typeface="Times New Roman" panose="02020603050405020304" pitchFamily="18" charset="0"/>
              </a:rPr>
              <a:t> on CFR 1066:</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5 Test Equipment</a:t>
            </a:r>
            <a:endParaRPr lang="en-GB" sz="2800" dirty="0"/>
          </a:p>
        </p:txBody>
      </p:sp>
      <p:pic>
        <p:nvPicPr>
          <p:cNvPr id="2" name="Grafik 1">
            <a:extLst>
              <a:ext uri="{FF2B5EF4-FFF2-40B4-BE49-F238E27FC236}">
                <a16:creationId xmlns:a16="http://schemas.microsoft.com/office/drawing/2014/main" id="{4C08D43B-CE0B-464F-93E4-24F0FC454D07}"/>
              </a:ext>
            </a:extLst>
          </p:cNvPr>
          <p:cNvPicPr>
            <a:picLocks noChangeAspect="1"/>
          </p:cNvPicPr>
          <p:nvPr/>
        </p:nvPicPr>
        <p:blipFill>
          <a:blip r:embed="rId2"/>
          <a:stretch>
            <a:fillRect/>
          </a:stretch>
        </p:blipFill>
        <p:spPr>
          <a:xfrm>
            <a:off x="878065" y="2362735"/>
            <a:ext cx="10336959" cy="1648992"/>
          </a:xfrm>
          <a:prstGeom prst="rect">
            <a:avLst/>
          </a:prstGeom>
        </p:spPr>
      </p:pic>
      <p:sp>
        <p:nvSpPr>
          <p:cNvPr id="9" name="Textfeld 8">
            <a:extLst>
              <a:ext uri="{FF2B5EF4-FFF2-40B4-BE49-F238E27FC236}">
                <a16:creationId xmlns:a16="http://schemas.microsoft.com/office/drawing/2014/main" id="{2D27097C-78FC-4985-AA8F-7E4C4AFBBC32}"/>
              </a:ext>
            </a:extLst>
          </p:cNvPr>
          <p:cNvSpPr txBox="1"/>
          <p:nvPr/>
        </p:nvSpPr>
        <p:spPr>
          <a:xfrm>
            <a:off x="740961" y="4695531"/>
            <a:ext cx="10710078" cy="830997"/>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±0.5 per cent replaced by ±1.0 per cent. Closed point. Adopted.</a:t>
            </a:r>
          </a:p>
        </p:txBody>
      </p:sp>
      <p:pic>
        <p:nvPicPr>
          <p:cNvPr id="8" name="Grafik 7" descr="Lachendes Gesicht ohne Füllung">
            <a:extLst>
              <a:ext uri="{FF2B5EF4-FFF2-40B4-BE49-F238E27FC236}">
                <a16:creationId xmlns:a16="http://schemas.microsoft.com/office/drawing/2014/main" id="{E1037AB2-29BC-4A25-9955-55A47656E63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1318415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1938992"/>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err="1">
                <a:latin typeface="Times New Roman" panose="02020603050405020304" pitchFamily="18" charset="0"/>
                <a:cs typeface="Times New Roman" panose="02020603050405020304" pitchFamily="18" charset="0"/>
              </a:rPr>
              <a:t>It</a:t>
            </a:r>
            <a:r>
              <a:rPr lang="de-DE" sz="2400" dirty="0">
                <a:latin typeface="Times New Roman" panose="02020603050405020304" pitchFamily="18" charset="0"/>
                <a:cs typeface="Times New Roman" panose="02020603050405020304" pitchFamily="18" charset="0"/>
              </a:rPr>
              <a:t> was </a:t>
            </a:r>
            <a:r>
              <a:rPr lang="de-DE" sz="2400" dirty="0" err="1">
                <a:latin typeface="Times New Roman" panose="02020603050405020304" pitchFamily="18" charset="0"/>
                <a:cs typeface="Times New Roman" panose="02020603050405020304" pitchFamily="18" charset="0"/>
              </a:rPr>
              <a:t>requested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during</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March 2018 New </a:t>
            </a:r>
            <a:r>
              <a:rPr lang="de-DE" sz="2400" dirty="0" err="1">
                <a:latin typeface="Times New Roman" panose="02020603050405020304" pitchFamily="18" charset="0"/>
                <a:cs typeface="Times New Roman" panose="02020603050405020304" pitchFamily="18" charset="0"/>
              </a:rPr>
              <a:t>Issues</a:t>
            </a:r>
            <a:r>
              <a:rPr lang="de-DE" sz="2400" dirty="0">
                <a:latin typeface="Times New Roman" panose="02020603050405020304" pitchFamily="18" charset="0"/>
                <a:cs typeface="Times New Roman" panose="02020603050405020304" pitchFamily="18" charset="0"/>
              </a:rPr>
              <a:t> TF </a:t>
            </a:r>
            <a:r>
              <a:rPr lang="de-DE" sz="2400" dirty="0" err="1">
                <a:latin typeface="Times New Roman" panose="02020603050405020304" pitchFamily="18" charset="0"/>
                <a:cs typeface="Times New Roman" panose="02020603050405020304" pitchFamily="18" charset="0"/>
              </a:rPr>
              <a:t>meeting</a:t>
            </a:r>
            <a:r>
              <a:rPr lang="de-DE" sz="2400" dirty="0">
                <a:latin typeface="Times New Roman" panose="02020603050405020304" pitchFamily="18" charset="0"/>
                <a:cs typeface="Times New Roman" panose="02020603050405020304" pitchFamily="18" charset="0"/>
              </a:rPr>
              <a:t> in Paris </a:t>
            </a:r>
            <a:r>
              <a:rPr lang="de-DE" sz="2400" dirty="0" err="1">
                <a:latin typeface="Times New Roman" panose="02020603050405020304" pitchFamily="18" charset="0"/>
                <a:cs typeface="Times New Roman" panose="02020603050405020304" pitchFamily="18" charset="0"/>
              </a:rPr>
              <a:t>that</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paragraph</a:t>
            </a:r>
            <a:r>
              <a:rPr lang="de-DE" sz="2400" dirty="0">
                <a:latin typeface="Times New Roman" panose="02020603050405020304" pitchFamily="18" charset="0"/>
                <a:cs typeface="Times New Roman" panose="02020603050405020304" pitchFamily="18" charset="0"/>
              </a:rPr>
              <a:t> </a:t>
            </a:r>
            <a:r>
              <a:rPr lang="de-DE" sz="2400" b="1" dirty="0">
                <a:latin typeface="Times New Roman" panose="02020603050405020304" pitchFamily="18" charset="0"/>
                <a:cs typeface="Times New Roman" panose="02020603050405020304" pitchFamily="18" charset="0"/>
              </a:rPr>
              <a:t>3.3.5.3.</a:t>
            </a:r>
            <a:r>
              <a:rPr lang="de-DE" sz="2400" dirty="0">
                <a:latin typeface="Times New Roman" panose="02020603050405020304" pitchFamily="18" charset="0"/>
                <a:cs typeface="Times New Roman" panose="02020603050405020304" pitchFamily="18" charset="0"/>
              </a:rPr>
              <a:t> in Annex 5 (</a:t>
            </a:r>
            <a:r>
              <a:rPr lang="de-DE" sz="2400" i="1" dirty="0">
                <a:latin typeface="Times New Roman" panose="02020603050405020304" pitchFamily="18" charset="0"/>
                <a:cs typeface="Times New Roman" panose="02020603050405020304" pitchFamily="18" charset="0"/>
              </a:rPr>
              <a:t>CFV-CVS </a:t>
            </a:r>
            <a:r>
              <a:rPr lang="de-DE" sz="2400" i="1" dirty="0" err="1">
                <a:latin typeface="Times New Roman" panose="02020603050405020304" pitchFamily="18" charset="0"/>
                <a:cs typeface="Times New Roman" panose="02020603050405020304" pitchFamily="18" charset="0"/>
              </a:rPr>
              <a:t>temperature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sensor</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accuracy</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modified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increase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response</a:t>
            </a:r>
            <a:r>
              <a:rPr lang="de-DE" sz="2400" dirty="0">
                <a:latin typeface="Times New Roman" panose="02020603050405020304" pitchFamily="18" charset="0"/>
                <a:cs typeface="Times New Roman" panose="02020603050405020304" pitchFamily="18" charset="0"/>
              </a:rPr>
              <a:t> time </a:t>
            </a:r>
            <a:r>
              <a:rPr lang="de-DE" sz="2400" dirty="0" err="1">
                <a:latin typeface="Times New Roman" panose="02020603050405020304" pitchFamily="18" charset="0"/>
                <a:cs typeface="Times New Roman" panose="02020603050405020304" pitchFamily="18" charset="0"/>
              </a:rPr>
              <a:t>from</a:t>
            </a:r>
            <a:r>
              <a:rPr lang="de-DE" sz="2400" dirty="0">
                <a:latin typeface="Times New Roman" panose="02020603050405020304" pitchFamily="18" charset="0"/>
                <a:cs typeface="Times New Roman" panose="02020603050405020304" pitchFamily="18" charset="0"/>
              </a:rPr>
              <a:t> 0.1 </a:t>
            </a:r>
            <a:r>
              <a:rPr lang="de-DE" sz="2400" dirty="0" err="1">
                <a:latin typeface="Times New Roman" panose="02020603050405020304" pitchFamily="18" charset="0"/>
                <a:cs typeface="Times New Roman" panose="02020603050405020304" pitchFamily="18" charset="0"/>
              </a:rPr>
              <a:t>seconds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1.0 </a:t>
            </a:r>
            <a:r>
              <a:rPr lang="de-DE" sz="2400" dirty="0" err="1">
                <a:latin typeface="Times New Roman" panose="02020603050405020304" pitchFamily="18" charset="0"/>
                <a:cs typeface="Times New Roman" panose="02020603050405020304" pitchFamily="18" charset="0"/>
              </a:rPr>
              <a:t>seconds</a:t>
            </a:r>
            <a:r>
              <a:rPr lang="de-DE" sz="2400" dirty="0">
                <a:latin typeface="Times New Roman" panose="02020603050405020304" pitchFamily="18" charset="0"/>
                <a:cs typeface="Times New Roman" panose="02020603050405020304" pitchFamily="18" charset="0"/>
              </a:rPr>
              <a:t>. This </a:t>
            </a:r>
            <a:r>
              <a:rPr lang="de-DE" sz="2400" dirty="0" err="1">
                <a:latin typeface="Times New Roman" panose="02020603050405020304" pitchFamily="18" charset="0"/>
                <a:cs typeface="Times New Roman" panose="02020603050405020304" pitchFamily="18" charset="0"/>
              </a:rPr>
              <a:t>is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discussed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during</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this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meeting</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endParaRPr lang="de-DE" sz="2400" b="1" dirty="0">
              <a:solidFill>
                <a:srgbClr val="FF0000"/>
              </a:solidFill>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5 Test Equipment</a:t>
            </a:r>
            <a:endParaRPr lang="en-GB" sz="2800" dirty="0"/>
          </a:p>
        </p:txBody>
      </p:sp>
      <p:sp>
        <p:nvSpPr>
          <p:cNvPr id="4" name="Textfeld 3">
            <a:extLst>
              <a:ext uri="{FF2B5EF4-FFF2-40B4-BE49-F238E27FC236}">
                <a16:creationId xmlns:a16="http://schemas.microsoft.com/office/drawing/2014/main" id="{177D3013-241F-413F-859E-4489E0CA890A}"/>
              </a:ext>
            </a:extLst>
          </p:cNvPr>
          <p:cNvSpPr txBox="1"/>
          <p:nvPr/>
        </p:nvSpPr>
        <p:spPr>
          <a:xfrm>
            <a:off x="740961" y="3258218"/>
            <a:ext cx="10667774" cy="830997"/>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An informal paper is to be prepared for June's GRPE meeting.</a:t>
            </a:r>
          </a:p>
        </p:txBody>
      </p:sp>
      <p:pic>
        <p:nvPicPr>
          <p:cNvPr id="5" name="Grafik 4" descr="Weinendes Gesicht ohne Füllung">
            <a:extLst>
              <a:ext uri="{FF2B5EF4-FFF2-40B4-BE49-F238E27FC236}">
                <a16:creationId xmlns:a16="http://schemas.microsoft.com/office/drawing/2014/main" id="{1FC7C341-8F72-4C0A-A88E-040EE52ED94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137460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3785652"/>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The </a:t>
            </a:r>
            <a:r>
              <a:rPr lang="de-DE" sz="2400" dirty="0" err="1">
                <a:latin typeface="Times New Roman" panose="02020603050405020304" pitchFamily="18" charset="0"/>
                <a:cs typeface="Times New Roman" panose="02020603050405020304" pitchFamily="18" charset="0"/>
              </a:rPr>
              <a:t>response</a:t>
            </a:r>
            <a:r>
              <a:rPr lang="de-DE" sz="2400" dirty="0">
                <a:latin typeface="Times New Roman" panose="02020603050405020304" pitchFamily="18" charset="0"/>
                <a:cs typeface="Times New Roman" panose="02020603050405020304" pitchFamily="18" charset="0"/>
              </a:rPr>
              <a:t> time a UFM-type CVS (</a:t>
            </a:r>
            <a:r>
              <a:rPr lang="de-DE" sz="2400" dirty="0" err="1">
                <a:latin typeface="Times New Roman" panose="02020603050405020304" pitchFamily="18" charset="0"/>
                <a:cs typeface="Times New Roman" panose="02020603050405020304" pitchFamily="18" charset="0"/>
              </a:rPr>
              <a:t>see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paragraph</a:t>
            </a:r>
            <a:r>
              <a:rPr lang="de-DE" sz="2400" dirty="0">
                <a:latin typeface="Times New Roman" panose="02020603050405020304" pitchFamily="18" charset="0"/>
                <a:cs typeface="Times New Roman" panose="02020603050405020304" pitchFamily="18" charset="0"/>
              </a:rPr>
              <a:t> </a:t>
            </a:r>
            <a:r>
              <a:rPr lang="de-DE" sz="2400" b="1" dirty="0">
                <a:latin typeface="Times New Roman" panose="02020603050405020304" pitchFamily="18" charset="0"/>
                <a:cs typeface="Times New Roman" panose="02020603050405020304" pitchFamily="18" charset="0"/>
              </a:rPr>
              <a:t>3.3.6.4.3.</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of</a:t>
            </a:r>
            <a:r>
              <a:rPr lang="de-DE" sz="2400" dirty="0">
                <a:latin typeface="Times New Roman" panose="02020603050405020304" pitchFamily="18" charset="0"/>
                <a:cs typeface="Times New Roman" panose="02020603050405020304" pitchFamily="18" charset="0"/>
              </a:rPr>
              <a:t> Annex 5) </a:t>
            </a:r>
            <a:r>
              <a:rPr lang="de-DE" sz="2400" dirty="0" err="1">
                <a:latin typeface="Times New Roman" panose="02020603050405020304" pitchFamily="18" charset="0"/>
                <a:cs typeface="Times New Roman" panose="02020603050405020304" pitchFamily="18" charset="0"/>
              </a:rPr>
              <a:t>may</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however</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remain</a:t>
            </a:r>
            <a:r>
              <a:rPr lang="de-DE" sz="2400" dirty="0">
                <a:latin typeface="Times New Roman" panose="02020603050405020304" pitchFamily="18" charset="0"/>
                <a:cs typeface="Times New Roman" panose="02020603050405020304" pitchFamily="18" charset="0"/>
              </a:rPr>
              <a:t> at 0.1 </a:t>
            </a:r>
            <a:r>
              <a:rPr lang="de-DE" sz="2400" dirty="0" err="1">
                <a:latin typeface="Times New Roman" panose="02020603050405020304" pitchFamily="18" charset="0"/>
                <a:cs typeface="Times New Roman" panose="02020603050405020304" pitchFamily="18" charset="0"/>
              </a:rPr>
              <a:t>seconds</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r>
              <a:rPr lang="de-DE" sz="2400" dirty="0">
                <a:latin typeface="Times New Roman" panose="02020603050405020304" pitchFamily="18" charset="0"/>
                <a:cs typeface="Times New Roman" panose="02020603050405020304" pitchFamily="18" charset="0"/>
              </a:rPr>
              <a:t> </a:t>
            </a:r>
            <a:br>
              <a:rPr lang="de-DE" sz="2400" dirty="0">
                <a:latin typeface="Times New Roman" panose="02020603050405020304" pitchFamily="18" charset="0"/>
                <a:cs typeface="Times New Roman" panose="02020603050405020304" pitchFamily="18" charset="0"/>
              </a:rPr>
            </a:br>
            <a:r>
              <a:rPr lang="de-DE" sz="2400" dirty="0" err="1">
                <a:latin typeface="Times New Roman" panose="02020603050405020304" pitchFamily="18" charset="0"/>
                <a:cs typeface="Times New Roman" panose="02020603050405020304" pitchFamily="18" charset="0"/>
              </a:rPr>
              <a:t>Reason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from</a:t>
            </a:r>
            <a:r>
              <a:rPr lang="de-DE" sz="2400" dirty="0">
                <a:latin typeface="Times New Roman" panose="02020603050405020304" pitchFamily="18" charset="0"/>
                <a:cs typeface="Times New Roman" panose="02020603050405020304" pitchFamily="18" charset="0"/>
              </a:rPr>
              <a:t> L. Hill (</a:t>
            </a:r>
            <a:r>
              <a:rPr lang="de-DE" sz="2400" dirty="0" err="1">
                <a:latin typeface="Times New Roman" panose="02020603050405020304" pitchFamily="18" charset="0"/>
                <a:cs typeface="Times New Roman" panose="02020603050405020304" pitchFamily="18" charset="0"/>
              </a:rPr>
              <a:t>Horiba</a:t>
            </a:r>
            <a:r>
              <a:rPr lang="de-DE" sz="2400" dirty="0">
                <a:latin typeface="Times New Roman" panose="02020603050405020304" pitchFamily="18" charset="0"/>
                <a:cs typeface="Times New Roman" panose="02020603050405020304" pitchFamily="18" charset="0"/>
              </a:rPr>
              <a:t>):</a:t>
            </a:r>
          </a:p>
          <a:p>
            <a:pPr marL="357188"/>
            <a:r>
              <a:rPr lang="en-GB" sz="2400" b="1" dirty="0">
                <a:solidFill>
                  <a:srgbClr val="FF0000"/>
                </a:solidFill>
                <a:latin typeface="Times New Roman" panose="02020603050405020304" pitchFamily="18" charset="0"/>
                <a:cs typeface="Times New Roman" panose="02020603050405020304" pitchFamily="18" charset="0"/>
              </a:rPr>
              <a:t>"I would not change the specification for the UFM-CVS (leave at 0.1 secs) While the sensitivity to temperature change in a CFV-CVS is inversely proportional to the square root of the absolute temperature, for a UFM-CVS it is inversely proportional to absolute temperature - which means it </a:t>
            </a:r>
            <a:r>
              <a:rPr lang="en-GB" sz="2400" b="1" dirty="0" err="1">
                <a:solidFill>
                  <a:srgbClr val="FF0000"/>
                </a:solidFill>
                <a:latin typeface="Times New Roman" panose="02020603050405020304" pitchFamily="18" charset="0"/>
                <a:cs typeface="Times New Roman" panose="02020603050405020304" pitchFamily="18" charset="0"/>
              </a:rPr>
              <a:t>it</a:t>
            </a:r>
            <a:r>
              <a:rPr lang="en-GB" sz="2400" b="1" dirty="0">
                <a:solidFill>
                  <a:srgbClr val="FF0000"/>
                </a:solidFill>
                <a:latin typeface="Times New Roman" panose="02020603050405020304" pitchFamily="18" charset="0"/>
                <a:cs typeface="Times New Roman" panose="02020603050405020304" pitchFamily="18" charset="0"/>
              </a:rPr>
              <a:t> more sensitive to temperature changes. We use that 0.1 second transducer in our ultra-sonic exhaust flow meters for this reason."</a:t>
            </a:r>
            <a:endParaRPr lang="en-GB"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5 Test Equipment</a:t>
            </a:r>
            <a:endParaRPr lang="en-GB" sz="2800" dirty="0"/>
          </a:p>
        </p:txBody>
      </p:sp>
      <p:sp>
        <p:nvSpPr>
          <p:cNvPr id="5" name="Textfeld 4">
            <a:extLst>
              <a:ext uri="{FF2B5EF4-FFF2-40B4-BE49-F238E27FC236}">
                <a16:creationId xmlns:a16="http://schemas.microsoft.com/office/drawing/2014/main" id="{C18D8665-4889-4149-93B9-DBE220303582}"/>
              </a:ext>
            </a:extLst>
          </p:cNvPr>
          <p:cNvSpPr txBox="1"/>
          <p:nvPr/>
        </p:nvSpPr>
        <p:spPr>
          <a:xfrm>
            <a:off x="740961" y="5115248"/>
            <a:ext cx="10667774" cy="830997"/>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There was no conclusion but the matter appears not to be controversial.</a:t>
            </a:r>
          </a:p>
        </p:txBody>
      </p:sp>
    </p:spTree>
    <p:extLst>
      <p:ext uri="{BB962C8B-B14F-4D97-AF65-F5344CB8AC3E}">
        <p14:creationId xmlns:p14="http://schemas.microsoft.com/office/powerpoint/2010/main" val="2613096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1938992"/>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Paragraphs </a:t>
            </a:r>
            <a:r>
              <a:rPr lang="de-DE" sz="2400" b="1" dirty="0">
                <a:latin typeface="Times New Roman" panose="02020603050405020304" pitchFamily="18" charset="0"/>
                <a:cs typeface="Times New Roman" panose="02020603050405020304" pitchFamily="18" charset="0"/>
              </a:rPr>
              <a:t>3.4.2.4. </a:t>
            </a:r>
            <a:r>
              <a:rPr lang="de-DE" sz="2400" dirty="0">
                <a:latin typeface="Times New Roman" panose="02020603050405020304" pitchFamily="18" charset="0"/>
                <a:cs typeface="Times New Roman" panose="02020603050405020304" pitchFamily="18" charset="0"/>
              </a:rPr>
              <a:t>(</a:t>
            </a:r>
            <a:r>
              <a:rPr lang="de-DE" sz="2400" i="1" dirty="0" err="1">
                <a:latin typeface="Times New Roman" panose="02020603050405020304" pitchFamily="18" charset="0"/>
                <a:cs typeface="Times New Roman" panose="02020603050405020304" pitchFamily="18" charset="0"/>
              </a:rPr>
              <a:t>calibration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of</a:t>
            </a:r>
            <a:r>
              <a:rPr lang="de-DE" sz="2400" i="1" dirty="0">
                <a:latin typeface="Times New Roman" panose="02020603050405020304" pitchFamily="18" charset="0"/>
                <a:cs typeface="Times New Roman" panose="02020603050405020304" pitchFamily="18" charset="0"/>
              </a:rPr>
              <a:t> a PDP CVS</a:t>
            </a:r>
            <a:r>
              <a:rPr lang="de-DE" sz="2400" dirty="0">
                <a:latin typeface="Times New Roman" panose="02020603050405020304" pitchFamily="18" charset="0"/>
                <a:cs typeface="Times New Roman" panose="02020603050405020304" pitchFamily="18" charset="0"/>
              </a:rPr>
              <a:t>), </a:t>
            </a:r>
            <a:r>
              <a:rPr lang="de-DE" sz="2400" b="1" dirty="0">
                <a:latin typeface="Times New Roman" panose="02020603050405020304" pitchFamily="18" charset="0"/>
                <a:cs typeface="Times New Roman" panose="02020603050405020304" pitchFamily="18" charset="0"/>
              </a:rPr>
              <a:t>3.4.3.2.</a:t>
            </a:r>
            <a:r>
              <a:rPr lang="de-DE" sz="2400"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calibration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of</a:t>
            </a:r>
            <a:r>
              <a:rPr lang="de-DE" sz="2400" i="1" dirty="0">
                <a:latin typeface="Times New Roman" panose="02020603050405020304" pitchFamily="18" charset="0"/>
                <a:cs typeface="Times New Roman" panose="02020603050405020304" pitchFamily="18" charset="0"/>
              </a:rPr>
              <a:t> a CFV CVS</a:t>
            </a:r>
            <a:r>
              <a:rPr lang="de-DE" sz="2400" dirty="0">
                <a:latin typeface="Times New Roman" panose="02020603050405020304" pitchFamily="18" charset="0"/>
                <a:cs typeface="Times New Roman" panose="02020603050405020304" pitchFamily="18" charset="0"/>
              </a:rPr>
              <a:t>) and </a:t>
            </a:r>
            <a:r>
              <a:rPr lang="de-DE" sz="2400" b="1" dirty="0">
                <a:latin typeface="Times New Roman" panose="02020603050405020304" pitchFamily="18" charset="0"/>
                <a:cs typeface="Times New Roman" panose="02020603050405020304" pitchFamily="18" charset="0"/>
              </a:rPr>
              <a:t>3.4.5.6.</a:t>
            </a:r>
            <a:r>
              <a:rPr lang="de-DE" sz="2400"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calibration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of</a:t>
            </a:r>
            <a:r>
              <a:rPr lang="de-DE" sz="2400" i="1" dirty="0">
                <a:latin typeface="Times New Roman" panose="02020603050405020304" pitchFamily="18" charset="0"/>
                <a:cs typeface="Times New Roman" panose="02020603050405020304" pitchFamily="18" charset="0"/>
              </a:rPr>
              <a:t> a UFM CVS</a:t>
            </a:r>
            <a:r>
              <a:rPr lang="de-DE" sz="2400" dirty="0">
                <a:latin typeface="Times New Roman" panose="02020603050405020304" pitchFamily="18" charset="0"/>
                <a:cs typeface="Times New Roman" panose="02020603050405020304" pitchFamily="18" charset="0"/>
              </a:rPr>
              <a:t>): The </a:t>
            </a:r>
            <a:r>
              <a:rPr lang="de-DE" sz="2400" dirty="0" err="1">
                <a:latin typeface="Times New Roman" panose="02020603050405020304" pitchFamily="18" charset="0"/>
                <a:cs typeface="Times New Roman" panose="02020603050405020304" pitchFamily="18" charset="0"/>
              </a:rPr>
              <a:t>remaining</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temperatures</a:t>
            </a:r>
            <a:r>
              <a:rPr lang="de-DE" sz="2400" dirty="0">
                <a:latin typeface="Times New Roman" panose="02020603050405020304" pitchFamily="18" charset="0"/>
                <a:cs typeface="Times New Roman" panose="02020603050405020304" pitchFamily="18" charset="0"/>
              </a:rPr>
              <a:t> in K </a:t>
            </a:r>
            <a:r>
              <a:rPr lang="de-DE" sz="2400" dirty="0" err="1">
                <a:latin typeface="Times New Roman" panose="02020603050405020304" pitchFamily="18" charset="0"/>
                <a:cs typeface="Times New Roman" panose="02020603050405020304" pitchFamily="18" charset="0"/>
              </a:rPr>
              <a:t>were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changed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°C. This was </a:t>
            </a:r>
            <a:r>
              <a:rPr lang="de-DE" sz="2400" dirty="0" err="1">
                <a:latin typeface="Times New Roman" panose="02020603050405020304" pitchFamily="18" charset="0"/>
                <a:cs typeface="Times New Roman" panose="02020603050405020304" pitchFamily="18" charset="0"/>
              </a:rPr>
              <a:t>overlooked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when</a:t>
            </a:r>
            <a:r>
              <a:rPr lang="de-DE" sz="2400" dirty="0">
                <a:latin typeface="Times New Roman" panose="02020603050405020304" pitchFamily="18" charset="0"/>
                <a:cs typeface="Times New Roman" panose="02020603050405020304" pitchFamily="18" charset="0"/>
              </a:rPr>
              <a:t> all </a:t>
            </a:r>
            <a:r>
              <a:rPr lang="de-DE" sz="2400" dirty="0" err="1">
                <a:latin typeface="Times New Roman" panose="02020603050405020304" pitchFamily="18" charset="0"/>
                <a:cs typeface="Times New Roman" panose="02020603050405020304" pitchFamily="18" charset="0"/>
              </a:rPr>
              <a:t>temperatures</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GTR </a:t>
            </a:r>
            <a:r>
              <a:rPr lang="de-DE" sz="2400" dirty="0" err="1">
                <a:latin typeface="Times New Roman" panose="02020603050405020304" pitchFamily="18" charset="0"/>
                <a:cs typeface="Times New Roman" panose="02020603050405020304" pitchFamily="18" charset="0"/>
              </a:rPr>
              <a:t>were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changed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°C. </a:t>
            </a:r>
          </a:p>
          <a:p>
            <a:pPr marL="342900" indent="-342900">
              <a:buFont typeface="Arial" panose="020B0604020202020204" pitchFamily="34" charset="0"/>
              <a:buChar char="•"/>
            </a:pPr>
            <a:endParaRPr lang="de-DE"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5 Test Equipment</a:t>
            </a:r>
            <a:endParaRPr lang="en-GB" sz="2800" dirty="0"/>
          </a:p>
        </p:txBody>
      </p:sp>
      <p:sp>
        <p:nvSpPr>
          <p:cNvPr id="8" name="Textfeld 7">
            <a:extLst>
              <a:ext uri="{FF2B5EF4-FFF2-40B4-BE49-F238E27FC236}">
                <a16:creationId xmlns:a16="http://schemas.microsoft.com/office/drawing/2014/main" id="{00B4CC5A-7A37-49BC-9E30-6954B66604ED}"/>
              </a:ext>
            </a:extLst>
          </p:cNvPr>
          <p:cNvSpPr txBox="1"/>
          <p:nvPr/>
        </p:nvSpPr>
        <p:spPr>
          <a:xfrm>
            <a:off x="740961" y="3382793"/>
            <a:ext cx="7863264" cy="461665"/>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Editorial point. Adopted.</a:t>
            </a:r>
          </a:p>
        </p:txBody>
      </p:sp>
      <p:pic>
        <p:nvPicPr>
          <p:cNvPr id="9" name="Grafik 8" descr="Lachendes Gesicht ohne Füllung">
            <a:extLst>
              <a:ext uri="{FF2B5EF4-FFF2-40B4-BE49-F238E27FC236}">
                <a16:creationId xmlns:a16="http://schemas.microsoft.com/office/drawing/2014/main" id="{A8647B01-8ED8-4B54-8344-227DD605D51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79475" y="12668"/>
            <a:ext cx="914400" cy="914400"/>
          </a:xfrm>
          <a:prstGeom prst="rect">
            <a:avLst/>
          </a:prstGeom>
        </p:spPr>
      </p:pic>
    </p:spTree>
    <p:extLst>
      <p:ext uri="{BB962C8B-B14F-4D97-AF65-F5344CB8AC3E}">
        <p14:creationId xmlns:p14="http://schemas.microsoft.com/office/powerpoint/2010/main" val="34603970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3416320"/>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Paragraph </a:t>
            </a:r>
            <a:r>
              <a:rPr lang="de-DE" sz="2400" b="1" dirty="0">
                <a:latin typeface="Times New Roman" panose="02020603050405020304" pitchFamily="18" charset="0"/>
                <a:cs typeface="Times New Roman" panose="02020603050405020304" pitchFamily="18" charset="0"/>
              </a:rPr>
              <a:t>5.4.3.2. </a:t>
            </a:r>
            <a:r>
              <a:rPr lang="de-DE" sz="2400" dirty="0">
                <a:latin typeface="Times New Roman" panose="02020603050405020304" pitchFamily="18" charset="0"/>
                <a:cs typeface="Times New Roman" panose="02020603050405020304" pitchFamily="18" charset="0"/>
              </a:rPr>
              <a:t>(</a:t>
            </a:r>
            <a:r>
              <a:rPr lang="de-DE" sz="2400" i="1" dirty="0" err="1">
                <a:latin typeface="Times New Roman" panose="02020603050405020304" pitchFamily="18" charset="0"/>
                <a:cs typeface="Times New Roman" panose="02020603050405020304" pitchFamily="18" charset="0"/>
              </a:rPr>
              <a:t>response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factors</a:t>
            </a:r>
            <a:r>
              <a:rPr lang="de-DE" sz="2400" dirty="0">
                <a:latin typeface="Times New Roman" panose="02020603050405020304" pitchFamily="18" charset="0"/>
                <a:cs typeface="Times New Roman" panose="02020603050405020304" pitchFamily="18" charset="0"/>
              </a:rPr>
              <a:t>): The </a:t>
            </a:r>
            <a:r>
              <a:rPr lang="de-DE" sz="2400" dirty="0" err="1">
                <a:latin typeface="Times New Roman" panose="02020603050405020304" pitchFamily="18" charset="0"/>
                <a:cs typeface="Times New Roman" panose="02020603050405020304" pitchFamily="18" charset="0"/>
              </a:rPr>
              <a:t>sentence</a:t>
            </a:r>
            <a:r>
              <a:rPr lang="de-DE" sz="2400"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Methane</a:t>
            </a:r>
            <a:r>
              <a:rPr lang="de-DE" sz="2400" i="1" dirty="0">
                <a:latin typeface="Times New Roman" panose="02020603050405020304" pitchFamily="18" charset="0"/>
                <a:cs typeface="Times New Roman" panose="02020603050405020304" pitchFamily="18" charset="0"/>
              </a:rPr>
              <a:t> and </a:t>
            </a:r>
            <a:r>
              <a:rPr lang="de-DE" sz="2400" i="1" dirty="0" err="1">
                <a:latin typeface="Times New Roman" panose="02020603050405020304" pitchFamily="18" charset="0"/>
                <a:cs typeface="Times New Roman" panose="02020603050405020304" pitchFamily="18" charset="0"/>
              </a:rPr>
              <a:t>purified</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air</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no</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range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recommended</a:t>
            </a:r>
            <a:r>
              <a:rPr lang="de-DE" sz="2400" dirty="0">
                <a:latin typeface="Times New Roman" panose="02020603050405020304" pitchFamily="18" charset="0"/>
                <a:cs typeface="Times New Roman" panose="02020603050405020304" pitchFamily="18" charset="0"/>
              </a:rPr>
              <a:t>" was </a:t>
            </a:r>
            <a:r>
              <a:rPr lang="de-DE" sz="2400" dirty="0" err="1">
                <a:latin typeface="Times New Roman" panose="02020603050405020304" pitchFamily="18" charset="0"/>
                <a:cs typeface="Times New Roman" panose="02020603050405020304" pitchFamily="18" charset="0"/>
              </a:rPr>
              <a:t>reintroduced</a:t>
            </a:r>
            <a:r>
              <a:rPr lang="de-DE" sz="2400" dirty="0">
                <a:latin typeface="Times New Roman" panose="02020603050405020304" pitchFamily="18" charset="0"/>
                <a:cs typeface="Times New Roman" panose="02020603050405020304" pitchFamily="18" charset="0"/>
              </a:rPr>
              <a:t> after </a:t>
            </a:r>
            <a:r>
              <a:rPr lang="de-DE" sz="2400" dirty="0" err="1">
                <a:latin typeface="Times New Roman" panose="02020603050405020304" pitchFamily="18" charset="0"/>
                <a:cs typeface="Times New Roman" panose="02020603050405020304" pitchFamily="18" charset="0"/>
              </a:rPr>
              <a:t>it</a:t>
            </a:r>
            <a:r>
              <a:rPr lang="de-DE" sz="2400" dirty="0">
                <a:latin typeface="Times New Roman" panose="02020603050405020304" pitchFamily="18" charset="0"/>
                <a:cs typeface="Times New Roman" panose="02020603050405020304" pitchFamily="18" charset="0"/>
              </a:rPr>
              <a:t> was </a:t>
            </a:r>
            <a:r>
              <a:rPr lang="de-DE" sz="2400" dirty="0" err="1">
                <a:latin typeface="Times New Roman" panose="02020603050405020304" pitchFamily="18" charset="0"/>
                <a:cs typeface="Times New Roman" panose="02020603050405020304" pitchFamily="18" charset="0"/>
              </a:rPr>
              <a:t>deleted</a:t>
            </a:r>
            <a:r>
              <a:rPr lang="de-DE" sz="2400" dirty="0">
                <a:latin typeface="Times New Roman" panose="02020603050405020304" pitchFamily="18" charset="0"/>
                <a:cs typeface="Times New Roman" panose="02020603050405020304" pitchFamily="18" charset="0"/>
              </a:rPr>
              <a:t> a </a:t>
            </a:r>
            <a:r>
              <a:rPr lang="de-DE" sz="2400" dirty="0" err="1">
                <a:latin typeface="Times New Roman" panose="02020603050405020304" pitchFamily="18" charset="0"/>
                <a:cs typeface="Times New Roman" panose="02020603050405020304" pitchFamily="18" charset="0"/>
              </a:rPr>
              <a:t>year</a:t>
            </a:r>
            <a:r>
              <a:rPr lang="de-DE" sz="2400" dirty="0">
                <a:latin typeface="Times New Roman" panose="02020603050405020304" pitchFamily="18" charset="0"/>
                <a:cs typeface="Times New Roman" panose="02020603050405020304" pitchFamily="18" charset="0"/>
              </a:rPr>
              <a:t> and a half </a:t>
            </a:r>
            <a:r>
              <a:rPr lang="de-DE" sz="2400" dirty="0" err="1">
                <a:latin typeface="Times New Roman" panose="02020603050405020304" pitchFamily="18" charset="0"/>
                <a:cs typeface="Times New Roman" panose="02020603050405020304" pitchFamily="18" charset="0"/>
              </a:rPr>
              <a:t>ago</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5 Test Equipment</a:t>
            </a:r>
            <a:endParaRPr lang="en-GB" sz="2800" dirty="0"/>
          </a:p>
        </p:txBody>
      </p:sp>
      <p:pic>
        <p:nvPicPr>
          <p:cNvPr id="3" name="Grafik 2">
            <a:extLst>
              <a:ext uri="{FF2B5EF4-FFF2-40B4-BE49-F238E27FC236}">
                <a16:creationId xmlns:a16="http://schemas.microsoft.com/office/drawing/2014/main" id="{A33FE6C8-3396-48AB-9F34-9A6BB8D3B690}"/>
              </a:ext>
            </a:extLst>
          </p:cNvPr>
          <p:cNvPicPr>
            <a:picLocks noChangeAspect="1"/>
          </p:cNvPicPr>
          <p:nvPr/>
        </p:nvPicPr>
        <p:blipFill>
          <a:blip r:embed="rId2"/>
          <a:stretch>
            <a:fillRect/>
          </a:stretch>
        </p:blipFill>
        <p:spPr>
          <a:xfrm>
            <a:off x="1394791" y="1856148"/>
            <a:ext cx="7988045" cy="2357842"/>
          </a:xfrm>
          <a:prstGeom prst="rect">
            <a:avLst/>
          </a:prstGeom>
        </p:spPr>
      </p:pic>
      <p:sp>
        <p:nvSpPr>
          <p:cNvPr id="4" name="Pfeil: nach links 3">
            <a:extLst>
              <a:ext uri="{FF2B5EF4-FFF2-40B4-BE49-F238E27FC236}">
                <a16:creationId xmlns:a16="http://schemas.microsoft.com/office/drawing/2014/main" id="{1C986D6B-7D11-489B-B9E2-C6A30A5933AF}"/>
              </a:ext>
            </a:extLst>
          </p:cNvPr>
          <p:cNvSpPr/>
          <p:nvPr/>
        </p:nvSpPr>
        <p:spPr>
          <a:xfrm rot="10800000">
            <a:off x="1548858" y="2674784"/>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feld 5">
            <a:extLst>
              <a:ext uri="{FF2B5EF4-FFF2-40B4-BE49-F238E27FC236}">
                <a16:creationId xmlns:a16="http://schemas.microsoft.com/office/drawing/2014/main" id="{A12AD7D5-16CE-4477-9BC0-E37F238EC30A}"/>
              </a:ext>
            </a:extLst>
          </p:cNvPr>
          <p:cNvSpPr txBox="1"/>
          <p:nvPr/>
        </p:nvSpPr>
        <p:spPr>
          <a:xfrm>
            <a:off x="747521" y="4628509"/>
            <a:ext cx="10703518" cy="830997"/>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The subject of methane response remains an open point.</a:t>
            </a:r>
          </a:p>
        </p:txBody>
      </p:sp>
      <p:pic>
        <p:nvPicPr>
          <p:cNvPr id="9" name="Grafik 8" descr="Weinendes Gesicht ohne Füllung">
            <a:extLst>
              <a:ext uri="{FF2B5EF4-FFF2-40B4-BE49-F238E27FC236}">
                <a16:creationId xmlns:a16="http://schemas.microsoft.com/office/drawing/2014/main" id="{3A0D60B1-7708-400E-8F87-2B960E72A67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4002649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3293209"/>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Paragraph </a:t>
            </a:r>
            <a:r>
              <a:rPr lang="de-DE" sz="2400" b="1" dirty="0">
                <a:latin typeface="Times New Roman" panose="02020603050405020304" pitchFamily="18" charset="0"/>
                <a:cs typeface="Times New Roman" panose="02020603050405020304" pitchFamily="18" charset="0"/>
              </a:rPr>
              <a:t>1.2.3.8. </a:t>
            </a:r>
            <a:r>
              <a:rPr lang="de-DE" sz="2400" dirty="0">
                <a:latin typeface="Times New Roman" panose="02020603050405020304" pitchFamily="18" charset="0"/>
                <a:cs typeface="Times New Roman" panose="02020603050405020304" pitchFamily="18" charset="0"/>
              </a:rPr>
              <a:t>(</a:t>
            </a:r>
            <a:r>
              <a:rPr lang="de-DE" sz="2400" i="1" dirty="0" err="1">
                <a:latin typeface="Times New Roman" panose="02020603050405020304" pitchFamily="18" charset="0"/>
                <a:cs typeface="Times New Roman" panose="02020603050405020304" pitchFamily="18" charset="0"/>
              </a:rPr>
              <a:t>determination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of</a:t>
            </a:r>
            <a:r>
              <a:rPr lang="de-DE" sz="2400" i="1" dirty="0">
                <a:latin typeface="Times New Roman" panose="02020603050405020304" pitchFamily="18" charset="0"/>
                <a:cs typeface="Times New Roman" panose="02020603050405020304" pitchFamily="18" charset="0"/>
              </a:rPr>
              <a:t> dCO2</a:t>
            </a:r>
            <a:r>
              <a:rPr lang="de-DE" sz="2400" i="1" baseline="-25000" dirty="0">
                <a:latin typeface="Times New Roman" panose="02020603050405020304" pitchFamily="18" charset="0"/>
                <a:cs typeface="Times New Roman" panose="02020603050405020304" pitchFamily="18" charset="0"/>
              </a:rPr>
              <a:t>1</a:t>
            </a:r>
            <a:r>
              <a:rPr lang="de-DE" sz="2400" i="1" dirty="0">
                <a:latin typeface="Times New Roman" panose="02020603050405020304" pitchFamily="18" charset="0"/>
                <a:cs typeface="Times New Roman" panose="02020603050405020304" pitchFamily="18" charset="0"/>
              </a:rPr>
              <a:t>, dCO2</a:t>
            </a:r>
            <a:r>
              <a:rPr lang="de-DE" sz="2400" i="1" baseline="-25000" dirty="0">
                <a:latin typeface="Times New Roman" panose="02020603050405020304" pitchFamily="18" charset="0"/>
                <a:cs typeface="Times New Roman" panose="02020603050405020304" pitchFamily="18" charset="0"/>
              </a:rPr>
              <a:t>2</a:t>
            </a:r>
            <a:r>
              <a:rPr lang="de-DE" sz="2400" i="1" dirty="0">
                <a:latin typeface="Times New Roman" panose="02020603050405020304" pitchFamily="18" charset="0"/>
                <a:cs typeface="Times New Roman" panose="02020603050405020304" pitchFamily="18" charset="0"/>
              </a:rPr>
              <a:t> and dCO2</a:t>
            </a:r>
            <a:r>
              <a:rPr lang="de-DE" sz="2400" i="1" baseline="-25000" dirty="0">
                <a:latin typeface="Times New Roman" panose="02020603050405020304" pitchFamily="18" charset="0"/>
                <a:cs typeface="Times New Roman" panose="02020603050405020304" pitchFamily="18" charset="0"/>
              </a:rPr>
              <a:t>3</a:t>
            </a:r>
            <a:r>
              <a:rPr lang="de-DE" sz="2400" dirty="0">
                <a:latin typeface="Times New Roman" panose="02020603050405020304" pitchFamily="18" charset="0"/>
                <a:cs typeface="Times New Roman" panose="02020603050405020304" pitchFamily="18" charset="0"/>
              </a:rPr>
              <a:t>)</a:t>
            </a:r>
            <a:br>
              <a:rPr lang="de-DE" sz="2400" baseline="-25000" dirty="0">
                <a:latin typeface="Times New Roman" panose="02020603050405020304" pitchFamily="18" charset="0"/>
                <a:cs typeface="Times New Roman" panose="02020603050405020304" pitchFamily="18" charset="0"/>
              </a:rPr>
            </a:br>
            <a:br>
              <a:rPr lang="de-DE" sz="2400" baseline="-25000" dirty="0">
                <a:latin typeface="Times New Roman" panose="02020603050405020304" pitchFamily="18" charset="0"/>
                <a:cs typeface="Times New Roman" panose="02020603050405020304" pitchFamily="18" charset="0"/>
              </a:rPr>
            </a:br>
            <a:r>
              <a:rPr lang="de-DE" sz="2400" dirty="0">
                <a:latin typeface="Times New Roman" panose="02020603050405020304" pitchFamily="18" charset="0"/>
                <a:cs typeface="Times New Roman" panose="02020603050405020304" pitchFamily="18" charset="0"/>
              </a:rPr>
              <a:t>The variables </a:t>
            </a:r>
            <a:r>
              <a:rPr lang="de-DE" sz="2400" dirty="0" err="1">
                <a:latin typeface="Times New Roman" panose="02020603050405020304" pitchFamily="18" charset="0"/>
                <a:cs typeface="Times New Roman" panose="02020603050405020304" pitchFamily="18" charset="0"/>
              </a:rPr>
              <a:t>mentioned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above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appear</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without</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any</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definition</a:t>
            </a:r>
            <a:r>
              <a:rPr lang="de-DE" sz="2400" dirty="0">
                <a:latin typeface="Times New Roman" panose="02020603050405020304" pitchFamily="18" charset="0"/>
                <a:cs typeface="Times New Roman" panose="02020603050405020304" pitchFamily="18" charset="0"/>
              </a:rPr>
              <a:t>/</a:t>
            </a:r>
            <a:r>
              <a:rPr lang="de-DE" sz="2400" dirty="0" err="1">
                <a:latin typeface="Times New Roman" panose="02020603050405020304" pitchFamily="18" charset="0"/>
                <a:cs typeface="Times New Roman" panose="02020603050405020304" pitchFamily="18" charset="0"/>
              </a:rPr>
              <a:t>identification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for</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first</a:t>
            </a:r>
            <a:r>
              <a:rPr lang="de-DE" sz="2400" dirty="0">
                <a:latin typeface="Times New Roman" panose="02020603050405020304" pitchFamily="18" charset="0"/>
                <a:cs typeface="Times New Roman" panose="02020603050405020304" pitchFamily="18" charset="0"/>
              </a:rPr>
              <a:t> time in </a:t>
            </a:r>
            <a:r>
              <a:rPr lang="de-DE" sz="2400" dirty="0" err="1">
                <a:latin typeface="Times New Roman" panose="02020603050405020304" pitchFamily="18" charset="0"/>
                <a:cs typeface="Times New Roman" panose="02020603050405020304" pitchFamily="18" charset="0"/>
              </a:rPr>
              <a:t>paragraph</a:t>
            </a:r>
            <a:r>
              <a:rPr lang="de-DE" sz="2400" dirty="0">
                <a:latin typeface="Times New Roman" panose="02020603050405020304" pitchFamily="18" charset="0"/>
                <a:cs typeface="Times New Roman" panose="02020603050405020304" pitchFamily="18" charset="0"/>
              </a:rPr>
              <a:t> 1.2.3.8. </a:t>
            </a:r>
            <a:r>
              <a:rPr lang="de-DE" sz="2400" dirty="0" err="1">
                <a:latin typeface="Times New Roman" panose="02020603050405020304" pitchFamily="18" charset="0"/>
                <a:cs typeface="Times New Roman" panose="02020603050405020304" pitchFamily="18" charset="0"/>
              </a:rPr>
              <a:t>of</a:t>
            </a:r>
            <a:r>
              <a:rPr lang="de-DE" sz="2400" dirty="0">
                <a:latin typeface="Times New Roman" panose="02020603050405020304" pitchFamily="18" charset="0"/>
                <a:cs typeface="Times New Roman" panose="02020603050405020304" pitchFamily="18" charset="0"/>
              </a:rPr>
              <a:t> GTR 15. </a:t>
            </a:r>
            <a:br>
              <a:rPr lang="de-DE" sz="2400" dirty="0">
                <a:latin typeface="Times New Roman" panose="02020603050405020304" pitchFamily="18" charset="0"/>
                <a:cs typeface="Times New Roman" panose="02020603050405020304" pitchFamily="18" charset="0"/>
              </a:rPr>
            </a:br>
            <a:endParaRPr lang="de-DE"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DC </a:t>
            </a:r>
            <a:r>
              <a:rPr lang="de-DE" sz="2400" dirty="0" err="1">
                <a:latin typeface="Times New Roman" panose="02020603050405020304" pitchFamily="18" charset="0"/>
                <a:cs typeface="Times New Roman" panose="02020603050405020304" pitchFamily="18" charset="0"/>
              </a:rPr>
              <a:t>proposes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following</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1.2.3.8.	Determination of </a:t>
            </a:r>
            <a:r>
              <a:rPr lang="en-US" sz="2400" b="1" dirty="0">
                <a:solidFill>
                  <a:srgbClr val="FF0000"/>
                </a:solidFill>
                <a:latin typeface="Times New Roman" panose="02020603050405020304" pitchFamily="18" charset="0"/>
                <a:cs typeface="Times New Roman" panose="02020603050405020304" pitchFamily="18" charset="0"/>
              </a:rPr>
              <a:t>the acceptance values  </a:t>
            </a:r>
            <a:r>
              <a:rPr lang="en-US" sz="2400" dirty="0">
                <a:latin typeface="Times New Roman" panose="02020603050405020304" pitchFamily="18" charset="0"/>
                <a:cs typeface="Times New Roman" panose="02020603050405020304" pitchFamily="18" charset="0"/>
              </a:rPr>
              <a:t>dCO2</a:t>
            </a:r>
            <a:r>
              <a:rPr lang="en-US" sz="2400" baseline="-25000" dirty="0">
                <a:latin typeface="Times New Roman" panose="02020603050405020304" pitchFamily="18" charset="0"/>
                <a:cs typeface="Times New Roman" panose="02020603050405020304" pitchFamily="18" charset="0"/>
              </a:rPr>
              <a:t>1</a:t>
            </a:r>
            <a:r>
              <a:rPr lang="en-US" sz="2400" dirty="0">
                <a:latin typeface="Times New Roman" panose="02020603050405020304" pitchFamily="18" charset="0"/>
                <a:cs typeface="Times New Roman" panose="02020603050405020304" pitchFamily="18" charset="0"/>
              </a:rPr>
              <a:t>, dCO2</a:t>
            </a:r>
            <a:r>
              <a:rPr lang="en-US" sz="2400" baseline="-25000" dirty="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 and dCO2</a:t>
            </a:r>
            <a:r>
              <a:rPr lang="en-US" sz="2400" baseline="-25000" dirty="0">
                <a:latin typeface="Times New Roman" panose="02020603050405020304" pitchFamily="18" charset="0"/>
                <a:cs typeface="Times New Roman" panose="02020603050405020304" pitchFamily="18" charset="0"/>
              </a:rPr>
              <a:t>3</a:t>
            </a:r>
            <a:r>
              <a:rPr lang="de-DE" sz="2400" dirty="0">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endParaRPr lang="en-GB"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6 Test Procedure</a:t>
            </a:r>
            <a:endParaRPr lang="en-GB" sz="2800" dirty="0"/>
          </a:p>
        </p:txBody>
      </p:sp>
      <p:sp>
        <p:nvSpPr>
          <p:cNvPr id="4" name="Textfeld 3">
            <a:extLst>
              <a:ext uri="{FF2B5EF4-FFF2-40B4-BE49-F238E27FC236}">
                <a16:creationId xmlns:a16="http://schemas.microsoft.com/office/drawing/2014/main" id="{4A9336B1-4DCB-469B-AC98-3B9ABE4A121E}"/>
              </a:ext>
            </a:extLst>
          </p:cNvPr>
          <p:cNvSpPr txBox="1"/>
          <p:nvPr/>
        </p:nvSpPr>
        <p:spPr>
          <a:xfrm>
            <a:off x="740961" y="4673160"/>
            <a:ext cx="7393369" cy="461665"/>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5" name="Grafik 4" descr="Lachendes Gesicht ohne Füllung">
            <a:extLst>
              <a:ext uri="{FF2B5EF4-FFF2-40B4-BE49-F238E27FC236}">
                <a16:creationId xmlns:a16="http://schemas.microsoft.com/office/drawing/2014/main" id="{DA7503F3-7E78-49C9-9E03-AD32AC999C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4033780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5262979"/>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Paragraphs </a:t>
            </a:r>
            <a:r>
              <a:rPr lang="de-DE" sz="2400" b="1" dirty="0">
                <a:latin typeface="Times New Roman" panose="02020603050405020304" pitchFamily="18" charset="0"/>
                <a:cs typeface="Times New Roman" panose="02020603050405020304" pitchFamily="18" charset="0"/>
              </a:rPr>
              <a:t>3.2.1.1.1. </a:t>
            </a:r>
            <a:r>
              <a:rPr lang="de-DE" sz="2400" dirty="0">
                <a:latin typeface="Times New Roman" panose="02020603050405020304" pitchFamily="18" charset="0"/>
                <a:cs typeface="Times New Roman" panose="02020603050405020304" pitchFamily="18" charset="0"/>
              </a:rPr>
              <a:t>(</a:t>
            </a:r>
            <a:r>
              <a:rPr lang="de-DE" sz="2400" i="1" dirty="0" err="1">
                <a:latin typeface="Times New Roman" panose="02020603050405020304" pitchFamily="18" charset="0"/>
                <a:cs typeface="Times New Roman" panose="02020603050405020304" pitchFamily="18" charset="0"/>
              </a:rPr>
              <a:t>dilution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factor</a:t>
            </a:r>
            <a:r>
              <a:rPr lang="de-DE" sz="2400" i="1" dirty="0">
                <a:latin typeface="Times New Roman" panose="02020603050405020304" pitchFamily="18" charset="0"/>
                <a:cs typeface="Times New Roman" panose="02020603050405020304" pitchFamily="18" charset="0"/>
              </a:rPr>
              <a:t> DF</a:t>
            </a:r>
            <a:r>
              <a:rPr lang="de-DE" sz="2400" dirty="0">
                <a:latin typeface="Times New Roman" panose="02020603050405020304" pitchFamily="18" charset="0"/>
                <a:cs typeface="Times New Roman" panose="02020603050405020304" pitchFamily="18" charset="0"/>
              </a:rPr>
              <a:t>): The </a:t>
            </a:r>
            <a:r>
              <a:rPr lang="de-DE" sz="2400" dirty="0" err="1">
                <a:latin typeface="Times New Roman" panose="02020603050405020304" pitchFamily="18" charset="0"/>
                <a:cs typeface="Times New Roman" panose="02020603050405020304" pitchFamily="18" charset="0"/>
              </a:rPr>
              <a:t>term</a:t>
            </a:r>
            <a:r>
              <a:rPr lang="de-DE" sz="2400" dirty="0">
                <a:latin typeface="Times New Roman" panose="02020603050405020304" pitchFamily="18" charset="0"/>
                <a:cs typeface="Times New Roman" panose="02020603050405020304" pitchFamily="18" charset="0"/>
              </a:rPr>
              <a:t> "n" was not </a:t>
            </a:r>
            <a:r>
              <a:rPr lang="de-DE" sz="2400" dirty="0" err="1">
                <a:latin typeface="Times New Roman" panose="02020603050405020304" pitchFamily="18" charset="0"/>
                <a:cs typeface="Times New Roman" panose="02020603050405020304" pitchFamily="18" charset="0"/>
              </a:rPr>
              <a:t>defined</a:t>
            </a:r>
            <a:r>
              <a:rPr lang="de-DE" sz="2400" dirty="0">
                <a:latin typeface="Times New Roman" panose="02020603050405020304" pitchFamily="18" charset="0"/>
                <a:cs typeface="Times New Roman" panose="02020603050405020304" pitchFamily="18" charset="0"/>
              </a:rPr>
              <a:t>. </a:t>
            </a:r>
            <a:br>
              <a:rPr lang="de-DE" sz="2400" dirty="0">
                <a:latin typeface="Times New Roman" panose="02020603050405020304" pitchFamily="18" charset="0"/>
                <a:cs typeface="Times New Roman" panose="02020603050405020304" pitchFamily="18" charset="0"/>
              </a:rPr>
            </a:br>
            <a:r>
              <a:rPr lang="de-DE" sz="2400" dirty="0" err="1">
                <a:latin typeface="Times New Roman" panose="02020603050405020304" pitchFamily="18" charset="0"/>
                <a:cs typeface="Times New Roman" panose="02020603050405020304" pitchFamily="18" charset="0"/>
              </a:rPr>
              <a:t>It</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has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been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defined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as</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de-DE" sz="2400" dirty="0">
              <a:latin typeface="Times New Roman" panose="02020603050405020304" pitchFamily="18" charset="0"/>
              <a:cs typeface="Times New Roman" panose="02020603050405020304" pitchFamily="18" charset="0"/>
            </a:endParaRPr>
          </a:p>
          <a:p>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de-DE" sz="2400" dirty="0">
              <a:latin typeface="Times New Roman" panose="02020603050405020304" pitchFamily="18" charset="0"/>
              <a:cs typeface="Times New Roman" panose="02020603050405020304" pitchFamily="18" charset="0"/>
            </a:endParaRPr>
          </a:p>
          <a:p>
            <a:endParaRPr lang="de-DE"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7 Calculations</a:t>
            </a:r>
            <a:endParaRPr lang="en-GB" sz="2800" dirty="0"/>
          </a:p>
        </p:txBody>
      </p:sp>
      <p:pic>
        <p:nvPicPr>
          <p:cNvPr id="4" name="Grafik 3">
            <a:extLst>
              <a:ext uri="{FF2B5EF4-FFF2-40B4-BE49-F238E27FC236}">
                <a16:creationId xmlns:a16="http://schemas.microsoft.com/office/drawing/2014/main" id="{5117FFDF-EAA2-43BE-B9FE-299EF8526BA6}"/>
              </a:ext>
            </a:extLst>
          </p:cNvPr>
          <p:cNvPicPr>
            <a:picLocks noChangeAspect="1"/>
          </p:cNvPicPr>
          <p:nvPr/>
        </p:nvPicPr>
        <p:blipFill>
          <a:blip r:embed="rId2"/>
          <a:stretch>
            <a:fillRect/>
          </a:stretch>
        </p:blipFill>
        <p:spPr>
          <a:xfrm>
            <a:off x="2004132" y="1777153"/>
            <a:ext cx="8601992" cy="4233107"/>
          </a:xfrm>
          <a:prstGeom prst="rect">
            <a:avLst/>
          </a:prstGeom>
        </p:spPr>
      </p:pic>
      <p:cxnSp>
        <p:nvCxnSpPr>
          <p:cNvPr id="10" name="Gerade Verbindung mit Pfeil 9">
            <a:extLst>
              <a:ext uri="{FF2B5EF4-FFF2-40B4-BE49-F238E27FC236}">
                <a16:creationId xmlns:a16="http://schemas.microsoft.com/office/drawing/2014/main" id="{12F99DBC-0607-44C4-B9EB-30DD623DCB94}"/>
              </a:ext>
            </a:extLst>
          </p:cNvPr>
          <p:cNvCxnSpPr>
            <a:cxnSpLocks/>
          </p:cNvCxnSpPr>
          <p:nvPr/>
        </p:nvCxnSpPr>
        <p:spPr>
          <a:xfrm flipH="1">
            <a:off x="5250276" y="2231760"/>
            <a:ext cx="1221129" cy="4687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a:extLst>
              <a:ext uri="{FF2B5EF4-FFF2-40B4-BE49-F238E27FC236}">
                <a16:creationId xmlns:a16="http://schemas.microsoft.com/office/drawing/2014/main" id="{50E519E3-E12A-4E2B-958A-6ED568C6DFD6}"/>
              </a:ext>
            </a:extLst>
          </p:cNvPr>
          <p:cNvCxnSpPr>
            <a:cxnSpLocks/>
          </p:cNvCxnSpPr>
          <p:nvPr/>
        </p:nvCxnSpPr>
        <p:spPr>
          <a:xfrm flipH="1">
            <a:off x="5860841" y="2231760"/>
            <a:ext cx="615531" cy="93536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feld 8">
            <a:extLst>
              <a:ext uri="{FF2B5EF4-FFF2-40B4-BE49-F238E27FC236}">
                <a16:creationId xmlns:a16="http://schemas.microsoft.com/office/drawing/2014/main" id="{EA20801D-63AB-4278-B197-2C6286D5FAEB}"/>
              </a:ext>
            </a:extLst>
          </p:cNvPr>
          <p:cNvSpPr txBox="1"/>
          <p:nvPr/>
        </p:nvSpPr>
        <p:spPr>
          <a:xfrm>
            <a:off x="8031708" y="4507641"/>
            <a:ext cx="3295934" cy="1200329"/>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8" name="Grafik 7" descr="Lachendes Gesicht ohne Füllung">
            <a:extLst>
              <a:ext uri="{FF2B5EF4-FFF2-40B4-BE49-F238E27FC236}">
                <a16:creationId xmlns:a16="http://schemas.microsoft.com/office/drawing/2014/main" id="{58BB21D8-0EF3-49CF-B8FC-37A9FCD312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42686912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5632311"/>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Paragraph </a:t>
            </a:r>
            <a:r>
              <a:rPr lang="de-DE" sz="2400" b="1" dirty="0">
                <a:latin typeface="Times New Roman" panose="02020603050405020304" pitchFamily="18" charset="0"/>
                <a:cs typeface="Times New Roman" panose="02020603050405020304" pitchFamily="18" charset="0"/>
              </a:rPr>
              <a:t>3.2.1.1.3.2.</a:t>
            </a:r>
            <a:r>
              <a:rPr lang="de-DE" sz="2400"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methane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response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Typos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corrected</a:t>
            </a:r>
            <a:r>
              <a:rPr lang="de-DE" sz="2400" dirty="0">
                <a:latin typeface="Times New Roman" panose="02020603050405020304" pitchFamily="18" charset="0"/>
                <a:cs typeface="Times New Roman" panose="02020603050405020304" pitchFamily="18" charset="0"/>
              </a:rPr>
              <a:t>. The </a:t>
            </a:r>
            <a:r>
              <a:rPr lang="de-DE" sz="2400" dirty="0" err="1">
                <a:latin typeface="Times New Roman" panose="02020603050405020304" pitchFamily="18" charset="0"/>
                <a:cs typeface="Times New Roman" panose="02020603050405020304" pitchFamily="18" charset="0"/>
              </a:rPr>
              <a:t>entire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paragraph</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is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reworked</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this</a:t>
            </a:r>
            <a:r>
              <a:rPr lang="de-DE" sz="2400" dirty="0">
                <a:latin typeface="Times New Roman" panose="02020603050405020304" pitchFamily="18" charset="0"/>
                <a:cs typeface="Times New Roman" panose="02020603050405020304" pitchFamily="18" charset="0"/>
              </a:rPr>
              <a:t> IWG.</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de-DE"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de-DE" sz="2400" b="1"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7 Calculations</a:t>
            </a:r>
            <a:endParaRPr lang="en-GB" sz="2800" dirty="0"/>
          </a:p>
        </p:txBody>
      </p:sp>
      <p:pic>
        <p:nvPicPr>
          <p:cNvPr id="2" name="Grafik 1">
            <a:extLst>
              <a:ext uri="{FF2B5EF4-FFF2-40B4-BE49-F238E27FC236}">
                <a16:creationId xmlns:a16="http://schemas.microsoft.com/office/drawing/2014/main" id="{7EF7CF69-2506-4536-BE2B-64B03B9031A1}"/>
              </a:ext>
            </a:extLst>
          </p:cNvPr>
          <p:cNvPicPr>
            <a:picLocks noChangeAspect="1"/>
          </p:cNvPicPr>
          <p:nvPr/>
        </p:nvPicPr>
        <p:blipFill>
          <a:blip r:embed="rId2"/>
          <a:stretch>
            <a:fillRect/>
          </a:stretch>
        </p:blipFill>
        <p:spPr>
          <a:xfrm>
            <a:off x="1475427" y="1861391"/>
            <a:ext cx="6604353" cy="4704131"/>
          </a:xfrm>
          <a:prstGeom prst="rect">
            <a:avLst/>
          </a:prstGeom>
        </p:spPr>
      </p:pic>
      <p:sp>
        <p:nvSpPr>
          <p:cNvPr id="5" name="Textfeld 4">
            <a:extLst>
              <a:ext uri="{FF2B5EF4-FFF2-40B4-BE49-F238E27FC236}">
                <a16:creationId xmlns:a16="http://schemas.microsoft.com/office/drawing/2014/main" id="{6E388ADB-C562-4091-98C5-74FA55FFFEF7}"/>
              </a:ext>
            </a:extLst>
          </p:cNvPr>
          <p:cNvSpPr txBox="1"/>
          <p:nvPr/>
        </p:nvSpPr>
        <p:spPr>
          <a:xfrm>
            <a:off x="8079780" y="3122393"/>
            <a:ext cx="3295934" cy="1200329"/>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6" name="Grafik 5" descr="Lachendes Gesicht ohne Füllung">
            <a:extLst>
              <a:ext uri="{FF2B5EF4-FFF2-40B4-BE49-F238E27FC236}">
                <a16:creationId xmlns:a16="http://schemas.microsoft.com/office/drawing/2014/main" id="{A25474F2-E121-4E0D-838F-1F1944B3EC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4072467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4507644"/>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Paragraph </a:t>
                </a:r>
                <a:r>
                  <a:rPr lang="de-DE" sz="2400" b="1" dirty="0">
                    <a:latin typeface="Times New Roman" panose="02020603050405020304" pitchFamily="18" charset="0"/>
                    <a:cs typeface="Times New Roman" panose="02020603050405020304" pitchFamily="18" charset="0"/>
                  </a:rPr>
                  <a:t>3.2.1.1.4.</a:t>
                </a:r>
                <a:r>
                  <a:rPr lang="de-DE" sz="2400"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flow-weighted</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arithmetic</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average</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concentration</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calculation</a:t>
                </a:r>
                <a:r>
                  <a:rPr lang="de-DE" sz="2400" dirty="0">
                    <a:latin typeface="Times New Roman" panose="02020603050405020304" pitchFamily="18" charset="0"/>
                    <a:cs typeface="Times New Roman" panose="02020603050405020304" pitchFamily="18" charset="0"/>
                  </a:rPr>
                  <a:t>): The </a:t>
                </a:r>
                <a:r>
                  <a:rPr lang="de-DE" sz="2400" dirty="0" err="1">
                    <a:latin typeface="Times New Roman" panose="02020603050405020304" pitchFamily="18" charset="0"/>
                    <a:cs typeface="Times New Roman" panose="02020603050405020304" pitchFamily="18" charset="0"/>
                  </a:rPr>
                  <a:t>term</a:t>
                </a:r>
                <a:r>
                  <a:rPr lang="de-DE" sz="2400" dirty="0">
                    <a:latin typeface="Times New Roman" panose="02020603050405020304" pitchFamily="18" charset="0"/>
                    <a:cs typeface="Times New Roman" panose="02020603050405020304" pitchFamily="18" charset="0"/>
                  </a:rPr>
                  <a:t> "</a:t>
                </a:r>
                <a:r>
                  <a:rPr lang="de-DE" sz="2400" b="1" dirty="0">
                    <a:solidFill>
                      <a:srgbClr val="FF0000"/>
                    </a:solidFill>
                    <a:latin typeface="Times New Roman" panose="02020603050405020304" pitchFamily="18" charset="0"/>
                    <a:cs typeface="Times New Roman" panose="02020603050405020304" pitchFamily="18" charset="0"/>
                  </a:rPr>
                  <a:t>n</a:t>
                </a:r>
                <a:r>
                  <a:rPr lang="de-DE" sz="2400" dirty="0">
                    <a:latin typeface="Times New Roman" panose="02020603050405020304" pitchFamily="18" charset="0"/>
                    <a:cs typeface="Times New Roman" panose="02020603050405020304" pitchFamily="18" charset="0"/>
                  </a:rPr>
                  <a:t>" in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equation</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14:m>
                  <m:oMath xmlns:m="http://schemas.openxmlformats.org/officeDocument/2006/math">
                    <m:sSub>
                      <m:sSubPr>
                        <m:ctrlPr>
                          <a:rPr lang="de-DE" sz="2400" i="1">
                            <a:latin typeface="Cambria Math" panose="02040503050406030204" pitchFamily="18" charset="0"/>
                          </a:rPr>
                        </m:ctrlPr>
                      </m:sSubPr>
                      <m:e>
                        <m:r>
                          <m:rPr>
                            <m:sty m:val="p"/>
                          </m:rPr>
                          <a:rPr lang="en-GB" sz="2400">
                            <a:latin typeface="Cambria Math" panose="02040503050406030204" pitchFamily="18" charset="0"/>
                          </a:rPr>
                          <m:t>C</m:t>
                        </m:r>
                      </m:e>
                      <m:sub>
                        <m:r>
                          <m:rPr>
                            <m:sty m:val="p"/>
                          </m:rPr>
                          <a:rPr lang="en-GB" sz="2400">
                            <a:latin typeface="Cambria Math" panose="02040503050406030204" pitchFamily="18" charset="0"/>
                          </a:rPr>
                          <m:t>e</m:t>
                        </m:r>
                      </m:sub>
                    </m:sSub>
                    <m:r>
                      <a:rPr lang="en-GB" sz="2400">
                        <a:latin typeface="Cambria Math" panose="02040503050406030204" pitchFamily="18" charset="0"/>
                      </a:rPr>
                      <m:t>=</m:t>
                    </m:r>
                    <m:f>
                      <m:fPr>
                        <m:ctrlPr>
                          <a:rPr lang="de-DE" sz="2400" i="1">
                            <a:latin typeface="Cambria Math" panose="02040503050406030204" pitchFamily="18" charset="0"/>
                          </a:rPr>
                        </m:ctrlPr>
                      </m:fPr>
                      <m:num>
                        <m:nary>
                          <m:naryPr>
                            <m:chr m:val="∑"/>
                            <m:limLoc m:val="undOvr"/>
                            <m:ctrlPr>
                              <a:rPr lang="de-DE" sz="2400" i="1">
                                <a:latin typeface="Cambria Math" panose="02040503050406030204" pitchFamily="18" charset="0"/>
                              </a:rPr>
                            </m:ctrlPr>
                          </m:naryPr>
                          <m:sub>
                            <m:r>
                              <m:rPr>
                                <m:sty m:val="p"/>
                              </m:rPr>
                              <a:rPr lang="en-GB" sz="2400">
                                <a:latin typeface="Cambria Math" panose="02040503050406030204" pitchFamily="18" charset="0"/>
                              </a:rPr>
                              <m:t>i</m:t>
                            </m:r>
                            <m:r>
                              <a:rPr lang="en-GB" sz="2400">
                                <a:latin typeface="Cambria Math" panose="02040503050406030204" pitchFamily="18" charset="0"/>
                              </a:rPr>
                              <m:t>=1</m:t>
                            </m:r>
                          </m:sub>
                          <m:sup>
                            <m:r>
                              <a:rPr lang="en-GB" sz="2400" b="1" i="1" smtClean="0">
                                <a:solidFill>
                                  <a:srgbClr val="FF0000"/>
                                </a:solidFill>
                                <a:latin typeface="Cambria Math" panose="02040503050406030204" pitchFamily="18" charset="0"/>
                              </a:rPr>
                              <m:t>𝐧</m:t>
                            </m:r>
                          </m:sup>
                          <m:e>
                            <m:sSub>
                              <m:sSubPr>
                                <m:ctrlPr>
                                  <a:rPr lang="de-DE" sz="2400" i="1">
                                    <a:latin typeface="Cambria Math" panose="02040503050406030204" pitchFamily="18" charset="0"/>
                                  </a:rPr>
                                </m:ctrlPr>
                              </m:sSubPr>
                              <m:e>
                                <m:r>
                                  <m:rPr>
                                    <m:sty m:val="p"/>
                                  </m:rPr>
                                  <a:rPr lang="en-GB" sz="2400">
                                    <a:latin typeface="Cambria Math" panose="02040503050406030204" pitchFamily="18" charset="0"/>
                                  </a:rPr>
                                  <m:t>q</m:t>
                                </m:r>
                              </m:e>
                              <m:sub>
                                <m:r>
                                  <m:rPr>
                                    <m:sty m:val="p"/>
                                  </m:rPr>
                                  <a:rPr lang="en-GB" sz="2400">
                                    <a:latin typeface="Cambria Math" panose="02040503050406030204" pitchFamily="18" charset="0"/>
                                  </a:rPr>
                                  <m:t>VCVS</m:t>
                                </m:r>
                              </m:sub>
                            </m:sSub>
                            <m:r>
                              <a:rPr lang="en-GB" sz="2400">
                                <a:latin typeface="Cambria Math" panose="02040503050406030204" pitchFamily="18" charset="0"/>
                              </a:rPr>
                              <m:t>(</m:t>
                            </m:r>
                            <m:r>
                              <m:rPr>
                                <m:sty m:val="p"/>
                              </m:rPr>
                              <a:rPr lang="en-GB" sz="2400">
                                <a:latin typeface="Cambria Math" panose="02040503050406030204" pitchFamily="18" charset="0"/>
                              </a:rPr>
                              <m:t>i</m:t>
                            </m:r>
                            <m:r>
                              <a:rPr lang="en-GB" sz="2400">
                                <a:latin typeface="Cambria Math" panose="02040503050406030204" pitchFamily="18" charset="0"/>
                              </a:rPr>
                              <m:t>)</m:t>
                            </m:r>
                          </m:e>
                        </m:nary>
                        <m:r>
                          <a:rPr lang="en-GB" sz="2400">
                            <a:latin typeface="Cambria Math" panose="02040503050406030204" pitchFamily="18" charset="0"/>
                          </a:rPr>
                          <m:t>×∆</m:t>
                        </m:r>
                        <m:r>
                          <m:rPr>
                            <m:sty m:val="p"/>
                          </m:rPr>
                          <a:rPr lang="en-GB" sz="2400">
                            <a:latin typeface="Cambria Math" panose="02040503050406030204" pitchFamily="18" charset="0"/>
                          </a:rPr>
                          <m:t>t</m:t>
                        </m:r>
                        <m:r>
                          <a:rPr lang="en-GB" sz="2400">
                            <a:latin typeface="Cambria Math" panose="02040503050406030204" pitchFamily="18" charset="0"/>
                          </a:rPr>
                          <m:t>×</m:t>
                        </m:r>
                        <m:r>
                          <m:rPr>
                            <m:sty m:val="p"/>
                          </m:rPr>
                          <a:rPr lang="en-GB" sz="2400">
                            <a:latin typeface="Cambria Math" panose="02040503050406030204" pitchFamily="18" charset="0"/>
                          </a:rPr>
                          <m:t>C</m:t>
                        </m:r>
                        <m:r>
                          <a:rPr lang="en-GB" sz="2400">
                            <a:latin typeface="Cambria Math" panose="02040503050406030204" pitchFamily="18" charset="0"/>
                          </a:rPr>
                          <m:t>(</m:t>
                        </m:r>
                        <m:r>
                          <m:rPr>
                            <m:sty m:val="p"/>
                          </m:rPr>
                          <a:rPr lang="en-GB" sz="2400">
                            <a:latin typeface="Cambria Math" panose="02040503050406030204" pitchFamily="18" charset="0"/>
                          </a:rPr>
                          <m:t>i</m:t>
                        </m:r>
                        <m:r>
                          <a:rPr lang="en-GB" sz="2400">
                            <a:latin typeface="Cambria Math" panose="02040503050406030204" pitchFamily="18" charset="0"/>
                          </a:rPr>
                          <m:t>)</m:t>
                        </m:r>
                      </m:num>
                      <m:den>
                        <m:r>
                          <m:rPr>
                            <m:sty m:val="p"/>
                          </m:rPr>
                          <a:rPr lang="en-GB" sz="2400">
                            <a:latin typeface="Cambria Math" panose="02040503050406030204" pitchFamily="18" charset="0"/>
                          </a:rPr>
                          <m:t>V</m:t>
                        </m:r>
                      </m:den>
                    </m:f>
                  </m:oMath>
                </a14:m>
                <a:endParaRPr lang="de-DE" sz="2400" dirty="0"/>
              </a:p>
              <a:p>
                <a:pPr marL="357188" indent="-357188"/>
                <a:br>
                  <a:rPr lang="de-DE" sz="2400" dirty="0">
                    <a:latin typeface="Times New Roman" panose="02020603050405020304" pitchFamily="18" charset="0"/>
                    <a:cs typeface="Times New Roman" panose="02020603050405020304" pitchFamily="18" charset="0"/>
                  </a:rPr>
                </a:br>
                <a:r>
                  <a:rPr lang="de-DE" sz="2400" dirty="0">
                    <a:latin typeface="Times New Roman" panose="02020603050405020304" pitchFamily="18" charset="0"/>
                    <a:cs typeface="Times New Roman" panose="02020603050405020304" pitchFamily="18" charset="0"/>
                  </a:rPr>
                  <a:t>was not </a:t>
                </a:r>
                <a:r>
                  <a:rPr lang="de-DE" sz="2400" dirty="0" err="1">
                    <a:latin typeface="Times New Roman" panose="02020603050405020304" pitchFamily="18" charset="0"/>
                    <a:cs typeface="Times New Roman" panose="02020603050405020304" pitchFamily="18" charset="0"/>
                  </a:rPr>
                  <a:t>defined</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r>
                  <a:rPr lang="de-DE" sz="2400" dirty="0" err="1">
                    <a:latin typeface="Times New Roman" panose="02020603050405020304" pitchFamily="18" charset="0"/>
                    <a:cs typeface="Times New Roman" panose="02020603050405020304" pitchFamily="18" charset="0"/>
                  </a:rPr>
                  <a:t>It</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has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been</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defined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as</a:t>
                </a:r>
                <a:r>
                  <a:rPr lang="de-DE" sz="2400"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r>
                  <a:rPr lang="de-DE" sz="2400" b="1" dirty="0">
                    <a:solidFill>
                      <a:srgbClr val="FF0000"/>
                    </a:solidFill>
                    <a:latin typeface="Times New Roman" panose="02020603050405020304" pitchFamily="18" charset="0"/>
                    <a:cs typeface="Times New Roman" panose="02020603050405020304" pitchFamily="18" charset="0"/>
                  </a:rPr>
                  <a:t>		n		</a:t>
                </a:r>
                <a:r>
                  <a:rPr lang="de-DE" sz="2400" b="1" dirty="0" err="1">
                    <a:solidFill>
                      <a:srgbClr val="FF0000"/>
                    </a:solidFill>
                    <a:latin typeface="Times New Roman" panose="02020603050405020304" pitchFamily="18" charset="0"/>
                    <a:cs typeface="Times New Roman" panose="02020603050405020304" pitchFamily="18" charset="0"/>
                  </a:rPr>
                  <a:t>is</a:t>
                </a:r>
                <a:r>
                  <a:rPr lang="de-DE" sz="2400" b="1" dirty="0">
                    <a:solidFill>
                      <a:srgbClr val="FF0000"/>
                    </a:solidFill>
                    <a:latin typeface="Times New Roman" panose="02020603050405020304" pitchFamily="18" charset="0"/>
                    <a:cs typeface="Times New Roman" panose="02020603050405020304" pitchFamily="18" charset="0"/>
                  </a:rPr>
                  <a:t> </a:t>
                </a:r>
                <a:r>
                  <a:rPr lang="de-DE" sz="2400" b="1" dirty="0" err="1">
                    <a:solidFill>
                      <a:srgbClr val="FF0000"/>
                    </a:solidFill>
                    <a:latin typeface="Times New Roman" panose="02020603050405020304" pitchFamily="18" charset="0"/>
                    <a:cs typeface="Times New Roman" panose="02020603050405020304" pitchFamily="18" charset="0"/>
                  </a:rPr>
                  <a:t>the</a:t>
                </a:r>
                <a:r>
                  <a:rPr lang="de-DE" sz="2400" b="1" dirty="0">
                    <a:solidFill>
                      <a:srgbClr val="FF0000"/>
                    </a:solidFill>
                    <a:latin typeface="Times New Roman" panose="02020603050405020304" pitchFamily="18" charset="0"/>
                    <a:cs typeface="Times New Roman" panose="02020603050405020304" pitchFamily="18" charset="0"/>
                  </a:rPr>
                  <a:t> </a:t>
                </a:r>
                <a:r>
                  <a:rPr lang="de-DE" sz="2400" b="1" dirty="0" err="1">
                    <a:solidFill>
                      <a:srgbClr val="FF0000"/>
                    </a:solidFill>
                    <a:latin typeface="Times New Roman" panose="02020603050405020304" pitchFamily="18" charset="0"/>
                    <a:cs typeface="Times New Roman" panose="02020603050405020304" pitchFamily="18" charset="0"/>
                  </a:rPr>
                  <a:t>test</a:t>
                </a:r>
                <a:r>
                  <a:rPr lang="de-DE" sz="2400" b="1" dirty="0">
                    <a:solidFill>
                      <a:srgbClr val="FF0000"/>
                    </a:solidFill>
                    <a:latin typeface="Times New Roman" panose="02020603050405020304" pitchFamily="18" charset="0"/>
                    <a:cs typeface="Times New Roman" panose="02020603050405020304" pitchFamily="18" charset="0"/>
                  </a:rPr>
                  <a:t> time, s.</a:t>
                </a:r>
                <a:br>
                  <a:rPr lang="de-DE" sz="2400" b="1" dirty="0">
                    <a:solidFill>
                      <a:srgbClr val="FF0000"/>
                    </a:solidFill>
                    <a:latin typeface="Times New Roman" panose="02020603050405020304" pitchFamily="18" charset="0"/>
                    <a:cs typeface="Times New Roman" panose="02020603050405020304" pitchFamily="18" charset="0"/>
                  </a:rPr>
                </a:br>
                <a:endParaRPr lang="en-GB" sz="2400" b="1"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7" name="Textfeld 6">
                <a:extLst>
                  <a:ext uri="{FF2B5EF4-FFF2-40B4-BE49-F238E27FC236}">
                    <a16:creationId xmlns:a16="http://schemas.microsoft.com/office/drawing/2014/main" id="{19E2A9BB-33C0-47A3-88DB-6C3DADDF9F02}"/>
                  </a:ext>
                </a:extLst>
              </p:cNvPr>
              <p:cNvSpPr txBox="1">
                <a:spLocks noRot="1" noChangeAspect="1" noMove="1" noResize="1" noEditPoints="1" noAdjustHandles="1" noChangeArrowheads="1" noChangeShapeType="1" noTextEdit="1"/>
              </p:cNvSpPr>
              <p:nvPr/>
            </p:nvSpPr>
            <p:spPr>
              <a:xfrm>
                <a:off x="740961" y="1024274"/>
                <a:ext cx="10710078" cy="4507644"/>
              </a:xfrm>
              <a:prstGeom prst="rect">
                <a:avLst/>
              </a:prstGeom>
              <a:blipFill>
                <a:blip r:embed="rId2"/>
                <a:stretch>
                  <a:fillRect l="-624" t="-671" r="-1022"/>
                </a:stretch>
              </a:blipFill>
              <a:ln w="38100">
                <a:solidFill>
                  <a:srgbClr val="FF0000"/>
                </a:solidFill>
              </a:ln>
            </p:spPr>
            <p:txBody>
              <a:bodyPr/>
              <a:lstStyle/>
              <a:p>
                <a:r>
                  <a:rPr lang="en-GB">
                    <a:noFill/>
                  </a:rPr>
                  <a:t> </a:t>
                </a:r>
              </a:p>
            </p:txBody>
          </p:sp>
        </mc:Fallback>
      </mc:AlternateContent>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7 Calculations</a:t>
            </a:r>
            <a:endParaRPr lang="en-GB" sz="2800" dirty="0"/>
          </a:p>
        </p:txBody>
      </p:sp>
      <p:cxnSp>
        <p:nvCxnSpPr>
          <p:cNvPr id="4" name="Gerade Verbindung mit Pfeil 3">
            <a:extLst>
              <a:ext uri="{FF2B5EF4-FFF2-40B4-BE49-F238E27FC236}">
                <a16:creationId xmlns:a16="http://schemas.microsoft.com/office/drawing/2014/main" id="{DA2C9985-F08E-4DC2-B930-351E0A73A8F9}"/>
              </a:ext>
            </a:extLst>
          </p:cNvPr>
          <p:cNvCxnSpPr>
            <a:cxnSpLocks/>
          </p:cNvCxnSpPr>
          <p:nvPr/>
        </p:nvCxnSpPr>
        <p:spPr>
          <a:xfrm flipH="1">
            <a:off x="5044576" y="1737585"/>
            <a:ext cx="1221129" cy="4687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feld 4">
            <a:extLst>
              <a:ext uri="{FF2B5EF4-FFF2-40B4-BE49-F238E27FC236}">
                <a16:creationId xmlns:a16="http://schemas.microsoft.com/office/drawing/2014/main" id="{863B4866-05D5-44A1-A8B4-77D88127C3E5}"/>
              </a:ext>
            </a:extLst>
          </p:cNvPr>
          <p:cNvSpPr txBox="1"/>
          <p:nvPr/>
        </p:nvSpPr>
        <p:spPr>
          <a:xfrm>
            <a:off x="7840639" y="3047330"/>
            <a:ext cx="3295934" cy="1200329"/>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6" name="Grafik 5" descr="Lachendes Gesicht ohne Füllung">
            <a:extLst>
              <a:ext uri="{FF2B5EF4-FFF2-40B4-BE49-F238E27FC236}">
                <a16:creationId xmlns:a16="http://schemas.microsoft.com/office/drawing/2014/main" id="{D2316B79-989A-48B0-BA7E-FB8252CA44B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17454340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24274"/>
            <a:ext cx="10710078" cy="4154984"/>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de-DE" sz="2400" dirty="0">
                <a:latin typeface="Times New Roman" panose="02020603050405020304" pitchFamily="18" charset="0"/>
                <a:cs typeface="Times New Roman" panose="02020603050405020304" pitchFamily="18" charset="0"/>
              </a:rPr>
              <a:t>Table </a:t>
            </a:r>
            <a:r>
              <a:rPr lang="de-DE" sz="2400" b="1" dirty="0">
                <a:latin typeface="Times New Roman" panose="02020603050405020304" pitchFamily="18" charset="0"/>
                <a:cs typeface="Times New Roman" panose="02020603050405020304" pitchFamily="18" charset="0"/>
              </a:rPr>
              <a:t>A8.App5/1</a:t>
            </a:r>
            <a:r>
              <a:rPr lang="de-DE" sz="2400"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parameters</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of</a:t>
            </a:r>
            <a:r>
              <a:rPr lang="de-DE" sz="2400" i="1" dirty="0">
                <a:latin typeface="Times New Roman" panose="02020603050405020304" pitchFamily="18" charset="0"/>
                <a:cs typeface="Times New Roman" panose="02020603050405020304" pitchFamily="18" charset="0"/>
              </a:rPr>
              <a:t> </a:t>
            </a:r>
            <a:r>
              <a:rPr lang="de-DE" sz="2400" i="1" dirty="0" err="1">
                <a:latin typeface="Times New Roman" panose="02020603050405020304" pitchFamily="18" charset="0"/>
                <a:cs typeface="Times New Roman" panose="02020603050405020304" pitchFamily="18" charset="0"/>
              </a:rPr>
              <a:t>fractional</a:t>
            </a:r>
            <a:r>
              <a:rPr lang="de-DE" sz="2400" i="1" dirty="0">
                <a:latin typeface="Times New Roman" panose="02020603050405020304" pitchFamily="18" charset="0"/>
                <a:cs typeface="Times New Roman" panose="02020603050405020304" pitchFamily="18" charset="0"/>
              </a:rPr>
              <a:t> UFs</a:t>
            </a:r>
            <a:r>
              <a:rPr lang="de-DE" sz="2400" dirty="0">
                <a:latin typeface="Times New Roman" panose="02020603050405020304" pitchFamily="18" charset="0"/>
                <a:cs typeface="Times New Roman" panose="02020603050405020304" pitchFamily="18" charset="0"/>
              </a:rPr>
              <a:t>): C1 </a:t>
            </a:r>
            <a:r>
              <a:rPr lang="de-DE" sz="2400" dirty="0" err="1">
                <a:latin typeface="Times New Roman" panose="02020603050405020304" pitchFamily="18" charset="0"/>
                <a:cs typeface="Times New Roman" panose="02020603050405020304" pitchFamily="18" charset="0"/>
              </a:rPr>
              <a:t>for</a:t>
            </a:r>
            <a:r>
              <a:rPr lang="de-DE" sz="2400" dirty="0">
                <a:latin typeface="Times New Roman" panose="02020603050405020304" pitchFamily="18" charset="0"/>
                <a:cs typeface="Times New Roman" panose="02020603050405020304" pitchFamily="18" charset="0"/>
              </a:rPr>
              <a:t> Japan </a:t>
            </a:r>
            <a:r>
              <a:rPr lang="de-DE" sz="2400" dirty="0" err="1">
                <a:latin typeface="Times New Roman" panose="02020603050405020304" pitchFamily="18" charset="0"/>
                <a:cs typeface="Times New Roman" panose="02020603050405020304" pitchFamily="18" charset="0"/>
              </a:rPr>
              <a:t>changed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from</a:t>
            </a:r>
            <a:r>
              <a:rPr lang="de-DE" sz="2400" dirty="0">
                <a:latin typeface="Times New Roman" panose="02020603050405020304" pitchFamily="18" charset="0"/>
                <a:cs typeface="Times New Roman" panose="02020603050405020304" pitchFamily="18" charset="0"/>
              </a:rPr>
              <a:t> 11.9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11.8. </a:t>
            </a:r>
            <a:r>
              <a:rPr lang="de-DE" sz="2400" dirty="0" err="1">
                <a:latin typeface="Times New Roman" panose="02020603050405020304" pitchFamily="18" charset="0"/>
                <a:cs typeface="Times New Roman" panose="02020603050405020304" pitchFamily="18" charset="0"/>
              </a:rPr>
              <a:t>Corrected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during</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March 2018 New </a:t>
            </a:r>
            <a:r>
              <a:rPr lang="de-DE" sz="2400" dirty="0" err="1">
                <a:latin typeface="Times New Roman" panose="02020603050405020304" pitchFamily="18" charset="0"/>
                <a:cs typeface="Times New Roman" panose="02020603050405020304" pitchFamily="18" charset="0"/>
              </a:rPr>
              <a:t>Issues</a:t>
            </a:r>
            <a:r>
              <a:rPr lang="de-DE" sz="2400" dirty="0">
                <a:latin typeface="Times New Roman" panose="02020603050405020304" pitchFamily="18" charset="0"/>
                <a:cs typeface="Times New Roman" panose="02020603050405020304" pitchFamily="18" charset="0"/>
              </a:rPr>
              <a:t> TF </a:t>
            </a:r>
            <a:r>
              <a:rPr lang="de-DE" sz="2400" dirty="0" err="1">
                <a:latin typeface="Times New Roman" panose="02020603050405020304" pitchFamily="18" charset="0"/>
                <a:cs typeface="Times New Roman" panose="02020603050405020304" pitchFamily="18" charset="0"/>
              </a:rPr>
              <a:t>meeting</a:t>
            </a:r>
            <a:r>
              <a:rPr lang="de-DE" sz="2400" dirty="0">
                <a:latin typeface="Times New Roman" panose="02020603050405020304" pitchFamily="18" charset="0"/>
                <a:cs typeface="Times New Roman" panose="02020603050405020304" pitchFamily="18" charset="0"/>
              </a:rPr>
              <a:t> in Paris. </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2477069" y="195732"/>
            <a:ext cx="6905767" cy="523220"/>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8 Electric vehicles</a:t>
            </a:r>
            <a:endParaRPr lang="en-GB" sz="2800" dirty="0"/>
          </a:p>
        </p:txBody>
      </p:sp>
      <p:pic>
        <p:nvPicPr>
          <p:cNvPr id="4" name="Grafik 3">
            <a:extLst>
              <a:ext uri="{FF2B5EF4-FFF2-40B4-BE49-F238E27FC236}">
                <a16:creationId xmlns:a16="http://schemas.microsoft.com/office/drawing/2014/main" id="{4D609268-A46A-42C6-B676-A837377EE88F}"/>
              </a:ext>
            </a:extLst>
          </p:cNvPr>
          <p:cNvPicPr>
            <a:picLocks noChangeAspect="1"/>
          </p:cNvPicPr>
          <p:nvPr/>
        </p:nvPicPr>
        <p:blipFill>
          <a:blip r:embed="rId2"/>
          <a:stretch>
            <a:fillRect/>
          </a:stretch>
        </p:blipFill>
        <p:spPr>
          <a:xfrm>
            <a:off x="825262" y="2119313"/>
            <a:ext cx="10625777" cy="2532140"/>
          </a:xfrm>
          <a:prstGeom prst="rect">
            <a:avLst/>
          </a:prstGeom>
        </p:spPr>
      </p:pic>
      <p:sp>
        <p:nvSpPr>
          <p:cNvPr id="5" name="Textfeld 4">
            <a:extLst>
              <a:ext uri="{FF2B5EF4-FFF2-40B4-BE49-F238E27FC236}">
                <a16:creationId xmlns:a16="http://schemas.microsoft.com/office/drawing/2014/main" id="{040137C3-312C-4DEB-8B4C-131E16592CF9}"/>
              </a:ext>
            </a:extLst>
          </p:cNvPr>
          <p:cNvSpPr txBox="1"/>
          <p:nvPr/>
        </p:nvSpPr>
        <p:spPr>
          <a:xfrm>
            <a:off x="740961" y="5515659"/>
            <a:ext cx="7724633" cy="461665"/>
          </a:xfrm>
          <a:prstGeom prst="rect">
            <a:avLst/>
          </a:prstGeom>
          <a:noFill/>
          <a:ln w="38100">
            <a:solidFill>
              <a:schemeClr val="accent1"/>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6" name="Grafik 5" descr="Lachendes Gesicht ohne Füllung">
            <a:extLst>
              <a:ext uri="{FF2B5EF4-FFF2-40B4-BE49-F238E27FC236}">
                <a16:creationId xmlns:a16="http://schemas.microsoft.com/office/drawing/2014/main" id="{74B55DCA-6242-4153-A08E-9788424B09F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871416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0" y="1136192"/>
            <a:ext cx="10710079" cy="4524315"/>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DC was requested at IWG 21 to come up with a definition of a "coastdown run". As a result, the following three terms have been defined and the input of this group is welcome.</a:t>
            </a:r>
          </a:p>
          <a:p>
            <a:endParaRPr lang="en-GB" sz="2400" dirty="0">
              <a:latin typeface="Times New Roman" panose="02020603050405020304" pitchFamily="18" charset="0"/>
              <a:cs typeface="Times New Roman" panose="02020603050405020304" pitchFamily="18" charset="0"/>
            </a:endParaRPr>
          </a:p>
          <a:p>
            <a:pPr marL="987425" indent="-987425"/>
            <a:r>
              <a:rPr lang="en-US" sz="2400" dirty="0">
                <a:latin typeface="Times New Roman" panose="02020603050405020304" pitchFamily="18" charset="0"/>
                <a:cs typeface="Times New Roman" panose="02020603050405020304" pitchFamily="18" charset="0"/>
              </a:rPr>
              <a:t>3.2.31. "</a:t>
            </a:r>
            <a:r>
              <a:rPr lang="en-US" sz="2400" i="1" dirty="0">
                <a:latin typeface="Times New Roman" panose="02020603050405020304" pitchFamily="18" charset="0"/>
                <a:cs typeface="Times New Roman" panose="02020603050405020304" pitchFamily="18" charset="0"/>
              </a:rPr>
              <a:t>Coastdown</a:t>
            </a:r>
            <a:r>
              <a:rPr lang="en-US" sz="2400" dirty="0">
                <a:latin typeface="Times New Roman" panose="02020603050405020304" pitchFamily="18" charset="0"/>
                <a:cs typeface="Times New Roman" panose="02020603050405020304" pitchFamily="18" charset="0"/>
              </a:rPr>
              <a:t>" means a method to determine a vehicle's road load by freewheeling a vehicle, i.e. disconnected of its propulsion systems, from its highest reference speed point to the lowest reference speed point. </a:t>
            </a:r>
            <a:endParaRPr lang="de-DE"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endParaRPr lang="de-DE"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3.2.32. "</a:t>
            </a:r>
            <a:r>
              <a:rPr lang="en-US" sz="2400" i="1" dirty="0">
                <a:latin typeface="Times New Roman" panose="02020603050405020304" pitchFamily="18" charset="0"/>
                <a:cs typeface="Times New Roman" panose="02020603050405020304" pitchFamily="18" charset="0"/>
              </a:rPr>
              <a:t>Coastdown run</a:t>
            </a:r>
            <a:r>
              <a:rPr lang="en-US" sz="2400" dirty="0">
                <a:latin typeface="Times New Roman" panose="02020603050405020304" pitchFamily="18" charset="0"/>
                <a:cs typeface="Times New Roman" panose="02020603050405020304" pitchFamily="18" charset="0"/>
              </a:rPr>
              <a:t>" means a single coastdown in one direction on a test track. </a:t>
            </a:r>
            <a:endParaRPr lang="de-DE"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endParaRPr lang="de-DE" sz="2400" dirty="0">
              <a:latin typeface="Times New Roman" panose="02020603050405020304" pitchFamily="18" charset="0"/>
              <a:cs typeface="Times New Roman" panose="02020603050405020304" pitchFamily="18" charset="0"/>
            </a:endParaRPr>
          </a:p>
          <a:p>
            <a:pPr marL="1077913" indent="-1077913"/>
            <a:r>
              <a:rPr lang="en-US" sz="2400" dirty="0">
                <a:latin typeface="Times New Roman" panose="02020603050405020304" pitchFamily="18" charset="0"/>
                <a:cs typeface="Times New Roman" panose="02020603050405020304" pitchFamily="18" charset="0"/>
              </a:rPr>
              <a:t>3.2.33. "</a:t>
            </a:r>
            <a:r>
              <a:rPr lang="en-US" sz="2400" i="1" dirty="0">
                <a:latin typeface="Times New Roman" panose="02020603050405020304" pitchFamily="18" charset="0"/>
                <a:cs typeface="Times New Roman" panose="02020603050405020304" pitchFamily="18" charset="0"/>
              </a:rPr>
              <a:t>Split run</a:t>
            </a:r>
            <a:r>
              <a:rPr lang="en-US" sz="2400" dirty="0">
                <a:latin typeface="Times New Roman" panose="02020603050405020304" pitchFamily="18" charset="0"/>
                <a:cs typeface="Times New Roman" panose="02020603050405020304" pitchFamily="18" charset="0"/>
              </a:rPr>
              <a:t>" means performing more than one overlapping coastdown run using different starting and finishing reference speed points.</a:t>
            </a:r>
            <a:endParaRPr lang="en-GB" sz="2400" dirty="0">
              <a:latin typeface="Times New Roman" panose="02020603050405020304" pitchFamily="18" charset="0"/>
              <a:cs typeface="Times New Roman" panose="02020603050405020304" pitchFamily="18" charset="0"/>
            </a:endParaRPr>
          </a:p>
        </p:txBody>
      </p:sp>
      <p:sp>
        <p:nvSpPr>
          <p:cNvPr id="14" name="Textfeld 13">
            <a:extLst>
              <a:ext uri="{FF2B5EF4-FFF2-40B4-BE49-F238E27FC236}">
                <a16:creationId xmlns:a16="http://schemas.microsoft.com/office/drawing/2014/main" id="{96E7FA9B-2567-4345-A400-D1590074D803}"/>
              </a:ext>
            </a:extLst>
          </p:cNvPr>
          <p:cNvSpPr txBox="1"/>
          <p:nvPr/>
        </p:nvSpPr>
        <p:spPr>
          <a:xfrm>
            <a:off x="740961" y="182085"/>
            <a:ext cx="10710077"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II. Text of the global technical regulation, </a:t>
            </a:r>
          </a:p>
          <a:p>
            <a:pPr algn="ctr"/>
            <a:r>
              <a:rPr lang="en-GB" sz="2800" b="1" dirty="0">
                <a:latin typeface="Times New Roman" panose="02020603050405020304" pitchFamily="18" charset="0"/>
                <a:cs typeface="Times New Roman" panose="02020603050405020304" pitchFamily="18" charset="0"/>
              </a:rPr>
              <a:t>3. Definitions</a:t>
            </a:r>
            <a:endParaRPr lang="en-GB" sz="2800" dirty="0"/>
          </a:p>
        </p:txBody>
      </p:sp>
      <p:sp>
        <p:nvSpPr>
          <p:cNvPr id="2" name="Textfeld 1">
            <a:extLst>
              <a:ext uri="{FF2B5EF4-FFF2-40B4-BE49-F238E27FC236}">
                <a16:creationId xmlns:a16="http://schemas.microsoft.com/office/drawing/2014/main" id="{89E555B7-4F99-44A1-823C-40EB3C8F713B}"/>
              </a:ext>
            </a:extLst>
          </p:cNvPr>
          <p:cNvSpPr txBox="1"/>
          <p:nvPr/>
        </p:nvSpPr>
        <p:spPr>
          <a:xfrm>
            <a:off x="740958" y="5873599"/>
            <a:ext cx="10710077" cy="830997"/>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To be discussed at the next New Issues TF meeting or at IWG #23. </a:t>
            </a:r>
          </a:p>
        </p:txBody>
      </p:sp>
      <p:pic>
        <p:nvPicPr>
          <p:cNvPr id="5" name="Grafik 4" descr="Weinendes Gesicht ohne Füllung">
            <a:extLst>
              <a:ext uri="{FF2B5EF4-FFF2-40B4-BE49-F238E27FC236}">
                <a16:creationId xmlns:a16="http://schemas.microsoft.com/office/drawing/2014/main" id="{7295E29B-2F0C-4DB1-8F31-A330C01A6A5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1209088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26746" y="1020440"/>
            <a:ext cx="10710078" cy="1569660"/>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The GTR including its track changes is uploaded on a regular basis to the UNECE server under:</a:t>
            </a:r>
            <a:br>
              <a:rPr lang="en-GB" sz="2400" dirty="0">
                <a:latin typeface="Times New Roman" panose="02020603050405020304" pitchFamily="18" charset="0"/>
                <a:cs typeface="Times New Roman" panose="02020603050405020304" pitchFamily="18" charset="0"/>
              </a:rPr>
            </a:br>
            <a:r>
              <a:rPr lang="en-GB" sz="2400" dirty="0">
                <a:latin typeface="Times New Roman" panose="02020603050405020304" pitchFamily="18" charset="0"/>
                <a:cs typeface="Times New Roman" panose="02020603050405020304" pitchFamily="18" charset="0"/>
              </a:rPr>
              <a:t>		</a:t>
            </a:r>
            <a:r>
              <a:rPr lang="en-GB" sz="2400" b="1" dirty="0">
                <a:latin typeface="Times New Roman" panose="02020603050405020304" pitchFamily="18" charset="0"/>
                <a:cs typeface="Times New Roman" panose="02020603050405020304" pitchFamily="18" charset="0"/>
                <a:hlinkClick r:id="rId2"/>
              </a:rPr>
              <a:t>https://wiki.unece.org/display/trans/Latest+GTR+15</a:t>
            </a:r>
            <a:br>
              <a:rPr lang="en-GB" sz="2400" b="1" dirty="0">
                <a:latin typeface="Times New Roman" panose="02020603050405020304" pitchFamily="18" charset="0"/>
                <a:cs typeface="Times New Roman" panose="02020603050405020304" pitchFamily="18" charset="0"/>
              </a:rPr>
            </a:br>
            <a:endParaRPr lang="en-GB" sz="2400" b="1" dirty="0">
              <a:latin typeface="Times New Roman" panose="02020603050405020304" pitchFamily="18" charset="0"/>
              <a:cs typeface="Times New Roman" panose="02020603050405020304" pitchFamily="18" charset="0"/>
            </a:endParaRPr>
          </a:p>
        </p:txBody>
      </p:sp>
      <p:sp>
        <p:nvSpPr>
          <p:cNvPr id="8" name="Textfeld 7">
            <a:extLst>
              <a:ext uri="{FF2B5EF4-FFF2-40B4-BE49-F238E27FC236}">
                <a16:creationId xmlns:a16="http://schemas.microsoft.com/office/drawing/2014/main" id="{F3A56CC3-F785-4DCF-ADDF-2C07D846DA11}"/>
              </a:ext>
            </a:extLst>
          </p:cNvPr>
          <p:cNvSpPr txBox="1"/>
          <p:nvPr/>
        </p:nvSpPr>
        <p:spPr>
          <a:xfrm>
            <a:off x="4164139" y="259308"/>
            <a:ext cx="4006404"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a:t>
            </a:r>
            <a:endParaRPr lang="en-GB" sz="2800" b="1" dirty="0">
              <a:solidFill>
                <a:srgbClr val="FF0000"/>
              </a:solidFill>
              <a:latin typeface="Times New Roman" panose="02020603050405020304" pitchFamily="18" charset="0"/>
              <a:cs typeface="Times New Roman" panose="02020603050405020304" pitchFamily="18" charset="0"/>
            </a:endParaRPr>
          </a:p>
          <a:p>
            <a:pPr algn="ctr"/>
            <a:endParaRPr lang="en-GB" sz="2800" dirty="0"/>
          </a:p>
        </p:txBody>
      </p:sp>
      <p:sp>
        <p:nvSpPr>
          <p:cNvPr id="4" name="Inhaltsplatzhalter 2">
            <a:extLst>
              <a:ext uri="{FF2B5EF4-FFF2-40B4-BE49-F238E27FC236}">
                <a16:creationId xmlns:a16="http://schemas.microsoft.com/office/drawing/2014/main" id="{69B8ED20-0D43-4B74-907C-CB411DA38C41}"/>
              </a:ext>
            </a:extLst>
          </p:cNvPr>
          <p:cNvSpPr>
            <a:spLocks noGrp="1"/>
          </p:cNvSpPr>
          <p:nvPr>
            <p:ph idx="1"/>
          </p:nvPr>
        </p:nvSpPr>
        <p:spPr>
          <a:xfrm>
            <a:off x="726746" y="3591752"/>
            <a:ext cx="10515600" cy="2805523"/>
          </a:xfrm>
          <a:ln w="38100">
            <a:solidFill>
              <a:srgbClr val="FF0000"/>
            </a:solidFill>
          </a:ln>
        </p:spPr>
        <p:txBody>
          <a:bodyPr>
            <a:normAutofit/>
          </a:bodyPr>
          <a:lstStyle/>
          <a:p>
            <a:r>
              <a:rPr lang="en-GB" sz="2200"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The </a:t>
            </a:r>
            <a:r>
              <a:rPr lang="en-GB" sz="2400" b="1" dirty="0">
                <a:solidFill>
                  <a:srgbClr val="FF0000"/>
                </a:solidFill>
                <a:latin typeface="Times New Roman" panose="02020603050405020304" pitchFamily="18" charset="0"/>
                <a:cs typeface="Times New Roman" panose="02020603050405020304" pitchFamily="18" charset="0"/>
              </a:rPr>
              <a:t>2018</a:t>
            </a:r>
            <a:r>
              <a:rPr lang="en-GB" sz="2400" dirty="0">
                <a:latin typeface="Times New Roman" panose="02020603050405020304" pitchFamily="18" charset="0"/>
                <a:cs typeface="Times New Roman" panose="02020603050405020304" pitchFamily="18" charset="0"/>
              </a:rPr>
              <a:t> calendar is available for your reference under: </a:t>
            </a: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r>
              <a:rPr lang="en-GB" sz="2400" dirty="0">
                <a:latin typeface="Times New Roman" panose="02020603050405020304" pitchFamily="18" charset="0"/>
                <a:cs typeface="Times New Roman" panose="02020603050405020304" pitchFamily="18" charset="0"/>
              </a:rPr>
              <a:t>	</a:t>
            </a:r>
            <a:r>
              <a:rPr lang="en-US" sz="2400" b="1" u="sng" dirty="0">
                <a:solidFill>
                  <a:srgbClr val="FF0000"/>
                </a:solidFill>
                <a:latin typeface="Times New Roman" panose="02020603050405020304" pitchFamily="18" charset="0"/>
                <a:cs typeface="Times New Roman" panose="02020603050405020304" pitchFamily="18" charset="0"/>
                <a:hlinkClick r:id="rId3"/>
              </a:rPr>
              <a:t>https://wiki.unece.org/display/trans/WLTP+2018+calendar</a:t>
            </a:r>
            <a:br>
              <a:rPr lang="en-US" u="sng" dirty="0"/>
            </a:br>
            <a:endParaRPr lang="de-DE" dirty="0"/>
          </a:p>
          <a:p>
            <a:r>
              <a:rPr lang="en-US" sz="2400" dirty="0">
                <a:latin typeface="Times New Roman" panose="02020603050405020304" pitchFamily="18" charset="0"/>
                <a:cs typeface="Times New Roman" panose="02020603050405020304" pitchFamily="18" charset="0"/>
              </a:rPr>
              <a:t>Should you plan any WLTP-related event for 2018, please send me a mail with (a) what the event is (f2f meeting, web), (b) when it is to take place, (c) starting and finishing time. The calendar will be updated and uploaded as soon as possible.</a:t>
            </a:r>
            <a:endParaRPr lang="en-GB" sz="2400" dirty="0">
              <a:latin typeface="Times New Roman" panose="02020603050405020304" pitchFamily="18" charset="0"/>
              <a:cs typeface="Times New Roman" panose="02020603050405020304" pitchFamily="18" charset="0"/>
            </a:endParaRPr>
          </a:p>
        </p:txBody>
      </p:sp>
      <p:sp>
        <p:nvSpPr>
          <p:cNvPr id="2" name="Rechteck 1">
            <a:extLst>
              <a:ext uri="{FF2B5EF4-FFF2-40B4-BE49-F238E27FC236}">
                <a16:creationId xmlns:a16="http://schemas.microsoft.com/office/drawing/2014/main" id="{E3C4D196-CA62-4983-BB5B-E5452BEF4B6A}"/>
              </a:ext>
            </a:extLst>
          </p:cNvPr>
          <p:cNvSpPr/>
          <p:nvPr/>
        </p:nvSpPr>
        <p:spPr>
          <a:xfrm>
            <a:off x="5104249" y="2803345"/>
            <a:ext cx="2428870" cy="523220"/>
          </a:xfrm>
          <a:prstGeom prst="rect">
            <a:avLst/>
          </a:prstGeom>
        </p:spPr>
        <p:txBody>
          <a:bodyPr wrap="none">
            <a:spAutoFit/>
          </a:bodyPr>
          <a:lstStyle/>
          <a:p>
            <a:r>
              <a:rPr lang="en-GB" sz="2800" b="1" dirty="0">
                <a:latin typeface="Times New Roman" panose="02020603050405020304" pitchFamily="18" charset="0"/>
                <a:cs typeface="Times New Roman" panose="02020603050405020304" pitchFamily="18" charset="0"/>
              </a:rPr>
              <a:t>2018 Calendar</a:t>
            </a:r>
            <a:endParaRPr lang="en-GB" sz="2800" dirty="0"/>
          </a:p>
        </p:txBody>
      </p:sp>
    </p:spTree>
    <p:extLst>
      <p:ext uri="{BB962C8B-B14F-4D97-AF65-F5344CB8AC3E}">
        <p14:creationId xmlns:p14="http://schemas.microsoft.com/office/powerpoint/2010/main" val="41803018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134421" y="2216359"/>
            <a:ext cx="9862601" cy="1002931"/>
          </a:xfrm>
        </p:spPr>
        <p:txBody>
          <a:bodyPr>
            <a:normAutofit/>
          </a:bodyPr>
          <a:lstStyle/>
          <a:p>
            <a:r>
              <a:rPr lang="en-GB" b="1" dirty="0">
                <a:solidFill>
                  <a:srgbClr val="FF0000"/>
                </a:solidFill>
                <a:latin typeface="Arial" panose="020B0604020202020204" pitchFamily="34" charset="0"/>
                <a:cs typeface="Arial" panose="020B0604020202020204" pitchFamily="34" charset="0"/>
              </a:rPr>
              <a:t>END</a:t>
            </a:r>
          </a:p>
        </p:txBody>
      </p:sp>
    </p:spTree>
    <p:extLst>
      <p:ext uri="{BB962C8B-B14F-4D97-AF65-F5344CB8AC3E}">
        <p14:creationId xmlns:p14="http://schemas.microsoft.com/office/powerpoint/2010/main" val="752297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26746" y="1020440"/>
            <a:ext cx="10710078" cy="2954655"/>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Text has been introduced to paragraphs </a:t>
            </a:r>
            <a:r>
              <a:rPr lang="en-GB" sz="2400" b="1" dirty="0">
                <a:latin typeface="Times New Roman" panose="02020603050405020304" pitchFamily="18" charset="0"/>
                <a:cs typeface="Times New Roman" panose="02020603050405020304" pitchFamily="18" charset="0"/>
              </a:rPr>
              <a:t>4.(a)</a:t>
            </a:r>
            <a:r>
              <a:rPr lang="en-GB" sz="2400" dirty="0">
                <a:latin typeface="Times New Roman" panose="02020603050405020304" pitchFamily="18" charset="0"/>
                <a:cs typeface="Times New Roman" panose="02020603050405020304" pitchFamily="18" charset="0"/>
              </a:rPr>
              <a:t> and </a:t>
            </a:r>
            <a:r>
              <a:rPr lang="en-GB" sz="2400" b="1" dirty="0">
                <a:latin typeface="Times New Roman" panose="02020603050405020304" pitchFamily="18" charset="0"/>
                <a:cs typeface="Times New Roman" panose="02020603050405020304" pitchFamily="18" charset="0"/>
              </a:rPr>
              <a:t>4.(b) </a:t>
            </a:r>
            <a:r>
              <a:rPr lang="en-GB" sz="2400" dirty="0">
                <a:latin typeface="Times New Roman" panose="02020603050405020304" pitchFamily="18" charset="0"/>
                <a:cs typeface="Times New Roman" panose="02020603050405020304" pitchFamily="18" charset="0"/>
              </a:rPr>
              <a:t>in Annex 2 (Gear shifting).</a:t>
            </a:r>
            <a:br>
              <a:rPr lang="en-GB"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a:p>
            <a:pPr marL="357188"/>
            <a:r>
              <a:rPr lang="en-GB" sz="2400" dirty="0">
                <a:latin typeface="Times New Roman" panose="02020603050405020304" pitchFamily="18" charset="0"/>
                <a:cs typeface="Times New Roman" panose="02020603050405020304" pitchFamily="18" charset="0"/>
              </a:rPr>
              <a:t>Reason (as provided by H. Steven): With these corrections a downshift by more that 1 gear could occur at the transition from a deceleration or constant speed phase to the acceleration phase. In these cases the ACCESS tool replaces the gear for the last sample of the deceleration or constant speed phase by gear 0 and sets the clutch “disengaged”.</a:t>
            </a:r>
            <a:br>
              <a:rPr lang="en-GB" dirty="0"/>
            </a:br>
            <a:endParaRPr lang="en-GB" dirty="0"/>
          </a:p>
        </p:txBody>
      </p:sp>
      <p:sp>
        <p:nvSpPr>
          <p:cNvPr id="8" name="Textfeld 7">
            <a:extLst>
              <a:ext uri="{FF2B5EF4-FFF2-40B4-BE49-F238E27FC236}">
                <a16:creationId xmlns:a16="http://schemas.microsoft.com/office/drawing/2014/main" id="{F3A56CC3-F785-4DCF-ADDF-2C07D846DA11}"/>
              </a:ext>
            </a:extLst>
          </p:cNvPr>
          <p:cNvSpPr txBox="1"/>
          <p:nvPr/>
        </p:nvSpPr>
        <p:spPr>
          <a:xfrm>
            <a:off x="2362633" y="197893"/>
            <a:ext cx="6692655"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2 Gear Shifting </a:t>
            </a:r>
            <a:r>
              <a:rPr lang="en-GB" sz="2800" b="1" dirty="0">
                <a:solidFill>
                  <a:srgbClr val="FF0000"/>
                </a:solidFill>
                <a:latin typeface="Times New Roman" panose="02020603050405020304" pitchFamily="18" charset="0"/>
                <a:cs typeface="Times New Roman" panose="02020603050405020304" pitchFamily="18" charset="0"/>
              </a:rPr>
              <a:t> </a:t>
            </a:r>
          </a:p>
          <a:p>
            <a:pPr algn="ctr"/>
            <a:endParaRPr lang="en-GB" sz="2800" dirty="0"/>
          </a:p>
        </p:txBody>
      </p:sp>
      <p:sp>
        <p:nvSpPr>
          <p:cNvPr id="4" name="Textfeld 3">
            <a:extLst>
              <a:ext uri="{FF2B5EF4-FFF2-40B4-BE49-F238E27FC236}">
                <a16:creationId xmlns:a16="http://schemas.microsoft.com/office/drawing/2014/main" id="{118EDD61-BD50-49C7-B06A-B3A43F05C455}"/>
              </a:ext>
            </a:extLst>
          </p:cNvPr>
          <p:cNvSpPr txBox="1"/>
          <p:nvPr/>
        </p:nvSpPr>
        <p:spPr>
          <a:xfrm>
            <a:off x="726746" y="4382143"/>
            <a:ext cx="10710077" cy="1200329"/>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This slide is for information only. The latest amendments presented at IWG #22 will be incorporated accordingly into GTR 15.</a:t>
            </a:r>
          </a:p>
        </p:txBody>
      </p:sp>
      <p:pic>
        <p:nvPicPr>
          <p:cNvPr id="6" name="Grafik 5" descr="Lachendes Gesicht ohne Füllung">
            <a:extLst>
              <a:ext uri="{FF2B5EF4-FFF2-40B4-BE49-F238E27FC236}">
                <a16:creationId xmlns:a16="http://schemas.microsoft.com/office/drawing/2014/main" id="{986986CC-83C2-48B7-8B4B-AB28D6C0683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365573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26746" y="1020440"/>
            <a:ext cx="10710078" cy="3416320"/>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Paragraphs </a:t>
            </a:r>
            <a:r>
              <a:rPr lang="en-GB" sz="2400" b="1" dirty="0">
                <a:latin typeface="Times New Roman" panose="02020603050405020304" pitchFamily="18" charset="0"/>
                <a:cs typeface="Times New Roman" panose="02020603050405020304" pitchFamily="18" charset="0"/>
              </a:rPr>
              <a:t>4.1.1.1.1.</a:t>
            </a:r>
            <a:r>
              <a:rPr lang="en-GB" sz="2400" dirty="0">
                <a:latin typeface="Times New Roman" panose="02020603050405020304" pitchFamily="18" charset="0"/>
                <a:cs typeface="Times New Roman" panose="02020603050405020304" pitchFamily="18" charset="0"/>
              </a:rPr>
              <a:t> (</a:t>
            </a:r>
            <a:r>
              <a:rPr lang="en-GB" sz="2400" i="1" dirty="0">
                <a:latin typeface="Times New Roman" panose="02020603050405020304" pitchFamily="18" charset="0"/>
                <a:cs typeface="Times New Roman" panose="02020603050405020304" pitchFamily="18" charset="0"/>
              </a:rPr>
              <a:t>permissible wind conditions when using stationary anemometry</a:t>
            </a:r>
            <a:r>
              <a:rPr lang="en-GB" sz="2400" dirty="0">
                <a:latin typeface="Times New Roman" panose="02020603050405020304" pitchFamily="18" charset="0"/>
                <a:cs typeface="Times New Roman" panose="02020603050405020304" pitchFamily="18" charset="0"/>
              </a:rPr>
              <a:t>) and </a:t>
            </a:r>
            <a:r>
              <a:rPr lang="en-GB" sz="2400" b="1" dirty="0">
                <a:latin typeface="Times New Roman" panose="02020603050405020304" pitchFamily="18" charset="0"/>
                <a:cs typeface="Times New Roman" panose="02020603050405020304" pitchFamily="18" charset="0"/>
              </a:rPr>
              <a:t>4.1.1.1.2.</a:t>
            </a:r>
            <a:r>
              <a:rPr lang="en-GB" sz="2400" dirty="0">
                <a:latin typeface="Times New Roman" panose="02020603050405020304" pitchFamily="18" charset="0"/>
                <a:cs typeface="Times New Roman" panose="02020603050405020304" pitchFamily="18" charset="0"/>
              </a:rPr>
              <a:t> (</a:t>
            </a:r>
            <a:r>
              <a:rPr lang="en-GB" sz="2400" i="1" dirty="0">
                <a:latin typeface="Times New Roman" panose="02020603050405020304" pitchFamily="18" charset="0"/>
                <a:cs typeface="Times New Roman" panose="02020603050405020304" pitchFamily="18" charset="0"/>
              </a:rPr>
              <a:t>permissible wind conditions when using on-board anemometry</a:t>
            </a:r>
            <a:r>
              <a:rPr lang="en-GB" sz="2400" dirty="0">
                <a:latin typeface="Times New Roman" panose="02020603050405020304" pitchFamily="18" charset="0"/>
                <a:cs typeface="Times New Roman" panose="02020603050405020304" pitchFamily="18" charset="0"/>
              </a:rPr>
              <a:t>) where wind speed peaks should be identified over 2 </a:t>
            </a:r>
            <a:r>
              <a:rPr lang="en-GB" sz="2400" b="1" dirty="0">
                <a:solidFill>
                  <a:srgbClr val="FF0000"/>
                </a:solidFill>
                <a:latin typeface="Times New Roman" panose="02020603050405020304" pitchFamily="18" charset="0"/>
                <a:cs typeface="Times New Roman" panose="02020603050405020304" pitchFamily="18" charset="0"/>
              </a:rPr>
              <a:t>consecutive</a:t>
            </a:r>
            <a:r>
              <a:rPr lang="en-GB" sz="2400" dirty="0">
                <a:latin typeface="Times New Roman" panose="02020603050405020304" pitchFamily="18" charset="0"/>
                <a:cs typeface="Times New Roman" panose="02020603050405020304" pitchFamily="18" charset="0"/>
              </a:rPr>
              <a:t> seconds. </a:t>
            </a: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r>
              <a:rPr lang="en-GB" sz="2400" b="1" dirty="0">
                <a:latin typeface="Times New Roman" panose="02020603050405020304" pitchFamily="18" charset="0"/>
                <a:cs typeface="Times New Roman" panose="02020603050405020304" pitchFamily="18" charset="0"/>
              </a:rPr>
              <a:t>See the next two slides.</a:t>
            </a:r>
            <a:br>
              <a:rPr lang="en-GB" sz="2400" b="1"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r>
              <a:rPr lang="en-GB" sz="2400" dirty="0">
                <a:latin typeface="Times New Roman" panose="02020603050405020304" pitchFamily="18" charset="0"/>
                <a:cs typeface="Times New Roman" panose="02020603050405020304" pitchFamily="18" charset="0"/>
              </a:rPr>
              <a:t>This was proposed </a:t>
            </a:r>
            <a:r>
              <a:rPr lang="de-DE" sz="2400" dirty="0" err="1">
                <a:latin typeface="Times New Roman" panose="02020603050405020304" pitchFamily="18" charset="0"/>
                <a:cs typeface="Times New Roman" panose="02020603050405020304" pitchFamily="18" charset="0"/>
              </a:rPr>
              <a:t>during</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March 2018</a:t>
            </a:r>
            <a:r>
              <a:rPr lang="en-GB" sz="2400" dirty="0">
                <a:latin typeface="Times New Roman" panose="02020603050405020304" pitchFamily="18" charset="0"/>
                <a:cs typeface="Times New Roman" panose="02020603050405020304" pitchFamily="18" charset="0"/>
              </a:rPr>
              <a:t> </a:t>
            </a:r>
            <a:r>
              <a:rPr lang="de-DE" sz="2400" dirty="0">
                <a:latin typeface="Times New Roman" panose="02020603050405020304" pitchFamily="18" charset="0"/>
                <a:cs typeface="Times New Roman" panose="02020603050405020304" pitchFamily="18" charset="0"/>
              </a:rPr>
              <a:t>New </a:t>
            </a:r>
            <a:r>
              <a:rPr lang="de-DE" sz="2400" dirty="0" err="1">
                <a:latin typeface="Times New Roman" panose="02020603050405020304" pitchFamily="18" charset="0"/>
                <a:cs typeface="Times New Roman" panose="02020603050405020304" pitchFamily="18" charset="0"/>
              </a:rPr>
              <a:t>Issues</a:t>
            </a:r>
            <a:r>
              <a:rPr lang="de-DE" sz="2400" dirty="0">
                <a:latin typeface="Times New Roman" panose="02020603050405020304" pitchFamily="18" charset="0"/>
                <a:cs typeface="Times New Roman" panose="02020603050405020304" pitchFamily="18" charset="0"/>
              </a:rPr>
              <a:t> TF </a:t>
            </a:r>
            <a:r>
              <a:rPr lang="de-DE" sz="2400" dirty="0" err="1">
                <a:latin typeface="Times New Roman" panose="02020603050405020304" pitchFamily="18" charset="0"/>
                <a:cs typeface="Times New Roman" panose="02020603050405020304" pitchFamily="18" charset="0"/>
              </a:rPr>
              <a:t>meeting</a:t>
            </a:r>
            <a:r>
              <a:rPr lang="de-DE" sz="2400" dirty="0">
                <a:latin typeface="Times New Roman" panose="02020603050405020304" pitchFamily="18" charset="0"/>
                <a:cs typeface="Times New Roman" panose="02020603050405020304" pitchFamily="18" charset="0"/>
              </a:rPr>
              <a:t> in Paris </a:t>
            </a:r>
            <a:r>
              <a:rPr lang="en-GB" sz="2400" dirty="0">
                <a:latin typeface="Times New Roman" panose="02020603050405020304" pitchFamily="18" charset="0"/>
                <a:cs typeface="Times New Roman" panose="02020603050405020304" pitchFamily="18" charset="0"/>
              </a:rPr>
              <a:t>and the use of "continuous" in both cases has yet to be confirmed.</a:t>
            </a:r>
            <a:r>
              <a:rPr lang="de-DE" sz="2400" dirty="0">
                <a:latin typeface="Times New Roman" panose="02020603050405020304" pitchFamily="18" charset="0"/>
                <a:cs typeface="Times New Roman" panose="02020603050405020304" pitchFamily="18" charset="0"/>
              </a:rPr>
              <a:t> </a:t>
            </a:r>
            <a:endParaRPr lang="en-GB" sz="2400" dirty="0">
              <a:latin typeface="Times New Roman" panose="02020603050405020304" pitchFamily="18" charset="0"/>
              <a:cs typeface="Times New Roman" panose="02020603050405020304" pitchFamily="18" charset="0"/>
            </a:endParaRPr>
          </a:p>
        </p:txBody>
      </p:sp>
      <p:sp>
        <p:nvSpPr>
          <p:cNvPr id="8" name="Textfeld 7">
            <a:extLst>
              <a:ext uri="{FF2B5EF4-FFF2-40B4-BE49-F238E27FC236}">
                <a16:creationId xmlns:a16="http://schemas.microsoft.com/office/drawing/2014/main" id="{F3A56CC3-F785-4DCF-ADDF-2C07D846DA11}"/>
              </a:ext>
            </a:extLst>
          </p:cNvPr>
          <p:cNvSpPr txBox="1"/>
          <p:nvPr/>
        </p:nvSpPr>
        <p:spPr>
          <a:xfrm>
            <a:off x="2362633" y="197893"/>
            <a:ext cx="6692655"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endParaRPr lang="en-GB" sz="2800" b="1" dirty="0">
              <a:solidFill>
                <a:srgbClr val="FF0000"/>
              </a:solidFill>
              <a:latin typeface="Times New Roman" panose="02020603050405020304" pitchFamily="18" charset="0"/>
              <a:cs typeface="Times New Roman" panose="02020603050405020304" pitchFamily="18" charset="0"/>
            </a:endParaRPr>
          </a:p>
          <a:p>
            <a:pPr algn="ctr"/>
            <a:endParaRPr lang="en-GB" sz="2800" dirty="0"/>
          </a:p>
        </p:txBody>
      </p:sp>
      <p:sp>
        <p:nvSpPr>
          <p:cNvPr id="4" name="Textfeld 3">
            <a:extLst>
              <a:ext uri="{FF2B5EF4-FFF2-40B4-BE49-F238E27FC236}">
                <a16:creationId xmlns:a16="http://schemas.microsoft.com/office/drawing/2014/main" id="{476920B7-8D91-4B90-9F98-819633DF48FB}"/>
              </a:ext>
            </a:extLst>
          </p:cNvPr>
          <p:cNvSpPr txBox="1"/>
          <p:nvPr/>
        </p:nvSpPr>
        <p:spPr>
          <a:xfrm>
            <a:off x="740961" y="4774567"/>
            <a:ext cx="10710077" cy="461665"/>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Still under discussion in Japan.</a:t>
            </a:r>
          </a:p>
        </p:txBody>
      </p:sp>
      <p:pic>
        <p:nvPicPr>
          <p:cNvPr id="5" name="Grafik 4" descr="Weinendes Gesicht ohne Füllung">
            <a:extLst>
              <a:ext uri="{FF2B5EF4-FFF2-40B4-BE49-F238E27FC236}">
                <a16:creationId xmlns:a16="http://schemas.microsoft.com/office/drawing/2014/main" id="{86D6DF90-8FEB-4F0A-9763-B3E9C843CD0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989522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26746" y="1020440"/>
            <a:ext cx="10710078" cy="4524315"/>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Paragraphs </a:t>
            </a:r>
            <a:r>
              <a:rPr lang="en-GB" sz="2400" b="1" dirty="0">
                <a:latin typeface="Times New Roman" panose="02020603050405020304" pitchFamily="18" charset="0"/>
                <a:cs typeface="Times New Roman" panose="02020603050405020304" pitchFamily="18" charset="0"/>
              </a:rPr>
              <a:t>4.1.1.1.1.</a:t>
            </a:r>
            <a:r>
              <a:rPr lang="en-GB" sz="2400" dirty="0">
                <a:latin typeface="Times New Roman" panose="02020603050405020304" pitchFamily="18" charset="0"/>
                <a:cs typeface="Times New Roman" panose="02020603050405020304" pitchFamily="18" charset="0"/>
              </a:rPr>
              <a:t> (</a:t>
            </a:r>
            <a:r>
              <a:rPr lang="en-GB" sz="2400" i="1" dirty="0">
                <a:latin typeface="Times New Roman" panose="02020603050405020304" pitchFamily="18" charset="0"/>
                <a:cs typeface="Times New Roman" panose="02020603050405020304" pitchFamily="18" charset="0"/>
              </a:rPr>
              <a:t>permissible wind conditions when using stationary anemometry):</a:t>
            </a: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8" name="Textfeld 7">
            <a:extLst>
              <a:ext uri="{FF2B5EF4-FFF2-40B4-BE49-F238E27FC236}">
                <a16:creationId xmlns:a16="http://schemas.microsoft.com/office/drawing/2014/main" id="{F3A56CC3-F785-4DCF-ADDF-2C07D846DA11}"/>
              </a:ext>
            </a:extLst>
          </p:cNvPr>
          <p:cNvSpPr txBox="1"/>
          <p:nvPr/>
        </p:nvSpPr>
        <p:spPr>
          <a:xfrm>
            <a:off x="2362633" y="197893"/>
            <a:ext cx="6692655"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endParaRPr lang="en-GB" sz="2800" b="1" dirty="0">
              <a:solidFill>
                <a:srgbClr val="FF0000"/>
              </a:solidFill>
              <a:latin typeface="Times New Roman" panose="02020603050405020304" pitchFamily="18" charset="0"/>
              <a:cs typeface="Times New Roman" panose="02020603050405020304" pitchFamily="18" charset="0"/>
            </a:endParaRPr>
          </a:p>
          <a:p>
            <a:pPr algn="ctr"/>
            <a:endParaRPr lang="en-GB" sz="2800" dirty="0"/>
          </a:p>
        </p:txBody>
      </p:sp>
      <p:pic>
        <p:nvPicPr>
          <p:cNvPr id="5" name="Grafik 4">
            <a:extLst>
              <a:ext uri="{FF2B5EF4-FFF2-40B4-BE49-F238E27FC236}">
                <a16:creationId xmlns:a16="http://schemas.microsoft.com/office/drawing/2014/main" id="{B10F2019-19B6-409B-80B0-E3D7218406EA}"/>
              </a:ext>
            </a:extLst>
          </p:cNvPr>
          <p:cNvPicPr>
            <a:picLocks noChangeAspect="1"/>
          </p:cNvPicPr>
          <p:nvPr/>
        </p:nvPicPr>
        <p:blipFill>
          <a:blip r:embed="rId2"/>
          <a:stretch>
            <a:fillRect/>
          </a:stretch>
        </p:blipFill>
        <p:spPr>
          <a:xfrm>
            <a:off x="868461" y="1931738"/>
            <a:ext cx="10568363" cy="3571943"/>
          </a:xfrm>
          <a:prstGeom prst="rect">
            <a:avLst/>
          </a:prstGeom>
        </p:spPr>
      </p:pic>
      <p:sp>
        <p:nvSpPr>
          <p:cNvPr id="10" name="Textfeld 9">
            <a:extLst>
              <a:ext uri="{FF2B5EF4-FFF2-40B4-BE49-F238E27FC236}">
                <a16:creationId xmlns:a16="http://schemas.microsoft.com/office/drawing/2014/main" id="{1CA1D98D-C138-4CBD-BE9C-CB6DC98C0638}"/>
              </a:ext>
            </a:extLst>
          </p:cNvPr>
          <p:cNvSpPr txBox="1"/>
          <p:nvPr/>
        </p:nvSpPr>
        <p:spPr>
          <a:xfrm>
            <a:off x="740961" y="5735263"/>
            <a:ext cx="10710077" cy="461665"/>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Still under discussion in Japan.</a:t>
            </a:r>
          </a:p>
        </p:txBody>
      </p:sp>
      <p:pic>
        <p:nvPicPr>
          <p:cNvPr id="6" name="Grafik 5" descr="Weinendes Gesicht ohne Füllung">
            <a:extLst>
              <a:ext uri="{FF2B5EF4-FFF2-40B4-BE49-F238E27FC236}">
                <a16:creationId xmlns:a16="http://schemas.microsoft.com/office/drawing/2014/main" id="{6843CF11-4A20-4632-898D-C693DC501D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12519" y="112525"/>
            <a:ext cx="914400" cy="914400"/>
          </a:xfrm>
          <a:prstGeom prst="rect">
            <a:avLst/>
          </a:prstGeom>
        </p:spPr>
      </p:pic>
    </p:spTree>
    <p:extLst>
      <p:ext uri="{BB962C8B-B14F-4D97-AF65-F5344CB8AC3E}">
        <p14:creationId xmlns:p14="http://schemas.microsoft.com/office/powerpoint/2010/main" val="1502166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26746" y="1020440"/>
            <a:ext cx="10710078" cy="4154984"/>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Paragraph</a:t>
            </a:r>
            <a:r>
              <a:rPr lang="en-GB" sz="2400" b="1" dirty="0">
                <a:latin typeface="Times New Roman" panose="02020603050405020304" pitchFamily="18" charset="0"/>
                <a:cs typeface="Times New Roman" panose="02020603050405020304" pitchFamily="18" charset="0"/>
              </a:rPr>
              <a:t> 4.1.1.1.2.</a:t>
            </a:r>
            <a:r>
              <a:rPr lang="en-GB" sz="2400" dirty="0">
                <a:latin typeface="Times New Roman" panose="02020603050405020304" pitchFamily="18" charset="0"/>
                <a:cs typeface="Times New Roman" panose="02020603050405020304" pitchFamily="18" charset="0"/>
              </a:rPr>
              <a:t> (</a:t>
            </a:r>
            <a:r>
              <a:rPr lang="en-GB" sz="2400" i="1" dirty="0">
                <a:latin typeface="Times New Roman" panose="02020603050405020304" pitchFamily="18" charset="0"/>
                <a:cs typeface="Times New Roman" panose="02020603050405020304" pitchFamily="18" charset="0"/>
              </a:rPr>
              <a:t>permissible wind conditions when using on-board anemometry</a:t>
            </a:r>
            <a:r>
              <a:rPr lang="en-GB" sz="2400" dirty="0">
                <a:latin typeface="Times New Roman" panose="02020603050405020304" pitchFamily="18" charset="0"/>
                <a:cs typeface="Times New Roman" panose="02020603050405020304" pitchFamily="18" charset="0"/>
              </a:rPr>
              <a:t>):</a:t>
            </a: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8" name="Textfeld 7">
            <a:extLst>
              <a:ext uri="{FF2B5EF4-FFF2-40B4-BE49-F238E27FC236}">
                <a16:creationId xmlns:a16="http://schemas.microsoft.com/office/drawing/2014/main" id="{F3A56CC3-F785-4DCF-ADDF-2C07D846DA11}"/>
              </a:ext>
            </a:extLst>
          </p:cNvPr>
          <p:cNvSpPr txBox="1"/>
          <p:nvPr/>
        </p:nvSpPr>
        <p:spPr>
          <a:xfrm>
            <a:off x="2362633" y="197893"/>
            <a:ext cx="6692655"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endParaRPr lang="en-GB" sz="2800" b="1" dirty="0">
              <a:solidFill>
                <a:srgbClr val="FF0000"/>
              </a:solidFill>
              <a:latin typeface="Times New Roman" panose="02020603050405020304" pitchFamily="18" charset="0"/>
              <a:cs typeface="Times New Roman" panose="02020603050405020304" pitchFamily="18" charset="0"/>
            </a:endParaRPr>
          </a:p>
          <a:p>
            <a:pPr algn="ctr"/>
            <a:endParaRPr lang="en-GB" sz="2800" dirty="0"/>
          </a:p>
        </p:txBody>
      </p:sp>
      <p:pic>
        <p:nvPicPr>
          <p:cNvPr id="3" name="Grafik 2">
            <a:extLst>
              <a:ext uri="{FF2B5EF4-FFF2-40B4-BE49-F238E27FC236}">
                <a16:creationId xmlns:a16="http://schemas.microsoft.com/office/drawing/2014/main" id="{AA29EEBC-337F-4704-AA8D-7EDDA0B9D5A4}"/>
              </a:ext>
            </a:extLst>
          </p:cNvPr>
          <p:cNvPicPr>
            <a:picLocks noChangeAspect="1"/>
          </p:cNvPicPr>
          <p:nvPr/>
        </p:nvPicPr>
        <p:blipFill>
          <a:blip r:embed="rId2"/>
          <a:stretch>
            <a:fillRect/>
          </a:stretch>
        </p:blipFill>
        <p:spPr>
          <a:xfrm>
            <a:off x="907525" y="2026566"/>
            <a:ext cx="10239778" cy="2821986"/>
          </a:xfrm>
          <a:prstGeom prst="rect">
            <a:avLst/>
          </a:prstGeom>
        </p:spPr>
      </p:pic>
      <p:sp>
        <p:nvSpPr>
          <p:cNvPr id="6" name="Textfeld 5">
            <a:extLst>
              <a:ext uri="{FF2B5EF4-FFF2-40B4-BE49-F238E27FC236}">
                <a16:creationId xmlns:a16="http://schemas.microsoft.com/office/drawing/2014/main" id="{AEF9BD48-206B-476F-A7F6-76821AFE5BA4}"/>
              </a:ext>
            </a:extLst>
          </p:cNvPr>
          <p:cNvSpPr txBox="1"/>
          <p:nvPr/>
        </p:nvSpPr>
        <p:spPr>
          <a:xfrm>
            <a:off x="740961" y="5752622"/>
            <a:ext cx="10710077" cy="461665"/>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Open point. Still under discussion in Japan.</a:t>
            </a:r>
          </a:p>
        </p:txBody>
      </p:sp>
      <p:pic>
        <p:nvPicPr>
          <p:cNvPr id="9" name="Grafik 8" descr="Weinendes Gesicht ohne Füllung">
            <a:extLst>
              <a:ext uri="{FF2B5EF4-FFF2-40B4-BE49-F238E27FC236}">
                <a16:creationId xmlns:a16="http://schemas.microsoft.com/office/drawing/2014/main" id="{FF51D852-5DD6-4E52-A8B9-4309608A7B2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12519" y="106040"/>
            <a:ext cx="914400" cy="914400"/>
          </a:xfrm>
          <a:prstGeom prst="rect">
            <a:avLst/>
          </a:prstGeom>
        </p:spPr>
      </p:pic>
    </p:spTree>
    <p:extLst>
      <p:ext uri="{BB962C8B-B14F-4D97-AF65-F5344CB8AC3E}">
        <p14:creationId xmlns:p14="http://schemas.microsoft.com/office/powerpoint/2010/main" val="988461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1004189"/>
            <a:ext cx="10710078" cy="3416320"/>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The equations in paragraph </a:t>
            </a:r>
            <a:r>
              <a:rPr lang="en-GB" sz="2400" b="1" dirty="0">
                <a:latin typeface="Times New Roman" panose="02020603050405020304" pitchFamily="18" charset="0"/>
                <a:cs typeface="Times New Roman" panose="02020603050405020304" pitchFamily="18" charset="0"/>
              </a:rPr>
              <a:t>4.3.1.4.4.</a:t>
            </a:r>
            <a:r>
              <a:rPr lang="en-GB" sz="2400" dirty="0">
                <a:latin typeface="Times New Roman" panose="02020603050405020304" pitchFamily="18" charset="0"/>
                <a:cs typeface="Times New Roman" panose="02020603050405020304" pitchFamily="18" charset="0"/>
              </a:rPr>
              <a:t> of Annex 4 (</a:t>
            </a:r>
            <a:r>
              <a:rPr lang="en-GB" sz="2400" i="1" dirty="0">
                <a:latin typeface="Times New Roman" panose="02020603050405020304" pitchFamily="18" charset="0"/>
                <a:cs typeface="Times New Roman" panose="02020603050405020304" pitchFamily="18" charset="0"/>
              </a:rPr>
              <a:t>computing the arithmetic average of the road load where the harmonic average of the alternate coastdown times is to be used</a:t>
            </a:r>
            <a:r>
              <a:rPr lang="en-GB" sz="2400" dirty="0">
                <a:latin typeface="Times New Roman" panose="02020603050405020304" pitchFamily="18" charset="0"/>
                <a:cs typeface="Times New Roman" panose="02020603050405020304" pitchFamily="18" charset="0"/>
              </a:rPr>
              <a:t>), paragraph </a:t>
            </a:r>
            <a:r>
              <a:rPr lang="en-GB" sz="2400" b="1" dirty="0">
                <a:latin typeface="Times New Roman" panose="02020603050405020304" pitchFamily="18" charset="0"/>
                <a:cs typeface="Times New Roman" panose="02020603050405020304" pitchFamily="18" charset="0"/>
              </a:rPr>
              <a:t>8.1.3.2.</a:t>
            </a:r>
            <a:r>
              <a:rPr lang="en-GB" sz="2400" dirty="0">
                <a:latin typeface="Times New Roman" panose="02020603050405020304" pitchFamily="18" charset="0"/>
                <a:cs typeface="Times New Roman" panose="02020603050405020304" pitchFamily="18" charset="0"/>
              </a:rPr>
              <a:t> of Annex 4 (</a:t>
            </a:r>
            <a:r>
              <a:rPr lang="en-GB" sz="2400" i="1" dirty="0">
                <a:latin typeface="Times New Roman" panose="02020603050405020304" pitchFamily="18" charset="0"/>
                <a:cs typeface="Times New Roman" panose="02020603050405020304" pitchFamily="18" charset="0"/>
              </a:rPr>
              <a:t>calculating the measured road load</a:t>
            </a:r>
            <a:r>
              <a:rPr lang="en-GB" sz="2400" dirty="0">
                <a:latin typeface="Times New Roman" panose="02020603050405020304" pitchFamily="18" charset="0"/>
                <a:cs typeface="Times New Roman" panose="02020603050405020304" pitchFamily="18" charset="0"/>
              </a:rPr>
              <a:t>) and paragraph </a:t>
            </a:r>
            <a:r>
              <a:rPr lang="en-GB" sz="2400" b="1" dirty="0">
                <a:latin typeface="Times New Roman" panose="02020603050405020304" pitchFamily="18" charset="0"/>
                <a:cs typeface="Times New Roman" panose="02020603050405020304" pitchFamily="18" charset="0"/>
              </a:rPr>
              <a:t>8.2.4.3.</a:t>
            </a:r>
            <a:r>
              <a:rPr lang="en-GB" sz="2400" dirty="0">
                <a:latin typeface="Times New Roman" panose="02020603050405020304" pitchFamily="18" charset="0"/>
                <a:cs typeface="Times New Roman" panose="02020603050405020304" pitchFamily="18" charset="0"/>
              </a:rPr>
              <a:t> of Annex 4 (</a:t>
            </a:r>
            <a:r>
              <a:rPr lang="en-GB" sz="2400" i="1" dirty="0">
                <a:latin typeface="Times New Roman" panose="02020603050405020304" pitchFamily="18" charset="0"/>
                <a:cs typeface="Times New Roman" panose="02020603050405020304" pitchFamily="18" charset="0"/>
              </a:rPr>
              <a:t>road load F</a:t>
            </a:r>
            <a:r>
              <a:rPr lang="en-GB" sz="2400" i="1" baseline="-25000" dirty="0">
                <a:latin typeface="Times New Roman" panose="02020603050405020304" pitchFamily="18" charset="0"/>
                <a:cs typeface="Times New Roman" panose="02020603050405020304" pitchFamily="18" charset="0"/>
              </a:rPr>
              <a:t>j</a:t>
            </a:r>
            <a:r>
              <a:rPr lang="en-GB" sz="2400" i="1" dirty="0">
                <a:latin typeface="Times New Roman" panose="02020603050405020304" pitchFamily="18" charset="0"/>
                <a:cs typeface="Times New Roman" panose="02020603050405020304" pitchFamily="18" charset="0"/>
              </a:rPr>
              <a:t> at reference speed </a:t>
            </a:r>
            <a:r>
              <a:rPr lang="en-GB" sz="2400" i="1" dirty="0" err="1">
                <a:latin typeface="Times New Roman" panose="02020603050405020304" pitchFamily="18" charset="0"/>
                <a:cs typeface="Times New Roman" panose="02020603050405020304" pitchFamily="18" charset="0"/>
              </a:rPr>
              <a:t>v</a:t>
            </a:r>
            <a:r>
              <a:rPr lang="en-GB" sz="2400" i="1" baseline="-25000" dirty="0" err="1">
                <a:latin typeface="Times New Roman" panose="02020603050405020304" pitchFamily="18" charset="0"/>
                <a:cs typeface="Times New Roman" panose="02020603050405020304" pitchFamily="18" charset="0"/>
              </a:rPr>
              <a:t>j</a:t>
            </a:r>
            <a:r>
              <a:rPr lang="en-GB" sz="2400" dirty="0">
                <a:latin typeface="Times New Roman" panose="02020603050405020304" pitchFamily="18" charset="0"/>
                <a:cs typeface="Times New Roman" panose="02020603050405020304" pitchFamily="18" charset="0"/>
              </a:rPr>
              <a:t>) have been modified to include that </a:t>
            </a:r>
            <a:r>
              <a:rPr lang="el-GR" sz="2400" dirty="0">
                <a:latin typeface="Times New Roman" panose="02020603050405020304" pitchFamily="18" charset="0"/>
                <a:cs typeface="Times New Roman" panose="02020603050405020304" pitchFamily="18" charset="0"/>
              </a:rPr>
              <a:t>Δ</a:t>
            </a:r>
            <a:r>
              <a:rPr lang="de-DE" sz="2400" dirty="0">
                <a:latin typeface="Times New Roman" panose="02020603050405020304" pitchFamily="18" charset="0"/>
                <a:cs typeface="Times New Roman" panose="02020603050405020304" pitchFamily="18" charset="0"/>
              </a:rPr>
              <a:t>v </a:t>
            </a:r>
            <a:r>
              <a:rPr lang="de-DE" sz="2400" dirty="0" err="1">
                <a:latin typeface="Times New Roman" panose="02020603050405020304" pitchFamily="18" charset="0"/>
                <a:cs typeface="Times New Roman" panose="02020603050405020304" pitchFamily="18" charset="0"/>
              </a:rPr>
              <a:t>is</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to</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be</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defined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as</a:t>
            </a:r>
            <a:r>
              <a:rPr lang="de-DE" sz="2400" dirty="0">
                <a:latin typeface="Times New Roman" panose="02020603050405020304" pitchFamily="18" charset="0"/>
                <a:cs typeface="Times New Roman" panose="02020603050405020304" pitchFamily="18" charset="0"/>
              </a:rPr>
              <a:t> 5 km/h. </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r>
              <a:rPr lang="de-DE" sz="2400" b="1" dirty="0">
                <a:latin typeface="Times New Roman" panose="02020603050405020304" pitchFamily="18" charset="0"/>
                <a:cs typeface="Times New Roman" panose="02020603050405020304" pitchFamily="18" charset="0"/>
              </a:rPr>
              <a:t>See </a:t>
            </a:r>
            <a:r>
              <a:rPr lang="de-DE" sz="2400" b="1" dirty="0" err="1">
                <a:latin typeface="Times New Roman" panose="02020603050405020304" pitchFamily="18" charset="0"/>
                <a:cs typeface="Times New Roman" panose="02020603050405020304" pitchFamily="18" charset="0"/>
              </a:rPr>
              <a:t>the</a:t>
            </a:r>
            <a:r>
              <a:rPr lang="de-DE" sz="2400" b="1" dirty="0">
                <a:latin typeface="Times New Roman" panose="02020603050405020304" pitchFamily="18" charset="0"/>
                <a:cs typeface="Times New Roman" panose="02020603050405020304" pitchFamily="18" charset="0"/>
              </a:rPr>
              <a:t> </a:t>
            </a:r>
            <a:r>
              <a:rPr lang="de-DE" sz="2400" b="1" dirty="0" err="1">
                <a:latin typeface="Times New Roman" panose="02020603050405020304" pitchFamily="18" charset="0"/>
                <a:cs typeface="Times New Roman" panose="02020603050405020304" pitchFamily="18" charset="0"/>
              </a:rPr>
              <a:t>next</a:t>
            </a:r>
            <a:r>
              <a:rPr lang="de-DE" sz="2400" b="1" dirty="0">
                <a:latin typeface="Times New Roman" panose="02020603050405020304" pitchFamily="18" charset="0"/>
                <a:cs typeface="Times New Roman" panose="02020603050405020304" pitchFamily="18" charset="0"/>
              </a:rPr>
              <a:t> </a:t>
            </a:r>
            <a:r>
              <a:rPr lang="de-DE" sz="2400" b="1" dirty="0" err="1">
                <a:latin typeface="Times New Roman" panose="02020603050405020304" pitchFamily="18" charset="0"/>
                <a:cs typeface="Times New Roman" panose="02020603050405020304" pitchFamily="18" charset="0"/>
              </a:rPr>
              <a:t>three</a:t>
            </a:r>
            <a:r>
              <a:rPr lang="de-DE" sz="2400" b="1" dirty="0">
                <a:latin typeface="Times New Roman" panose="02020603050405020304" pitchFamily="18" charset="0"/>
                <a:cs typeface="Times New Roman" panose="02020603050405020304" pitchFamily="18" charset="0"/>
              </a:rPr>
              <a:t> </a:t>
            </a:r>
            <a:r>
              <a:rPr lang="de-DE" sz="2400" b="1" dirty="0" err="1">
                <a:latin typeface="Times New Roman" panose="02020603050405020304" pitchFamily="18" charset="0"/>
                <a:cs typeface="Times New Roman" panose="02020603050405020304" pitchFamily="18" charset="0"/>
              </a:rPr>
              <a:t>slides</a:t>
            </a:r>
            <a:r>
              <a:rPr lang="de-DE" sz="2400" b="1" dirty="0">
                <a:latin typeface="Times New Roman" panose="02020603050405020304" pitchFamily="18" charset="0"/>
                <a:cs typeface="Times New Roman" panose="02020603050405020304" pitchFamily="18" charset="0"/>
              </a:rPr>
              <a:t>.</a:t>
            </a:r>
            <a:br>
              <a:rPr lang="de-DE" sz="2400" dirty="0">
                <a:latin typeface="Times New Roman" panose="02020603050405020304" pitchFamily="18" charset="0"/>
                <a:cs typeface="Times New Roman" panose="02020603050405020304" pitchFamily="18" charset="0"/>
              </a:rPr>
            </a:br>
            <a:br>
              <a:rPr lang="de-DE" sz="2400" dirty="0">
                <a:latin typeface="Times New Roman" panose="02020603050405020304" pitchFamily="18" charset="0"/>
                <a:cs typeface="Times New Roman" panose="02020603050405020304" pitchFamily="18" charset="0"/>
              </a:rPr>
            </a:br>
            <a:r>
              <a:rPr lang="de-DE" sz="2400" dirty="0">
                <a:latin typeface="Times New Roman" panose="02020603050405020304" pitchFamily="18" charset="0"/>
                <a:cs typeface="Times New Roman" panose="02020603050405020304" pitchFamily="18" charset="0"/>
              </a:rPr>
              <a:t>This was </a:t>
            </a:r>
            <a:r>
              <a:rPr lang="de-DE" sz="2400" dirty="0" err="1">
                <a:latin typeface="Times New Roman" panose="02020603050405020304" pitchFamily="18" charset="0"/>
                <a:cs typeface="Times New Roman" panose="02020603050405020304" pitchFamily="18" charset="0"/>
              </a:rPr>
              <a:t>agreed</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during</a:t>
            </a:r>
            <a:r>
              <a:rPr lang="de-DE" sz="2400" dirty="0">
                <a:latin typeface="Times New Roman" panose="02020603050405020304" pitchFamily="18" charset="0"/>
                <a:cs typeface="Times New Roman" panose="02020603050405020304" pitchFamily="18" charset="0"/>
              </a:rPr>
              <a:t> </a:t>
            </a:r>
            <a:r>
              <a:rPr lang="de-DE" sz="2400" dirty="0" err="1">
                <a:latin typeface="Times New Roman" panose="02020603050405020304" pitchFamily="18" charset="0"/>
                <a:cs typeface="Times New Roman" panose="02020603050405020304" pitchFamily="18" charset="0"/>
              </a:rPr>
              <a:t>the</a:t>
            </a:r>
            <a:r>
              <a:rPr lang="de-DE" sz="2400" dirty="0">
                <a:latin typeface="Times New Roman" panose="02020603050405020304" pitchFamily="18" charset="0"/>
                <a:cs typeface="Times New Roman" panose="02020603050405020304" pitchFamily="18" charset="0"/>
              </a:rPr>
              <a:t> March 2018 New </a:t>
            </a:r>
            <a:r>
              <a:rPr lang="de-DE" sz="2400" dirty="0" err="1">
                <a:latin typeface="Times New Roman" panose="02020603050405020304" pitchFamily="18" charset="0"/>
                <a:cs typeface="Times New Roman" panose="02020603050405020304" pitchFamily="18" charset="0"/>
              </a:rPr>
              <a:t>Issues</a:t>
            </a:r>
            <a:r>
              <a:rPr lang="de-DE" sz="2400" dirty="0">
                <a:latin typeface="Times New Roman" panose="02020603050405020304" pitchFamily="18" charset="0"/>
                <a:cs typeface="Times New Roman" panose="02020603050405020304" pitchFamily="18" charset="0"/>
              </a:rPr>
              <a:t> TF </a:t>
            </a:r>
            <a:r>
              <a:rPr lang="de-DE" sz="2400" dirty="0" err="1">
                <a:latin typeface="Times New Roman" panose="02020603050405020304" pitchFamily="18" charset="0"/>
                <a:cs typeface="Times New Roman" panose="02020603050405020304" pitchFamily="18" charset="0"/>
              </a:rPr>
              <a:t>meeting</a:t>
            </a:r>
            <a:r>
              <a:rPr lang="de-DE" sz="2400" dirty="0">
                <a:latin typeface="Times New Roman" panose="02020603050405020304" pitchFamily="18" charset="0"/>
                <a:cs typeface="Times New Roman" panose="02020603050405020304" pitchFamily="18" charset="0"/>
              </a:rPr>
              <a:t> in Paris.</a:t>
            </a:r>
            <a:endParaRPr lang="en-GB" sz="2400" dirty="0">
              <a:latin typeface="Times New Roman" panose="02020603050405020304" pitchFamily="18" charset="0"/>
              <a:cs typeface="Times New Roman" panose="02020603050405020304" pitchFamily="18" charset="0"/>
            </a:endParaRPr>
          </a:p>
        </p:txBody>
      </p:sp>
      <p:sp>
        <p:nvSpPr>
          <p:cNvPr id="8" name="Textfeld 7">
            <a:extLst>
              <a:ext uri="{FF2B5EF4-FFF2-40B4-BE49-F238E27FC236}">
                <a16:creationId xmlns:a16="http://schemas.microsoft.com/office/drawing/2014/main" id="{F3A56CC3-F785-4DCF-ADDF-2C07D846DA11}"/>
              </a:ext>
            </a:extLst>
          </p:cNvPr>
          <p:cNvSpPr txBox="1"/>
          <p:nvPr/>
        </p:nvSpPr>
        <p:spPr>
          <a:xfrm>
            <a:off x="3091219" y="0"/>
            <a:ext cx="6591868"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endParaRPr lang="en-GB" sz="2800" b="1" dirty="0">
              <a:solidFill>
                <a:srgbClr val="FF0000"/>
              </a:solidFill>
              <a:latin typeface="Times New Roman" panose="02020603050405020304" pitchFamily="18" charset="0"/>
              <a:cs typeface="Times New Roman" panose="02020603050405020304" pitchFamily="18" charset="0"/>
            </a:endParaRPr>
          </a:p>
          <a:p>
            <a:pPr algn="ctr"/>
            <a:endParaRPr lang="en-GB" sz="2800" dirty="0"/>
          </a:p>
        </p:txBody>
      </p:sp>
      <p:sp>
        <p:nvSpPr>
          <p:cNvPr id="4" name="Textfeld 3">
            <a:extLst>
              <a:ext uri="{FF2B5EF4-FFF2-40B4-BE49-F238E27FC236}">
                <a16:creationId xmlns:a16="http://schemas.microsoft.com/office/drawing/2014/main" id="{566D76BB-87A1-46F3-AB3E-DE6302C8E44A}"/>
              </a:ext>
            </a:extLst>
          </p:cNvPr>
          <p:cNvSpPr txBox="1"/>
          <p:nvPr/>
        </p:nvSpPr>
        <p:spPr>
          <a:xfrm>
            <a:off x="740961" y="4981246"/>
            <a:ext cx="10710077" cy="461665"/>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9" name="Grafik 8" descr="Lachendes Gesicht ohne Füllung">
            <a:extLst>
              <a:ext uri="{FF2B5EF4-FFF2-40B4-BE49-F238E27FC236}">
                <a16:creationId xmlns:a16="http://schemas.microsoft.com/office/drawing/2014/main" id="{15BEB7D5-F95E-4755-AB96-20F6AA6210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479485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19E2A9BB-33C0-47A3-88DB-6C3DADDF9F02}"/>
              </a:ext>
            </a:extLst>
          </p:cNvPr>
          <p:cNvSpPr txBox="1"/>
          <p:nvPr/>
        </p:nvSpPr>
        <p:spPr>
          <a:xfrm>
            <a:off x="740961" y="929033"/>
            <a:ext cx="10710078" cy="5632311"/>
          </a:xfrm>
          <a:prstGeom prst="rect">
            <a:avLst/>
          </a:prstGeom>
          <a:noFill/>
          <a:ln w="38100">
            <a:solidFill>
              <a:srgbClr val="FF0000"/>
            </a:solidFill>
          </a:ln>
        </p:spPr>
        <p:txBody>
          <a:bodyPr wrap="square" rtlCol="0">
            <a:spAutoFit/>
          </a:bodyPr>
          <a:lstStyle/>
          <a:p>
            <a:pPr marL="342900" indent="-342900">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Paragraph </a:t>
            </a:r>
            <a:r>
              <a:rPr lang="en-GB" sz="2400" b="1" dirty="0">
                <a:latin typeface="Times New Roman" panose="02020603050405020304" pitchFamily="18" charset="0"/>
                <a:cs typeface="Times New Roman" panose="02020603050405020304" pitchFamily="18" charset="0"/>
              </a:rPr>
              <a:t>4.3.1.4.4.</a:t>
            </a:r>
            <a:r>
              <a:rPr lang="en-GB" sz="2400" dirty="0">
                <a:latin typeface="Times New Roman" panose="02020603050405020304" pitchFamily="18" charset="0"/>
                <a:cs typeface="Times New Roman" panose="02020603050405020304" pitchFamily="18" charset="0"/>
              </a:rPr>
              <a:t> of Annex 4 (</a:t>
            </a:r>
            <a:r>
              <a:rPr lang="en-GB" sz="2400" i="1" dirty="0">
                <a:latin typeface="Times New Roman" panose="02020603050405020304" pitchFamily="18" charset="0"/>
                <a:cs typeface="Times New Roman" panose="02020603050405020304" pitchFamily="18" charset="0"/>
              </a:rPr>
              <a:t>computing the arithmetic average of the road load where the harmonic average of the alternate coastdown times is to be used</a:t>
            </a:r>
            <a:r>
              <a:rPr lang="en-GB" sz="2400" dirty="0">
                <a:latin typeface="Times New Roman" panose="02020603050405020304" pitchFamily="18" charset="0"/>
                <a:cs typeface="Times New Roman" panose="02020603050405020304" pitchFamily="18" charset="0"/>
              </a:rPr>
              <a:t>):</a:t>
            </a: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br>
              <a:rPr lang="en-GB" sz="2400" dirty="0">
                <a:latin typeface="Times New Roman" panose="02020603050405020304" pitchFamily="18" charset="0"/>
                <a:cs typeface="Times New Roman" panose="02020603050405020304" pitchFamily="18" charset="0"/>
              </a:rPr>
            </a:br>
            <a:endParaRPr lang="en-GB" sz="2400" dirty="0">
              <a:latin typeface="Times New Roman" panose="02020603050405020304" pitchFamily="18" charset="0"/>
              <a:cs typeface="Times New Roman" panose="02020603050405020304" pitchFamily="18" charset="0"/>
            </a:endParaRPr>
          </a:p>
        </p:txBody>
      </p:sp>
      <p:sp>
        <p:nvSpPr>
          <p:cNvPr id="8" name="Textfeld 7">
            <a:extLst>
              <a:ext uri="{FF2B5EF4-FFF2-40B4-BE49-F238E27FC236}">
                <a16:creationId xmlns:a16="http://schemas.microsoft.com/office/drawing/2014/main" id="{F3A56CC3-F785-4DCF-ADDF-2C07D846DA11}"/>
              </a:ext>
            </a:extLst>
          </p:cNvPr>
          <p:cNvSpPr txBox="1"/>
          <p:nvPr/>
        </p:nvSpPr>
        <p:spPr>
          <a:xfrm>
            <a:off x="3091219" y="0"/>
            <a:ext cx="6591868" cy="954107"/>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WLTP GTR: ANNEX 4 Road Load</a:t>
            </a:r>
            <a:endParaRPr lang="en-GB" sz="2800" b="1" dirty="0">
              <a:solidFill>
                <a:srgbClr val="FF0000"/>
              </a:solidFill>
              <a:latin typeface="Times New Roman" panose="02020603050405020304" pitchFamily="18" charset="0"/>
              <a:cs typeface="Times New Roman" panose="02020603050405020304" pitchFamily="18" charset="0"/>
            </a:endParaRPr>
          </a:p>
          <a:p>
            <a:pPr algn="ctr"/>
            <a:endParaRPr lang="en-GB" sz="2800" dirty="0"/>
          </a:p>
        </p:txBody>
      </p:sp>
      <p:pic>
        <p:nvPicPr>
          <p:cNvPr id="3" name="Grafik 2">
            <a:extLst>
              <a:ext uri="{FF2B5EF4-FFF2-40B4-BE49-F238E27FC236}">
                <a16:creationId xmlns:a16="http://schemas.microsoft.com/office/drawing/2014/main" id="{7E95C36F-3D63-478B-BC12-F2C5750A11EB}"/>
              </a:ext>
            </a:extLst>
          </p:cNvPr>
          <p:cNvPicPr>
            <a:picLocks noChangeAspect="1"/>
          </p:cNvPicPr>
          <p:nvPr/>
        </p:nvPicPr>
        <p:blipFill>
          <a:blip r:embed="rId2"/>
          <a:stretch>
            <a:fillRect/>
          </a:stretch>
        </p:blipFill>
        <p:spPr>
          <a:xfrm>
            <a:off x="4184248" y="1760531"/>
            <a:ext cx="7051973" cy="4736696"/>
          </a:xfrm>
          <a:prstGeom prst="rect">
            <a:avLst/>
          </a:prstGeom>
        </p:spPr>
      </p:pic>
      <p:sp>
        <p:nvSpPr>
          <p:cNvPr id="5" name="Textfeld 4">
            <a:extLst>
              <a:ext uri="{FF2B5EF4-FFF2-40B4-BE49-F238E27FC236}">
                <a16:creationId xmlns:a16="http://schemas.microsoft.com/office/drawing/2014/main" id="{4CEC1A39-9114-4D3E-B38A-59081CB0251B}"/>
              </a:ext>
            </a:extLst>
          </p:cNvPr>
          <p:cNvSpPr txBox="1"/>
          <p:nvPr/>
        </p:nvSpPr>
        <p:spPr>
          <a:xfrm>
            <a:off x="955780" y="3145023"/>
            <a:ext cx="3409542" cy="1200329"/>
          </a:xfrm>
          <a:prstGeom prst="rect">
            <a:avLst/>
          </a:prstGeom>
          <a:noFill/>
          <a:ln w="38100">
            <a:solidFill>
              <a:srgbClr val="0070C0"/>
            </a:solidFill>
          </a:ln>
        </p:spPr>
        <p:txBody>
          <a:bodyPr wrap="square" rtlCol="0">
            <a:spAutoFit/>
          </a:bodyPr>
          <a:lstStyle/>
          <a:p>
            <a:r>
              <a:rPr lang="en-GB" sz="2400" b="1" dirty="0">
                <a:solidFill>
                  <a:srgbClr val="FF0000"/>
                </a:solidFill>
                <a:latin typeface="Times New Roman" panose="02020603050405020304" pitchFamily="18" charset="0"/>
                <a:cs typeface="Times New Roman" panose="02020603050405020304" pitchFamily="18" charset="0"/>
              </a:rPr>
              <a:t>Conclusion at IWG #22 (Ispra): Closed point. Adopted.</a:t>
            </a:r>
          </a:p>
        </p:txBody>
      </p:sp>
      <p:pic>
        <p:nvPicPr>
          <p:cNvPr id="9" name="Grafik 8" descr="Lachendes Gesicht ohne Füllung">
            <a:extLst>
              <a:ext uri="{FF2B5EF4-FFF2-40B4-BE49-F238E27FC236}">
                <a16:creationId xmlns:a16="http://schemas.microsoft.com/office/drawing/2014/main" id="{5F0DDC4D-7D48-4592-9072-DF7EBB5B1E1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9475" y="6405"/>
            <a:ext cx="914400" cy="914400"/>
          </a:xfrm>
          <a:prstGeom prst="rect">
            <a:avLst/>
          </a:prstGeom>
        </p:spPr>
      </p:pic>
    </p:spTree>
    <p:extLst>
      <p:ext uri="{BB962C8B-B14F-4D97-AF65-F5344CB8AC3E}">
        <p14:creationId xmlns:p14="http://schemas.microsoft.com/office/powerpoint/2010/main" val="183322532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1538</Words>
  <Application>Microsoft Office PowerPoint</Application>
  <PresentationFormat>Breitbild</PresentationFormat>
  <Paragraphs>122</Paragraphs>
  <Slides>31</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31</vt:i4>
      </vt:variant>
    </vt:vector>
  </HeadingPairs>
  <TitlesOfParts>
    <vt:vector size="37" baseType="lpstr">
      <vt:lpstr>Arial</vt:lpstr>
      <vt:lpstr>Calibri</vt:lpstr>
      <vt:lpstr>Calibri Light</vt:lpstr>
      <vt:lpstr>Cambria Math</vt:lpstr>
      <vt:lpstr>Times New Roman</vt:lpstr>
      <vt:lpstr>Office</vt:lpstr>
      <vt:lpstr>Drafting Coordinator Report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Drafting Coordinator Report</dc:title>
  <dc:creator>Dubuc 26.10.2016</dc:creator>
  <cp:lastModifiedBy>Drafting Co. 18.04.2018</cp:lastModifiedBy>
  <cp:revision>201</cp:revision>
  <dcterms:created xsi:type="dcterms:W3CDTF">2016-10-27T10:58:31Z</dcterms:created>
  <dcterms:modified xsi:type="dcterms:W3CDTF">2018-04-24T09:08:30Z</dcterms:modified>
</cp:coreProperties>
</file>