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2.xml" ContentType="application/vnd.openxmlformats-officedocument.themeOverride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327" r:id="rId2"/>
    <p:sldId id="338" r:id="rId3"/>
    <p:sldId id="320" r:id="rId4"/>
    <p:sldId id="326" r:id="rId5"/>
    <p:sldId id="328" r:id="rId6"/>
    <p:sldId id="329" r:id="rId7"/>
    <p:sldId id="330" r:id="rId8"/>
    <p:sldId id="340" r:id="rId9"/>
    <p:sldId id="331" r:id="rId10"/>
    <p:sldId id="332" r:id="rId11"/>
    <p:sldId id="336" r:id="rId12"/>
    <p:sldId id="343" r:id="rId13"/>
    <p:sldId id="337" r:id="rId14"/>
    <p:sldId id="321" r:id="rId15"/>
    <p:sldId id="346" r:id="rId16"/>
    <p:sldId id="347" r:id="rId17"/>
    <p:sldId id="348" r:id="rId18"/>
    <p:sldId id="342" r:id="rId19"/>
    <p:sldId id="345" r:id="rId20"/>
    <p:sldId id="339" r:id="rId21"/>
    <p:sldId id="282" r:id="rId22"/>
    <p:sldId id="294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40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8459" autoAdjust="0"/>
    <p:restoredTop sz="94660"/>
  </p:normalViewPr>
  <p:slideViewPr>
    <p:cSldViewPr snapToGrid="0">
      <p:cViewPr varScale="1">
        <p:scale>
          <a:sx n="43" d="100"/>
          <a:sy n="43" d="100"/>
        </p:scale>
        <p:origin x="42" y="1158"/>
      </p:cViewPr>
      <p:guideLst>
        <p:guide orient="horz" pos="2160"/>
        <p:guide pos="340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imkib\Desktop\The%20Bible\UNECE%20AEB%20IWG\AEBS%2004%20Tokyo\Official%20meeting%20documents\AEBS%2002%20Calculations%20LPS%20LPB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1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Sheet3!$C$3</c:f>
              <c:strCache>
                <c:ptCount val="1"/>
                <c:pt idx="0">
                  <c:v>Evading Distance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28575">
                <a:solidFill>
                  <a:schemeClr val="accent1"/>
                </a:solidFill>
              </a:ln>
              <a:effectLst/>
            </c:spPr>
          </c:marker>
          <c:xVal>
            <c:numRef>
              <c:f>Sheet3!$B$7:$B$21</c:f>
              <c:numCache>
                <c:formatCode>General</c:formatCode>
                <c:ptCount val="15"/>
                <c:pt idx="0">
                  <c:v>10</c:v>
                </c:pt>
                <c:pt idx="1">
                  <c:v>15</c:v>
                </c:pt>
                <c:pt idx="2">
                  <c:v>20</c:v>
                </c:pt>
                <c:pt idx="3">
                  <c:v>25</c:v>
                </c:pt>
                <c:pt idx="4">
                  <c:v>30</c:v>
                </c:pt>
                <c:pt idx="5">
                  <c:v>35</c:v>
                </c:pt>
                <c:pt idx="6">
                  <c:v>40</c:v>
                </c:pt>
                <c:pt idx="7">
                  <c:v>45</c:v>
                </c:pt>
                <c:pt idx="8">
                  <c:v>50</c:v>
                </c:pt>
                <c:pt idx="9">
                  <c:v>55</c:v>
                </c:pt>
                <c:pt idx="10">
                  <c:v>60</c:v>
                </c:pt>
                <c:pt idx="11">
                  <c:v>65</c:v>
                </c:pt>
                <c:pt idx="12">
                  <c:v>70</c:v>
                </c:pt>
                <c:pt idx="13">
                  <c:v>75</c:v>
                </c:pt>
                <c:pt idx="14">
                  <c:v>80</c:v>
                </c:pt>
              </c:numCache>
            </c:numRef>
          </c:xVal>
          <c:yVal>
            <c:numRef>
              <c:f>Sheet3!$F$7:$F$21</c:f>
              <c:numCache>
                <c:formatCode>General</c:formatCode>
                <c:ptCount val="15"/>
                <c:pt idx="0">
                  <c:v>0.84515425472851669</c:v>
                </c:pt>
                <c:pt idx="1">
                  <c:v>0.84515425472851657</c:v>
                </c:pt>
                <c:pt idx="2">
                  <c:v>0.84515425472851669</c:v>
                </c:pt>
                <c:pt idx="3">
                  <c:v>0.84515425472851657</c:v>
                </c:pt>
                <c:pt idx="4">
                  <c:v>0.84515425472851657</c:v>
                </c:pt>
                <c:pt idx="5">
                  <c:v>0.84515425472851646</c:v>
                </c:pt>
                <c:pt idx="6">
                  <c:v>0.84515425472851669</c:v>
                </c:pt>
                <c:pt idx="7">
                  <c:v>0.84515425472851657</c:v>
                </c:pt>
                <c:pt idx="8">
                  <c:v>0.84515425472851657</c:v>
                </c:pt>
                <c:pt idx="9">
                  <c:v>0.84515425472851657</c:v>
                </c:pt>
                <c:pt idx="10">
                  <c:v>0.84515425472851657</c:v>
                </c:pt>
                <c:pt idx="11">
                  <c:v>0.84515425472851657</c:v>
                </c:pt>
                <c:pt idx="12">
                  <c:v>0.84515425472851646</c:v>
                </c:pt>
                <c:pt idx="13">
                  <c:v>0.84515425472851669</c:v>
                </c:pt>
                <c:pt idx="14">
                  <c:v>0.84515425472851669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701B-4749-89DB-1F54A20C777B}"/>
            </c:ext>
          </c:extLst>
        </c:ser>
        <c:ser>
          <c:idx val="1"/>
          <c:order val="1"/>
          <c:tx>
            <c:strRef>
              <c:f>Sheet3!$D$3</c:f>
              <c:strCache>
                <c:ptCount val="1"/>
                <c:pt idx="0">
                  <c:v> Braking Distance 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28575">
                <a:solidFill>
                  <a:schemeClr val="accent2"/>
                </a:solidFill>
              </a:ln>
              <a:effectLst/>
            </c:spPr>
          </c:marker>
          <c:xVal>
            <c:numRef>
              <c:f>Sheet3!$B$7:$B$21</c:f>
              <c:numCache>
                <c:formatCode>General</c:formatCode>
                <c:ptCount val="15"/>
                <c:pt idx="0">
                  <c:v>10</c:v>
                </c:pt>
                <c:pt idx="1">
                  <c:v>15</c:v>
                </c:pt>
                <c:pt idx="2">
                  <c:v>20</c:v>
                </c:pt>
                <c:pt idx="3">
                  <c:v>25</c:v>
                </c:pt>
                <c:pt idx="4">
                  <c:v>30</c:v>
                </c:pt>
                <c:pt idx="5">
                  <c:v>35</c:v>
                </c:pt>
                <c:pt idx="6">
                  <c:v>40</c:v>
                </c:pt>
                <c:pt idx="7">
                  <c:v>45</c:v>
                </c:pt>
                <c:pt idx="8">
                  <c:v>50</c:v>
                </c:pt>
                <c:pt idx="9">
                  <c:v>55</c:v>
                </c:pt>
                <c:pt idx="10">
                  <c:v>60</c:v>
                </c:pt>
                <c:pt idx="11">
                  <c:v>65</c:v>
                </c:pt>
                <c:pt idx="12">
                  <c:v>70</c:v>
                </c:pt>
                <c:pt idx="13">
                  <c:v>75</c:v>
                </c:pt>
                <c:pt idx="14">
                  <c:v>80</c:v>
                </c:pt>
              </c:numCache>
            </c:numRef>
          </c:xVal>
          <c:yVal>
            <c:numRef>
              <c:f>Sheet3!$G$7:$G$21</c:f>
              <c:numCache>
                <c:formatCode>General</c:formatCode>
                <c:ptCount val="15"/>
                <c:pt idx="0">
                  <c:v>0.24112654320987653</c:v>
                </c:pt>
                <c:pt idx="1">
                  <c:v>0.36168981481481488</c:v>
                </c:pt>
                <c:pt idx="2">
                  <c:v>0.48225308641975306</c:v>
                </c:pt>
                <c:pt idx="3">
                  <c:v>0.60281635802469147</c:v>
                </c:pt>
                <c:pt idx="4">
                  <c:v>0.72337962962962976</c:v>
                </c:pt>
                <c:pt idx="5">
                  <c:v>0.84394290123456794</c:v>
                </c:pt>
                <c:pt idx="6">
                  <c:v>0.96450617283950613</c:v>
                </c:pt>
                <c:pt idx="7">
                  <c:v>1.0850694444444444</c:v>
                </c:pt>
                <c:pt idx="8">
                  <c:v>1.2056327160493829</c:v>
                </c:pt>
                <c:pt idx="9">
                  <c:v>1.3261959876543208</c:v>
                </c:pt>
                <c:pt idx="10">
                  <c:v>1.4467592592592595</c:v>
                </c:pt>
                <c:pt idx="11">
                  <c:v>1.5673225308641974</c:v>
                </c:pt>
                <c:pt idx="12">
                  <c:v>1.6878858024691359</c:v>
                </c:pt>
                <c:pt idx="13">
                  <c:v>1.8084490740740742</c:v>
                </c:pt>
                <c:pt idx="14">
                  <c:v>1.9290123456790123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701B-4749-89DB-1F54A20C77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91900056"/>
        <c:axId val="509666760"/>
      </c:scatterChart>
      <c:valAx>
        <c:axId val="5919000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 b="1" i="0" baseline="0">
                    <a:effectLst/>
                  </a:rPr>
                  <a:t>Subject Vehicle Velocity (km/h)</a:t>
                </a:r>
                <a:endParaRPr lang="en-GB" sz="1600">
                  <a:effectLst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9666760"/>
        <c:crosses val="autoZero"/>
        <c:crossBetween val="midCat"/>
      </c:valAx>
      <c:valAx>
        <c:axId val="5096667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 b="1" i="0" u="none" strike="noStrike" baseline="0" dirty="0">
                    <a:effectLst/>
                  </a:rPr>
                  <a:t>Time to Collision (</a:t>
                </a:r>
                <a:r>
                  <a:rPr lang="en-GB" sz="1600" b="1" i="0" u="none" strike="noStrike" baseline="0" dirty="0" smtClean="0">
                    <a:effectLst/>
                  </a:rPr>
                  <a:t>Seconds)</a:t>
                </a:r>
                <a:endParaRPr lang="en-GB" sz="1600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190005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1"/>
          <c:order val="0"/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Sheet3!$V$54:$V$59</c:f>
              <c:numCache>
                <c:formatCode>General</c:formatCode>
                <c:ptCount val="6"/>
                <c:pt idx="0">
                  <c:v>10</c:v>
                </c:pt>
                <c:pt idx="1">
                  <c:v>15</c:v>
                </c:pt>
                <c:pt idx="2">
                  <c:v>20</c:v>
                </c:pt>
                <c:pt idx="3">
                  <c:v>25</c:v>
                </c:pt>
                <c:pt idx="4">
                  <c:v>30</c:v>
                </c:pt>
                <c:pt idx="5">
                  <c:v>35</c:v>
                </c:pt>
              </c:numCache>
            </c:numRef>
          </c:xVal>
          <c:yVal>
            <c:numRef>
              <c:f>Sheet3!$V$54:$V$59</c:f>
              <c:numCache>
                <c:formatCode>General</c:formatCode>
                <c:ptCount val="6"/>
                <c:pt idx="0">
                  <c:v>10</c:v>
                </c:pt>
                <c:pt idx="1">
                  <c:v>15</c:v>
                </c:pt>
                <c:pt idx="2">
                  <c:v>20</c:v>
                </c:pt>
                <c:pt idx="3">
                  <c:v>25</c:v>
                </c:pt>
                <c:pt idx="4">
                  <c:v>30</c:v>
                </c:pt>
                <c:pt idx="5">
                  <c:v>35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3A1C-4524-BD4A-131298ADAC3F}"/>
            </c:ext>
          </c:extLst>
        </c:ser>
        <c:ser>
          <c:idx val="2"/>
          <c:order val="1"/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Sheet3!$T$68:$T$113</c:f>
              <c:numCache>
                <c:formatCode>General</c:formatCode>
                <c:ptCount val="46"/>
                <c:pt idx="0">
                  <c:v>35.1</c:v>
                </c:pt>
                <c:pt idx="1">
                  <c:v>36</c:v>
                </c:pt>
                <c:pt idx="2">
                  <c:v>37</c:v>
                </c:pt>
                <c:pt idx="3">
                  <c:v>38</c:v>
                </c:pt>
                <c:pt idx="4">
                  <c:v>39</c:v>
                </c:pt>
                <c:pt idx="5">
                  <c:v>40</c:v>
                </c:pt>
                <c:pt idx="6">
                  <c:v>41</c:v>
                </c:pt>
                <c:pt idx="7">
                  <c:v>42</c:v>
                </c:pt>
                <c:pt idx="8">
                  <c:v>43</c:v>
                </c:pt>
                <c:pt idx="9">
                  <c:v>44</c:v>
                </c:pt>
                <c:pt idx="10">
                  <c:v>45</c:v>
                </c:pt>
                <c:pt idx="11">
                  <c:v>46</c:v>
                </c:pt>
                <c:pt idx="12">
                  <c:v>47</c:v>
                </c:pt>
                <c:pt idx="13">
                  <c:v>48</c:v>
                </c:pt>
                <c:pt idx="14">
                  <c:v>49</c:v>
                </c:pt>
                <c:pt idx="15">
                  <c:v>50</c:v>
                </c:pt>
                <c:pt idx="16">
                  <c:v>51</c:v>
                </c:pt>
                <c:pt idx="17">
                  <c:v>52</c:v>
                </c:pt>
                <c:pt idx="18">
                  <c:v>53</c:v>
                </c:pt>
                <c:pt idx="19">
                  <c:v>54</c:v>
                </c:pt>
                <c:pt idx="20">
                  <c:v>55</c:v>
                </c:pt>
                <c:pt idx="21">
                  <c:v>56</c:v>
                </c:pt>
                <c:pt idx="22">
                  <c:v>57</c:v>
                </c:pt>
                <c:pt idx="23">
                  <c:v>58</c:v>
                </c:pt>
                <c:pt idx="24">
                  <c:v>59</c:v>
                </c:pt>
                <c:pt idx="25">
                  <c:v>60</c:v>
                </c:pt>
                <c:pt idx="26">
                  <c:v>61</c:v>
                </c:pt>
                <c:pt idx="27">
                  <c:v>62</c:v>
                </c:pt>
                <c:pt idx="28">
                  <c:v>63</c:v>
                </c:pt>
                <c:pt idx="29">
                  <c:v>64</c:v>
                </c:pt>
                <c:pt idx="30">
                  <c:v>65</c:v>
                </c:pt>
                <c:pt idx="31">
                  <c:v>66</c:v>
                </c:pt>
                <c:pt idx="32">
                  <c:v>67</c:v>
                </c:pt>
                <c:pt idx="33">
                  <c:v>68</c:v>
                </c:pt>
                <c:pt idx="34">
                  <c:v>69</c:v>
                </c:pt>
                <c:pt idx="35">
                  <c:v>70</c:v>
                </c:pt>
                <c:pt idx="36">
                  <c:v>71</c:v>
                </c:pt>
                <c:pt idx="37">
                  <c:v>72</c:v>
                </c:pt>
                <c:pt idx="38">
                  <c:v>73</c:v>
                </c:pt>
                <c:pt idx="39">
                  <c:v>74</c:v>
                </c:pt>
                <c:pt idx="40">
                  <c:v>75</c:v>
                </c:pt>
                <c:pt idx="41">
                  <c:v>76</c:v>
                </c:pt>
                <c:pt idx="42">
                  <c:v>77</c:v>
                </c:pt>
                <c:pt idx="43">
                  <c:v>78</c:v>
                </c:pt>
                <c:pt idx="44">
                  <c:v>79</c:v>
                </c:pt>
                <c:pt idx="45">
                  <c:v>80</c:v>
                </c:pt>
              </c:numCache>
            </c:numRef>
          </c:xVal>
          <c:yVal>
            <c:numRef>
              <c:f>Sheet3!$U$68:$U$113</c:f>
              <c:numCache>
                <c:formatCode>General</c:formatCode>
                <c:ptCount val="46"/>
                <c:pt idx="0">
                  <c:v>33.695999999999984</c:v>
                </c:pt>
                <c:pt idx="1">
                  <c:v>30.132993949210544</c:v>
                </c:pt>
                <c:pt idx="2">
                  <c:v>28.492478621831161</c:v>
                </c:pt>
                <c:pt idx="3">
                  <c:v>27.401222712029469</c:v>
                </c:pt>
                <c:pt idx="4">
                  <c:v>26.578637755865898</c:v>
                </c:pt>
                <c:pt idx="5">
                  <c:v>25.919999999999995</c:v>
                </c:pt>
                <c:pt idx="6">
                  <c:v>25.373018205680271</c:v>
                </c:pt>
                <c:pt idx="7">
                  <c:v>24.907348947573993</c:v>
                </c:pt>
                <c:pt idx="8">
                  <c:v>24.503652252403992</c:v>
                </c:pt>
                <c:pt idx="9">
                  <c:v>24.148777367627961</c:v>
                </c:pt>
                <c:pt idx="10">
                  <c:v>23.833346981631692</c:v>
                </c:pt>
                <c:pt idx="11">
                  <c:v>23.550426284670788</c:v>
                </c:pt>
                <c:pt idx="12">
                  <c:v>23.294736449471813</c:v>
                </c:pt>
                <c:pt idx="13">
                  <c:v>23.062163686478332</c:v>
                </c:pt>
                <c:pt idx="14">
                  <c:v>22.849439011753496</c:v>
                </c:pt>
                <c:pt idx="15">
                  <c:v>22.653921670557583</c:v>
                </c:pt>
                <c:pt idx="16">
                  <c:v>22.473448157900332</c:v>
                </c:pt>
                <c:pt idx="17">
                  <c:v>22.306224221227772</c:v>
                </c:pt>
                <c:pt idx="18">
                  <c:v>22.150745876115582</c:v>
                </c:pt>
                <c:pt idx="19">
                  <c:v>22.005740514898612</c:v>
                </c:pt>
                <c:pt idx="20">
                  <c:v>21.870122245924307</c:v>
                </c:pt>
                <c:pt idx="21">
                  <c:v>21.742957512359595</c:v>
                </c:pt>
                <c:pt idx="22">
                  <c:v>21.62343826768916</c:v>
                </c:pt>
                <c:pt idx="23">
                  <c:v>21.510860793929375</c:v>
                </c:pt>
                <c:pt idx="24">
                  <c:v>21.404608793098056</c:v>
                </c:pt>
                <c:pt idx="25">
                  <c:v>21.304139756299506</c:v>
                </c:pt>
                <c:pt idx="26">
                  <c:v>21.208973876010688</c:v>
                </c:pt>
                <c:pt idx="27">
                  <c:v>21.118684952658391</c:v>
                </c:pt>
                <c:pt idx="28">
                  <c:v>21.032892880256803</c:v>
                </c:pt>
                <c:pt idx="29">
                  <c:v>20.951257393507987</c:v>
                </c:pt>
                <c:pt idx="30">
                  <c:v>20.873472830960289</c:v>
                </c:pt>
                <c:pt idx="31">
                  <c:v>20.799263722810885</c:v>
                </c:pt>
                <c:pt idx="32">
                  <c:v>20.728381052744652</c:v>
                </c:pt>
                <c:pt idx="33">
                  <c:v>20.660599074343999</c:v>
                </c:pt>
                <c:pt idx="34">
                  <c:v>20.595712586590011</c:v>
                </c:pt>
                <c:pt idx="35">
                  <c:v>20.533534591604386</c:v>
                </c:pt>
                <c:pt idx="36">
                  <c:v>20.473894272366486</c:v>
                </c:pt>
                <c:pt idx="37">
                  <c:v>20.416635239643391</c:v>
                </c:pt>
                <c:pt idx="38">
                  <c:v>20.361614006506613</c:v>
                </c:pt>
                <c:pt idx="39">
                  <c:v>20.308698656113769</c:v>
                </c:pt>
                <c:pt idx="40">
                  <c:v>20.257767674308347</c:v>
                </c:pt>
                <c:pt idx="41">
                  <c:v>20.208708923345398</c:v>
                </c:pt>
                <c:pt idx="42">
                  <c:v>20.161418736917788</c:v>
                </c:pt>
                <c:pt idx="43">
                  <c:v>20.115801119821988</c:v>
                </c:pt>
                <c:pt idx="44">
                  <c:v>20.071767038201472</c:v>
                </c:pt>
                <c:pt idx="45">
                  <c:v>20.029233788453226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3A1C-4524-BD4A-131298ADAC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08469616"/>
        <c:axId val="508470008"/>
      </c:scatterChart>
      <c:valAx>
        <c:axId val="50846961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/>
                  <a:t>Subject vehicle speed (km/h)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8470008"/>
        <c:crosses val="autoZero"/>
        <c:crossBetween val="midCat"/>
      </c:valAx>
      <c:valAx>
        <c:axId val="5084700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/>
                  <a:t>Speed reduction (km/h)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846961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Sheet3!$C$3</c:f>
              <c:strCache>
                <c:ptCount val="1"/>
                <c:pt idx="0">
                  <c:v>Evading Distance</c:v>
                </c:pt>
              </c:strCache>
            </c:strRef>
          </c:tx>
          <c:spPr>
            <a:ln w="28575" cap="rnd">
              <a:solidFill>
                <a:srgbClr val="5B9BD5">
                  <a:lumMod val="40000"/>
                  <a:lumOff val="60000"/>
                </a:srgb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28575">
                <a:solidFill>
                  <a:srgbClr val="5B9BD5">
                    <a:lumMod val="40000"/>
                    <a:lumOff val="60000"/>
                  </a:srgbClr>
                </a:solidFill>
              </a:ln>
              <a:effectLst/>
            </c:spPr>
          </c:marker>
          <c:xVal>
            <c:numRef>
              <c:f>Sheet3!$B$7:$B$21</c:f>
              <c:numCache>
                <c:formatCode>General</c:formatCode>
                <c:ptCount val="15"/>
                <c:pt idx="0">
                  <c:v>10</c:v>
                </c:pt>
                <c:pt idx="1">
                  <c:v>15</c:v>
                </c:pt>
                <c:pt idx="2">
                  <c:v>20</c:v>
                </c:pt>
                <c:pt idx="3">
                  <c:v>25</c:v>
                </c:pt>
                <c:pt idx="4">
                  <c:v>30</c:v>
                </c:pt>
                <c:pt idx="5">
                  <c:v>35</c:v>
                </c:pt>
                <c:pt idx="6">
                  <c:v>40</c:v>
                </c:pt>
                <c:pt idx="7">
                  <c:v>45</c:v>
                </c:pt>
                <c:pt idx="8">
                  <c:v>50</c:v>
                </c:pt>
                <c:pt idx="9">
                  <c:v>55</c:v>
                </c:pt>
                <c:pt idx="10">
                  <c:v>60</c:v>
                </c:pt>
                <c:pt idx="11">
                  <c:v>65</c:v>
                </c:pt>
                <c:pt idx="12">
                  <c:v>70</c:v>
                </c:pt>
                <c:pt idx="13">
                  <c:v>75</c:v>
                </c:pt>
                <c:pt idx="14">
                  <c:v>80</c:v>
                </c:pt>
              </c:numCache>
            </c:numRef>
          </c:xVal>
          <c:yVal>
            <c:numRef>
              <c:f>Sheet3!$F$7:$F$21</c:f>
              <c:numCache>
                <c:formatCode>General</c:formatCode>
                <c:ptCount val="15"/>
                <c:pt idx="0">
                  <c:v>0.84515425472851669</c:v>
                </c:pt>
                <c:pt idx="1">
                  <c:v>0.84515425472851657</c:v>
                </c:pt>
                <c:pt idx="2">
                  <c:v>0.84515425472851669</c:v>
                </c:pt>
                <c:pt idx="3">
                  <c:v>0.84515425472851657</c:v>
                </c:pt>
                <c:pt idx="4">
                  <c:v>0.84515425472851657</c:v>
                </c:pt>
                <c:pt idx="5">
                  <c:v>0.84515425472851646</c:v>
                </c:pt>
                <c:pt idx="6">
                  <c:v>0.84515425472851669</c:v>
                </c:pt>
                <c:pt idx="7">
                  <c:v>0.84515425472851657</c:v>
                </c:pt>
                <c:pt idx="8">
                  <c:v>0.84515425472851657</c:v>
                </c:pt>
                <c:pt idx="9">
                  <c:v>0.84515425472851657</c:v>
                </c:pt>
                <c:pt idx="10">
                  <c:v>0.84515425472851657</c:v>
                </c:pt>
                <c:pt idx="11">
                  <c:v>0.84515425472851657</c:v>
                </c:pt>
                <c:pt idx="12">
                  <c:v>0.84515425472851646</c:v>
                </c:pt>
                <c:pt idx="13">
                  <c:v>0.84515425472851669</c:v>
                </c:pt>
                <c:pt idx="14">
                  <c:v>0.84515425472851669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701B-4749-89DB-1F54A20C777B}"/>
            </c:ext>
          </c:extLst>
        </c:ser>
        <c:ser>
          <c:idx val="1"/>
          <c:order val="1"/>
          <c:tx>
            <c:strRef>
              <c:f>Sheet3!$D$3</c:f>
              <c:strCache>
                <c:ptCount val="1"/>
                <c:pt idx="0">
                  <c:v> Braking Distance </c:v>
                </c:pt>
              </c:strCache>
            </c:strRef>
          </c:tx>
          <c:spPr>
            <a:ln w="28575" cap="rnd">
              <a:solidFill>
                <a:srgbClr val="ED7D31">
                  <a:lumMod val="40000"/>
                  <a:lumOff val="60000"/>
                </a:srgb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28575">
                <a:solidFill>
                  <a:srgbClr val="ED7D31">
                    <a:lumMod val="40000"/>
                    <a:lumOff val="60000"/>
                  </a:srgbClr>
                </a:solidFill>
              </a:ln>
              <a:effectLst/>
            </c:spPr>
          </c:marker>
          <c:xVal>
            <c:numRef>
              <c:f>Sheet3!$B$7:$B$21</c:f>
              <c:numCache>
                <c:formatCode>General</c:formatCode>
                <c:ptCount val="15"/>
                <c:pt idx="0">
                  <c:v>10</c:v>
                </c:pt>
                <c:pt idx="1">
                  <c:v>15</c:v>
                </c:pt>
                <c:pt idx="2">
                  <c:v>20</c:v>
                </c:pt>
                <c:pt idx="3">
                  <c:v>25</c:v>
                </c:pt>
                <c:pt idx="4">
                  <c:v>30</c:v>
                </c:pt>
                <c:pt idx="5">
                  <c:v>35</c:v>
                </c:pt>
                <c:pt idx="6">
                  <c:v>40</c:v>
                </c:pt>
                <c:pt idx="7">
                  <c:v>45</c:v>
                </c:pt>
                <c:pt idx="8">
                  <c:v>50</c:v>
                </c:pt>
                <c:pt idx="9">
                  <c:v>55</c:v>
                </c:pt>
                <c:pt idx="10">
                  <c:v>60</c:v>
                </c:pt>
                <c:pt idx="11">
                  <c:v>65</c:v>
                </c:pt>
                <c:pt idx="12">
                  <c:v>70</c:v>
                </c:pt>
                <c:pt idx="13">
                  <c:v>75</c:v>
                </c:pt>
                <c:pt idx="14">
                  <c:v>80</c:v>
                </c:pt>
              </c:numCache>
            </c:numRef>
          </c:xVal>
          <c:yVal>
            <c:numRef>
              <c:f>Sheet3!$G$7:$G$21</c:f>
              <c:numCache>
                <c:formatCode>General</c:formatCode>
                <c:ptCount val="15"/>
                <c:pt idx="0">
                  <c:v>0.24112654320987653</c:v>
                </c:pt>
                <c:pt idx="1">
                  <c:v>0.36168981481481488</c:v>
                </c:pt>
                <c:pt idx="2">
                  <c:v>0.48225308641975306</c:v>
                </c:pt>
                <c:pt idx="3">
                  <c:v>0.60281635802469147</c:v>
                </c:pt>
                <c:pt idx="4">
                  <c:v>0.72337962962962976</c:v>
                </c:pt>
                <c:pt idx="5">
                  <c:v>0.84394290123456794</c:v>
                </c:pt>
                <c:pt idx="6">
                  <c:v>0.96450617283950613</c:v>
                </c:pt>
                <c:pt idx="7">
                  <c:v>1.0850694444444444</c:v>
                </c:pt>
                <c:pt idx="8">
                  <c:v>1.2056327160493829</c:v>
                </c:pt>
                <c:pt idx="9">
                  <c:v>1.3261959876543208</c:v>
                </c:pt>
                <c:pt idx="10">
                  <c:v>1.4467592592592595</c:v>
                </c:pt>
                <c:pt idx="11">
                  <c:v>1.5673225308641974</c:v>
                </c:pt>
                <c:pt idx="12">
                  <c:v>1.6878858024691359</c:v>
                </c:pt>
                <c:pt idx="13">
                  <c:v>1.8084490740740742</c:v>
                </c:pt>
                <c:pt idx="14">
                  <c:v>1.9290123456790123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701B-4749-89DB-1F54A20C77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09667544"/>
        <c:axId val="509667936"/>
      </c:scatterChart>
      <c:valAx>
        <c:axId val="50966754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 b="1" i="0" baseline="0">
                    <a:effectLst/>
                  </a:rPr>
                  <a:t>Subject Vehicle Velocity (km/h)</a:t>
                </a:r>
                <a:endParaRPr lang="en-GB" sz="1600">
                  <a:effectLst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9667936"/>
        <c:crosses val="autoZero"/>
        <c:crossBetween val="midCat"/>
      </c:valAx>
      <c:valAx>
        <c:axId val="5096679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 b="1" i="0" u="none" strike="noStrike" baseline="0" dirty="0">
                    <a:effectLst/>
                  </a:rPr>
                  <a:t>Time to Collision (</a:t>
                </a:r>
                <a:r>
                  <a:rPr lang="en-GB" sz="1600" b="1" i="0" u="none" strike="noStrike" baseline="0" dirty="0" smtClean="0">
                    <a:effectLst/>
                  </a:rPr>
                  <a:t>Seconds)</a:t>
                </a:r>
                <a:endParaRPr lang="en-GB" sz="1600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966754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lang="ja-JP"/>
            </a:pPr>
            <a:r>
              <a:rPr lang="en-US" altLang="ja-JP"/>
              <a:t>Pedestrian</a:t>
            </a:r>
            <a:r>
              <a:rPr lang="en-US" altLang="ja-JP" baseline="0"/>
              <a:t>-to-Car </a:t>
            </a:r>
            <a:r>
              <a:rPr lang="ja-JP"/>
              <a:t>　</a:t>
            </a:r>
            <a:r>
              <a:rPr lang="en-US" altLang="ja-JP"/>
              <a:t>Traffic accident type</a:t>
            </a:r>
            <a:r>
              <a:rPr lang="ja-JP"/>
              <a:t>　　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事故類型別!$D$19</c:f>
              <c:strCache>
                <c:ptCount val="1"/>
                <c:pt idx="0">
                  <c:v>Oncoming</c:v>
                </c:pt>
              </c:strCache>
            </c:strRef>
          </c:tx>
          <c:cat>
            <c:numRef>
              <c:f>事故類型別!$E$18:$O$18</c:f>
              <c:numCache>
                <c:formatCode>General</c:formatCode>
                <c:ptCount val="11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</c:v>
                </c:pt>
              </c:numCache>
            </c:numRef>
          </c:cat>
          <c:val>
            <c:numRef>
              <c:f>事故類型別!$E$19:$O$19</c:f>
              <c:numCache>
                <c:formatCode>0</c:formatCode>
                <c:ptCount val="11"/>
                <c:pt idx="0">
                  <c:v>4.0189125295508275</c:v>
                </c:pt>
                <c:pt idx="1">
                  <c:v>4.5871559633027523</c:v>
                </c:pt>
                <c:pt idx="2">
                  <c:v>4.2452830188679247</c:v>
                </c:pt>
                <c:pt idx="3">
                  <c:v>2.3923444976076556</c:v>
                </c:pt>
                <c:pt idx="4">
                  <c:v>4.1975308641975309</c:v>
                </c:pt>
                <c:pt idx="5">
                  <c:v>2.1108179419525066</c:v>
                </c:pt>
                <c:pt idx="6">
                  <c:v>3.3766233766233764</c:v>
                </c:pt>
                <c:pt idx="7">
                  <c:v>2.1563342318059302</c:v>
                </c:pt>
                <c:pt idx="8">
                  <c:v>3.0726256983240221</c:v>
                </c:pt>
                <c:pt idx="9">
                  <c:v>2.4615384615384617</c:v>
                </c:pt>
                <c:pt idx="10">
                  <c:v>1.5151515151515151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F4C-46D7-A204-EA677B3036C7}"/>
            </c:ext>
          </c:extLst>
        </c:ser>
        <c:ser>
          <c:idx val="1"/>
          <c:order val="1"/>
          <c:tx>
            <c:strRef>
              <c:f>事故類型別!$D$20</c:f>
              <c:strCache>
                <c:ptCount val="1"/>
                <c:pt idx="0">
                  <c:v>Longitudial</c:v>
                </c:pt>
              </c:strCache>
            </c:strRef>
          </c:tx>
          <c:cat>
            <c:numRef>
              <c:f>事故類型別!$E$18:$O$18</c:f>
              <c:numCache>
                <c:formatCode>General</c:formatCode>
                <c:ptCount val="11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</c:v>
                </c:pt>
              </c:numCache>
            </c:numRef>
          </c:cat>
          <c:val>
            <c:numRef>
              <c:f>事故類型別!$E$20:$O$20</c:f>
              <c:numCache>
                <c:formatCode>0</c:formatCode>
                <c:ptCount val="11"/>
                <c:pt idx="0">
                  <c:v>7.328605200945626</c:v>
                </c:pt>
                <c:pt idx="1">
                  <c:v>8.9449541284403669</c:v>
                </c:pt>
                <c:pt idx="2">
                  <c:v>5.4245283018867925</c:v>
                </c:pt>
                <c:pt idx="3">
                  <c:v>9.0909090909090917</c:v>
                </c:pt>
                <c:pt idx="4">
                  <c:v>5.9259259259259265</c:v>
                </c:pt>
                <c:pt idx="5">
                  <c:v>5.8047493403693933</c:v>
                </c:pt>
                <c:pt idx="6">
                  <c:v>8.5714285714285712</c:v>
                </c:pt>
                <c:pt idx="7">
                  <c:v>7.5471698113207548</c:v>
                </c:pt>
                <c:pt idx="8">
                  <c:v>10.614525139664805</c:v>
                </c:pt>
                <c:pt idx="9">
                  <c:v>7.384615384615385</c:v>
                </c:pt>
                <c:pt idx="10">
                  <c:v>5.7575757575757578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F4C-46D7-A204-EA677B3036C7}"/>
            </c:ext>
          </c:extLst>
        </c:ser>
        <c:ser>
          <c:idx val="2"/>
          <c:order val="2"/>
          <c:tx>
            <c:strRef>
              <c:f>事故類型別!$D$21</c:f>
              <c:strCache>
                <c:ptCount val="1"/>
                <c:pt idx="0">
                  <c:v>Crossing</c:v>
                </c:pt>
              </c:strCache>
            </c:strRef>
          </c:tx>
          <c:cat>
            <c:numRef>
              <c:f>事故類型別!$E$18:$O$18</c:f>
              <c:numCache>
                <c:formatCode>General</c:formatCode>
                <c:ptCount val="11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</c:v>
                </c:pt>
              </c:numCache>
            </c:numRef>
          </c:cat>
          <c:val>
            <c:numRef>
              <c:f>事故類型別!$E$21:$O$21</c:f>
              <c:numCache>
                <c:formatCode>0</c:formatCode>
                <c:ptCount val="11"/>
                <c:pt idx="0">
                  <c:v>71.867612293144205</c:v>
                </c:pt>
                <c:pt idx="1">
                  <c:v>72.477064220183479</c:v>
                </c:pt>
                <c:pt idx="2">
                  <c:v>72.877358490566039</c:v>
                </c:pt>
                <c:pt idx="3">
                  <c:v>73.205741626794264</c:v>
                </c:pt>
                <c:pt idx="4">
                  <c:v>75.555555555555557</c:v>
                </c:pt>
                <c:pt idx="5">
                  <c:v>75.197889182058049</c:v>
                </c:pt>
                <c:pt idx="6">
                  <c:v>70.649350649350652</c:v>
                </c:pt>
                <c:pt idx="7">
                  <c:v>70.350404312668473</c:v>
                </c:pt>
                <c:pt idx="8">
                  <c:v>70.391061452513966</c:v>
                </c:pt>
                <c:pt idx="9">
                  <c:v>71.07692307692308</c:v>
                </c:pt>
                <c:pt idx="10">
                  <c:v>72.424242424242422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4F4C-46D7-A204-EA677B3036C7}"/>
            </c:ext>
          </c:extLst>
        </c:ser>
        <c:ser>
          <c:idx val="3"/>
          <c:order val="3"/>
          <c:tx>
            <c:strRef>
              <c:f>事故類型別!$D$22</c:f>
              <c:strCache>
                <c:ptCount val="1"/>
                <c:pt idx="0">
                  <c:v>Play on the street</c:v>
                </c:pt>
              </c:strCache>
            </c:strRef>
          </c:tx>
          <c:cat>
            <c:numRef>
              <c:f>事故類型別!$E$18:$O$18</c:f>
              <c:numCache>
                <c:formatCode>General</c:formatCode>
                <c:ptCount val="11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</c:v>
                </c:pt>
              </c:numCache>
            </c:numRef>
          </c:cat>
          <c:val>
            <c:numRef>
              <c:f>事故類型別!$E$22:$O$22</c:f>
              <c:numCache>
                <c:formatCode>0</c:formatCode>
                <c:ptCount val="11"/>
                <c:pt idx="0">
                  <c:v>0.2364066193853428</c:v>
                </c:pt>
                <c:pt idx="1">
                  <c:v>0</c:v>
                </c:pt>
                <c:pt idx="2">
                  <c:v>0</c:v>
                </c:pt>
                <c:pt idx="3">
                  <c:v>0.23923444976076555</c:v>
                </c:pt>
                <c:pt idx="4">
                  <c:v>0.24691358024691357</c:v>
                </c:pt>
                <c:pt idx="5">
                  <c:v>0</c:v>
                </c:pt>
                <c:pt idx="6">
                  <c:v>0</c:v>
                </c:pt>
                <c:pt idx="7">
                  <c:v>0.26954177897574128</c:v>
                </c:pt>
                <c:pt idx="8">
                  <c:v>0</c:v>
                </c:pt>
                <c:pt idx="9">
                  <c:v>0.30769230769230771</c:v>
                </c:pt>
                <c:pt idx="10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4F4C-46D7-A204-EA677B3036C7}"/>
            </c:ext>
          </c:extLst>
        </c:ser>
        <c:ser>
          <c:idx val="4"/>
          <c:order val="4"/>
          <c:tx>
            <c:strRef>
              <c:f>事故類型別!$D$23</c:f>
              <c:strCache>
                <c:ptCount val="1"/>
                <c:pt idx="0">
                  <c:v>Work on the street</c:v>
                </c:pt>
              </c:strCache>
            </c:strRef>
          </c:tx>
          <c:cat>
            <c:numRef>
              <c:f>事故類型別!$E$18:$O$18</c:f>
              <c:numCache>
                <c:formatCode>General</c:formatCode>
                <c:ptCount val="11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</c:v>
                </c:pt>
              </c:numCache>
            </c:numRef>
          </c:cat>
          <c:val>
            <c:numRef>
              <c:f>事故類型別!$E$23:$O$23</c:f>
              <c:numCache>
                <c:formatCode>0</c:formatCode>
                <c:ptCount val="11"/>
                <c:pt idx="0">
                  <c:v>2.1276595744680851</c:v>
                </c:pt>
                <c:pt idx="1">
                  <c:v>1.1467889908256881</c:v>
                </c:pt>
                <c:pt idx="2">
                  <c:v>0.94339622641509435</c:v>
                </c:pt>
                <c:pt idx="3">
                  <c:v>2.1531100478468899</c:v>
                </c:pt>
                <c:pt idx="4">
                  <c:v>0.98765432098765427</c:v>
                </c:pt>
                <c:pt idx="5">
                  <c:v>1.0554089709762533</c:v>
                </c:pt>
                <c:pt idx="6">
                  <c:v>2.5974025974025974</c:v>
                </c:pt>
                <c:pt idx="7">
                  <c:v>1.3477088948787064</c:v>
                </c:pt>
                <c:pt idx="8">
                  <c:v>1.9553072625698324</c:v>
                </c:pt>
                <c:pt idx="9">
                  <c:v>1.8461538461538463</c:v>
                </c:pt>
                <c:pt idx="10">
                  <c:v>0.90909090909090906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4F4C-46D7-A204-EA677B3036C7}"/>
            </c:ext>
          </c:extLst>
        </c:ser>
        <c:ser>
          <c:idx val="5"/>
          <c:order val="5"/>
          <c:tx>
            <c:strRef>
              <c:f>事故類型別!$D$24</c:f>
              <c:strCache>
                <c:ptCount val="1"/>
                <c:pt idx="0">
                  <c:v>Still on the street</c:v>
                </c:pt>
              </c:strCache>
            </c:strRef>
          </c:tx>
          <c:cat>
            <c:numRef>
              <c:f>事故類型別!$E$18:$O$18</c:f>
              <c:numCache>
                <c:formatCode>General</c:formatCode>
                <c:ptCount val="11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</c:v>
                </c:pt>
              </c:numCache>
            </c:numRef>
          </c:cat>
          <c:val>
            <c:numRef>
              <c:f>事故類型別!$E$24:$O$24</c:f>
              <c:numCache>
                <c:formatCode>0</c:formatCode>
                <c:ptCount val="11"/>
                <c:pt idx="0">
                  <c:v>3.5460992907801421</c:v>
                </c:pt>
                <c:pt idx="1">
                  <c:v>2.0642201834862388</c:v>
                </c:pt>
                <c:pt idx="2">
                  <c:v>3.5377358490566038</c:v>
                </c:pt>
                <c:pt idx="3">
                  <c:v>2.8708133971291865</c:v>
                </c:pt>
                <c:pt idx="4">
                  <c:v>2.9629629629629632</c:v>
                </c:pt>
                <c:pt idx="5">
                  <c:v>1.8469656992084433</c:v>
                </c:pt>
                <c:pt idx="6">
                  <c:v>1.5584415584415585</c:v>
                </c:pt>
                <c:pt idx="7">
                  <c:v>3.5040431266846364</c:v>
                </c:pt>
                <c:pt idx="8">
                  <c:v>2.5139664804469275</c:v>
                </c:pt>
                <c:pt idx="9">
                  <c:v>3.0769230769230771</c:v>
                </c:pt>
                <c:pt idx="10">
                  <c:v>3.6363636363636362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4F4C-46D7-A204-EA677B3036C7}"/>
            </c:ext>
          </c:extLst>
        </c:ser>
        <c:ser>
          <c:idx val="6"/>
          <c:order val="6"/>
          <c:tx>
            <c:strRef>
              <c:f>事故類型別!$D$25</c:f>
              <c:strCache>
                <c:ptCount val="1"/>
                <c:pt idx="0">
                  <c:v>Lying on the street</c:v>
                </c:pt>
              </c:strCache>
            </c:strRef>
          </c:tx>
          <c:cat>
            <c:numRef>
              <c:f>事故類型別!$E$18:$O$18</c:f>
              <c:numCache>
                <c:formatCode>General</c:formatCode>
                <c:ptCount val="11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</c:v>
                </c:pt>
              </c:numCache>
            </c:numRef>
          </c:cat>
          <c:val>
            <c:numRef>
              <c:f>事故類型別!$E$25:$O$25</c:f>
              <c:numCache>
                <c:formatCode>General</c:formatCode>
                <c:ptCount val="11"/>
                <c:pt idx="4" formatCode="0">
                  <c:v>6.666666666666667</c:v>
                </c:pt>
                <c:pt idx="5" formatCode="0">
                  <c:v>8.1794195250659634</c:v>
                </c:pt>
                <c:pt idx="6" formatCode="0">
                  <c:v>7.2727272727272725</c:v>
                </c:pt>
                <c:pt idx="7" formatCode="0">
                  <c:v>8.0862533692722369</c:v>
                </c:pt>
                <c:pt idx="8" formatCode="0">
                  <c:v>5.027932960893855</c:v>
                </c:pt>
                <c:pt idx="9" formatCode="0">
                  <c:v>7.0769230769230766</c:v>
                </c:pt>
                <c:pt idx="10" formatCode="0">
                  <c:v>9.0909090909090917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4F4C-46D7-A204-EA677B3036C7}"/>
            </c:ext>
          </c:extLst>
        </c:ser>
        <c:ser>
          <c:idx val="7"/>
          <c:order val="7"/>
          <c:tx>
            <c:strRef>
              <c:f>事故類型別!$D$26</c:f>
              <c:strCache>
                <c:ptCount val="1"/>
                <c:pt idx="0">
                  <c:v>Other</c:v>
                </c:pt>
              </c:strCache>
            </c:strRef>
          </c:tx>
          <c:cat>
            <c:numRef>
              <c:f>事故類型別!$E$18:$O$18</c:f>
              <c:numCache>
                <c:formatCode>General</c:formatCode>
                <c:ptCount val="11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</c:v>
                </c:pt>
              </c:numCache>
            </c:numRef>
          </c:cat>
          <c:val>
            <c:numRef>
              <c:f>事故類型別!$E$26:$O$26</c:f>
              <c:numCache>
                <c:formatCode>0</c:formatCode>
                <c:ptCount val="11"/>
                <c:pt idx="0">
                  <c:v>10.874704491725769</c:v>
                </c:pt>
                <c:pt idx="1">
                  <c:v>10.779816513761469</c:v>
                </c:pt>
                <c:pt idx="2">
                  <c:v>12.971698113207546</c:v>
                </c:pt>
                <c:pt idx="3">
                  <c:v>10.047846889952153</c:v>
                </c:pt>
                <c:pt idx="4">
                  <c:v>3.4567901234567899</c:v>
                </c:pt>
                <c:pt idx="5">
                  <c:v>5.8047493403693933</c:v>
                </c:pt>
                <c:pt idx="6">
                  <c:v>5.9740259740259738</c:v>
                </c:pt>
                <c:pt idx="7">
                  <c:v>6.7385444743935308</c:v>
                </c:pt>
                <c:pt idx="8">
                  <c:v>6.4245810055865924</c:v>
                </c:pt>
                <c:pt idx="9">
                  <c:v>6.7692307692307692</c:v>
                </c:pt>
                <c:pt idx="10">
                  <c:v>6.666666666666667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4F4C-46D7-A204-EA677B3036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1786880"/>
        <c:axId val="185411456"/>
      </c:lineChart>
      <c:catAx>
        <c:axId val="18178688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lang="ja-JP"/>
                </a:pPr>
                <a:r>
                  <a:rPr lang="en-US" altLang="ja-JP"/>
                  <a:t>Year</a:t>
                </a:r>
                <a:endParaRPr lang="ja-JP"/>
              </a:p>
            </c:rich>
          </c:tx>
          <c:layout>
            <c:manualLayout>
              <c:xMode val="edge"/>
              <c:yMode val="edge"/>
              <c:x val="0.38822670830835571"/>
              <c:y val="0.85769028642264145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ja-JP"/>
            </a:pPr>
            <a:endParaRPr lang="en-US"/>
          </a:p>
        </c:txPr>
        <c:crossAx val="185411456"/>
        <c:crosses val="autoZero"/>
        <c:auto val="1"/>
        <c:lblAlgn val="ctr"/>
        <c:lblOffset val="100"/>
        <c:noMultiLvlLbl val="0"/>
      </c:catAx>
      <c:valAx>
        <c:axId val="18541145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lang="ja-JP" b="0"/>
                </a:pPr>
                <a:r>
                  <a:rPr lang="en-US" altLang="ja-JP" b="0"/>
                  <a:t>Fatal accident Percentage</a:t>
                </a:r>
                <a:r>
                  <a:rPr lang="ja-JP" b="0"/>
                  <a:t>（％）</a:t>
                </a:r>
              </a:p>
            </c:rich>
          </c:tx>
          <c:layout>
            <c:manualLayout>
              <c:xMode val="edge"/>
              <c:yMode val="edge"/>
              <c:x val="3.0259161378064156E-2"/>
              <c:y val="9.4170806016534117E-2"/>
            </c:manualLayout>
          </c:layout>
          <c:overlay val="0"/>
        </c:title>
        <c:numFmt formatCode="0" sourceLinked="1"/>
        <c:majorTickMark val="out"/>
        <c:minorTickMark val="none"/>
        <c:tickLblPos val="nextTo"/>
        <c:txPr>
          <a:bodyPr/>
          <a:lstStyle/>
          <a:p>
            <a:pPr>
              <a:defRPr lang="ja-JP"/>
            </a:pPr>
            <a:endParaRPr lang="en-US"/>
          </a:p>
        </c:txPr>
        <c:crossAx val="18178688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lang="ja-JP" sz="105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9FDA37-6FAF-42F3-8865-B6F60B53F3EC}" type="datetimeFigureOut">
              <a:rPr lang="en-GB" smtClean="0"/>
              <a:t>10/05/2018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0CDC6B-2FC8-4036-9D5F-951EE064C4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9228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/>
              <a:t>Longitudinal and Lateral acceleration in normal day driving</a:t>
            </a:r>
          </a:p>
          <a:p>
            <a:pPr marL="285750" indent="-285750">
              <a:buFontTx/>
              <a:buChar char="-"/>
            </a:pPr>
            <a:r>
              <a:rPr lang="en-GB" b="1" dirty="0" smtClean="0"/>
              <a:t>Accident research company in Germany </a:t>
            </a:r>
          </a:p>
          <a:p>
            <a:endParaRPr lang="en-GB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‘Sharp turns’ range from 1.9 – 5.6m/s/s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The average driver keeps a significant</a:t>
            </a:r>
            <a:r>
              <a:rPr lang="en-GB" baseline="0" dirty="0" smtClean="0"/>
              <a:t> security margin from the physical driving limit, and this margin increases with speed.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aseline="0" dirty="0" smtClean="0"/>
          </a:p>
          <a:p>
            <a:endParaRPr lang="en-GB" baseline="0" dirty="0" smtClean="0"/>
          </a:p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29A23F-09FF-4DAD-85DE-B8338CA1F3A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673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/>
              <a:t>Longitudinal and Lateral acceleration in normal day driving</a:t>
            </a:r>
          </a:p>
          <a:p>
            <a:pPr marL="285750" indent="-285750">
              <a:buFontTx/>
              <a:buChar char="-"/>
            </a:pPr>
            <a:r>
              <a:rPr lang="en-GB" b="1" dirty="0" smtClean="0"/>
              <a:t>Accident research company in Germany </a:t>
            </a:r>
          </a:p>
          <a:p>
            <a:endParaRPr lang="en-GB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‘Sharp turns’ range from 1.9 – 5.6m/s/s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The average driver keeps a significant</a:t>
            </a:r>
            <a:r>
              <a:rPr lang="en-GB" baseline="0" dirty="0" smtClean="0"/>
              <a:t> security margin from the physical driving limit, and this margin increases with speed.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aseline="0" dirty="0" smtClean="0"/>
          </a:p>
          <a:p>
            <a:endParaRPr lang="en-GB" baseline="0" dirty="0" smtClean="0"/>
          </a:p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29A23F-09FF-4DAD-85DE-B8338CA1F3A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44982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/>
              <a:t>Longitudinal and Lateral acceleration in normal day driving</a:t>
            </a:r>
          </a:p>
          <a:p>
            <a:pPr marL="285750" indent="-285750">
              <a:buFontTx/>
              <a:buChar char="-"/>
            </a:pPr>
            <a:r>
              <a:rPr lang="en-GB" b="1" dirty="0" smtClean="0"/>
              <a:t>Accident research company in Germany </a:t>
            </a:r>
          </a:p>
          <a:p>
            <a:endParaRPr lang="en-GB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‘Sharp turns’ range from 1.9 – 5.6m/s/s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The average driver keeps a significant</a:t>
            </a:r>
            <a:r>
              <a:rPr lang="en-GB" baseline="0" dirty="0" smtClean="0"/>
              <a:t> security margin from the physical driving limit, and this margin increases with speed.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aseline="0" dirty="0" smtClean="0"/>
          </a:p>
          <a:p>
            <a:endParaRPr lang="en-GB" baseline="0" dirty="0" smtClean="0"/>
          </a:p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29A23F-09FF-4DAD-85DE-B8338CA1F3A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91972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/>
              <a:t>Longitudinal and Lateral acceleration in normal day driving</a:t>
            </a:r>
          </a:p>
          <a:p>
            <a:pPr marL="285750" indent="-285750">
              <a:buFontTx/>
              <a:buChar char="-"/>
            </a:pPr>
            <a:r>
              <a:rPr lang="en-GB" b="1" dirty="0" smtClean="0"/>
              <a:t>Accident research company in Germany </a:t>
            </a:r>
          </a:p>
          <a:p>
            <a:endParaRPr lang="en-GB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‘Sharp turns’ range from 1.9 – 5.6m/s/s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The average driver keeps a significant</a:t>
            </a:r>
            <a:r>
              <a:rPr lang="en-GB" baseline="0" dirty="0" smtClean="0"/>
              <a:t> security margin from the physical driving limit, and this margin increases with speed.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aseline="0" dirty="0" smtClean="0"/>
          </a:p>
          <a:p>
            <a:endParaRPr lang="en-GB" baseline="0" dirty="0" smtClean="0"/>
          </a:p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29A23F-09FF-4DAD-85DE-B8338CA1F3A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31143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The threshold value of comfort is 1.8 m/s</a:t>
            </a:r>
            <a:r>
              <a:rPr lang="en-GB" baseline="30000" dirty="0" smtClean="0"/>
              <a:t>2</a:t>
            </a:r>
            <a:r>
              <a:rPr lang="en-GB" dirty="0" smtClean="0"/>
              <a:t>, with medium comfort and discomfort levels of 3.6 m/s</a:t>
            </a:r>
            <a:r>
              <a:rPr lang="en-GB" baseline="30000" dirty="0" smtClean="0"/>
              <a:t>2</a:t>
            </a:r>
            <a:r>
              <a:rPr lang="en-GB" dirty="0" smtClean="0"/>
              <a:t> and 5 m/s</a:t>
            </a:r>
            <a:r>
              <a:rPr lang="en-GB" baseline="30000" dirty="0" smtClean="0"/>
              <a:t>2</a:t>
            </a:r>
            <a:r>
              <a:rPr lang="en-GB" dirty="0" smtClean="0"/>
              <a:t>, respectively.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29A23F-09FF-4DAD-85DE-B8338CA1F3A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1616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/>
              <a:t>Longitudinal and Lateral acceleration in normal day driving</a:t>
            </a:r>
          </a:p>
          <a:p>
            <a:pPr marL="285750" indent="-285750">
              <a:buFontTx/>
              <a:buChar char="-"/>
            </a:pPr>
            <a:r>
              <a:rPr lang="en-GB" b="1" dirty="0" smtClean="0"/>
              <a:t>Accident research company in Germany </a:t>
            </a:r>
          </a:p>
          <a:p>
            <a:endParaRPr lang="en-GB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‘Sharp turns’ range from 1.9 – 5.6m/s/s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The average driver keeps a significant</a:t>
            </a:r>
            <a:r>
              <a:rPr lang="en-GB" baseline="0" dirty="0" smtClean="0"/>
              <a:t> security margin from the physical driving limit, and this margin increases with speed.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aseline="0" dirty="0" smtClean="0"/>
          </a:p>
          <a:p>
            <a:endParaRPr lang="en-GB" baseline="0" dirty="0" smtClean="0"/>
          </a:p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29A23F-09FF-4DAD-85DE-B8338CA1F3A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10720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957F8-C021-468C-9C4C-84988D713855}" type="datetimeFigureOut">
              <a:rPr lang="en-GB" smtClean="0"/>
              <a:t>10/05/2018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7BF70-C9A5-4DDB-AF53-06BDC80ACF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14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957F8-C021-468C-9C4C-84988D713855}" type="datetimeFigureOut">
              <a:rPr lang="en-GB" smtClean="0"/>
              <a:t>10/05/2018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7BF70-C9A5-4DDB-AF53-06BDC80ACF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6440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957F8-C021-468C-9C4C-84988D713855}" type="datetimeFigureOut">
              <a:rPr lang="en-GB" smtClean="0"/>
              <a:t>10/05/2018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7BF70-C9A5-4DDB-AF53-06BDC80ACF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5628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957F8-C021-468C-9C4C-84988D713855}" type="datetimeFigureOut">
              <a:rPr lang="en-GB" smtClean="0"/>
              <a:t>10/05/2018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7BF70-C9A5-4DDB-AF53-06BDC80ACF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703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957F8-C021-468C-9C4C-84988D713855}" type="datetimeFigureOut">
              <a:rPr lang="en-GB" smtClean="0"/>
              <a:t>10/05/2018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7BF70-C9A5-4DDB-AF53-06BDC80ACF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417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957F8-C021-468C-9C4C-84988D713855}" type="datetimeFigureOut">
              <a:rPr lang="en-GB" smtClean="0"/>
              <a:t>10/05/2018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7BF70-C9A5-4DDB-AF53-06BDC80ACF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352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957F8-C021-468C-9C4C-84988D713855}" type="datetimeFigureOut">
              <a:rPr lang="en-GB" smtClean="0"/>
              <a:t>10/05/2018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7BF70-C9A5-4DDB-AF53-06BDC80ACF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290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957F8-C021-468C-9C4C-84988D713855}" type="datetimeFigureOut">
              <a:rPr lang="en-GB" smtClean="0"/>
              <a:t>10/05/2018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7BF70-C9A5-4DDB-AF53-06BDC80ACF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5156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957F8-C021-468C-9C4C-84988D713855}" type="datetimeFigureOut">
              <a:rPr lang="en-GB" smtClean="0"/>
              <a:t>10/05/2018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7BF70-C9A5-4DDB-AF53-06BDC80ACF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9638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957F8-C021-468C-9C4C-84988D713855}" type="datetimeFigureOut">
              <a:rPr lang="en-GB" smtClean="0"/>
              <a:t>10/05/2018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7BF70-C9A5-4DDB-AF53-06BDC80ACF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5938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957F8-C021-468C-9C4C-84988D713855}" type="datetimeFigureOut">
              <a:rPr lang="en-GB" smtClean="0"/>
              <a:t>10/05/2018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7BF70-C9A5-4DDB-AF53-06BDC80ACF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1248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B957F8-C021-468C-9C4C-84988D713855}" type="datetimeFigureOut">
              <a:rPr lang="en-GB" smtClean="0"/>
              <a:t>10/05/2018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27BF70-C9A5-4DDB-AF53-06BDC80ACF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5561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23581" y="1589788"/>
            <a:ext cx="1011360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Vehicle detection</a:t>
            </a:r>
          </a:p>
          <a:p>
            <a:endParaRPr lang="en-GB" b="1" dirty="0" smtClean="0"/>
          </a:p>
          <a:p>
            <a:r>
              <a:rPr lang="en-GB" b="1" dirty="0" smtClean="0"/>
              <a:t>Static target </a:t>
            </a:r>
          </a:p>
          <a:p>
            <a:endParaRPr lang="en-GB" dirty="0" smtClean="0"/>
          </a:p>
          <a:p>
            <a:r>
              <a:rPr lang="en-GB" dirty="0" smtClean="0"/>
              <a:t>M1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Active between 10-50km/h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Full avoidance up to 35.1km/h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Speed mitigation </a:t>
            </a:r>
            <a:r>
              <a:rPr lang="en-GB" dirty="0" smtClean="0"/>
              <a:t>of at least 20km/h and </a:t>
            </a:r>
            <a:r>
              <a:rPr lang="en-GB" dirty="0"/>
              <a:t>Collision warning required between </a:t>
            </a:r>
            <a:r>
              <a:rPr lang="en-GB" dirty="0" smtClean="0"/>
              <a:t>35.1km/h </a:t>
            </a:r>
            <a:r>
              <a:rPr lang="en-GB" dirty="0"/>
              <a:t>and 50km/h.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Collision Warning no later than </a:t>
            </a:r>
            <a:r>
              <a:rPr lang="en-GB" dirty="0" smtClean="0"/>
              <a:t>0.8 seconds </a:t>
            </a:r>
            <a:r>
              <a:rPr lang="en-GB" dirty="0"/>
              <a:t>before emergency braking procedure. 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 smtClean="0"/>
              <a:t>N1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Active between </a:t>
            </a:r>
            <a:r>
              <a:rPr lang="en-GB" dirty="0" smtClean="0"/>
              <a:t>10-50km/h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Full </a:t>
            </a:r>
            <a:r>
              <a:rPr lang="en-GB" dirty="0"/>
              <a:t>avoidance up to </a:t>
            </a:r>
            <a:r>
              <a:rPr lang="en-GB" dirty="0" smtClean="0"/>
              <a:t>24.3km/h </a:t>
            </a:r>
            <a:r>
              <a:rPr lang="en-GB" dirty="0"/>
              <a:t>for </a:t>
            </a:r>
            <a:r>
              <a:rPr lang="en-GB" dirty="0" smtClean="0"/>
              <a:t>N1 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Speed mitigation of at least </a:t>
            </a:r>
            <a:r>
              <a:rPr lang="en-GB" dirty="0" smtClean="0"/>
              <a:t>10km/h and </a:t>
            </a:r>
            <a:r>
              <a:rPr lang="en-GB" dirty="0"/>
              <a:t>Collision warning required between </a:t>
            </a:r>
            <a:r>
              <a:rPr lang="en-GB" dirty="0" smtClean="0"/>
              <a:t>24.3km/h </a:t>
            </a:r>
            <a:r>
              <a:rPr lang="en-GB" dirty="0"/>
              <a:t>and 50km/h</a:t>
            </a:r>
            <a:r>
              <a:rPr lang="en-GB" dirty="0" smtClean="0"/>
              <a:t>.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Collision Warning no later than 0.8 seconds before emergency braking procedure. </a:t>
            </a:r>
          </a:p>
          <a:p>
            <a:endParaRPr lang="en-GB" sz="1600" dirty="0" smtClean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 smtClean="0"/>
          </a:p>
          <a:p>
            <a:endParaRPr lang="en-GB" sz="1600" dirty="0" smtClean="0"/>
          </a:p>
          <a:p>
            <a:endParaRPr lang="en-GB" sz="16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247" y="138792"/>
            <a:ext cx="1231932" cy="66334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383163" y="239633"/>
            <a:ext cx="1695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78BDE7"/>
                </a:solidFill>
              </a:rPr>
              <a:t>AEB IWG 04</a:t>
            </a:r>
            <a:endParaRPr lang="en-GB" b="1" dirty="0">
              <a:solidFill>
                <a:srgbClr val="78BDE7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5031" y="851124"/>
            <a:ext cx="1006221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Industry Position Summary </a:t>
            </a:r>
            <a:endParaRPr lang="en-GB" sz="2400" dirty="0" smtClean="0">
              <a:solidFill>
                <a:schemeClr val="accent1"/>
              </a:solidFill>
            </a:endParaRPr>
          </a:p>
          <a:p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30380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247" y="138792"/>
            <a:ext cx="1231932" cy="66334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83163" y="239633"/>
            <a:ext cx="1695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78BDE7"/>
                </a:solidFill>
              </a:rPr>
              <a:t>AEB IWG 04</a:t>
            </a:r>
            <a:endParaRPr lang="en-GB" b="1" dirty="0">
              <a:solidFill>
                <a:srgbClr val="78BDE7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5031" y="1589788"/>
            <a:ext cx="1101816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UNECE Regulation No.13-H/R13 the minimum service brake performance of the vehicle (Type 0 with the engine connected) is 5.76 or 4m/s</a:t>
            </a:r>
            <a:r>
              <a:rPr lang="en-GB" sz="1600" baseline="30000" dirty="0" smtClean="0"/>
              <a:t>2</a:t>
            </a:r>
            <a:r>
              <a:rPr lang="en-GB" sz="1600" dirty="0" smtClean="0"/>
              <a:t> for M1 or N1 category vehicles respectively.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The regulation for advanced emergency braking shall not specify any minimum deceleration for the vehicle, since this is already regulated in R13-H / R13, </a:t>
            </a:r>
            <a:r>
              <a:rPr lang="en-GB" sz="1600" dirty="0"/>
              <a:t>but should be implicit by the performance requirements of the AEBS equipped vehicle . i.e. by defining the conditions when a collision shall be avoided or mitigated. The very same principle applies to the performance of the sensors.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AEBS emits a braking demand to the service </a:t>
            </a:r>
            <a:r>
              <a:rPr lang="en-GB" sz="1600" dirty="0"/>
              <a:t>braking </a:t>
            </a:r>
            <a:r>
              <a:rPr lang="en-GB" sz="1600" dirty="0" smtClean="0"/>
              <a:t>system, higher </a:t>
            </a:r>
            <a:r>
              <a:rPr lang="en-GB" sz="1600" dirty="0"/>
              <a:t>values will require amendments for UNECE R13-H (&amp; FVMSS135) </a:t>
            </a:r>
            <a:endParaRPr lang="en-GB" sz="1600" dirty="0" smtClean="0"/>
          </a:p>
          <a:p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To enable technically neutral requirements for every manufacturer.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AEBS performance should be attainable in all vehicle and road conditions.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535031" y="851124"/>
            <a:ext cx="1006221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Activation Calculation – </a:t>
            </a:r>
            <a:r>
              <a:rPr lang="en-GB" sz="2400" dirty="0" smtClean="0">
                <a:solidFill>
                  <a:schemeClr val="accent1"/>
                </a:solidFill>
              </a:rPr>
              <a:t>Parameter, Deceleration</a:t>
            </a:r>
          </a:p>
          <a:p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2327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247" y="138792"/>
            <a:ext cx="1231932" cy="66334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83163" y="239633"/>
            <a:ext cx="1695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78BDE7"/>
                </a:solidFill>
              </a:rPr>
              <a:t>AEB IWG 04</a:t>
            </a:r>
            <a:endParaRPr lang="en-GB" b="1" dirty="0">
              <a:solidFill>
                <a:srgbClr val="78BDE7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5031" y="851124"/>
            <a:ext cx="1006221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Activation Calculation – </a:t>
            </a:r>
            <a:r>
              <a:rPr lang="en-GB" sz="2400" dirty="0">
                <a:solidFill>
                  <a:schemeClr val="accent1"/>
                </a:solidFill>
              </a:rPr>
              <a:t>Calculation strategy relevant for </a:t>
            </a:r>
            <a:r>
              <a:rPr lang="en-GB" sz="2400" dirty="0" smtClean="0">
                <a:solidFill>
                  <a:schemeClr val="accent1"/>
                </a:solidFill>
              </a:rPr>
              <a:t>C2C</a:t>
            </a:r>
            <a:endParaRPr lang="en-GB" sz="2400" dirty="0">
              <a:solidFill>
                <a:schemeClr val="accent1"/>
              </a:solidFill>
            </a:endParaRPr>
          </a:p>
          <a:p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95223" y="4949890"/>
            <a:ext cx="1138639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ea typeface="Times New Roman" panose="02020603050405020304" pitchFamily="18" charset="0"/>
              </a:rPr>
              <a:t>Continuation of braking performance is not possible at subject vehicle speeds above LPS=LPS, as above this point the theoretical brake application is applied at the last point to steer. </a:t>
            </a:r>
          </a:p>
          <a:p>
            <a:endParaRPr lang="en-GB" sz="1600" dirty="0" smtClean="0">
              <a:ea typeface="Times New Roman" panose="02020603050405020304" pitchFamily="18" charset="0"/>
            </a:endParaRPr>
          </a:p>
          <a:p>
            <a:r>
              <a:rPr lang="en-GB" sz="1600" dirty="0" smtClean="0">
                <a:ea typeface="Times New Roman" panose="02020603050405020304" pitchFamily="18" charset="0"/>
              </a:rPr>
              <a:t>‘shark fin effect</a:t>
            </a:r>
            <a:r>
              <a:rPr lang="en-GB" sz="1600" dirty="0">
                <a:ea typeface="Times New Roman" panose="02020603050405020304" pitchFamily="18" charset="0"/>
              </a:rPr>
              <a:t>’ noted in AEBS-02-11 (D) AEB Car-Car and Pedestrian (2)</a:t>
            </a:r>
          </a:p>
        </p:txBody>
      </p:sp>
      <p:graphicFrame>
        <p:nvGraphicFramePr>
          <p:cNvPr id="10" name="Chart 9"/>
          <p:cNvGraphicFramePr>
            <a:graphicFrameLocks/>
          </p:cNvGraphicFramePr>
          <p:nvPr/>
        </p:nvGraphicFramePr>
        <p:xfrm>
          <a:off x="395222" y="1589788"/>
          <a:ext cx="11386393" cy="32592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631084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6727" t="9472" r="61487" b="28729"/>
          <a:stretch/>
        </p:blipFill>
        <p:spPr>
          <a:xfrm>
            <a:off x="718213" y="1843639"/>
            <a:ext cx="5564836" cy="456441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351458" y="355991"/>
            <a:ext cx="51757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/>
              <a:t>AEBS-02-07 (J) Estimation of the Effect of AEBS (1) (1)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247" y="138792"/>
            <a:ext cx="1231932" cy="66334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83163" y="239633"/>
            <a:ext cx="1695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78BDE7"/>
                </a:solidFill>
              </a:rPr>
              <a:t>AEB IWG 04</a:t>
            </a:r>
            <a:endParaRPr lang="en-GB" b="1" dirty="0">
              <a:solidFill>
                <a:srgbClr val="78BDE7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5031" y="851124"/>
            <a:ext cx="1006221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Activation Calculation – </a:t>
            </a:r>
            <a:r>
              <a:rPr lang="en-GB" sz="2400" dirty="0">
                <a:solidFill>
                  <a:schemeClr val="accent1"/>
                </a:solidFill>
              </a:rPr>
              <a:t>Calculation strategy relevant for </a:t>
            </a:r>
            <a:r>
              <a:rPr lang="en-GB" sz="2400" dirty="0" smtClean="0">
                <a:solidFill>
                  <a:schemeClr val="accent1"/>
                </a:solidFill>
              </a:rPr>
              <a:t>C2C</a:t>
            </a:r>
            <a:endParaRPr lang="en-GB" sz="2400" dirty="0">
              <a:solidFill>
                <a:schemeClr val="accent1"/>
              </a:solidFill>
            </a:endParaRPr>
          </a:p>
          <a:p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138308" y="2447038"/>
            <a:ext cx="457744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M1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Speed </a:t>
            </a:r>
            <a:r>
              <a:rPr lang="en-GB" dirty="0"/>
              <a:t>mitigation of at least 20km/h </a:t>
            </a:r>
            <a:r>
              <a:rPr lang="en-GB" dirty="0" smtClean="0"/>
              <a:t>at 50km/h.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Minimum social loss reduction of 53.9%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N1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Speed </a:t>
            </a:r>
            <a:r>
              <a:rPr lang="en-GB" dirty="0"/>
              <a:t>mitigation of at least 10km/h </a:t>
            </a:r>
            <a:r>
              <a:rPr lang="en-GB" dirty="0" smtClean="0"/>
              <a:t>at 50km/h.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Minimum social loss reduction of 35.7%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49031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247" y="138792"/>
            <a:ext cx="1231932" cy="66334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83163" y="239633"/>
            <a:ext cx="1695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78BDE7"/>
                </a:solidFill>
              </a:rPr>
              <a:t>AEB IWG 04</a:t>
            </a:r>
            <a:endParaRPr lang="en-GB" b="1" dirty="0">
              <a:solidFill>
                <a:srgbClr val="78BDE7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5031" y="851124"/>
            <a:ext cx="1006221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Activation Calculation </a:t>
            </a:r>
            <a:r>
              <a:rPr lang="en-GB" sz="2400" dirty="0"/>
              <a:t>– </a:t>
            </a:r>
            <a:r>
              <a:rPr lang="en-GB" sz="2400" dirty="0" smtClean="0">
                <a:solidFill>
                  <a:schemeClr val="accent1"/>
                </a:solidFill>
              </a:rPr>
              <a:t>Collision Warning </a:t>
            </a:r>
            <a:endParaRPr lang="en-GB" sz="2400" dirty="0">
              <a:solidFill>
                <a:schemeClr val="accent1"/>
              </a:solidFill>
            </a:endParaRPr>
          </a:p>
          <a:p>
            <a:endParaRPr lang="en-GB" dirty="0">
              <a:solidFill>
                <a:schemeClr val="accent1"/>
              </a:solidFill>
            </a:endParaRPr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4855992"/>
              </p:ext>
            </p:extLst>
          </p:nvPr>
        </p:nvGraphicFramePr>
        <p:xfrm>
          <a:off x="535031" y="1462615"/>
          <a:ext cx="11107470" cy="36688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Rectangle 11"/>
          <p:cNvSpPr/>
          <p:nvPr/>
        </p:nvSpPr>
        <p:spPr>
          <a:xfrm>
            <a:off x="690681" y="5338919"/>
            <a:ext cx="930266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GB" sz="1600" dirty="0" smtClean="0">
                <a:ea typeface="Times New Roman" panose="02020603050405020304" pitchFamily="18" charset="0"/>
              </a:rPr>
              <a:t>Collision avoidance through automatic braking between 10km/h and [XX.X]km/h (LPS = LPB)</a:t>
            </a:r>
          </a:p>
          <a:p>
            <a:pPr algn="just">
              <a:spcAft>
                <a:spcPts val="0"/>
              </a:spcAft>
            </a:pPr>
            <a:endParaRPr lang="en-GB" sz="1600" dirty="0" smtClean="0">
              <a:ea typeface="Times New Roman" panose="02020603050405020304" pitchFamily="18" charset="0"/>
            </a:endParaRPr>
          </a:p>
          <a:p>
            <a:pPr algn="just"/>
            <a:r>
              <a:rPr lang="en-GB" sz="1600" dirty="0" smtClean="0">
                <a:ea typeface="Times New Roman" panose="02020603050405020304" pitchFamily="18" charset="0"/>
              </a:rPr>
              <a:t>Collision avoidance by driver intervention in  response to Collision Warning, or collision mitigation through automatic braking between [XX.X]km/h </a:t>
            </a:r>
            <a:r>
              <a:rPr lang="en-GB" sz="1600" dirty="0">
                <a:ea typeface="Times New Roman" panose="02020603050405020304" pitchFamily="18" charset="0"/>
              </a:rPr>
              <a:t>(LPS = LPB</a:t>
            </a:r>
            <a:r>
              <a:rPr lang="en-GB" sz="1600" dirty="0" smtClean="0">
                <a:ea typeface="Times New Roman" panose="02020603050405020304" pitchFamily="18" charset="0"/>
              </a:rPr>
              <a:t>) and 50km/h</a:t>
            </a:r>
            <a:endParaRPr lang="en-GB" sz="1600" dirty="0">
              <a:ea typeface="Times New Roman" panose="02020603050405020304" pitchFamily="18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2280351" y="1708921"/>
            <a:ext cx="0" cy="2668485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6026963" y="1708921"/>
            <a:ext cx="0" cy="2675494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4621624" y="1708921"/>
            <a:ext cx="0" cy="2639036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703859" y="1708921"/>
            <a:ext cx="17469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0000"/>
                </a:solidFill>
              </a:rPr>
              <a:t>Collision Warning at point of EBP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92413" y="1708921"/>
            <a:ext cx="14865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0000"/>
                </a:solidFill>
              </a:rPr>
              <a:t>Collision Warning based on TTC. </a:t>
            </a:r>
            <a:endParaRPr lang="en-GB" sz="1400" dirty="0">
              <a:solidFill>
                <a:srgbClr val="FF0000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6131038" y="2231544"/>
            <a:ext cx="4569" cy="73320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066079" y="2231544"/>
            <a:ext cx="20307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ysClr val="windowText" lastClr="000000"/>
                </a:solidFill>
              </a:rPr>
              <a:t>&gt;</a:t>
            </a:r>
            <a:r>
              <a:rPr lang="en-GB" sz="1400" dirty="0" smtClean="0">
                <a:solidFill>
                  <a:sysClr val="windowText" lastClr="000000"/>
                </a:solidFill>
              </a:rPr>
              <a:t>0.8seconds before EBP</a:t>
            </a:r>
            <a:endParaRPr lang="en-GB" sz="1400" dirty="0">
              <a:solidFill>
                <a:sysClr val="windowText" lastClr="000000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4634956" y="2191605"/>
            <a:ext cx="1392006" cy="45003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2293684" y="3456786"/>
            <a:ext cx="2275903" cy="65805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5243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247" y="138792"/>
            <a:ext cx="1231932" cy="66334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83163" y="239633"/>
            <a:ext cx="1695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78BDE7"/>
                </a:solidFill>
              </a:rPr>
              <a:t>AEB IWG 04</a:t>
            </a:r>
            <a:endParaRPr lang="en-GB" b="1" dirty="0">
              <a:solidFill>
                <a:srgbClr val="78BDE7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2896" y="802140"/>
            <a:ext cx="100622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Activation Calculation – </a:t>
            </a:r>
            <a:r>
              <a:rPr lang="en-GB" sz="2400" dirty="0">
                <a:solidFill>
                  <a:schemeClr val="accent1"/>
                </a:solidFill>
              </a:rPr>
              <a:t>Calculation strategy relevant </a:t>
            </a:r>
            <a:r>
              <a:rPr lang="en-GB" sz="2400" dirty="0" smtClean="0">
                <a:solidFill>
                  <a:schemeClr val="accent1"/>
                </a:solidFill>
              </a:rPr>
              <a:t>for C2P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92896" y="1465488"/>
            <a:ext cx="1138639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GB" dirty="0" smtClean="0">
                <a:ea typeface="Times New Roman" panose="02020603050405020304" pitchFamily="18" charset="0"/>
              </a:rPr>
              <a:t>AEBS 03 discussed using test scenario in ENCAP 2016 protocol in the new Regulation for AEBS.</a:t>
            </a:r>
          </a:p>
          <a:p>
            <a:pPr algn="just">
              <a:spcAft>
                <a:spcPts val="0"/>
              </a:spcAft>
            </a:pPr>
            <a:endParaRPr lang="en-GB" dirty="0" smtClean="0"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GB" dirty="0" smtClean="0">
                <a:ea typeface="Times New Roman" panose="02020603050405020304" pitchFamily="18" charset="0"/>
              </a:rPr>
              <a:t>Industry proposes to use the ‘CVNA 50’ test as it is the most common recorded pedestrian to vehicle collision. 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ea typeface="Times New Roman" panose="02020603050405020304" pitchFamily="18" charset="0"/>
              </a:rPr>
              <a:t>Daylight scenario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ea typeface="Times New Roman" panose="02020603050405020304" pitchFamily="18" charset="0"/>
              </a:rPr>
              <a:t>Adult dummy target travelling at 5km/h. 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ea typeface="Times New Roman" panose="02020603050405020304" pitchFamily="18" charset="0"/>
              </a:rPr>
              <a:t>50% impact position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ea typeface="Times New Roman" panose="02020603050405020304" pitchFamily="18" charset="0"/>
              </a:rPr>
              <a:t>Impact at 0-5km/h = avoidance</a:t>
            </a:r>
          </a:p>
          <a:p>
            <a:pPr algn="just">
              <a:spcAft>
                <a:spcPts val="0"/>
              </a:spcAft>
            </a:pPr>
            <a:endParaRPr lang="en-GB" dirty="0">
              <a:ea typeface="Times New Roman" panose="02020603050405020304" pitchFamily="18" charset="0"/>
            </a:endParaRPr>
          </a:p>
          <a:p>
            <a:r>
              <a:rPr lang="en-GB" dirty="0"/>
              <a:t>Cannot account for steering to avoid the collision</a:t>
            </a:r>
            <a:r>
              <a:rPr lang="en-GB" dirty="0" smtClean="0"/>
              <a:t>. LPS vs LPB phenomenon should not be consider for these scenarios.  </a:t>
            </a:r>
            <a:endParaRPr lang="en-GB" dirty="0"/>
          </a:p>
          <a:p>
            <a:r>
              <a:rPr lang="en-GB" dirty="0"/>
              <a:t>Performance requirements are based on accident data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r>
              <a:rPr lang="en-GB" dirty="0" smtClean="0"/>
              <a:t>Performance requirements for both M1/N1 category vehicles is a speed reduction of at least 20km/h at 50km/h test speed. </a:t>
            </a:r>
          </a:p>
          <a:p>
            <a:endParaRPr lang="en-GB" dirty="0"/>
          </a:p>
          <a:p>
            <a:r>
              <a:rPr lang="en-GB" dirty="0" smtClean="0"/>
              <a:t>AEBS for pedestrian detection shall be regulated between 10 and 50km/h</a:t>
            </a:r>
            <a:endParaRPr lang="en-GB" dirty="0"/>
          </a:p>
          <a:p>
            <a:pPr algn="just">
              <a:spcAft>
                <a:spcPts val="0"/>
              </a:spcAft>
            </a:pPr>
            <a:endParaRPr lang="en-GB" dirty="0"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63326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1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64941" y="2354323"/>
            <a:ext cx="5933880" cy="407370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247" y="138792"/>
            <a:ext cx="1231932" cy="66334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83163" y="239633"/>
            <a:ext cx="1695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78BDE7"/>
                </a:solidFill>
              </a:rPr>
              <a:t>AEB IWG 04</a:t>
            </a:r>
            <a:endParaRPr lang="en-GB" b="1" dirty="0">
              <a:solidFill>
                <a:srgbClr val="78BDE7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2896" y="802140"/>
            <a:ext cx="116616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Activation Calculation – </a:t>
            </a:r>
            <a:r>
              <a:rPr lang="en-GB" sz="2400" dirty="0">
                <a:solidFill>
                  <a:schemeClr val="accent1"/>
                </a:solidFill>
              </a:rPr>
              <a:t>Calculation strategy relevant </a:t>
            </a:r>
            <a:r>
              <a:rPr lang="en-GB" sz="2400" dirty="0" smtClean="0">
                <a:solidFill>
                  <a:schemeClr val="accent1"/>
                </a:solidFill>
              </a:rPr>
              <a:t>for C2P (Test Scenario) 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35032" y="1396146"/>
            <a:ext cx="106798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German In-Depth Accident Study (GIDAS), 2005-2017, weighted to German Federal Statistical Office (DESTATIS), 2016</a:t>
            </a:r>
          </a:p>
        </p:txBody>
      </p:sp>
      <p:graphicFrame>
        <p:nvGraphicFramePr>
          <p:cNvPr id="13" name="Tabelle 13"/>
          <p:cNvGraphicFramePr>
            <a:graphicFrameLocks noGrp="1"/>
          </p:cNvGraphicFramePr>
          <p:nvPr>
            <p:extLst/>
          </p:nvPr>
        </p:nvGraphicFramePr>
        <p:xfrm>
          <a:off x="592896" y="2636485"/>
          <a:ext cx="4346496" cy="26923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47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07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47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6484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59924">
                <a:tc gridSpan="5">
                  <a:txBody>
                    <a:bodyPr/>
                    <a:lstStyle/>
                    <a:p>
                      <a:r>
                        <a:rPr lang="en-GB" sz="1000" b="0" noProof="0" dirty="0" smtClean="0">
                          <a:solidFill>
                            <a:schemeClr val="tx1"/>
                          </a:solidFill>
                        </a:rPr>
                        <a:t>DESTATIS, GIDAS analysis</a:t>
                      </a:r>
                      <a:endParaRPr lang="en-GB" sz="10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451">
                <a:tc rowSpan="2" gridSpan="2">
                  <a:txBody>
                    <a:bodyPr/>
                    <a:lstStyle/>
                    <a:p>
                      <a:pPr algn="ctr"/>
                      <a:r>
                        <a:rPr lang="en-GB" sz="1000" b="0" noProof="0" dirty="0" smtClean="0">
                          <a:solidFill>
                            <a:schemeClr val="tx1"/>
                          </a:solidFill>
                        </a:rPr>
                        <a:t>Configuration</a:t>
                      </a:r>
                      <a:endParaRPr lang="en-GB" sz="10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/>
                      <a:r>
                        <a:rPr lang="en-GB" sz="1000" b="0" noProof="0" dirty="0" smtClean="0">
                          <a:solidFill>
                            <a:schemeClr val="tx1"/>
                          </a:solidFill>
                        </a:rPr>
                        <a:t>Accident scenarios</a:t>
                      </a:r>
                      <a:endParaRPr lang="en-GB" sz="10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noProof="0" dirty="0" smtClean="0">
                          <a:solidFill>
                            <a:schemeClr val="tx1"/>
                          </a:solidFill>
                        </a:rPr>
                        <a:t>Casualties, Germany</a:t>
                      </a:r>
                      <a:endParaRPr lang="en-GB" sz="10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9924">
                <a:tc gridSpan="2" vMerge="1">
                  <a:txBody>
                    <a:bodyPr/>
                    <a:lstStyle/>
                    <a:p>
                      <a:pPr algn="ctr"/>
                      <a:endParaRPr lang="en-GB" sz="7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algn="ctr"/>
                      <a:endParaRPr lang="en-GB" sz="7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noProof="0" dirty="0" smtClean="0">
                          <a:solidFill>
                            <a:schemeClr val="tx1"/>
                          </a:solidFill>
                        </a:rPr>
                        <a:t>399 872</a:t>
                      </a:r>
                      <a:endParaRPr lang="en-GB" sz="10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992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Car vs car</a:t>
                      </a:r>
                    </a:p>
                  </a:txBody>
                  <a:tcPr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FF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40%</a:t>
                      </a:r>
                      <a:endParaRPr lang="en-US" sz="1000" b="0" kern="1200" noProof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FF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Rear-end</a:t>
                      </a:r>
                      <a:endParaRPr lang="en-GB" sz="1000" b="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FF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46%</a:t>
                      </a:r>
                      <a:endParaRPr lang="en-US" sz="1000" b="0" kern="1200" noProof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FF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73 567</a:t>
                      </a:r>
                      <a:endParaRPr lang="en-GB" sz="1000" b="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FF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9924">
                <a:tc>
                  <a:txBody>
                    <a:bodyPr/>
                    <a:lstStyle/>
                    <a:p>
                      <a:pPr algn="ctr"/>
                      <a:r>
                        <a:rPr lang="en-GB" sz="1000" b="0" noProof="0" dirty="0" smtClean="0">
                          <a:solidFill>
                            <a:schemeClr val="tx1"/>
                          </a:solidFill>
                        </a:rPr>
                        <a:t>Car vs truck</a:t>
                      </a:r>
                    </a:p>
                  </a:txBody>
                  <a:tcPr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FFE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de-DE" sz="1000" b="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6%</a:t>
                      </a:r>
                      <a:endParaRPr lang="en-US" sz="1000" b="0" kern="1200" noProof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FF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noProof="0" dirty="0" smtClean="0">
                          <a:solidFill>
                            <a:schemeClr val="tx1"/>
                          </a:solidFill>
                        </a:rPr>
                        <a:t>Rear-end</a:t>
                      </a:r>
                    </a:p>
                  </a:txBody>
                  <a:tcPr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FFE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de-DE" sz="1000" b="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18%</a:t>
                      </a:r>
                      <a:endParaRPr lang="en-US" sz="1000" b="0" kern="1200" noProof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FF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noProof="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en-GB" sz="1000" b="0" baseline="0" noProof="0" dirty="0" smtClean="0">
                          <a:solidFill>
                            <a:schemeClr val="tx1"/>
                          </a:solidFill>
                        </a:rPr>
                        <a:t> 319</a:t>
                      </a:r>
                      <a:endParaRPr lang="en-GB" sz="1000" b="0" noProof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FF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9924">
                <a:tc>
                  <a:txBody>
                    <a:bodyPr/>
                    <a:lstStyle/>
                    <a:p>
                      <a:pPr algn="ctr"/>
                      <a:r>
                        <a:rPr lang="en-GB" sz="1000" b="0" noProof="0" dirty="0" smtClean="0">
                          <a:solidFill>
                            <a:schemeClr val="tx1"/>
                          </a:solidFill>
                        </a:rPr>
                        <a:t>Car vs motorcycle</a:t>
                      </a:r>
                    </a:p>
                  </a:txBody>
                  <a:tcPr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FFE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de-DE" sz="1000" b="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7%</a:t>
                      </a:r>
                      <a:endParaRPr lang="en-US" sz="1000" b="0" kern="1200" noProof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FF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noProof="0" dirty="0" smtClean="0">
                          <a:solidFill>
                            <a:schemeClr val="tx1"/>
                          </a:solidFill>
                        </a:rPr>
                        <a:t>Rear-end</a:t>
                      </a:r>
                    </a:p>
                  </a:txBody>
                  <a:tcPr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FFE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de-DE" sz="1000" b="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4%</a:t>
                      </a:r>
                      <a:endParaRPr lang="en-US" sz="1000" b="0" kern="1200" noProof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FF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noProof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en-GB" sz="1000" b="0" baseline="0" noProof="0" dirty="0" smtClean="0">
                          <a:solidFill>
                            <a:schemeClr val="tx1"/>
                          </a:solidFill>
                        </a:rPr>
                        <a:t> 120</a:t>
                      </a:r>
                      <a:endParaRPr lang="en-GB" sz="1000" b="0" noProof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FF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9924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000" b="1" kern="1200" noProof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Car vs pedestrian</a:t>
                      </a:r>
                    </a:p>
                  </a:txBody>
                  <a:tcPr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FFE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de-DE" sz="1000" b="1" kern="1200" noProof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6%</a:t>
                      </a:r>
                      <a:endParaRPr lang="en-US" sz="1000" b="1" kern="1200" noProof="0" dirty="0" smtClean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FFE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000" b="1" kern="1200" noProof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Crossing</a:t>
                      </a:r>
                    </a:p>
                  </a:txBody>
                  <a:tcPr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FFE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de-DE" sz="1000" b="1" kern="1200" noProof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53%</a:t>
                      </a:r>
                      <a:endParaRPr lang="en-US" sz="1000" b="1" kern="1200" noProof="0" dirty="0" smtClean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FF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kern="1200" noProof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12 716</a:t>
                      </a:r>
                    </a:p>
                  </a:txBody>
                  <a:tcPr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FF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9924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000" b="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Car vs bicycle</a:t>
                      </a:r>
                      <a:endParaRPr lang="en-GB" sz="1000" b="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FF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12%</a:t>
                      </a:r>
                      <a:endParaRPr lang="en-US" sz="1000" b="0" kern="1200" noProof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FFE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000" b="0" noProof="0" dirty="0" smtClean="0">
                          <a:solidFill>
                            <a:schemeClr val="tx1"/>
                          </a:solidFill>
                        </a:rPr>
                        <a:t>Crossing</a:t>
                      </a:r>
                      <a:endParaRPr lang="en-GB" sz="1000" b="0" kern="1200" noProof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FF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50%</a:t>
                      </a:r>
                      <a:endParaRPr lang="en-US" sz="1000" b="0" kern="1200" noProof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FF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noProof="0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r>
                        <a:rPr lang="en-GB" sz="1000" b="0" baseline="0" noProof="0" dirty="0" smtClean="0">
                          <a:solidFill>
                            <a:schemeClr val="tx1"/>
                          </a:solidFill>
                        </a:rPr>
                        <a:t> 992</a:t>
                      </a:r>
                      <a:endParaRPr lang="en-GB" sz="1000" b="0" noProof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FF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645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noProof="0" dirty="0" smtClean="0">
                          <a:solidFill>
                            <a:schemeClr val="tx1"/>
                          </a:solidFill>
                        </a:rPr>
                        <a:t>Total</a:t>
                      </a:r>
                    </a:p>
                  </a:txBody>
                  <a:tcPr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GB" sz="1000" b="0" kern="1200" noProof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GB" sz="1000" b="0" kern="1200" noProof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="0" kern="1200" noProof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noProof="0" dirty="0" smtClean="0">
                          <a:solidFill>
                            <a:schemeClr val="tx1"/>
                          </a:solidFill>
                        </a:rPr>
                        <a:t>115 723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baseline="0" noProof="0" dirty="0" smtClean="0">
                          <a:solidFill>
                            <a:schemeClr val="tx1"/>
                          </a:solidFill>
                        </a:rPr>
                        <a:t>29%</a:t>
                      </a:r>
                      <a:endParaRPr lang="en-GB" sz="1000" b="1" noProof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FF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61478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247" y="138792"/>
            <a:ext cx="1231932" cy="66334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83163" y="239633"/>
            <a:ext cx="1695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78BDE7"/>
                </a:solidFill>
              </a:rPr>
              <a:t>AEB IWG 04</a:t>
            </a:r>
            <a:endParaRPr lang="en-GB" b="1" dirty="0">
              <a:solidFill>
                <a:srgbClr val="78BDE7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2896" y="802140"/>
            <a:ext cx="100622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Activation Calculation – </a:t>
            </a:r>
            <a:r>
              <a:rPr lang="en-GB" sz="2400" dirty="0">
                <a:solidFill>
                  <a:schemeClr val="accent1"/>
                </a:solidFill>
              </a:rPr>
              <a:t>Calculation strategy relevant </a:t>
            </a:r>
            <a:r>
              <a:rPr lang="en-GB" sz="2400" dirty="0" smtClean="0">
                <a:solidFill>
                  <a:schemeClr val="accent1"/>
                </a:solidFill>
              </a:rPr>
              <a:t>for </a:t>
            </a:r>
            <a:r>
              <a:rPr lang="en-GB" sz="2400" dirty="0">
                <a:solidFill>
                  <a:schemeClr val="accent1"/>
                </a:solidFill>
              </a:rPr>
              <a:t>C2P (Test Scenario)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18213" y="1465488"/>
            <a:ext cx="1108734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STATS 19 (2008) and the in-depth On-the-Spot database (2000-2009)) </a:t>
            </a:r>
          </a:p>
          <a:p>
            <a:endParaRPr lang="en-GB" dirty="0"/>
          </a:p>
          <a:p>
            <a:r>
              <a:rPr lang="en-GB" b="1" dirty="0"/>
              <a:t>Pedestrian Impacts: </a:t>
            </a:r>
          </a:p>
          <a:p>
            <a:r>
              <a:rPr lang="en-GB" dirty="0"/>
              <a:t>The study reviewed 28,482 collisions with pedestrians from STATS19. It was found that the highest proportion of incidents were frontal collisions with passengers cars and taxis (81%). Within this field the following information was obtained regarding the vehicles speed:  </a:t>
            </a:r>
          </a:p>
          <a:p>
            <a:endParaRPr lang="en-GB" dirty="0"/>
          </a:p>
          <a:p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16-48kmh = 92%, </a:t>
            </a:r>
            <a:r>
              <a:rPr lang="en-GB" dirty="0"/>
              <a:t>	</a:t>
            </a:r>
          </a:p>
          <a:p>
            <a:r>
              <a:rPr lang="en-GB" dirty="0"/>
              <a:t>64-80kmh = 5%	</a:t>
            </a:r>
          </a:p>
          <a:p>
            <a:r>
              <a:rPr lang="en-GB" dirty="0"/>
              <a:t>97-113mph = 3%</a:t>
            </a:r>
          </a:p>
          <a:p>
            <a:endParaRPr lang="en-GB" dirty="0"/>
          </a:p>
          <a:p>
            <a:r>
              <a:rPr lang="en-GB" dirty="0"/>
              <a:t>OTS randomly reviewed 175 cases matching that scenario chosen for the STATS19 review, and found the 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mean vehicle speed = 44km/h</a:t>
            </a:r>
          </a:p>
        </p:txBody>
      </p:sp>
    </p:spTree>
    <p:extLst>
      <p:ext uri="{BB962C8B-B14F-4D97-AF65-F5344CB8AC3E}">
        <p14:creationId xmlns:p14="http://schemas.microsoft.com/office/powerpoint/2010/main" val="33532105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18213" y="2186461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The percentage of pedestrian traffic accidents in crossing in Japan accounts for approximately 70%.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The percentage of Crossing from obstruction vehicles is only 22%.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The percentage of adults who died in traffic during walking was 97.5%.</a:t>
            </a:r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247" y="138792"/>
            <a:ext cx="1231932" cy="66334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83163" y="239633"/>
            <a:ext cx="1695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78BDE7"/>
                </a:solidFill>
              </a:rPr>
              <a:t>AEB IWG 04</a:t>
            </a:r>
            <a:endParaRPr lang="en-GB" b="1" dirty="0">
              <a:solidFill>
                <a:srgbClr val="78BDE7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2896" y="802140"/>
            <a:ext cx="100622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Activation Calculation – </a:t>
            </a:r>
            <a:r>
              <a:rPr lang="en-GB" sz="2400" dirty="0">
                <a:solidFill>
                  <a:schemeClr val="accent1"/>
                </a:solidFill>
              </a:rPr>
              <a:t>Calculation strategy relevant </a:t>
            </a:r>
            <a:r>
              <a:rPr lang="en-GB" sz="2400" dirty="0" smtClean="0">
                <a:solidFill>
                  <a:schemeClr val="accent1"/>
                </a:solidFill>
              </a:rPr>
              <a:t>for </a:t>
            </a:r>
            <a:r>
              <a:rPr lang="en-GB" sz="2400" dirty="0">
                <a:solidFill>
                  <a:schemeClr val="accent1"/>
                </a:solidFill>
              </a:rPr>
              <a:t>C2P (Test Scenario) </a:t>
            </a:r>
          </a:p>
        </p:txBody>
      </p:sp>
      <p:sp>
        <p:nvSpPr>
          <p:cNvPr id="10" name="Rectangle 9"/>
          <p:cNvSpPr/>
          <p:nvPr/>
        </p:nvSpPr>
        <p:spPr>
          <a:xfrm>
            <a:off x="535032" y="1396146"/>
            <a:ext cx="106798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b="1" dirty="0"/>
              <a:t>National Police Agency Traffic </a:t>
            </a:r>
            <a:r>
              <a:rPr lang="en-US" altLang="ja-JP" b="1" dirty="0" smtClean="0"/>
              <a:t>Section Traffic </a:t>
            </a:r>
            <a:r>
              <a:rPr lang="en-US" altLang="ja-JP" b="1" dirty="0"/>
              <a:t>accident statistics March 2018</a:t>
            </a:r>
          </a:p>
        </p:txBody>
      </p:sp>
      <p:graphicFrame>
        <p:nvGraphicFramePr>
          <p:cNvPr id="11" name="グラフ 8"/>
          <p:cNvGraphicFramePr>
            <a:graphicFrameLocks/>
          </p:cNvGraphicFramePr>
          <p:nvPr>
            <p:extLst/>
          </p:nvPr>
        </p:nvGraphicFramePr>
        <p:xfrm>
          <a:off x="6940550" y="2153798"/>
          <a:ext cx="4415032" cy="3667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正方形/長方形 1"/>
          <p:cNvSpPr/>
          <p:nvPr/>
        </p:nvSpPr>
        <p:spPr>
          <a:xfrm>
            <a:off x="1161188" y="4504853"/>
            <a:ext cx="5092656" cy="181588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en-US" altLang="ja-JP" sz="28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TEST SCENARIO</a:t>
            </a:r>
          </a:p>
          <a:p>
            <a:pPr algn="ctr"/>
            <a:endParaRPr lang="en-US" altLang="ja-JP" sz="28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en-US" altLang="ja-JP" sz="28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Adult </a:t>
            </a:r>
            <a:r>
              <a:rPr lang="en-US" altLang="ja-JP" sz="28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Crossing, without </a:t>
            </a:r>
            <a:r>
              <a:rPr lang="en-US" altLang="ja-JP" sz="28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obstruction</a:t>
            </a:r>
            <a:endParaRPr lang="en-US" altLang="ja-JP" sz="28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48553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247" y="138792"/>
            <a:ext cx="1231932" cy="66334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83163" y="239633"/>
            <a:ext cx="1695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78BDE7"/>
                </a:solidFill>
              </a:rPr>
              <a:t>AEB IWG 04</a:t>
            </a:r>
            <a:endParaRPr lang="en-GB" b="1" dirty="0">
              <a:solidFill>
                <a:srgbClr val="78BDE7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29246" t="23309" r="32123" b="22047"/>
          <a:stretch/>
        </p:blipFill>
        <p:spPr>
          <a:xfrm>
            <a:off x="3078884" y="2049421"/>
            <a:ext cx="5743685" cy="456990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718212" y="1310757"/>
            <a:ext cx="1036888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Exploration of vehicle impact speed – injury severity relationships for application in safer road design Chris </a:t>
            </a:r>
            <a:r>
              <a:rPr lang="en-GB" dirty="0" smtClean="0"/>
              <a:t>- </a:t>
            </a:r>
            <a:r>
              <a:rPr lang="en-GB" dirty="0" err="1" smtClean="0"/>
              <a:t>Jurewicz</a:t>
            </a:r>
            <a:r>
              <a:rPr lang="en-GB" dirty="0" smtClean="0"/>
              <a:t> </a:t>
            </a:r>
            <a:r>
              <a:rPr lang="en-GB" dirty="0"/>
              <a:t>et al. 2016</a:t>
            </a:r>
          </a:p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535031" y="851124"/>
            <a:ext cx="1006221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Activation Calculation – </a:t>
            </a:r>
            <a:r>
              <a:rPr lang="en-GB" sz="2400" dirty="0">
                <a:solidFill>
                  <a:schemeClr val="accent1"/>
                </a:solidFill>
              </a:rPr>
              <a:t>Calculation strategy relevant for C2P </a:t>
            </a:r>
            <a:r>
              <a:rPr lang="en-GB" sz="2400" dirty="0" smtClean="0">
                <a:solidFill>
                  <a:schemeClr val="accent1"/>
                </a:solidFill>
              </a:rPr>
              <a:t>(Performance) </a:t>
            </a:r>
            <a:endParaRPr lang="en-GB" sz="2400" dirty="0">
              <a:solidFill>
                <a:schemeClr val="accent1"/>
              </a:solidFill>
            </a:endParaRPr>
          </a:p>
          <a:p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506630" y="129880"/>
            <a:ext cx="56992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https://www.ncbi.nlm.nih.gov/pmc/articles/PMC3503411/</a:t>
            </a:r>
          </a:p>
        </p:txBody>
      </p:sp>
    </p:spTree>
    <p:extLst>
      <p:ext uri="{BB962C8B-B14F-4D97-AF65-F5344CB8AC3E}">
        <p14:creationId xmlns:p14="http://schemas.microsoft.com/office/powerpoint/2010/main" val="1268674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-24783"/>
          <a:stretch/>
        </p:blipFill>
        <p:spPr bwMode="auto">
          <a:xfrm>
            <a:off x="2717588" y="1869262"/>
            <a:ext cx="6336704" cy="460851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テキスト ボックス 15"/>
          <p:cNvSpPr txBox="1"/>
          <p:nvPr/>
        </p:nvSpPr>
        <p:spPr>
          <a:xfrm rot="16200000">
            <a:off x="2106107" y="3619046"/>
            <a:ext cx="1520096" cy="24622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1600" b="1" dirty="0" smtClean="0"/>
              <a:t>  Fatality Rate (%) </a:t>
            </a:r>
            <a:endParaRPr kumimoji="1" lang="ja-JP" altLang="en-US" sz="1600" b="1" dirty="0"/>
          </a:p>
        </p:txBody>
      </p:sp>
      <p:sp>
        <p:nvSpPr>
          <p:cNvPr id="7" name="テキスト ボックス 16"/>
          <p:cNvSpPr txBox="1"/>
          <p:nvPr/>
        </p:nvSpPr>
        <p:spPr>
          <a:xfrm>
            <a:off x="3509676" y="5830570"/>
            <a:ext cx="4909710" cy="55399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b="1" dirty="0" smtClean="0"/>
              <a:t>Fig. 3  Recognitio</a:t>
            </a:r>
            <a:r>
              <a:rPr lang="en-US" altLang="ja-JP" b="1" dirty="0" smtClean="0"/>
              <a:t>n speed of danger  vs  Fatality Rate</a:t>
            </a:r>
          </a:p>
          <a:p>
            <a:r>
              <a:rPr lang="en-US" altLang="ja-JP" b="1" dirty="0"/>
              <a:t> </a:t>
            </a:r>
            <a:r>
              <a:rPr lang="en-US" altLang="ja-JP" b="1" dirty="0" smtClean="0"/>
              <a:t>         (Car vs Pedestrian accidents N=55,926) </a:t>
            </a:r>
            <a:endParaRPr kumimoji="1" lang="ja-JP" altLang="en-US" b="1" dirty="0"/>
          </a:p>
        </p:txBody>
      </p:sp>
      <p:sp>
        <p:nvSpPr>
          <p:cNvPr id="8" name="正方形/長方形 4"/>
          <p:cNvSpPr/>
          <p:nvPr/>
        </p:nvSpPr>
        <p:spPr>
          <a:xfrm>
            <a:off x="2810763" y="5364971"/>
            <a:ext cx="3807957" cy="2528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1"/>
          <p:cNvSpPr txBox="1"/>
          <p:nvPr/>
        </p:nvSpPr>
        <p:spPr>
          <a:xfrm>
            <a:off x="4706855" y="5341974"/>
            <a:ext cx="2475229" cy="24622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1600" b="1" dirty="0" smtClean="0"/>
              <a:t>Recognitio</a:t>
            </a:r>
            <a:r>
              <a:rPr lang="en-US" altLang="ja-JP" sz="1600" b="1" dirty="0" smtClean="0"/>
              <a:t>n speed of danger </a:t>
            </a:r>
            <a:endParaRPr kumimoji="1" lang="ja-JP" altLang="en-US" sz="1600" b="1" dirty="0"/>
          </a:p>
        </p:txBody>
      </p:sp>
      <p:sp>
        <p:nvSpPr>
          <p:cNvPr id="10" name="テキスト ボックス 7"/>
          <p:cNvSpPr txBox="1"/>
          <p:nvPr/>
        </p:nvSpPr>
        <p:spPr>
          <a:xfrm>
            <a:off x="6145800" y="204463"/>
            <a:ext cx="67424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dk1"/>
                </a:solidFill>
              </a:rPr>
              <a:t>Speed vs </a:t>
            </a:r>
            <a:r>
              <a:rPr lang="en-US" altLang="ja-JP" dirty="0">
                <a:solidFill>
                  <a:schemeClr val="dk1"/>
                </a:solidFill>
              </a:rPr>
              <a:t>Fatality</a:t>
            </a:r>
            <a:r>
              <a:rPr lang="ja-JP" altLang="en-US" dirty="0">
                <a:solidFill>
                  <a:schemeClr val="dk1"/>
                </a:solidFill>
              </a:rPr>
              <a:t> </a:t>
            </a:r>
            <a:r>
              <a:rPr lang="en-US" altLang="ja-JP" dirty="0" smtClean="0">
                <a:solidFill>
                  <a:schemeClr val="dk1"/>
                </a:solidFill>
              </a:rPr>
              <a:t>Rate from </a:t>
            </a:r>
            <a:r>
              <a:rPr lang="en-US" altLang="ja-JP" dirty="0" smtClean="0"/>
              <a:t>ITARDA </a:t>
            </a:r>
            <a:r>
              <a:rPr lang="en-US" altLang="ja-JP" dirty="0"/>
              <a:t>Information No.83, 2010</a:t>
            </a:r>
            <a:endParaRPr lang="ja-JP" altLang="en-US" dirty="0"/>
          </a:p>
        </p:txBody>
      </p:sp>
      <p:sp>
        <p:nvSpPr>
          <p:cNvPr id="11" name="正方形/長方形 17"/>
          <p:cNvSpPr/>
          <p:nvPr/>
        </p:nvSpPr>
        <p:spPr>
          <a:xfrm>
            <a:off x="2109392" y="1434697"/>
            <a:ext cx="82473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b="1" dirty="0" smtClean="0">
                <a:solidFill>
                  <a:srgbClr val="000099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Speed is </a:t>
            </a:r>
            <a:r>
              <a:rPr lang="en-US" altLang="ja-JP" sz="2000" b="1" dirty="0">
                <a:solidFill>
                  <a:srgbClr val="000099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less than 30 </a:t>
            </a:r>
            <a:r>
              <a:rPr lang="en-US" altLang="ja-JP" sz="2000" b="1" dirty="0" smtClean="0">
                <a:solidFill>
                  <a:srgbClr val="000099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km/h</a:t>
            </a:r>
            <a:r>
              <a:rPr lang="en-US" altLang="ja-JP" sz="2000" b="1" dirty="0">
                <a:solidFill>
                  <a:srgbClr val="000099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, the </a:t>
            </a:r>
            <a:r>
              <a:rPr lang="en-US" altLang="ja-JP" sz="2000" b="1" dirty="0" smtClean="0">
                <a:solidFill>
                  <a:srgbClr val="000099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Fatality </a:t>
            </a:r>
            <a:r>
              <a:rPr lang="en-US" altLang="ja-JP" sz="2000" b="1" dirty="0">
                <a:solidFill>
                  <a:srgbClr val="000099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rate is very low</a:t>
            </a:r>
            <a:endParaRPr lang="en-US" altLang="ja-JP" sz="2000" b="1" dirty="0">
              <a:solidFill>
                <a:srgbClr val="000099"/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247" y="138792"/>
            <a:ext cx="1231932" cy="66334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383163" y="239633"/>
            <a:ext cx="1695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78BDE7"/>
                </a:solidFill>
              </a:rPr>
              <a:t>AEB IWG 04</a:t>
            </a:r>
            <a:endParaRPr lang="en-GB" b="1" dirty="0">
              <a:solidFill>
                <a:srgbClr val="78BDE7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5031" y="851124"/>
            <a:ext cx="1006221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Activation Calculation – </a:t>
            </a:r>
            <a:r>
              <a:rPr lang="en-GB" sz="2400" dirty="0">
                <a:solidFill>
                  <a:schemeClr val="accent1"/>
                </a:solidFill>
              </a:rPr>
              <a:t>Calculation strategy relevant for C2P (Performance) </a:t>
            </a:r>
          </a:p>
          <a:p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848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23581" y="1589788"/>
            <a:ext cx="10113606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Vehicle detection</a:t>
            </a:r>
          </a:p>
          <a:p>
            <a:endParaRPr lang="en-GB" b="1" dirty="0" smtClean="0"/>
          </a:p>
          <a:p>
            <a:r>
              <a:rPr lang="en-GB" b="1" dirty="0" smtClean="0"/>
              <a:t>Moving target </a:t>
            </a:r>
          </a:p>
          <a:p>
            <a:endParaRPr lang="en-GB" dirty="0" smtClean="0"/>
          </a:p>
          <a:p>
            <a:r>
              <a:rPr lang="en-GB" dirty="0" smtClean="0"/>
              <a:t>M1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Subject vehicle speed 60km/h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Target vehicle speed 24.9km/h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Full avoidance at test speeds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No Collision Warning requirements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N1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Subject vehicle speed 60km/h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Target vehicle speed </a:t>
            </a:r>
            <a:r>
              <a:rPr lang="en-GB" dirty="0" smtClean="0"/>
              <a:t>35.7km/h 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Full avoidance at test </a:t>
            </a:r>
            <a:r>
              <a:rPr lang="en-GB" dirty="0" smtClean="0"/>
              <a:t>speeds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No </a:t>
            </a:r>
            <a:r>
              <a:rPr lang="en-GB" dirty="0"/>
              <a:t>Collision Warning requirements</a:t>
            </a:r>
          </a:p>
          <a:p>
            <a:endParaRPr lang="en-GB" dirty="0"/>
          </a:p>
          <a:p>
            <a:endParaRPr lang="en-GB" dirty="0" smtClean="0"/>
          </a:p>
          <a:p>
            <a:endParaRPr lang="en-GB" sz="1600" dirty="0"/>
          </a:p>
          <a:p>
            <a:endParaRPr lang="en-GB" sz="16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247" y="138792"/>
            <a:ext cx="1231932" cy="66334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383163" y="239633"/>
            <a:ext cx="1695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78BDE7"/>
                </a:solidFill>
              </a:rPr>
              <a:t>AEB IWG 04</a:t>
            </a:r>
            <a:endParaRPr lang="en-GB" b="1" dirty="0">
              <a:solidFill>
                <a:srgbClr val="78BDE7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5031" y="851124"/>
            <a:ext cx="1006221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Industry Position Summary </a:t>
            </a:r>
            <a:endParaRPr lang="en-GB" sz="2400" dirty="0" smtClean="0">
              <a:solidFill>
                <a:schemeClr val="accent1"/>
              </a:solidFill>
            </a:endParaRPr>
          </a:p>
          <a:p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7387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247" y="138792"/>
            <a:ext cx="1231932" cy="66334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83163" y="239633"/>
            <a:ext cx="1695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78BDE7"/>
                </a:solidFill>
              </a:rPr>
              <a:t>AEB IWG 04</a:t>
            </a:r>
            <a:endParaRPr lang="en-GB" b="1" dirty="0">
              <a:solidFill>
                <a:srgbClr val="78BDE7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2896" y="802140"/>
            <a:ext cx="1006221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Activation Calculation – </a:t>
            </a:r>
            <a:r>
              <a:rPr lang="en-GB" sz="2400" dirty="0">
                <a:solidFill>
                  <a:schemeClr val="accent1"/>
                </a:solidFill>
              </a:rPr>
              <a:t>Calculation strategy relevant for C2P (Performance) </a:t>
            </a:r>
          </a:p>
          <a:p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92896" y="1465488"/>
            <a:ext cx="1138639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When compared to German proposal for the critical point for brake application in AEBS </a:t>
            </a:r>
            <a:r>
              <a:rPr lang="en-GB" dirty="0"/>
              <a:t>03-04 Slide 13  </a:t>
            </a:r>
          </a:p>
          <a:p>
            <a:r>
              <a:rPr lang="en-GB" dirty="0" smtClean="0"/>
              <a:t>(TTC critical=0.9 seconds) </a:t>
            </a:r>
            <a:endParaRPr lang="en-GB" dirty="0"/>
          </a:p>
          <a:p>
            <a:endParaRPr lang="en-GB" dirty="0"/>
          </a:p>
          <a:p>
            <a:r>
              <a:rPr lang="en-GB" dirty="0"/>
              <a:t>If 5.76m/s/s or 6.43m/s/s is applied at </a:t>
            </a:r>
            <a:endParaRPr lang="en-GB" dirty="0" smtClean="0"/>
          </a:p>
          <a:p>
            <a:r>
              <a:rPr lang="en-GB" dirty="0" smtClean="0"/>
              <a:t>0.9 </a:t>
            </a:r>
            <a:r>
              <a:rPr lang="en-GB" dirty="0"/>
              <a:t>seconds TTC between 10-50km/h:</a:t>
            </a:r>
          </a:p>
          <a:p>
            <a:r>
              <a:rPr lang="en-GB" dirty="0"/>
              <a:t> </a:t>
            </a:r>
          </a:p>
          <a:p>
            <a:r>
              <a:rPr lang="en-GB" dirty="0"/>
              <a:t>@ 5.76m/s/s </a:t>
            </a:r>
            <a:r>
              <a:rPr lang="en-GB" dirty="0" smtClean="0"/>
              <a:t>deceleration</a:t>
            </a:r>
            <a:endParaRPr lang="en-GB" dirty="0"/>
          </a:p>
          <a:p>
            <a:r>
              <a:rPr lang="en-GB" dirty="0"/>
              <a:t>Subject vehicle avoids</a:t>
            </a:r>
            <a:r>
              <a:rPr lang="en-GB" dirty="0" smtClean="0"/>
              <a:t> </a:t>
            </a:r>
            <a:r>
              <a:rPr lang="en-GB" dirty="0"/>
              <a:t>up to 18km/h</a:t>
            </a:r>
          </a:p>
          <a:p>
            <a:r>
              <a:rPr lang="en-GB" dirty="0"/>
              <a:t>Subject vehicle </a:t>
            </a:r>
            <a:r>
              <a:rPr lang="en-GB" dirty="0" smtClean="0"/>
              <a:t>impacts </a:t>
            </a:r>
            <a:r>
              <a:rPr lang="en-GB" dirty="0"/>
              <a:t>&lt;5km/h up to 36km/h </a:t>
            </a:r>
            <a:endParaRPr lang="en-GB" dirty="0" smtClean="0"/>
          </a:p>
          <a:p>
            <a:r>
              <a:rPr lang="en-GB" dirty="0"/>
              <a:t> </a:t>
            </a:r>
          </a:p>
          <a:p>
            <a:r>
              <a:rPr lang="en-GB" dirty="0"/>
              <a:t>@ </a:t>
            </a:r>
            <a:r>
              <a:rPr lang="en-GB" dirty="0" smtClean="0"/>
              <a:t>4m/s/s deceleration</a:t>
            </a:r>
            <a:endParaRPr lang="en-GB" dirty="0"/>
          </a:p>
          <a:p>
            <a:r>
              <a:rPr lang="en-GB" dirty="0" smtClean="0"/>
              <a:t>Subject vehicle avoids </a:t>
            </a:r>
            <a:r>
              <a:rPr lang="en-GB" dirty="0"/>
              <a:t>up to </a:t>
            </a:r>
            <a:r>
              <a:rPr lang="en-GB" dirty="0" smtClean="0"/>
              <a:t>13km/h</a:t>
            </a:r>
            <a:endParaRPr lang="en-GB" dirty="0"/>
          </a:p>
          <a:p>
            <a:r>
              <a:rPr lang="en-GB" dirty="0"/>
              <a:t>Subject vehicle impacts</a:t>
            </a:r>
            <a:r>
              <a:rPr lang="en-GB" dirty="0" smtClean="0"/>
              <a:t> </a:t>
            </a:r>
            <a:r>
              <a:rPr lang="en-GB" dirty="0"/>
              <a:t>&lt;5km/h up to </a:t>
            </a:r>
            <a:r>
              <a:rPr lang="en-GB" dirty="0" smtClean="0"/>
              <a:t>31km/h </a:t>
            </a:r>
          </a:p>
          <a:p>
            <a:endParaRPr lang="en-GB" dirty="0"/>
          </a:p>
          <a:p>
            <a:endParaRPr lang="en-GB" dirty="0" smtClean="0"/>
          </a:p>
          <a:p>
            <a:pPr algn="just">
              <a:spcAft>
                <a:spcPts val="0"/>
              </a:spcAft>
            </a:pPr>
            <a:endParaRPr lang="en-GB" dirty="0">
              <a:ea typeface="Times New Roman" panose="02020603050405020304" pitchFamily="18" charset="0"/>
            </a:endParaRPr>
          </a:p>
        </p:txBody>
      </p:sp>
      <p:pic>
        <p:nvPicPr>
          <p:cNvPr id="6" name="Picture 5"/>
          <p:cNvPicPr/>
          <p:nvPr/>
        </p:nvPicPr>
        <p:blipFill rotWithShape="1">
          <a:blip r:embed="rId3"/>
          <a:srcRect l="5484" t="27574" r="61278" b="9007"/>
          <a:stretch/>
        </p:blipFill>
        <p:spPr bwMode="auto">
          <a:xfrm>
            <a:off x="5290171" y="1959428"/>
            <a:ext cx="6335771" cy="483788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973148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247" y="138792"/>
            <a:ext cx="1231932" cy="66334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83163" y="239633"/>
            <a:ext cx="1695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78BDE7"/>
                </a:solidFill>
              </a:rPr>
              <a:t>AEB IWG 04</a:t>
            </a:r>
            <a:endParaRPr lang="en-GB" b="1" dirty="0">
              <a:solidFill>
                <a:srgbClr val="78BDE7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5032" y="1462615"/>
            <a:ext cx="11018166" cy="2077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457200" indent="-457200">
              <a:buFont typeface="+mj-lt"/>
              <a:buAutoNum type="arabicPeriod"/>
              <a:defRPr sz="2400">
                <a:solidFill>
                  <a:schemeClr val="bg1">
                    <a:lumMod val="65000"/>
                  </a:schemeClr>
                </a:solidFill>
              </a:defRPr>
            </a:lvl1pPr>
            <a:lvl2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lvl2pPr>
          </a:lstStyle>
          <a:p>
            <a:pPr marL="0" indent="0">
              <a:buNone/>
            </a:pPr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pPr lvl="1"/>
            <a:endParaRPr lang="en-GB" sz="1400" dirty="0"/>
          </a:p>
          <a:p>
            <a:endParaRPr lang="en-GB" sz="1800" dirty="0"/>
          </a:p>
          <a:p>
            <a:endParaRPr lang="en-GB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535031" y="851124"/>
            <a:ext cx="100622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Reasons for AEBS deactivation.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31586" y="1462615"/>
            <a:ext cx="1084323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en-GB" sz="1600" dirty="0" smtClean="0"/>
              <a:t>Drivers </a:t>
            </a:r>
            <a:r>
              <a:rPr lang="en-GB" sz="1600" dirty="0" smtClean="0"/>
              <a:t>are able to deactivate subcomponents for AEBS such as ESC and ABS, as the inability to this is extremely prohibitive in certain use-cases e.g. driving on snow. Drivers should be able to deactivate the AEBS for use cases such as: </a:t>
            </a:r>
            <a:endParaRPr lang="en-GB" sz="1600" dirty="0"/>
          </a:p>
          <a:p>
            <a:pPr marL="987425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GB" sz="1600" dirty="0" smtClean="0"/>
              <a:t>Allows </a:t>
            </a:r>
            <a:r>
              <a:rPr lang="en-GB" sz="1600" dirty="0"/>
              <a:t>for use of normal M1/N1 vehicles off road without activation of AEBS triggered by terrain or flora. </a:t>
            </a:r>
          </a:p>
          <a:p>
            <a:pPr marL="987425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GB" sz="1600" dirty="0"/>
              <a:t>Allows use vehicles on rolling roads during PTI and certification tests.  </a:t>
            </a:r>
            <a:endParaRPr lang="en-GB" sz="1600" dirty="0"/>
          </a:p>
          <a:p>
            <a:pPr marL="987425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GB" sz="1600" dirty="0" smtClean="0"/>
              <a:t>Manufacturers </a:t>
            </a:r>
            <a:r>
              <a:rPr lang="en-GB" sz="1600" dirty="0"/>
              <a:t>should allow the costumers to switch AEB off when using the vehicle on a track. </a:t>
            </a:r>
          </a:p>
          <a:p>
            <a:pPr marL="701675">
              <a:lnSpc>
                <a:spcPct val="150000"/>
              </a:lnSpc>
            </a:pPr>
            <a:endParaRPr lang="en-GB" sz="1600" dirty="0"/>
          </a:p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en-GB" sz="1600" dirty="0" smtClean="0"/>
              <a:t>It could be possible to not allow the deactivation of AEBS to be ‘easy’, so either through at least 2 button presses or one long press of a button whilst the vehicle is Stationary. (Infotainment </a:t>
            </a:r>
            <a:r>
              <a:rPr lang="en-GB" sz="1600" dirty="0"/>
              <a:t>system or physical buttons</a:t>
            </a:r>
            <a:r>
              <a:rPr lang="en-GB" sz="1600" dirty="0" smtClean="0"/>
              <a:t>). </a:t>
            </a:r>
            <a:r>
              <a:rPr lang="en-GB" sz="1600" i="1" dirty="0" smtClean="0"/>
              <a:t>Ref. EuroNCAP bonus point for HMI + consolidated position from AEBS 03 Brussels. </a:t>
            </a:r>
          </a:p>
          <a:p>
            <a:pPr lvl="0">
              <a:lnSpc>
                <a:spcPct val="150000"/>
              </a:lnSpc>
              <a:spcAft>
                <a:spcPts val="0"/>
              </a:spcAft>
            </a:pPr>
            <a:endParaRPr lang="en-GB" sz="1600" i="1" dirty="0"/>
          </a:p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en-GB" sz="1600" dirty="0"/>
              <a:t>If customers are not given an official mechanism for deactivation it may encourage them to use unofficial and illegal methods to tamper with the vehicle. </a:t>
            </a:r>
          </a:p>
          <a:p>
            <a:pPr>
              <a:lnSpc>
                <a:spcPct val="150000"/>
              </a:lnSpc>
            </a:pPr>
            <a:endParaRPr lang="en-GB" sz="1600" dirty="0" smtClean="0"/>
          </a:p>
        </p:txBody>
      </p:sp>
    </p:spTree>
    <p:extLst>
      <p:ext uri="{BB962C8B-B14F-4D97-AF65-F5344CB8AC3E}">
        <p14:creationId xmlns:p14="http://schemas.microsoft.com/office/powerpoint/2010/main" val="32679844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247" y="138792"/>
            <a:ext cx="1231932" cy="66334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83163" y="239633"/>
            <a:ext cx="1695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78BDE7"/>
                </a:solidFill>
              </a:rPr>
              <a:t>AEB IWG 04</a:t>
            </a:r>
            <a:endParaRPr lang="en-GB" b="1" dirty="0">
              <a:solidFill>
                <a:srgbClr val="78BDE7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5031" y="851124"/>
            <a:ext cx="9962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Justification </a:t>
            </a:r>
            <a:r>
              <a:rPr lang="en-GB" sz="2400" dirty="0"/>
              <a:t>for not mandating AEBS above 50km/h </a:t>
            </a:r>
            <a:r>
              <a:rPr lang="en-GB" sz="2400" dirty="0" smtClean="0"/>
              <a:t>absolute </a:t>
            </a:r>
            <a:r>
              <a:rPr lang="en-GB" sz="2400" dirty="0"/>
              <a:t>velocity.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31586" y="1462615"/>
            <a:ext cx="11018166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SzPct val="110000"/>
              <a:buFont typeface="Arial" panose="020B0604020202020204" pitchFamily="34" charset="0"/>
              <a:buChar char="•"/>
            </a:pPr>
            <a:r>
              <a:rPr lang="en-GB" sz="1600" dirty="0" smtClean="0"/>
              <a:t>Accident data suggests that the majority of vehicle collisions with other vehicles in urban environments, therefore AEBS for M1/N1 should be regulated for these scenarios where speed differences more than 50km/h are uncommon. </a:t>
            </a:r>
          </a:p>
          <a:p>
            <a:pPr>
              <a:lnSpc>
                <a:spcPct val="150000"/>
              </a:lnSpc>
              <a:buSzPct val="110000"/>
            </a:pPr>
            <a:endParaRPr lang="en-GB" sz="1600" dirty="0"/>
          </a:p>
          <a:p>
            <a:pPr marL="285750" indent="-285750">
              <a:lnSpc>
                <a:spcPct val="150000"/>
              </a:lnSpc>
              <a:buSzPct val="110000"/>
              <a:buFont typeface="Calibri" panose="020F0502020204030204" pitchFamily="34" charset="0"/>
              <a:buChar char="•"/>
            </a:pPr>
            <a:r>
              <a:rPr lang="en-GB" sz="1600" dirty="0"/>
              <a:t>At higher speeds the difference in the which the last point to steer and last point to brake occur increases exponentially, this could lead to a greater possibility of false positives – at higher speeds a false positive will have a greater impact on the road user’s safety and traffic flow.  </a:t>
            </a:r>
            <a:endParaRPr lang="en-GB" sz="1600" dirty="0" smtClean="0"/>
          </a:p>
          <a:p>
            <a:pPr>
              <a:lnSpc>
                <a:spcPct val="150000"/>
              </a:lnSpc>
              <a:buSzPct val="110000"/>
            </a:pPr>
            <a:endParaRPr lang="en-GB" sz="1600" dirty="0"/>
          </a:p>
          <a:p>
            <a:pPr marL="285750" indent="-285750">
              <a:lnSpc>
                <a:spcPct val="150000"/>
              </a:lnSpc>
              <a:buSzPct val="110000"/>
              <a:buFont typeface="Calibri" panose="020F0502020204030204" pitchFamily="34" charset="0"/>
              <a:buChar char="•"/>
            </a:pPr>
            <a:r>
              <a:rPr lang="en-GB" sz="1600" dirty="0"/>
              <a:t>Greater alignment with voluntary commitment requirements from US manufacturers – ease the development of a GTR. </a:t>
            </a:r>
            <a:endParaRPr lang="en-GB" sz="1600" dirty="0" smtClean="0"/>
          </a:p>
          <a:p>
            <a:pPr>
              <a:lnSpc>
                <a:spcPct val="150000"/>
              </a:lnSpc>
              <a:buSzPct val="110000"/>
            </a:pPr>
            <a:endParaRPr lang="en-GB" sz="1600" dirty="0"/>
          </a:p>
          <a:p>
            <a:pPr marL="285750" indent="-285750">
              <a:lnSpc>
                <a:spcPct val="150000"/>
              </a:lnSpc>
              <a:buSzPct val="110000"/>
              <a:buFont typeface="Calibri" panose="020F0502020204030204" pitchFamily="34" charset="0"/>
              <a:buChar char="•"/>
            </a:pPr>
            <a:r>
              <a:rPr lang="en-GB" sz="1600" dirty="0"/>
              <a:t>Applicable to urban scenarios which is relevant to 50km/h and </a:t>
            </a:r>
            <a:r>
              <a:rPr lang="en-GB" sz="1600" dirty="0" smtClean="0"/>
              <a:t>under</a:t>
            </a:r>
          </a:p>
          <a:p>
            <a:pPr>
              <a:lnSpc>
                <a:spcPct val="150000"/>
              </a:lnSpc>
              <a:buSzPct val="110000"/>
            </a:pPr>
            <a:endParaRPr lang="en-GB" sz="1600" dirty="0"/>
          </a:p>
          <a:p>
            <a:pPr>
              <a:lnSpc>
                <a:spcPct val="150000"/>
              </a:lnSpc>
            </a:pPr>
            <a:r>
              <a:rPr lang="en-GB" sz="1600" dirty="0" smtClean="0">
                <a:solidFill>
                  <a:schemeClr val="bg1">
                    <a:lumMod val="85000"/>
                  </a:schemeClr>
                </a:solidFill>
              </a:rPr>
              <a:t>AEBS </a:t>
            </a:r>
            <a:r>
              <a:rPr lang="en-GB" sz="1600" dirty="0">
                <a:solidFill>
                  <a:schemeClr val="bg1">
                    <a:lumMod val="85000"/>
                  </a:schemeClr>
                </a:solidFill>
              </a:rPr>
              <a:t>02 Back up slides - Accident data summary </a:t>
            </a:r>
            <a:r>
              <a:rPr lang="en-GB" sz="1600" dirty="0" smtClean="0">
                <a:solidFill>
                  <a:schemeClr val="bg1">
                    <a:lumMod val="85000"/>
                  </a:schemeClr>
                </a:solidFill>
              </a:rPr>
              <a:t>mk2 (Slide 4) </a:t>
            </a:r>
          </a:p>
          <a:p>
            <a:pPr>
              <a:lnSpc>
                <a:spcPct val="150000"/>
              </a:lnSpc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048137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83636" y="1589788"/>
            <a:ext cx="1011360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Pedestrian detection</a:t>
            </a:r>
          </a:p>
          <a:p>
            <a:endParaRPr lang="en-GB" dirty="0" smtClean="0"/>
          </a:p>
          <a:p>
            <a:r>
              <a:rPr lang="en-GB" dirty="0" smtClean="0"/>
              <a:t>M1/N1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Active between </a:t>
            </a:r>
            <a:r>
              <a:rPr lang="en-GB" dirty="0" smtClean="0"/>
              <a:t>10-50km/h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Subject vehicle speed 50km/h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Required speed mitigation of 20km/h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Crossing scenario and adult dummy only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No collision warning required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247" y="138792"/>
            <a:ext cx="1231932" cy="66334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383163" y="239633"/>
            <a:ext cx="1764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78BDE7"/>
                </a:solidFill>
              </a:rPr>
              <a:t>AEB IWG 04 </a:t>
            </a:r>
            <a:endParaRPr lang="en-GB" b="1" dirty="0">
              <a:solidFill>
                <a:srgbClr val="78BDE7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5031" y="851124"/>
            <a:ext cx="1006221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Industry Position Summary </a:t>
            </a:r>
            <a:endParaRPr lang="en-GB" sz="2400" dirty="0" smtClean="0">
              <a:solidFill>
                <a:schemeClr val="accent1"/>
              </a:solidFill>
            </a:endParaRPr>
          </a:p>
          <a:p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2728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715128" y="305985"/>
            <a:ext cx="101136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Ref: http</a:t>
            </a:r>
            <a:r>
              <a:rPr lang="en-GB" dirty="0"/>
              <a:t>://www.unfallrekonstruktion.de/</a:t>
            </a:r>
          </a:p>
        </p:txBody>
      </p:sp>
      <p:sp>
        <p:nvSpPr>
          <p:cNvPr id="5" name="Rectangle 4"/>
          <p:cNvSpPr/>
          <p:nvPr/>
        </p:nvSpPr>
        <p:spPr>
          <a:xfrm>
            <a:off x="535032" y="1399218"/>
            <a:ext cx="1011360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AEBS requirements</a:t>
            </a:r>
            <a:endParaRPr lang="en-GB" b="1" dirty="0"/>
          </a:p>
          <a:p>
            <a:endParaRPr lang="en-GB" dirty="0"/>
          </a:p>
          <a:p>
            <a:r>
              <a:rPr lang="en-GB" dirty="0"/>
              <a:t>M1/N1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 </a:t>
            </a:r>
            <a:r>
              <a:rPr lang="en-GB" dirty="0"/>
              <a:t>regulation should not enforce a time threshold (TTC) in which AEBS should be activated.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AEBS is default </a:t>
            </a:r>
            <a:r>
              <a:rPr lang="en-GB" dirty="0" smtClean="0"/>
              <a:t>ON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Driver </a:t>
            </a:r>
            <a:r>
              <a:rPr lang="en-GB" dirty="0" smtClean="0"/>
              <a:t>has </a:t>
            </a:r>
            <a:r>
              <a:rPr lang="en-GB" dirty="0"/>
              <a:t>the ability to deactivate AEBS by a minimum of 2 presses of a button whilst the vehicle is stationary.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Pre-conditioning </a:t>
            </a:r>
            <a:r>
              <a:rPr lang="en-GB" dirty="0" smtClean="0"/>
              <a:t>defined by an agreement between </a:t>
            </a:r>
            <a:r>
              <a:rPr lang="en-GB" dirty="0"/>
              <a:t>the technical service and the manufacturer.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Test targets are not specifically defined but may be a “soft target” and be representative of the attributes applicable to the sensor system of the AEBS under </a:t>
            </a:r>
            <a:r>
              <a:rPr lang="en-GB" dirty="0" smtClean="0"/>
              <a:t>test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Cycling detection requirements to be covered in Phase 2 of the regulatory development. </a:t>
            </a:r>
          </a:p>
          <a:p>
            <a:r>
              <a:rPr lang="en-GB" dirty="0" smtClean="0"/>
              <a:t> 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247" y="138792"/>
            <a:ext cx="1231932" cy="66334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383163" y="239633"/>
            <a:ext cx="1695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78BDE7"/>
                </a:solidFill>
              </a:rPr>
              <a:t>AEB IWG 04</a:t>
            </a:r>
            <a:endParaRPr lang="en-GB" b="1" dirty="0">
              <a:solidFill>
                <a:srgbClr val="78BDE7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5031" y="851124"/>
            <a:ext cx="100622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Industry Position Summary </a:t>
            </a:r>
            <a:endParaRPr lang="en-GB" sz="2400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30520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247" y="138792"/>
            <a:ext cx="1231932" cy="66334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83163" y="239633"/>
            <a:ext cx="1695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78BDE7"/>
                </a:solidFill>
              </a:rPr>
              <a:t>AEB IWG 04</a:t>
            </a:r>
            <a:endParaRPr lang="en-GB" b="1" dirty="0">
              <a:solidFill>
                <a:srgbClr val="78BDE7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822387" y="5503232"/>
            <a:ext cx="1144905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 dirty="0" smtClean="0">
                <a:solidFill>
                  <a:srgbClr val="000000"/>
                </a:solidFill>
                <a:latin typeface="Arial" panose="020B0604020202020204" pitchFamily="34" charset="0"/>
              </a:rPr>
              <a:t>Assumptions M1:       </a:t>
            </a:r>
            <a:r>
              <a:rPr lang="en-GB" sz="1400" i="1" dirty="0">
                <a:solidFill>
                  <a:srgbClr val="000000"/>
                </a:solidFill>
                <a:latin typeface="Arial" panose="020B0604020202020204" pitchFamily="34" charset="0"/>
              </a:rPr>
              <a:t>Braking Level = </a:t>
            </a:r>
            <a:r>
              <a:rPr lang="en-GB" sz="1400" i="1" dirty="0" smtClean="0">
                <a:solidFill>
                  <a:srgbClr val="000000"/>
                </a:solidFill>
                <a:latin typeface="Arial" panose="020B0604020202020204" pitchFamily="34" charset="0"/>
              </a:rPr>
              <a:t>5.76 </a:t>
            </a:r>
            <a:r>
              <a:rPr lang="en-GB" sz="1400" i="1" dirty="0">
                <a:solidFill>
                  <a:srgbClr val="000000"/>
                </a:solidFill>
                <a:latin typeface="Arial" panose="020B0604020202020204" pitchFamily="34" charset="0"/>
              </a:rPr>
              <a:t>m/s²     Lateral Acceleration = </a:t>
            </a:r>
            <a:r>
              <a:rPr lang="en-GB" sz="1400" i="1" dirty="0" smtClean="0">
                <a:solidFill>
                  <a:srgbClr val="000000"/>
                </a:solidFill>
                <a:latin typeface="Arial" panose="020B0604020202020204" pitchFamily="34" charset="0"/>
              </a:rPr>
              <a:t>7.00 </a:t>
            </a:r>
            <a:r>
              <a:rPr lang="en-GB" sz="1400" i="1" dirty="0">
                <a:solidFill>
                  <a:srgbClr val="000000"/>
                </a:solidFill>
                <a:latin typeface="Arial" panose="020B0604020202020204" pitchFamily="34" charset="0"/>
              </a:rPr>
              <a:t>m/s²      Lateral Offset = 2.5m</a:t>
            </a:r>
            <a:r>
              <a:rPr lang="en-GB" sz="1400" i="1" dirty="0"/>
              <a:t> </a:t>
            </a:r>
          </a:p>
        </p:txBody>
      </p:sp>
      <p:sp>
        <p:nvSpPr>
          <p:cNvPr id="3" name="Rectangle 2"/>
          <p:cNvSpPr/>
          <p:nvPr/>
        </p:nvSpPr>
        <p:spPr>
          <a:xfrm>
            <a:off x="3349285" y="5465582"/>
            <a:ext cx="7018208" cy="307777"/>
          </a:xfrm>
          <a:prstGeom prst="rect">
            <a:avLst/>
          </a:prstGeom>
          <a:solidFill>
            <a:srgbClr val="FFFF0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8810274" y="5153144"/>
            <a:ext cx="44611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Values need to be agreed during AEBS 04</a:t>
            </a:r>
            <a:endParaRPr lang="en-GB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535031" y="851124"/>
            <a:ext cx="100622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Activation Calculation</a:t>
            </a:r>
            <a:endParaRPr lang="en-GB" dirty="0">
              <a:solidFill>
                <a:schemeClr val="accent1"/>
              </a:solidFill>
            </a:endParaRPr>
          </a:p>
        </p:txBody>
      </p:sp>
      <p:graphicFrame>
        <p:nvGraphicFramePr>
          <p:cNvPr id="9" name="Chart 8"/>
          <p:cNvGraphicFramePr>
            <a:graphicFrameLocks/>
          </p:cNvGraphicFramePr>
          <p:nvPr/>
        </p:nvGraphicFramePr>
        <p:xfrm>
          <a:off x="535031" y="1462615"/>
          <a:ext cx="11107470" cy="36688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Rectangle 9"/>
          <p:cNvSpPr/>
          <p:nvPr/>
        </p:nvSpPr>
        <p:spPr>
          <a:xfrm>
            <a:off x="1822387" y="6008246"/>
            <a:ext cx="1144905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 dirty="0" smtClean="0">
                <a:solidFill>
                  <a:srgbClr val="000000"/>
                </a:solidFill>
                <a:latin typeface="Arial" panose="020B0604020202020204" pitchFamily="34" charset="0"/>
              </a:rPr>
              <a:t>Assumptions N1:       </a:t>
            </a:r>
            <a:r>
              <a:rPr lang="en-GB" sz="1400" i="1" dirty="0">
                <a:solidFill>
                  <a:srgbClr val="000000"/>
                </a:solidFill>
                <a:latin typeface="Arial" panose="020B0604020202020204" pitchFamily="34" charset="0"/>
              </a:rPr>
              <a:t>Braking Level = </a:t>
            </a:r>
            <a:r>
              <a:rPr lang="en-GB" sz="1400" i="1" dirty="0" smtClean="0">
                <a:solidFill>
                  <a:srgbClr val="000000"/>
                </a:solidFill>
                <a:latin typeface="Arial" panose="020B0604020202020204" pitchFamily="34" charset="0"/>
              </a:rPr>
              <a:t>4.00 </a:t>
            </a:r>
            <a:r>
              <a:rPr lang="en-GB" sz="1400" i="1" dirty="0">
                <a:solidFill>
                  <a:srgbClr val="000000"/>
                </a:solidFill>
                <a:latin typeface="Arial" panose="020B0604020202020204" pitchFamily="34" charset="0"/>
              </a:rPr>
              <a:t>m/s²     Lateral Acceleration = </a:t>
            </a:r>
            <a:r>
              <a:rPr lang="en-GB" sz="1400" i="1" dirty="0" smtClean="0">
                <a:solidFill>
                  <a:srgbClr val="000000"/>
                </a:solidFill>
                <a:latin typeface="Arial" panose="020B0604020202020204" pitchFamily="34" charset="0"/>
              </a:rPr>
              <a:t>7.00 </a:t>
            </a:r>
            <a:r>
              <a:rPr lang="en-GB" sz="1400" i="1" dirty="0">
                <a:solidFill>
                  <a:srgbClr val="000000"/>
                </a:solidFill>
                <a:latin typeface="Arial" panose="020B0604020202020204" pitchFamily="34" charset="0"/>
              </a:rPr>
              <a:t>m/s²      Lateral Offset = 2.5m</a:t>
            </a:r>
            <a:r>
              <a:rPr lang="en-GB" sz="1400" i="1" dirty="0"/>
              <a:t>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349285" y="6008245"/>
            <a:ext cx="7018208" cy="307777"/>
          </a:xfrm>
          <a:prstGeom prst="rect">
            <a:avLst/>
          </a:prstGeom>
          <a:solidFill>
            <a:srgbClr val="FFFF0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650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37163" t="10483" r="37468" b="32397"/>
          <a:stretch/>
        </p:blipFill>
        <p:spPr>
          <a:xfrm>
            <a:off x="530343" y="3053808"/>
            <a:ext cx="3856462" cy="366314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37555" t="21381" r="37891" b="20136"/>
          <a:stretch/>
        </p:blipFill>
        <p:spPr>
          <a:xfrm>
            <a:off x="4151407" y="3026192"/>
            <a:ext cx="3673079" cy="369076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/>
          <a:srcRect l="37978" t="31276" r="38478" b="12299"/>
          <a:stretch/>
        </p:blipFill>
        <p:spPr>
          <a:xfrm>
            <a:off x="7792452" y="3018725"/>
            <a:ext cx="3562311" cy="360178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247" y="138792"/>
            <a:ext cx="1231932" cy="66334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383163" y="239633"/>
            <a:ext cx="1764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78BDE7"/>
                </a:solidFill>
              </a:rPr>
              <a:t>AEB IWG 04 </a:t>
            </a:r>
            <a:endParaRPr lang="en-GB" b="1" dirty="0">
              <a:solidFill>
                <a:srgbClr val="78BDE7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35032" y="1361773"/>
            <a:ext cx="1128318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An </a:t>
            </a:r>
            <a:r>
              <a:rPr lang="en-GB" dirty="0"/>
              <a:t>Experimental Study on Lateral Acceleration of Cars in Different Environments in Sichuan, Southwest China – 2014 </a:t>
            </a:r>
          </a:p>
          <a:p>
            <a:endParaRPr lang="en-GB" dirty="0"/>
          </a:p>
          <a:p>
            <a:r>
              <a:rPr lang="en-GB" dirty="0"/>
              <a:t>The lateral accelerations, speeds, and trajectory curvatures of a passenger car on twelve road types with different design speeds. 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5751716" y="281032"/>
            <a:ext cx="62870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Ref: https</a:t>
            </a:r>
            <a:r>
              <a:rPr lang="en-GB" dirty="0"/>
              <a:t>://www.hindawi.com/journals/ddns/2015/494130/fig3/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5031" y="851124"/>
            <a:ext cx="1006221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Activation Calculation – </a:t>
            </a:r>
            <a:r>
              <a:rPr lang="en-GB" sz="2400" dirty="0" smtClean="0">
                <a:solidFill>
                  <a:schemeClr val="accent1"/>
                </a:solidFill>
              </a:rPr>
              <a:t>Parameter, Lateral Acceleration</a:t>
            </a:r>
          </a:p>
          <a:p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0029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805697" y="239633"/>
            <a:ext cx="101136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Ref: http</a:t>
            </a:r>
            <a:r>
              <a:rPr lang="en-GB" dirty="0"/>
              <a:t>://www.unfallrekonstruktion.de/</a:t>
            </a:r>
          </a:p>
        </p:txBody>
      </p:sp>
      <p:sp>
        <p:nvSpPr>
          <p:cNvPr id="5" name="Rectangle 4"/>
          <p:cNvSpPr/>
          <p:nvPr/>
        </p:nvSpPr>
        <p:spPr>
          <a:xfrm>
            <a:off x="535031" y="1472398"/>
            <a:ext cx="1011360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/>
              <a:t>Study based on 11 subjects using their personal cars, monitoring</a:t>
            </a:r>
          </a:p>
          <a:p>
            <a:endParaRPr lang="en-GB" sz="1600" dirty="0" smtClean="0"/>
          </a:p>
          <a:p>
            <a:r>
              <a:rPr lang="en-GB" sz="1600" dirty="0" smtClean="0"/>
              <a:t>Tested on different road sections (e.g. country road, highway intersection, inner-city and round course)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62065" t="22283" r="11245" b="14435"/>
          <a:stretch/>
        </p:blipFill>
        <p:spPr>
          <a:xfrm>
            <a:off x="6403546" y="2546932"/>
            <a:ext cx="4074303" cy="407520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59777" t="30193" r="12690" b="23767"/>
          <a:stretch/>
        </p:blipFill>
        <p:spPr>
          <a:xfrm>
            <a:off x="718213" y="2631851"/>
            <a:ext cx="5161093" cy="383089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247" y="138792"/>
            <a:ext cx="1231932" cy="66334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383163" y="239633"/>
            <a:ext cx="15402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78BDE7"/>
                </a:solidFill>
              </a:rPr>
              <a:t>AEB IWG 4</a:t>
            </a:r>
            <a:endParaRPr lang="en-GB" b="1" dirty="0">
              <a:solidFill>
                <a:srgbClr val="78BDE7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5031" y="851124"/>
            <a:ext cx="1006221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Activation Calculation – </a:t>
            </a:r>
            <a:r>
              <a:rPr lang="en-GB" sz="2400" dirty="0">
                <a:solidFill>
                  <a:schemeClr val="accent1"/>
                </a:solidFill>
              </a:rPr>
              <a:t>Parameter, Lateral </a:t>
            </a:r>
            <a:r>
              <a:rPr lang="en-GB" sz="2400" dirty="0" smtClean="0">
                <a:solidFill>
                  <a:schemeClr val="accent1"/>
                </a:solidFill>
              </a:rPr>
              <a:t>Acceleration</a:t>
            </a:r>
          </a:p>
          <a:p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234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247" y="138792"/>
            <a:ext cx="1231932" cy="663348"/>
          </a:xfrm>
          <a:prstGeom prst="rect">
            <a:avLst/>
          </a:prstGeom>
        </p:spPr>
      </p:pic>
      <p:sp>
        <p:nvSpPr>
          <p:cNvPr id="16" name="TextBox 9"/>
          <p:cNvSpPr txBox="1"/>
          <p:nvPr/>
        </p:nvSpPr>
        <p:spPr>
          <a:xfrm>
            <a:off x="1383163" y="239633"/>
            <a:ext cx="15402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78BDE7"/>
                </a:solidFill>
              </a:rPr>
              <a:t>AEB IWG 4</a:t>
            </a:r>
            <a:endParaRPr lang="en-GB" b="1" dirty="0">
              <a:solidFill>
                <a:srgbClr val="78BDE7"/>
              </a:solidFill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0211" y="1936511"/>
            <a:ext cx="3955808" cy="2702166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2942445" y="1561007"/>
            <a:ext cx="12025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normal driver</a:t>
            </a:r>
            <a:endParaRPr lang="en-US" sz="1400" b="1" dirty="0"/>
          </a:p>
        </p:txBody>
      </p:sp>
      <p:sp>
        <p:nvSpPr>
          <p:cNvPr id="17" name="Textfeld 16"/>
          <p:cNvSpPr txBox="1"/>
          <p:nvPr/>
        </p:nvSpPr>
        <p:spPr>
          <a:xfrm>
            <a:off x="2450080" y="4773125"/>
            <a:ext cx="21765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/>
              <a:t>Lateral </a:t>
            </a:r>
            <a:r>
              <a:rPr lang="en-US" sz="1400" b="1" dirty="0"/>
              <a:t>acceleration [m/s</a:t>
            </a:r>
            <a:r>
              <a:rPr lang="en-US" sz="1400" b="1" baseline="30000" dirty="0"/>
              <a:t>2</a:t>
            </a:r>
            <a:r>
              <a:rPr lang="de-DE" sz="1400" b="1" dirty="0"/>
              <a:t>]</a:t>
            </a:r>
          </a:p>
        </p:txBody>
      </p:sp>
      <p:sp>
        <p:nvSpPr>
          <p:cNvPr id="18" name="Textfeld 17"/>
          <p:cNvSpPr txBox="1"/>
          <p:nvPr/>
        </p:nvSpPr>
        <p:spPr>
          <a:xfrm rot="16200000">
            <a:off x="256522" y="3057894"/>
            <a:ext cx="20609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Longitudinal acceleration</a:t>
            </a: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5504" y="1964720"/>
            <a:ext cx="4004146" cy="2691178"/>
          </a:xfrm>
          <a:prstGeom prst="rect">
            <a:avLst/>
          </a:prstGeom>
        </p:spPr>
      </p:pic>
      <p:sp>
        <p:nvSpPr>
          <p:cNvPr id="22" name="Textfeld 21"/>
          <p:cNvSpPr txBox="1"/>
          <p:nvPr/>
        </p:nvSpPr>
        <p:spPr>
          <a:xfrm>
            <a:off x="7889582" y="4773126"/>
            <a:ext cx="21765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/>
              <a:t>Lateral </a:t>
            </a:r>
            <a:r>
              <a:rPr lang="en-US" sz="1400" b="1" dirty="0"/>
              <a:t>acceleration [m/s</a:t>
            </a:r>
            <a:r>
              <a:rPr lang="en-US" sz="1400" b="1" baseline="30000" dirty="0"/>
              <a:t>2</a:t>
            </a:r>
            <a:r>
              <a:rPr lang="de-DE" sz="1400" b="1" dirty="0"/>
              <a:t>]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8311611" y="1561008"/>
            <a:ext cx="12761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sportive driver</a:t>
            </a:r>
            <a:endParaRPr lang="en-US" sz="1400" b="1" dirty="0"/>
          </a:p>
        </p:txBody>
      </p:sp>
      <p:sp>
        <p:nvSpPr>
          <p:cNvPr id="24" name="Textfeld 23"/>
          <p:cNvSpPr txBox="1"/>
          <p:nvPr/>
        </p:nvSpPr>
        <p:spPr>
          <a:xfrm rot="16200000">
            <a:off x="5649141" y="3057895"/>
            <a:ext cx="20609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Longitudinal acceleration</a:t>
            </a:r>
          </a:p>
        </p:txBody>
      </p:sp>
      <p:sp>
        <p:nvSpPr>
          <p:cNvPr id="25" name="Textfeld 24"/>
          <p:cNvSpPr txBox="1"/>
          <p:nvPr/>
        </p:nvSpPr>
        <p:spPr>
          <a:xfrm>
            <a:off x="1312941" y="5582015"/>
            <a:ext cx="43168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N</a:t>
            </a:r>
            <a:r>
              <a:rPr lang="en-US" sz="1400" b="1" dirty="0" smtClean="0"/>
              <a:t>ormal drivers use lateral acceleration from 0 to 6 m/s</a:t>
            </a:r>
            <a:r>
              <a:rPr lang="en-US" sz="1400" b="1" baseline="30000" dirty="0" smtClean="0"/>
              <a:t>2</a:t>
            </a:r>
            <a:r>
              <a:rPr lang="en-US" sz="1400" b="1" dirty="0" smtClean="0"/>
              <a:t>.</a:t>
            </a:r>
            <a:endParaRPr lang="en-US" sz="1400" b="1" baseline="30000" dirty="0"/>
          </a:p>
        </p:txBody>
      </p:sp>
      <p:sp>
        <p:nvSpPr>
          <p:cNvPr id="26" name="Textfeld 25"/>
          <p:cNvSpPr txBox="1"/>
          <p:nvPr/>
        </p:nvSpPr>
        <p:spPr>
          <a:xfrm>
            <a:off x="6646946" y="5582016"/>
            <a:ext cx="44209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Sportive drivers use lateral acceleration from 0 to 9 m/s</a:t>
            </a:r>
            <a:r>
              <a:rPr lang="en-US" sz="1400" b="1" baseline="30000" dirty="0" smtClean="0"/>
              <a:t>2</a:t>
            </a:r>
            <a:r>
              <a:rPr lang="en-US" sz="1400" b="1" dirty="0" smtClean="0"/>
              <a:t>.</a:t>
            </a:r>
            <a:endParaRPr lang="en-US" sz="1400" b="1" baseline="30000" dirty="0"/>
          </a:p>
        </p:txBody>
      </p:sp>
      <p:sp>
        <p:nvSpPr>
          <p:cNvPr id="28" name="Rectangle 3"/>
          <p:cNvSpPr/>
          <p:nvPr/>
        </p:nvSpPr>
        <p:spPr>
          <a:xfrm>
            <a:off x="6715128" y="305985"/>
            <a:ext cx="54768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Ref</a:t>
            </a:r>
            <a:r>
              <a:rPr lang="en-GB" dirty="0"/>
              <a:t>: http://www.unfallrekonstruktion.de/pdf/nickel.pdf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35031" y="851124"/>
            <a:ext cx="1006221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Activation Calculation – </a:t>
            </a:r>
            <a:r>
              <a:rPr lang="en-GB" sz="2400" dirty="0">
                <a:solidFill>
                  <a:schemeClr val="accent1"/>
                </a:solidFill>
              </a:rPr>
              <a:t>Parameter, Lateral </a:t>
            </a:r>
            <a:r>
              <a:rPr lang="en-GB" sz="2400" dirty="0" smtClean="0">
                <a:solidFill>
                  <a:schemeClr val="accent1"/>
                </a:solidFill>
              </a:rPr>
              <a:t>Acceleration and Deceleration</a:t>
            </a:r>
          </a:p>
          <a:p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0830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247" y="138792"/>
            <a:ext cx="1231932" cy="66334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83163" y="239633"/>
            <a:ext cx="1695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78BDE7"/>
                </a:solidFill>
              </a:rPr>
              <a:t>AEB IWG 04</a:t>
            </a:r>
            <a:endParaRPr lang="en-GB" b="1" dirty="0">
              <a:solidFill>
                <a:srgbClr val="78BDE7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5030" y="1589788"/>
            <a:ext cx="1146135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Regulated average deceleration value</a:t>
            </a:r>
          </a:p>
          <a:p>
            <a:endParaRPr lang="en-GB" sz="1600" dirty="0"/>
          </a:p>
          <a:p>
            <a:r>
              <a:rPr lang="en-GB" sz="1600" dirty="0" smtClean="0"/>
              <a:t>R13-H </a:t>
            </a:r>
          </a:p>
          <a:p>
            <a:r>
              <a:rPr lang="en-GB" sz="1600" dirty="0" smtClean="0"/>
              <a:t>Type-0 test with engine disconnected; The mean fully developed deceleration &gt; 6.43m/s/s</a:t>
            </a:r>
          </a:p>
          <a:p>
            <a:r>
              <a:rPr lang="en-GB" sz="1600" dirty="0">
                <a:solidFill>
                  <a:srgbClr val="FF0000"/>
                </a:solidFill>
              </a:rPr>
              <a:t>Type-0 test with engine </a:t>
            </a:r>
            <a:r>
              <a:rPr lang="en-GB" sz="1600" dirty="0" smtClean="0">
                <a:solidFill>
                  <a:srgbClr val="FF0000"/>
                </a:solidFill>
              </a:rPr>
              <a:t>connected</a:t>
            </a:r>
            <a:r>
              <a:rPr lang="en-GB" sz="1600" dirty="0">
                <a:solidFill>
                  <a:srgbClr val="FF0000"/>
                </a:solidFill>
              </a:rPr>
              <a:t>; The mean fully developed </a:t>
            </a:r>
            <a:r>
              <a:rPr lang="en-GB" sz="1600" dirty="0" smtClean="0">
                <a:solidFill>
                  <a:srgbClr val="FF0000"/>
                </a:solidFill>
              </a:rPr>
              <a:t>deceleration </a:t>
            </a:r>
            <a:r>
              <a:rPr lang="en-GB" sz="1600" dirty="0">
                <a:solidFill>
                  <a:srgbClr val="FF0000"/>
                </a:solidFill>
              </a:rPr>
              <a:t>&gt; </a:t>
            </a:r>
            <a:r>
              <a:rPr lang="en-GB" sz="1600" dirty="0" smtClean="0">
                <a:solidFill>
                  <a:srgbClr val="FF0000"/>
                </a:solidFill>
              </a:rPr>
              <a:t>5.76m/s/s</a:t>
            </a:r>
          </a:p>
          <a:p>
            <a:endParaRPr lang="en-GB" sz="1600" dirty="0"/>
          </a:p>
          <a:p>
            <a:r>
              <a:rPr lang="en-GB" sz="1600" dirty="0"/>
              <a:t>R13</a:t>
            </a:r>
          </a:p>
          <a:p>
            <a:r>
              <a:rPr lang="en-GB" sz="1600" dirty="0"/>
              <a:t>Type-0 test with engine disconnected; The mean fully developed deceleration &gt; 5.00m/s/s</a:t>
            </a:r>
          </a:p>
          <a:p>
            <a:r>
              <a:rPr lang="en-GB" sz="1600" dirty="0">
                <a:solidFill>
                  <a:srgbClr val="FF0000"/>
                </a:solidFill>
              </a:rPr>
              <a:t>Type-0 test with engine connected; The mean fully developed deceleration &gt; 4.00m/s/s</a:t>
            </a:r>
          </a:p>
          <a:p>
            <a:endParaRPr lang="en-GB" sz="1600" dirty="0"/>
          </a:p>
          <a:p>
            <a:endParaRPr lang="en-GB" sz="16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535031" y="851124"/>
            <a:ext cx="1006221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Activation Calculation – </a:t>
            </a:r>
            <a:r>
              <a:rPr lang="en-GB" sz="2400" dirty="0">
                <a:solidFill>
                  <a:schemeClr val="accent1"/>
                </a:solidFill>
              </a:rPr>
              <a:t>Parameter, Deceleration</a:t>
            </a:r>
          </a:p>
          <a:p>
            <a:endParaRPr lang="en-GB" sz="2400" dirty="0" smtClean="0">
              <a:solidFill>
                <a:schemeClr val="accent1"/>
              </a:solidFill>
            </a:endParaRPr>
          </a:p>
          <a:p>
            <a:endParaRPr lang="en-GB" dirty="0">
              <a:solidFill>
                <a:schemeClr val="accent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166754" y="4269019"/>
                <a:ext cx="2433038" cy="604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25.92−(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6754" y="4269019"/>
                <a:ext cx="2433038" cy="60497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718213" y="5217836"/>
                <a:ext cx="5143652" cy="13849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dirty="0" smtClean="0"/>
                  <a:t> initial vehicle speed in km/h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dirty="0"/>
                  <a:t> </a:t>
                </a:r>
                <a:r>
                  <a:rPr lang="en-GB" dirty="0" smtClean="0"/>
                  <a:t>vehicle speed at 0.8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sub>
                    </m:sSub>
                  </m:oMath>
                </a14:m>
                <a:r>
                  <a:rPr lang="en-GB" dirty="0" smtClean="0"/>
                  <a:t> in km/h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dirty="0"/>
                  <a:t> vehicle speed at 0.8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sub>
                    </m:sSub>
                  </m:oMath>
                </a14:m>
                <a:r>
                  <a:rPr lang="en-GB" dirty="0"/>
                  <a:t> in km/h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dirty="0"/>
                  <a:t> </a:t>
                </a:r>
                <a:r>
                  <a:rPr lang="en-GB" dirty="0" smtClean="0"/>
                  <a:t>distance travelled between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sub>
                    </m:sSub>
                  </m:oMath>
                </a14:m>
                <a:r>
                  <a:rPr lang="en-GB" dirty="0"/>
                  <a:t> </a:t>
                </a:r>
                <a:r>
                  <a:rPr lang="en-GB" dirty="0" smtClean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GB" dirty="0" smtClean="0"/>
                  <a:t> </a:t>
                </a:r>
                <a:r>
                  <a:rPr lang="en-GB" dirty="0"/>
                  <a:t>in </a:t>
                </a:r>
                <a:r>
                  <a:rPr lang="en-GB" dirty="0" smtClean="0"/>
                  <a:t>meters</a:t>
                </a:r>
                <a:endParaRPr lang="en-GB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dirty="0"/>
                  <a:t> distance travelled between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sub>
                    </m:sSub>
                  </m:oMath>
                </a14:m>
                <a:r>
                  <a:rPr lang="en-GB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GB" dirty="0"/>
                  <a:t> in meters</a:t>
                </a: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8213" y="5217836"/>
                <a:ext cx="5143652" cy="1384995"/>
              </a:xfrm>
              <a:prstGeom prst="rect">
                <a:avLst/>
              </a:prstGeom>
              <a:blipFill>
                <a:blip r:embed="rId4"/>
                <a:stretch>
                  <a:fillRect l="-1185" t="-5727" b="-92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>
            <a:off x="6265705" y="4571506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The stopping distance shall be the distance covered by the vehicle from the moment when</a:t>
            </a:r>
          </a:p>
          <a:p>
            <a:r>
              <a:rPr lang="en-GB" dirty="0"/>
              <a:t>the driver begins to actuate the control of the braking system until the moment when the</a:t>
            </a:r>
          </a:p>
          <a:p>
            <a:r>
              <a:rPr lang="en-GB" dirty="0"/>
              <a:t>vehicle stops; the initial speed shall be the speed at the moment when the driver begins to</a:t>
            </a:r>
          </a:p>
          <a:p>
            <a:r>
              <a:rPr lang="en-GB" dirty="0"/>
              <a:t>actuate the control of the braking system</a:t>
            </a:r>
          </a:p>
        </p:txBody>
      </p:sp>
    </p:spTree>
    <p:extLst>
      <p:ext uri="{BB962C8B-B14F-4D97-AF65-F5344CB8AC3E}">
        <p14:creationId xmlns:p14="http://schemas.microsoft.com/office/powerpoint/2010/main" val="37962510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588</TotalTime>
  <Words>2063</Words>
  <Application>Microsoft Office PowerPoint</Application>
  <PresentationFormat>Widescreen</PresentationFormat>
  <Paragraphs>347</Paragraphs>
  <Slides>22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2" baseType="lpstr">
      <vt:lpstr>游ゴシック</vt:lpstr>
      <vt:lpstr>Arial</vt:lpstr>
      <vt:lpstr>Calibri</vt:lpstr>
      <vt:lpstr>Calibri Light</vt:lpstr>
      <vt:lpstr>Cambria Math</vt:lpstr>
      <vt:lpstr>Courier New</vt:lpstr>
      <vt:lpstr>Meiryo UI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Barnaby Simkin</dc:creator>
  <cp:lastModifiedBy>Barnaby Simkin</cp:lastModifiedBy>
  <cp:revision>121</cp:revision>
  <dcterms:created xsi:type="dcterms:W3CDTF">2018-02-21T13:28:10Z</dcterms:created>
  <dcterms:modified xsi:type="dcterms:W3CDTF">2018-05-10T14:31:48Z</dcterms:modified>
</cp:coreProperties>
</file>