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6" r:id="rId3"/>
    <p:sldId id="266" r:id="rId4"/>
    <p:sldId id="264" r:id="rId5"/>
    <p:sldId id="267" r:id="rId6"/>
    <p:sldId id="258" r:id="rId7"/>
    <p:sldId id="265" r:id="rId8"/>
    <p:sldId id="261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30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7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9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63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053-2225-6840-A97D-B5BEF88D3689}" type="datetimeFigureOut">
              <a:rPr kumimoji="1" lang="ja-JP" altLang="en-US" smtClean="0"/>
              <a:t>2018/3/27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tsuburai@jasic.org" TargetMode="External"/><Relationship Id="rId2" Type="http://schemas.openxmlformats.org/officeDocument/2006/relationships/hyperlink" Target="mailto:ofontaine@oica.ne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reast.co.jp/e/nex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limousinebus.co.jp/en/bus_services/narita/shinjuku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jreast.co.jp/e/destinations/tokyo/" TargetMode="External"/><Relationship Id="rId5" Type="http://schemas.openxmlformats.org/officeDocument/2006/relationships/hyperlink" Target="http://www.tokyo-monorail.co.jp/english/index.html" TargetMode="External"/><Relationship Id="rId4" Type="http://schemas.openxmlformats.org/officeDocument/2006/relationships/hyperlink" Target="https://www.limousinebus.co.jp/en/bus_services/haneda/shinjuku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aintercontinental-tokyo.jp/e/access/" TargetMode="External"/><Relationship Id="rId13" Type="http://schemas.openxmlformats.org/officeDocument/2006/relationships/hyperlink" Target="http://www.hotelwingjapan.com/" TargetMode="External"/><Relationship Id="rId3" Type="http://schemas.openxmlformats.org/officeDocument/2006/relationships/hyperlink" Target="http://www.agneshotel.com/" TargetMode="External"/><Relationship Id="rId7" Type="http://schemas.openxmlformats.org/officeDocument/2006/relationships/hyperlink" Target="http://www.newotani.co.jp/tokyo/" TargetMode="External"/><Relationship Id="rId12" Type="http://schemas.openxmlformats.org/officeDocument/2006/relationships/hyperlink" Target="http://www.tokyuhotelsjapan.com/en/hotel/TE/TE_AKASA/index.html" TargetMode="External"/><Relationship Id="rId2" Type="http://schemas.openxmlformats.org/officeDocument/2006/relationships/hyperlink" Target="http://www.tokyodome-hotels.co.jp/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tel-nuts.com/eng/index.php" TargetMode="External"/><Relationship Id="rId11" Type="http://schemas.openxmlformats.org/officeDocument/2006/relationships/hyperlink" Target="http://www.capitolhoteltokyu.com/en/index.html" TargetMode="External"/><Relationship Id="rId5" Type="http://schemas.openxmlformats.org/officeDocument/2006/relationships/hyperlink" Target="http://www.apahotel.com.e.ju.hp.transer.com/language/shutoken/33_shinjukugyoenmae.html" TargetMode="External"/><Relationship Id="rId15" Type="http://schemas.openxmlformats.org/officeDocument/2006/relationships/hyperlink" Target="http://www.tokyustay.co.jp/e/hotel/YOT/" TargetMode="External"/><Relationship Id="rId10" Type="http://schemas.openxmlformats.org/officeDocument/2006/relationships/hyperlink" Target="http://tokyo.regency.hyatt.com/en/hotel/home.html" TargetMode="External"/><Relationship Id="rId4" Type="http://schemas.openxmlformats.org/officeDocument/2006/relationships/hyperlink" Target="http://www.arcadia-jp.org/access_english.htm" TargetMode="External"/><Relationship Id="rId9" Type="http://schemas.openxmlformats.org/officeDocument/2006/relationships/hyperlink" Target="http://www.keioplaza.com/" TargetMode="External"/><Relationship Id="rId14" Type="http://schemas.openxmlformats.org/officeDocument/2006/relationships/hyperlink" Target="https://secure.reservation.jp/gardenhotels/stay_pc/rsv/index.aspx?hi_id=3&amp;lang=en-US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tokyo.org/en/index.html" TargetMode="External"/><Relationship Id="rId3" Type="http://schemas.openxmlformats.org/officeDocument/2006/relationships/hyperlink" Target="http://www.narita-airport.jp/en/index.html" TargetMode="External"/><Relationship Id="rId7" Type="http://schemas.openxmlformats.org/officeDocument/2006/relationships/hyperlink" Target="http://www.jnto.go.jp/eng/" TargetMode="External"/><Relationship Id="rId2" Type="http://schemas.openxmlformats.org/officeDocument/2006/relationships/hyperlink" Target="http://www.jasic.org/e/03_location/location_jasic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kyometro.jp/en/index.html" TargetMode="External"/><Relationship Id="rId5" Type="http://schemas.openxmlformats.org/officeDocument/2006/relationships/hyperlink" Target="https://www.jreast.co.jp/e/downloads/" TargetMode="External"/><Relationship Id="rId4" Type="http://schemas.openxmlformats.org/officeDocument/2006/relationships/hyperlink" Target="http://www.haneda-airport.jp/inter/en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tsuburai@jasic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3FCDC19B-51F4-4457-9C46-E66B78A63AC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Information on 4</a:t>
            </a:r>
            <a:r>
              <a:rPr kumimoji="1" lang="en-US" altLang="ja-JP" sz="4400" b="1" u="sng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4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AEBS Informal meeting</a:t>
            </a:r>
            <a:endParaRPr kumimoji="1" lang="ja-JP" altLang="en-US" sz="44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0B960E42-AEBA-4466-9F4B-21AB5235C1FA}"/>
              </a:ext>
            </a:extLst>
          </p:cNvPr>
          <p:cNvSpPr txBox="1"/>
          <p:nvPr/>
        </p:nvSpPr>
        <p:spPr>
          <a:xfrm>
            <a:off x="5321813" y="181175"/>
            <a:ext cx="373352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Document  -  AEBS-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04</a:t>
            </a:r>
            <a:r>
              <a:rPr lang="de-D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-01</a:t>
            </a:r>
          </a:p>
        </p:txBody>
      </p:sp>
    </p:spTree>
    <p:extLst>
      <p:ext uri="{BB962C8B-B14F-4D97-AF65-F5344CB8AC3E}">
        <p14:creationId xmlns:p14="http://schemas.microsoft.com/office/powerpoint/2010/main" val="702822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5231" y="550507"/>
            <a:ext cx="8673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kumimoji="1" lang="en-US" altLang="ja-JP" sz="4400" b="1" u="sng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44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AEBS Informal meeting</a:t>
            </a:r>
            <a:endParaRPr kumimoji="1" lang="ja-JP" altLang="en-US" sz="44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8931" y="1872020"/>
            <a:ext cx="87050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Informal meeting Date: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</a:t>
            </a: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16</a:t>
            </a:r>
            <a:r>
              <a:rPr kumimoji="1" lang="en-US" altLang="ja-JP" sz="24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kumimoji="1" lang="en-US" altLang="ja-JP" sz="24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2018 </a:t>
            </a: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Wednesday  16 May, 2018 starting at 10:00 until </a:t>
            </a: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Thursday 17 May, 2018 ending  at 17:00</a:t>
            </a:r>
          </a:p>
          <a:p>
            <a:endParaRPr lang="en-US" altLang="ja-JP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Torakyo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Hall,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Yotsuya-sannchome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3rd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Floor,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Zennihon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Truck Sogo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Kaikan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Building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Address: 3rd floor, </a:t>
            </a:r>
            <a:r>
              <a:rPr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Zennihon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Truck Sogo </a:t>
            </a:r>
            <a:r>
              <a:rPr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Kaikan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., 3-2-5 </a:t>
            </a:r>
            <a:r>
              <a:rPr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Shinjuku-</a:t>
            </a:r>
            <a:r>
              <a:rPr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Tokyo 160-0004</a:t>
            </a:r>
          </a:p>
          <a:p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Caution!!</a:t>
            </a:r>
            <a:r>
              <a:rPr lang="ja-JP" altLang="en-US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This meeting room is (same building) different from JASIC office!</a:t>
            </a:r>
          </a:p>
          <a:p>
            <a:endParaRPr kumimoji="1" lang="en-US" altLang="ja-JP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7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150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send the following information to;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Oliver Fontaine (</a:t>
            </a:r>
            <a:r>
              <a:rPr lang="en-GB" altLang="ja-JP" u="sng" dirty="0">
                <a:hlinkClick r:id="rId2"/>
              </a:rPr>
              <a:t>ofontaine@oica.net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and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Yoshihisa </a:t>
            </a:r>
            <a:r>
              <a:rPr lang="en-US" altLang="ja-JP" sz="2400" dirty="0" err="1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Tsuburai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ja-JP" sz="2400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</a:p>
          <a:p>
            <a:pPr marL="0" indent="0"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later than 27</a:t>
            </a:r>
            <a:r>
              <a:rPr lang="en-US" altLang="ja-JP" sz="2800" b="1" baseline="30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ja-JP" sz="2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April, 2018</a:t>
            </a:r>
            <a:r>
              <a:rPr lang="en-US" altLang="ja-JP" sz="24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1) your name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2) your title and name of your business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3) your e-mail address </a:t>
            </a:r>
          </a:p>
          <a:p>
            <a:pPr marL="0" indent="0">
              <a:buNone/>
            </a:pPr>
            <a:r>
              <a:rPr lang="en-US" altLang="ja-JP" sz="2400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4) your arrival and departure date </a:t>
            </a:r>
            <a:r>
              <a:rPr lang="en-US" altLang="ja-JP" sz="2400" u="sng" dirty="0">
                <a:solidFill>
                  <a:srgbClr val="3D3D3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don’t participate in a full schedule. </a:t>
            </a:r>
          </a:p>
        </p:txBody>
      </p:sp>
      <p:sp>
        <p:nvSpPr>
          <p:cNvPr id="4" name="タイトル 1"/>
          <p:cNvSpPr txBox="1">
            <a:spLocks noGrp="1"/>
          </p:cNvSpPr>
          <p:nvPr>
            <p:ph type="title"/>
          </p:nvPr>
        </p:nvSpPr>
        <p:spPr>
          <a:xfrm>
            <a:off x="578498" y="12534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6858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3600" kern="1200" spc="-38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Registration</a:t>
            </a:r>
            <a:endParaRPr lang="ja-JP" altLang="en-US" sz="4000" b="1" dirty="0">
              <a:solidFill>
                <a:schemeClr val="tx1"/>
              </a:solidFill>
              <a:latin typeface="Tahoma" panose="020B0604030504040204" pitchFamily="34" charset="0"/>
              <a:ea typeface="Meiryo UI" panose="020B0604030504040204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042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8397"/>
            <a:ext cx="4784651" cy="1143000"/>
          </a:xfrm>
        </p:spPr>
        <p:txBody>
          <a:bodyPr/>
          <a:lstStyle/>
          <a:p>
            <a:r>
              <a:rPr kumimoji="1"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</a:t>
            </a:r>
            <a:endParaRPr kumimoji="1"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C438556-801D-441D-8A94-CA5687BC3D79}"/>
              </a:ext>
            </a:extLst>
          </p:cNvPr>
          <p:cNvSpPr txBox="1"/>
          <p:nvPr/>
        </p:nvSpPr>
        <p:spPr>
          <a:xfrm>
            <a:off x="425484" y="1024682"/>
            <a:ext cx="29290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Address:</a:t>
            </a:r>
            <a:r>
              <a:rPr lang="ja-JP" altLang="en-US" sz="1400" b="1" dirty="0"/>
              <a:t>　</a:t>
            </a:r>
            <a:r>
              <a:rPr lang="en-US" altLang="ja-JP" sz="1400" b="1" dirty="0"/>
              <a:t>3rd floor, Zennihon Truck Sogo Kaikan., 3-2-5 Yotsuya, Shinjuku-ku, Tokyo 160-0004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TEL:</a:t>
            </a:r>
            <a:r>
              <a:rPr lang="ja-JP" altLang="en-US" sz="1400" b="1" dirty="0"/>
              <a:t>　</a:t>
            </a:r>
            <a:endParaRPr lang="en-US" altLang="ja-JP" sz="1400" b="1" dirty="0"/>
          </a:p>
          <a:p>
            <a:r>
              <a:rPr lang="en-US" altLang="ja-JP" sz="1400" b="1" dirty="0"/>
              <a:t>Calling from overseas</a:t>
            </a:r>
          </a:p>
          <a:p>
            <a:r>
              <a:rPr lang="en-US" altLang="ja-JP" sz="1400" b="1" dirty="0"/>
              <a:t>+81-3-5362-7751</a:t>
            </a:r>
          </a:p>
          <a:p>
            <a:r>
              <a:rPr lang="en-US" altLang="ja-JP" sz="1400" b="1" dirty="0"/>
              <a:t>Domestic call </a:t>
            </a:r>
          </a:p>
          <a:p>
            <a:r>
              <a:rPr lang="en-US" altLang="ja-JP" sz="1400" b="1" dirty="0"/>
              <a:t>03-5362-7751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Access:</a:t>
            </a:r>
          </a:p>
          <a:p>
            <a:r>
              <a:rPr lang="en-US" altLang="ja-JP" sz="1400" b="1" dirty="0"/>
              <a:t>3 minutes walk from Exit 4 of </a:t>
            </a:r>
          </a:p>
          <a:p>
            <a:r>
              <a:rPr lang="en-US" altLang="ja-JP" sz="1400" b="1" dirty="0"/>
              <a:t>Yotsuya-sanchome Sta.</a:t>
            </a:r>
          </a:p>
          <a:p>
            <a:r>
              <a:rPr lang="en-US" altLang="ja-JP" sz="1400" b="1" dirty="0"/>
              <a:t>(Marunouchi Line)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11minutes walk from Yotsuya Exit of </a:t>
            </a:r>
          </a:p>
          <a:p>
            <a:r>
              <a:rPr lang="en-US" altLang="ja-JP" sz="1400" b="1" dirty="0"/>
              <a:t>Yotsuya Sta.(JR Sobu/Chuo Line)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10minutes walk from Akasaka Exit of </a:t>
            </a:r>
          </a:p>
          <a:p>
            <a:r>
              <a:rPr lang="en-US" altLang="ja-JP" sz="1400" b="1" dirty="0"/>
              <a:t>Yotsuya Sta.(Marunouchi /Nanboku Line)</a:t>
            </a:r>
          </a:p>
          <a:p>
            <a:endParaRPr lang="en-US" altLang="ja-JP" sz="1400" b="1" dirty="0"/>
          </a:p>
          <a:p>
            <a:r>
              <a:rPr lang="en-US" altLang="ja-JP" sz="1400" b="1" dirty="0"/>
              <a:t>9minutes walk from Exit A1/A4 of </a:t>
            </a:r>
          </a:p>
          <a:p>
            <a:r>
              <a:rPr lang="en-US" altLang="ja-JP" sz="1400" b="1" dirty="0"/>
              <a:t>Akebonobashi Sta.</a:t>
            </a:r>
          </a:p>
          <a:p>
            <a:r>
              <a:rPr lang="en-US" altLang="ja-JP" sz="1400" b="1" dirty="0"/>
              <a:t>(Toei Shinjuku Line)</a:t>
            </a:r>
            <a:endParaRPr lang="ja-JP" altLang="en-US" sz="1400" b="1" dirty="0"/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0112B0D9-CBF0-4087-B8AF-EA12E8D40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788" y="138783"/>
            <a:ext cx="4583774" cy="423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5" descr="\\JASICSV2\data_file\WP29_文書\ＧＲＢ\国際会議\QRTV UNR inf #1 10-11Dec 2014, Tokyo\ロジ関係準備\M11.JPG">
            <a:extLst>
              <a:ext uri="{FF2B5EF4-FFF2-40B4-BE49-F238E27FC236}">
                <a16:creationId xmlns:a16="http://schemas.microsoft.com/office/drawing/2014/main" id="{0CD60D18-4B9C-46B6-AA8B-1EA48F3FDA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610421" y="2181434"/>
            <a:ext cx="178320" cy="28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 descr="\\JASICSV2\data_file\WP29_文書\ＧＲＢ\国際会議\QRTV UNR inf #1 10-11Dec 2014, Tokyo\ロジ関係準備\S03.JPG">
            <a:extLst>
              <a:ext uri="{FF2B5EF4-FFF2-40B4-BE49-F238E27FC236}">
                <a16:creationId xmlns:a16="http://schemas.microsoft.com/office/drawing/2014/main" id="{ABD0E769-C102-463F-BBB4-A5BA2B272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339" y="1024682"/>
            <a:ext cx="227136" cy="1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4" descr="\\JASICSV2\data_file\WP29_文書\ＧＲＢ\国際会議\QRTV UNR inf #1 10-11Dec 2014, Tokyo\ロジ関係準備\M12N08.JPG">
            <a:extLst>
              <a:ext uri="{FF2B5EF4-FFF2-40B4-BE49-F238E27FC236}">
                <a16:creationId xmlns:a16="http://schemas.microsoft.com/office/drawing/2014/main" id="{03BE621C-FED5-4B0B-AE61-0240B3E2D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12" t="2540" r="2812" b="2540"/>
          <a:stretch/>
        </p:blipFill>
        <p:spPr bwMode="auto">
          <a:xfrm>
            <a:off x="7576798" y="3175701"/>
            <a:ext cx="435837" cy="169240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四角形吹き出し 11">
            <a:extLst>
              <a:ext uri="{FF2B5EF4-FFF2-40B4-BE49-F238E27FC236}">
                <a16:creationId xmlns:a16="http://schemas.microsoft.com/office/drawing/2014/main" id="{2DB5480F-CD5A-44B5-9730-A47F8D9A5EDC}"/>
              </a:ext>
            </a:extLst>
          </p:cNvPr>
          <p:cNvSpPr/>
          <p:nvPr/>
        </p:nvSpPr>
        <p:spPr>
          <a:xfrm>
            <a:off x="6390508" y="1273521"/>
            <a:ext cx="1415125" cy="553108"/>
          </a:xfrm>
          <a:prstGeom prst="wedgeRectCallout">
            <a:avLst>
              <a:gd name="adj1" fmla="val -88945"/>
              <a:gd name="adj2" fmla="val 69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1" dirty="0">
                <a:solidFill>
                  <a:schemeClr val="bg1"/>
                </a:solidFill>
              </a:rPr>
              <a:t>Torakyo</a:t>
            </a:r>
            <a:r>
              <a:rPr lang="ja-JP" altLang="en-US" sz="1351" dirty="0">
                <a:solidFill>
                  <a:schemeClr val="bg1"/>
                </a:solidFill>
              </a:rPr>
              <a:t>　</a:t>
            </a:r>
            <a:r>
              <a:rPr lang="en-US" altLang="ja-JP" sz="1351" dirty="0">
                <a:solidFill>
                  <a:schemeClr val="bg1"/>
                </a:solidFill>
              </a:rPr>
              <a:t>Hall</a:t>
            </a:r>
          </a:p>
          <a:p>
            <a:r>
              <a:rPr lang="en-US" altLang="ja-JP" sz="900" dirty="0">
                <a:solidFill>
                  <a:schemeClr val="bg1"/>
                </a:solidFill>
              </a:rPr>
              <a:t>3</a:t>
            </a:r>
            <a:r>
              <a:rPr lang="en-US" altLang="ja-JP" sz="900" baseline="30000" dirty="0">
                <a:solidFill>
                  <a:schemeClr val="bg1"/>
                </a:solidFill>
              </a:rPr>
              <a:t>rd</a:t>
            </a:r>
            <a:r>
              <a:rPr lang="ja-JP" altLang="en-US" sz="900" dirty="0">
                <a:solidFill>
                  <a:schemeClr val="bg1"/>
                </a:solidFill>
              </a:rPr>
              <a:t>　</a:t>
            </a:r>
            <a:r>
              <a:rPr lang="en-US" altLang="ja-JP" sz="900" dirty="0">
                <a:solidFill>
                  <a:schemeClr val="bg1"/>
                </a:solidFill>
              </a:rPr>
              <a:t>floor , Zennihon Truck Sogo Kaikan Bldg. </a:t>
            </a:r>
          </a:p>
          <a:p>
            <a:r>
              <a:rPr lang="ja-JP" altLang="en-US" sz="825" dirty="0">
                <a:solidFill>
                  <a:schemeClr val="bg1"/>
                </a:solidFill>
              </a:rPr>
              <a:t>　</a:t>
            </a:r>
            <a:r>
              <a:rPr lang="en-US" altLang="ja-JP" sz="825" dirty="0">
                <a:solidFill>
                  <a:schemeClr val="bg1"/>
                </a:solidFill>
              </a:rPr>
              <a:t> </a:t>
            </a:r>
            <a:endParaRPr lang="ja-JP" altLang="en-US" sz="825" dirty="0">
              <a:solidFill>
                <a:schemeClr val="bg1"/>
              </a:solidFill>
            </a:endParaRPr>
          </a:p>
        </p:txBody>
      </p:sp>
      <p:pic>
        <p:nvPicPr>
          <p:cNvPr id="31" name="Picture 12" descr="\\JASICSV2\data_file\WP29_文書\ＧＲＢ\国際会議\QRTV UNR inf #1 10-11Dec 2014, Tokyo\ロジ関係準備\S03.JPG">
            <a:extLst>
              <a:ext uri="{FF2B5EF4-FFF2-40B4-BE49-F238E27FC236}">
                <a16:creationId xmlns:a16="http://schemas.microsoft.com/office/drawing/2014/main" id="{E08F2694-D428-4D21-A877-ABBAB05B6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059" y="6177875"/>
            <a:ext cx="227136" cy="1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5" descr="\\JASICSV2\data_file\WP29_文書\ＧＲＢ\国際会議\QRTV UNR inf #1 10-11Dec 2014, Tokyo\ロジ関係準備\M11.JPG">
            <a:extLst>
              <a:ext uri="{FF2B5EF4-FFF2-40B4-BE49-F238E27FC236}">
                <a16:creationId xmlns:a16="http://schemas.microsoft.com/office/drawing/2014/main" id="{5943F2D6-4CBF-4E53-A4CB-A9FD4CC7BF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059" y="3850223"/>
            <a:ext cx="140495" cy="19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E446A928-2630-45D3-91AD-35646F7E9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489" y="5347071"/>
            <a:ext cx="397671" cy="155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8D9B815-0E8F-47B6-B42F-99EED1ED0A9C}"/>
              </a:ext>
            </a:extLst>
          </p:cNvPr>
          <p:cNvSpPr txBox="1"/>
          <p:nvPr/>
        </p:nvSpPr>
        <p:spPr>
          <a:xfrm>
            <a:off x="4087172" y="4442131"/>
            <a:ext cx="4922620" cy="300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1" dirty="0"/>
              <a:t>*JASIC office is located on the 7</a:t>
            </a:r>
            <a:r>
              <a:rPr lang="en-US" altLang="ja-JP" sz="1351" baseline="30000" dirty="0"/>
              <a:t>th</a:t>
            </a:r>
            <a:r>
              <a:rPr lang="en-US" altLang="ja-JP" sz="1351" dirty="0"/>
              <a:t> floor of the same  building. </a:t>
            </a:r>
            <a:endParaRPr lang="ja-JP" altLang="en-US" sz="1351" dirty="0"/>
          </a:p>
        </p:txBody>
      </p:sp>
      <p:sp>
        <p:nvSpPr>
          <p:cNvPr id="38" name="テキスト ボックス 1">
            <a:extLst>
              <a:ext uri="{FF2B5EF4-FFF2-40B4-BE49-F238E27FC236}">
                <a16:creationId xmlns:a16="http://schemas.microsoft.com/office/drawing/2014/main" id="{33D82A04-9F56-4E11-805D-A9C950114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218" y="4767607"/>
            <a:ext cx="3099976" cy="346570"/>
          </a:xfrm>
          <a:prstGeom prst="rect">
            <a:avLst/>
          </a:prstGeom>
          <a:noFill/>
          <a:ln w="63500" cap="rnd" cmpd="dbl">
            <a:noFill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52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Torakyo Hall Entrance</a:t>
            </a:r>
          </a:p>
        </p:txBody>
      </p:sp>
      <p:pic>
        <p:nvPicPr>
          <p:cNvPr id="39" name="Picture 3" descr="\\JASICSV2\data_file\WP29_文書\ＧＲＢ\国際会議\QRTV UNR inf #1 10-11Dec 2014, Tokyo\ロジ関係準備\entrance1.jpg">
            <a:extLst>
              <a:ext uri="{FF2B5EF4-FFF2-40B4-BE49-F238E27FC236}">
                <a16:creationId xmlns:a16="http://schemas.microsoft.com/office/drawing/2014/main" id="{8FBF2F62-6954-44DC-A135-450D1FABC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218" y="5098882"/>
            <a:ext cx="1554917" cy="1726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4" descr="\\JASICSV2\data_file\WP29_文書\ＧＲＢ\国際会議\QRTV UNR inf #1 10-11Dec 2014, Tokyo\ロジ関係準備\entrance2.jpg">
            <a:extLst>
              <a:ext uri="{FF2B5EF4-FFF2-40B4-BE49-F238E27FC236}">
                <a16:creationId xmlns:a16="http://schemas.microsoft.com/office/drawing/2014/main" id="{FD8AE39B-0653-4061-832D-1E8384A01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412" y="5098882"/>
            <a:ext cx="2308870" cy="1721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655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1732" y="34583"/>
            <a:ext cx="7516317" cy="324036"/>
          </a:xfrm>
        </p:spPr>
        <p:txBody>
          <a:bodyPr>
            <a:noAutofit/>
          </a:bodyPr>
          <a:lstStyle/>
          <a:p>
            <a:r>
              <a:rPr kumimoji="1"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</a:t>
            </a:r>
            <a:r>
              <a:rPr lang="en-US" altLang="ja-JP" sz="2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the airports</a:t>
            </a:r>
            <a:endParaRPr kumimoji="1" lang="ja-JP" altLang="en-US" sz="2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5</a:t>
            </a:fld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47798" y="4131078"/>
            <a:ext cx="105822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76912" y="3861048"/>
            <a:ext cx="2389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7073" y="3089712"/>
            <a:ext cx="6684234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Narita Airport to </a:t>
            </a:r>
            <a:r>
              <a:rPr lang="en-US" altLang="ja-JP" sz="1050" b="1" dirty="0" err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Torakyo</a:t>
            </a:r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hall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80-120 mins by </a:t>
            </a: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Airport Limousine Bus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Shinjuku. 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Limousine Bus service to Shinjuku is available every hour. 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https://www.limousinebus.co.jp/en/bus_services/narita/shinjuku.html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From Shinjuku, take JR Sobu Line(yellow above) for </a:t>
            </a:r>
            <a:r>
              <a:rPr lang="en-US" altLang="ja-JP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 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Express Train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 also available every hour and takes an hour to Shinjuku.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http://www.jreast.co.jp/e/nex/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Haneda Airport to </a:t>
            </a:r>
            <a:r>
              <a:rPr lang="en-US" altLang="ja-JP" sz="1050" b="1" dirty="0" err="1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Torakyo</a:t>
            </a:r>
            <a:r>
              <a:rPr lang="en-US" altLang="ja-JP" sz="1050" b="1" dirty="0">
                <a:solidFill>
                  <a:schemeClr val="accent2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hall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60 mins by </a:t>
            </a:r>
            <a:r>
              <a:rPr lang="en-US" altLang="ja-JP" sz="105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Airport Limousine Bus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Shinjuku. </a:t>
            </a:r>
          </a:p>
          <a:p>
            <a:pPr lvl="0"/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Limousine Bus service to Shinjuku is available every hour. </a:t>
            </a:r>
          </a:p>
          <a:p>
            <a:pPr lvl="0"/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https://www.limousinebus.co.jp/en/bus_services/haneda/shinjuku.html</a:t>
            </a:r>
            <a:endParaRPr lang="en-US" altLang="ja-JP" sz="105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0"/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From Shinjuku, take JR </a:t>
            </a:r>
            <a:r>
              <a:rPr lang="en-US" altLang="ja-JP" sz="105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Sobu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Line (yellow above) for </a:t>
            </a:r>
            <a:r>
              <a:rPr lang="en-US" altLang="ja-JP" sz="1050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By Train</a:t>
            </a:r>
            <a:b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The easiest and quickest way to </a:t>
            </a:r>
            <a:r>
              <a:rPr lang="en-US" altLang="ja-JP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is: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►Take the Tokyo Monorail from each of the airport terminals and get off at Hamamatsucho.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http://www.tokyo-monorail.co.jp/english/index.html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►Transfer to the JR Yamanote Line at Hamamatsucho and get off at Akihabara.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https://www.jreast.co.jp/e/destinations/tokyo/</a:t>
            </a:r>
            <a:endParaRPr lang="en-US" altLang="ja-JP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►Change to the JR Sobu Line at Akihabara and get off at </a:t>
            </a:r>
            <a:r>
              <a:rPr lang="en-US" altLang="ja-JP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altLang="ja-JP" sz="10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By Taxi</a:t>
            </a:r>
            <a:b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The fare varies depending on traffic conditions for the route from each of the airport terminals to </a:t>
            </a:r>
          </a:p>
          <a:p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</a:t>
            </a:r>
            <a:r>
              <a:rPr lang="en-US" altLang="ja-JP" sz="10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(5,000 yen ~ 10,000 yen).</a:t>
            </a:r>
            <a:r>
              <a:rPr lang="en-US" altLang="ja-JP" sz="105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altLang="ja-JP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82" y="350658"/>
            <a:ext cx="7045018" cy="2739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DAB81A79-4007-44B5-8D21-8E301A3624F4}"/>
              </a:ext>
            </a:extLst>
          </p:cNvPr>
          <p:cNvSpPr/>
          <p:nvPr/>
        </p:nvSpPr>
        <p:spPr>
          <a:xfrm>
            <a:off x="2369574" y="983226"/>
            <a:ext cx="1337187" cy="324036"/>
          </a:xfrm>
          <a:prstGeom prst="wedgeRectCallout">
            <a:avLst>
              <a:gd name="adj1" fmla="val -63480"/>
              <a:gd name="adj2" fmla="val 120152"/>
            </a:avLst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>
                <a:solidFill>
                  <a:schemeClr val="bg1"/>
                </a:solidFill>
              </a:rPr>
              <a:t>Torakyo</a:t>
            </a:r>
            <a:r>
              <a:rPr kumimoji="1" lang="en-US" altLang="ja-JP" dirty="0">
                <a:solidFill>
                  <a:schemeClr val="bg1"/>
                </a:solidFill>
              </a:rPr>
              <a:t> hall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101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24345"/>
              </p:ext>
            </p:extLst>
          </p:nvPr>
        </p:nvGraphicFramePr>
        <p:xfrm>
          <a:off x="182715" y="591919"/>
          <a:ext cx="8616052" cy="6099073"/>
        </p:xfrm>
        <a:graphic>
          <a:graphicData uri="http://schemas.openxmlformats.org/drawingml/2006/table">
            <a:tbl>
              <a:tblPr/>
              <a:tblGrid>
                <a:gridCol w="1842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3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233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216"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(En)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(</a:t>
                      </a:r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Jpn</a:t>
                      </a:r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URL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</a:rPr>
                        <a:t>Access to the nearest station</a:t>
                      </a:r>
                      <a:endParaRPr lang="ja-JP" altLang="ja-JP" sz="14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TOKYO DOME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東京ドームホテル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2"/>
                        </a:rPr>
                        <a:t>http://www.tokyodome-hotels.co.jp/e/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Suido-bashi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5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Agnes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アグネスホテル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http://www.agneshotel.com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Iidabashi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Arcadia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アルカディア市ヶ谷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4"/>
                        </a:rPr>
                        <a:t>http://www.arcadia-jp.org/access_english.htm</a:t>
                      </a:r>
                      <a:endParaRPr lang="en-US" altLang="ja-JP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876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Tokyo Green Palace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東京グリーンパレス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http://www.tokyogp.com/english/index.html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minutes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Kojimachi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  <a:p>
                      <a:pPr algn="l"/>
                      <a:endParaRPr lang="en-US" altLang="ja-JP" sz="9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minutes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 JR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Sobu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Line or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/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Namboku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2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 Hotel (Shinjuku Gyoemmae)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APAホテル＜新宿御苑前＞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5"/>
                        </a:rPr>
                        <a:t>http://www.apahotel.com.e.ju.hp.transer.com/language/shutoken/33_shinjukugyoenmae.html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Sinjukugyoen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217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Shinjuku CITY Hotel N.U.T.S Tokyo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新宿 CITY HOTEL N. U. T. S 東京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6"/>
                        </a:rPr>
                        <a:t>http://hotel-nuts.com/eng/index.php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Shinjyuku-Gyoen</a:t>
                      </a: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3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New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Otani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ホテルニューオータニ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7"/>
                        </a:rPr>
                        <a:t>http://www.newotani.co.jp/tokyo/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68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 Intercontinental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</a:t>
                      </a: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インターコンチネンタルホテル東京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8"/>
                        </a:rPr>
                        <a:t>http://www.anaintercontinental-tokyo.jp/e/access/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Sat.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1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KEIO Plaza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京王プラザホテル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9"/>
                        </a:rPr>
                        <a:t>http://www.keioplaza.com/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Hyatt Regency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ハイアットリージェンシー東京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0"/>
                        </a:rPr>
                        <a:t>http://tokyo.regency.hyatt.com/en/hotel/home.html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Capital Hotel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Tokyu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キャピトルホテル東急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1"/>
                        </a:rPr>
                        <a:t>http://www.capitolhoteltokyu.com/en/index.html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 access to</a:t>
                      </a:r>
                      <a:r>
                        <a:rPr lang="ja-JP" sz="1000" kern="1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　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Sta./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Kokkai-Gijidomae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Excel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赤坂 エクセルホテル東急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2"/>
                        </a:rPr>
                        <a:t>http://www.tokyuhotelsjapan.com/en/hotel/TE/TE_AKASA/index.html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3"/>
                        </a:rPr>
                        <a:t>http://www.hotelwingjapan.com/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Yotsuya-Sanchome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MITSUI GARDEN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三井ガーデンホテル四谷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4"/>
                        </a:rPr>
                        <a:t>https://secure.reservation.jp/gardenhotels/stay_pc/rsv/index.aspx?hi_id=3&amp;lang=en-US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  <a:p>
                      <a:pPr algn="l" fontAlgn="ctr"/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TOKYU STAY YOTSUYA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東急ステイ四谷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5"/>
                        </a:rPr>
                        <a:t>http://www.tokyustay.co.jp/e/hotel/YOT/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304660" y="178749"/>
            <a:ext cx="3825551" cy="266499"/>
          </a:xfrm>
        </p:spPr>
        <p:txBody>
          <a:bodyPr>
            <a:noAutofit/>
          </a:bodyPr>
          <a:lstStyle/>
          <a:p>
            <a:r>
              <a:rPr kumimoji="1" lang="en-US" altLang="ja-JP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kumimoji="1" lang="ja-JP" altLang="en-US" sz="32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4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Information</a:t>
            </a:r>
            <a:endParaRPr kumimoji="1" lang="ja-JP" altLang="en-US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Website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http://www.jasic.org/e/03_location/location_jasic.htm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http://www.narita-airport.jp/en/index.html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Haneda</a:t>
            </a:r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http://www.haneda-airport.jp/inter/en/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JR lines in the Tokyo area</a:t>
            </a:r>
            <a:endParaRPr kumimoji="1"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https://www.jreast.co.jp/e/downloads/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Tokyo Metro Guide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http://www.tokyometro.jp/en/index.html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information on Japan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http://www.jnto.go.jp/eng/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General information on Tokyo    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http://www.gotokyo.org/en/index.html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7</a:t>
            </a:fld>
            <a:endParaRPr kumimoji="1" lang="ja-JP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76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32328" y="820146"/>
            <a:ext cx="867353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have any question, please contact with </a:t>
            </a:r>
          </a:p>
          <a:p>
            <a:pPr algn="ctr"/>
            <a:r>
              <a:rPr kumimoji="1" lang="en-US" altLang="ja-JP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Mr. </a:t>
            </a:r>
            <a:r>
              <a:rPr kumimoji="1" lang="en-US" altLang="ja-JP" sz="4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Tsuburai</a:t>
            </a:r>
            <a:endParaRPr kumimoji="1" lang="en-US" altLang="ja-JP" sz="4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lang="en-US" altLang="ja-JP" sz="4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4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tsuburai@jasic.org</a:t>
            </a:r>
            <a:endParaRPr lang="en-US" altLang="ja-JP" sz="4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endParaRPr kumimoji="1" lang="en-US" altLang="ja-JP" sz="4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altLang="ja-JP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access </a:t>
            </a:r>
            <a:r>
              <a:rPr lang="en-US" altLang="ja-JP" sz="4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Torakyo</a:t>
            </a:r>
            <a:r>
              <a:rPr lang="en-US" altLang="ja-JP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hall, </a:t>
            </a:r>
          </a:p>
          <a:p>
            <a:pPr algn="ctr"/>
            <a:r>
              <a:rPr lang="en-US" altLang="ja-JP" sz="4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to access Hotel</a:t>
            </a:r>
          </a:p>
        </p:txBody>
      </p:sp>
    </p:spTree>
    <p:extLst>
      <p:ext uri="{BB962C8B-B14F-4D97-AF65-F5344CB8AC3E}">
        <p14:creationId xmlns:p14="http://schemas.microsoft.com/office/powerpoint/2010/main" val="203642187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945</Words>
  <Application>Microsoft Office PowerPoint</Application>
  <PresentationFormat>画面に合わせる (4:3)</PresentationFormat>
  <Paragraphs>167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8" baseType="lpstr">
      <vt:lpstr>Meiryo UI</vt:lpstr>
      <vt:lpstr>ＭＳ Ｐゴシック</vt:lpstr>
      <vt:lpstr>ＭＳ 明朝</vt:lpstr>
      <vt:lpstr>Arial</vt:lpstr>
      <vt:lpstr>Calibri</vt:lpstr>
      <vt:lpstr>Century</vt:lpstr>
      <vt:lpstr>Tahoma</vt:lpstr>
      <vt:lpstr>Times New Roman</vt:lpstr>
      <vt:lpstr>Wingdings</vt:lpstr>
      <vt:lpstr>ホワイト</vt:lpstr>
      <vt:lpstr>Information on 4th AEBS Informal meeting</vt:lpstr>
      <vt:lpstr>PowerPoint プレゼンテーション</vt:lpstr>
      <vt:lpstr>Registration</vt:lpstr>
      <vt:lpstr>MAP </vt:lpstr>
      <vt:lpstr>Access from the airports</vt:lpstr>
      <vt:lpstr>Accommodations</vt:lpstr>
      <vt:lpstr>Other Information</vt:lpstr>
      <vt:lpstr>PowerPoint プレゼンテーション</vt:lpstr>
    </vt:vector>
  </TitlesOfParts>
  <Company>芝浦工業大学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 敏也</dc:creator>
  <cp:lastModifiedBy>Y.Tsuburai</cp:lastModifiedBy>
  <cp:revision>59</cp:revision>
  <dcterms:created xsi:type="dcterms:W3CDTF">2015-04-30T06:39:29Z</dcterms:created>
  <dcterms:modified xsi:type="dcterms:W3CDTF">2018-03-27T00:57:43Z</dcterms:modified>
</cp:coreProperties>
</file>