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9" r:id="rId3"/>
    <p:sldId id="270" r:id="rId4"/>
    <p:sldId id="272" r:id="rId5"/>
    <p:sldId id="271" r:id="rId6"/>
    <p:sldId id="273" r:id="rId7"/>
    <p:sldId id="274" r:id="rId8"/>
    <p:sldId id="275" r:id="rId9"/>
    <p:sldId id="267" r:id="rId10"/>
    <p:sldId id="269" r:id="rId11"/>
    <p:sldId id="276" r:id="rId12"/>
    <p:sldId id="277" r:id="rId13"/>
    <p:sldId id="278" r:id="rId14"/>
    <p:sldId id="279" r:id="rId15"/>
    <p:sldId id="280" r:id="rId16"/>
    <p:sldId id="281" r:id="rId17"/>
    <p:sldId id="282" r:id="rId18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026" y="-90"/>
      </p:cViewPr>
      <p:guideLst>
        <p:guide orient="horz" pos="26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121C4A-B1E7-4C73-93BE-2521283266D4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</dgm:pt>
    <dgm:pt modelId="{9705DDDB-07D8-46B5-8C97-41D4CCA8AF75}">
      <dgm:prSet phldrT="[Text]"/>
      <dgm:spPr/>
      <dgm:t>
        <a:bodyPr/>
        <a:lstStyle/>
        <a:p>
          <a:r>
            <a:rPr lang="de-DE" dirty="0" err="1" smtClean="0"/>
            <a:t>Steering</a:t>
          </a:r>
          <a:r>
            <a:rPr lang="de-DE" dirty="0" smtClean="0"/>
            <a:t> Input</a:t>
          </a:r>
          <a:endParaRPr lang="de-DE" dirty="0"/>
        </a:p>
      </dgm:t>
    </dgm:pt>
    <dgm:pt modelId="{92B6CF66-57C0-4894-8920-0D781CE608ED}" type="parTrans" cxnId="{D224D21A-42FE-48A0-99EC-B0E32667D424}">
      <dgm:prSet/>
      <dgm:spPr/>
      <dgm:t>
        <a:bodyPr/>
        <a:lstStyle/>
        <a:p>
          <a:endParaRPr lang="de-DE"/>
        </a:p>
      </dgm:t>
    </dgm:pt>
    <dgm:pt modelId="{94F0ACC7-FC0C-4B27-AE4E-A8008D508B0A}" type="sibTrans" cxnId="{D224D21A-42FE-48A0-99EC-B0E32667D424}">
      <dgm:prSet/>
      <dgm:spPr/>
      <dgm:t>
        <a:bodyPr/>
        <a:lstStyle/>
        <a:p>
          <a:endParaRPr lang="de-DE"/>
        </a:p>
      </dgm:t>
    </dgm:pt>
    <dgm:pt modelId="{81F486CB-F448-4B47-8CE5-ED5DC472A426}">
      <dgm:prSet phldrT="[Text]"/>
      <dgm:spPr/>
      <dgm:t>
        <a:bodyPr/>
        <a:lstStyle/>
        <a:p>
          <a:r>
            <a:rPr lang="de-DE" dirty="0" smtClean="0"/>
            <a:t>Yaw rate </a:t>
          </a:r>
          <a:r>
            <a:rPr lang="de-DE" dirty="0" err="1" smtClean="0"/>
            <a:t>response</a:t>
          </a:r>
          <a:r>
            <a:rPr lang="de-DE" dirty="0" smtClean="0"/>
            <a:t/>
          </a:r>
          <a:br>
            <a:rPr lang="de-DE" dirty="0" smtClean="0"/>
          </a:br>
          <a:r>
            <a:rPr lang="de-DE" b="1" dirty="0" smtClean="0"/>
            <a:t>(&gt;0,11s)</a:t>
          </a:r>
          <a:endParaRPr lang="de-DE" b="1" dirty="0"/>
        </a:p>
      </dgm:t>
    </dgm:pt>
    <dgm:pt modelId="{65A8B196-A19B-48EA-B338-8D61CCE3AAED}" type="parTrans" cxnId="{0485BDA2-C5F0-447F-82CC-EEC10742B706}">
      <dgm:prSet/>
      <dgm:spPr/>
      <dgm:t>
        <a:bodyPr/>
        <a:lstStyle/>
        <a:p>
          <a:endParaRPr lang="de-DE"/>
        </a:p>
      </dgm:t>
    </dgm:pt>
    <dgm:pt modelId="{EB042A9A-0175-49D1-916E-D049B0F16F84}" type="sibTrans" cxnId="{0485BDA2-C5F0-447F-82CC-EEC10742B706}">
      <dgm:prSet/>
      <dgm:spPr/>
      <dgm:t>
        <a:bodyPr/>
        <a:lstStyle/>
        <a:p>
          <a:endParaRPr lang="de-DE"/>
        </a:p>
      </dgm:t>
    </dgm:pt>
    <dgm:pt modelId="{34FBA079-0F5E-4083-A66B-FEDBABCE15C4}">
      <dgm:prSet phldrT="[Text]"/>
      <dgm:spPr/>
      <dgm:t>
        <a:bodyPr/>
        <a:lstStyle/>
        <a:p>
          <a:r>
            <a:rPr lang="de-DE" dirty="0" smtClean="0"/>
            <a:t>Lateral </a:t>
          </a:r>
          <a:r>
            <a:rPr lang="de-DE" dirty="0" err="1" smtClean="0"/>
            <a:t>shift</a:t>
          </a:r>
          <a:r>
            <a:rPr lang="de-DE" dirty="0" smtClean="0"/>
            <a:t/>
          </a:r>
          <a:br>
            <a:rPr lang="de-DE" dirty="0" smtClean="0"/>
          </a:br>
          <a:r>
            <a:rPr lang="de-DE" dirty="0" smtClean="0"/>
            <a:t>(0,79s Robot)</a:t>
          </a:r>
          <a:br>
            <a:rPr lang="de-DE" dirty="0" smtClean="0"/>
          </a:br>
          <a:r>
            <a:rPr lang="de-DE" dirty="0" smtClean="0"/>
            <a:t>(0,68/</a:t>
          </a:r>
          <a:r>
            <a:rPr lang="de-DE" b="1" dirty="0" smtClean="0"/>
            <a:t>0,77s</a:t>
          </a:r>
          <a:r>
            <a:rPr lang="de-DE" dirty="0" smtClean="0"/>
            <a:t> Human)</a:t>
          </a:r>
          <a:endParaRPr lang="de-DE" dirty="0"/>
        </a:p>
      </dgm:t>
    </dgm:pt>
    <dgm:pt modelId="{90DB8990-2FEF-4E11-95A2-AEB6E7975414}" type="parTrans" cxnId="{40FC0B94-7E40-428D-9AFF-DF4ADF594306}">
      <dgm:prSet/>
      <dgm:spPr/>
      <dgm:t>
        <a:bodyPr/>
        <a:lstStyle/>
        <a:p>
          <a:endParaRPr lang="de-DE"/>
        </a:p>
      </dgm:t>
    </dgm:pt>
    <dgm:pt modelId="{3C645052-E521-4D91-A6FF-283EF409C34C}" type="sibTrans" cxnId="{40FC0B94-7E40-428D-9AFF-DF4ADF594306}">
      <dgm:prSet/>
      <dgm:spPr/>
      <dgm:t>
        <a:bodyPr/>
        <a:lstStyle/>
        <a:p>
          <a:endParaRPr lang="de-DE"/>
        </a:p>
      </dgm:t>
    </dgm:pt>
    <dgm:pt modelId="{16465214-54BB-4B77-ADFD-72BB3F6CBC77}" type="pres">
      <dgm:prSet presAssocID="{62121C4A-B1E7-4C73-93BE-2521283266D4}" presName="Name0" presStyleCnt="0">
        <dgm:presLayoutVars>
          <dgm:dir/>
          <dgm:animLvl val="lvl"/>
          <dgm:resizeHandles val="exact"/>
        </dgm:presLayoutVars>
      </dgm:prSet>
      <dgm:spPr/>
    </dgm:pt>
    <dgm:pt modelId="{E83E601D-DB20-4520-9A88-01F4AF30A73D}" type="pres">
      <dgm:prSet presAssocID="{9705DDDB-07D8-46B5-8C97-41D4CCA8AF7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51FAAAA-9AB0-4654-A8A7-8CF6CF5A6355}" type="pres">
      <dgm:prSet presAssocID="{94F0ACC7-FC0C-4B27-AE4E-A8008D508B0A}" presName="parTxOnlySpace" presStyleCnt="0"/>
      <dgm:spPr/>
    </dgm:pt>
    <dgm:pt modelId="{2E4854E2-E54E-498D-A718-AE30666E8568}" type="pres">
      <dgm:prSet presAssocID="{81F486CB-F448-4B47-8CE5-ED5DC472A42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6F1FDF-05CA-4FF8-9AAC-6C613E243392}" type="pres">
      <dgm:prSet presAssocID="{EB042A9A-0175-49D1-916E-D049B0F16F84}" presName="parTxOnlySpace" presStyleCnt="0"/>
      <dgm:spPr/>
    </dgm:pt>
    <dgm:pt modelId="{CBB5C9D6-D733-4279-8DA5-7FE63CA71120}" type="pres">
      <dgm:prSet presAssocID="{34FBA079-0F5E-4083-A66B-FEDBABCE15C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224D21A-42FE-48A0-99EC-B0E32667D424}" srcId="{62121C4A-B1E7-4C73-93BE-2521283266D4}" destId="{9705DDDB-07D8-46B5-8C97-41D4CCA8AF75}" srcOrd="0" destOrd="0" parTransId="{92B6CF66-57C0-4894-8920-0D781CE608ED}" sibTransId="{94F0ACC7-FC0C-4B27-AE4E-A8008D508B0A}"/>
    <dgm:cxn modelId="{26E9A8AB-58D7-4F0E-AF92-7F7B2807C934}" type="presOf" srcId="{9705DDDB-07D8-46B5-8C97-41D4CCA8AF75}" destId="{E83E601D-DB20-4520-9A88-01F4AF30A73D}" srcOrd="0" destOrd="0" presId="urn:microsoft.com/office/officeart/2005/8/layout/chevron1"/>
    <dgm:cxn modelId="{583CA7DE-344F-4C35-A0A8-4A6E39578D62}" type="presOf" srcId="{62121C4A-B1E7-4C73-93BE-2521283266D4}" destId="{16465214-54BB-4B77-ADFD-72BB3F6CBC77}" srcOrd="0" destOrd="0" presId="urn:microsoft.com/office/officeart/2005/8/layout/chevron1"/>
    <dgm:cxn modelId="{0485BDA2-C5F0-447F-82CC-EEC10742B706}" srcId="{62121C4A-B1E7-4C73-93BE-2521283266D4}" destId="{81F486CB-F448-4B47-8CE5-ED5DC472A426}" srcOrd="1" destOrd="0" parTransId="{65A8B196-A19B-48EA-B338-8D61CCE3AAED}" sibTransId="{EB042A9A-0175-49D1-916E-D049B0F16F84}"/>
    <dgm:cxn modelId="{40FC0B94-7E40-428D-9AFF-DF4ADF594306}" srcId="{62121C4A-B1E7-4C73-93BE-2521283266D4}" destId="{34FBA079-0F5E-4083-A66B-FEDBABCE15C4}" srcOrd="2" destOrd="0" parTransId="{90DB8990-2FEF-4E11-95A2-AEB6E7975414}" sibTransId="{3C645052-E521-4D91-A6FF-283EF409C34C}"/>
    <dgm:cxn modelId="{01B645A9-C285-417B-ADF2-477899EE1B0B}" type="presOf" srcId="{81F486CB-F448-4B47-8CE5-ED5DC472A426}" destId="{2E4854E2-E54E-498D-A718-AE30666E8568}" srcOrd="0" destOrd="0" presId="urn:microsoft.com/office/officeart/2005/8/layout/chevron1"/>
    <dgm:cxn modelId="{27A07E31-FB79-4B83-AF5B-BFE1D7963286}" type="presOf" srcId="{34FBA079-0F5E-4083-A66B-FEDBABCE15C4}" destId="{CBB5C9D6-D733-4279-8DA5-7FE63CA71120}" srcOrd="0" destOrd="0" presId="urn:microsoft.com/office/officeart/2005/8/layout/chevron1"/>
    <dgm:cxn modelId="{2E9474A6-2695-4191-8A46-E381D6F70BB6}" type="presParOf" srcId="{16465214-54BB-4B77-ADFD-72BB3F6CBC77}" destId="{E83E601D-DB20-4520-9A88-01F4AF30A73D}" srcOrd="0" destOrd="0" presId="urn:microsoft.com/office/officeart/2005/8/layout/chevron1"/>
    <dgm:cxn modelId="{163E2C7C-B91F-44F0-B37B-ACFCB66D2370}" type="presParOf" srcId="{16465214-54BB-4B77-ADFD-72BB3F6CBC77}" destId="{451FAAAA-9AB0-4654-A8A7-8CF6CF5A6355}" srcOrd="1" destOrd="0" presId="urn:microsoft.com/office/officeart/2005/8/layout/chevron1"/>
    <dgm:cxn modelId="{19FDC00A-16BD-4E80-BE0E-B9CE5DDB3A75}" type="presParOf" srcId="{16465214-54BB-4B77-ADFD-72BB3F6CBC77}" destId="{2E4854E2-E54E-498D-A718-AE30666E8568}" srcOrd="2" destOrd="0" presId="urn:microsoft.com/office/officeart/2005/8/layout/chevron1"/>
    <dgm:cxn modelId="{3E556234-89FC-49CF-9504-162C8A6BA177}" type="presParOf" srcId="{16465214-54BB-4B77-ADFD-72BB3F6CBC77}" destId="{DC6F1FDF-05CA-4FF8-9AAC-6C613E243392}" srcOrd="3" destOrd="0" presId="urn:microsoft.com/office/officeart/2005/8/layout/chevron1"/>
    <dgm:cxn modelId="{60BC2A7B-5DFE-4A6E-B975-E4AE3A921815}" type="presParOf" srcId="{16465214-54BB-4B77-ADFD-72BB3F6CBC77}" destId="{CBB5C9D6-D733-4279-8DA5-7FE63CA7112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3E601D-DB20-4520-9A88-01F4AF30A73D}">
      <dsp:nvSpPr>
        <dsp:cNvPr id="0" name=""/>
        <dsp:cNvSpPr/>
      </dsp:nvSpPr>
      <dsp:spPr>
        <a:xfrm>
          <a:off x="2678" y="471251"/>
          <a:ext cx="3263800" cy="13055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err="1" smtClean="0"/>
            <a:t>Steering</a:t>
          </a:r>
          <a:r>
            <a:rPr lang="de-DE" sz="2300" kern="1200" dirty="0" smtClean="0"/>
            <a:t> Input</a:t>
          </a:r>
          <a:endParaRPr lang="de-DE" sz="2300" kern="1200" dirty="0"/>
        </a:p>
      </dsp:txBody>
      <dsp:txXfrm>
        <a:off x="2678" y="471251"/>
        <a:ext cx="3263800" cy="1305520"/>
      </dsp:txXfrm>
    </dsp:sp>
    <dsp:sp modelId="{2E4854E2-E54E-498D-A718-AE30666E8568}">
      <dsp:nvSpPr>
        <dsp:cNvPr id="0" name=""/>
        <dsp:cNvSpPr/>
      </dsp:nvSpPr>
      <dsp:spPr>
        <a:xfrm>
          <a:off x="2940099" y="471251"/>
          <a:ext cx="3263800" cy="13055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Yaw rate </a:t>
          </a:r>
          <a:r>
            <a:rPr lang="de-DE" sz="2300" kern="1200" dirty="0" err="1" smtClean="0"/>
            <a:t>response</a:t>
          </a:r>
          <a:r>
            <a:rPr lang="de-DE" sz="2300" kern="1200" dirty="0" smtClean="0"/>
            <a:t/>
          </a:r>
          <a:br>
            <a:rPr lang="de-DE" sz="2300" kern="1200" dirty="0" smtClean="0"/>
          </a:br>
          <a:r>
            <a:rPr lang="de-DE" sz="2300" b="1" kern="1200" dirty="0" smtClean="0"/>
            <a:t>(&gt;0,11s)</a:t>
          </a:r>
          <a:endParaRPr lang="de-DE" sz="2300" b="1" kern="1200" dirty="0"/>
        </a:p>
      </dsp:txBody>
      <dsp:txXfrm>
        <a:off x="2940099" y="471251"/>
        <a:ext cx="3263800" cy="1305520"/>
      </dsp:txXfrm>
    </dsp:sp>
    <dsp:sp modelId="{CBB5C9D6-D733-4279-8DA5-7FE63CA71120}">
      <dsp:nvSpPr>
        <dsp:cNvPr id="0" name=""/>
        <dsp:cNvSpPr/>
      </dsp:nvSpPr>
      <dsp:spPr>
        <a:xfrm>
          <a:off x="5877520" y="471251"/>
          <a:ext cx="3263800" cy="13055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Lateral </a:t>
          </a:r>
          <a:r>
            <a:rPr lang="de-DE" sz="2300" kern="1200" dirty="0" err="1" smtClean="0"/>
            <a:t>shift</a:t>
          </a:r>
          <a:r>
            <a:rPr lang="de-DE" sz="2300" kern="1200" dirty="0" smtClean="0"/>
            <a:t/>
          </a:r>
          <a:br>
            <a:rPr lang="de-DE" sz="2300" kern="1200" dirty="0" smtClean="0"/>
          </a:br>
          <a:r>
            <a:rPr lang="de-DE" sz="2300" kern="1200" dirty="0" smtClean="0"/>
            <a:t>(0,79s Robot)</a:t>
          </a:r>
          <a:br>
            <a:rPr lang="de-DE" sz="2300" kern="1200" dirty="0" smtClean="0"/>
          </a:br>
          <a:r>
            <a:rPr lang="de-DE" sz="2300" kern="1200" dirty="0" smtClean="0"/>
            <a:t>(0,68/</a:t>
          </a:r>
          <a:r>
            <a:rPr lang="de-DE" sz="2300" b="1" kern="1200" dirty="0" smtClean="0"/>
            <a:t>0,77s</a:t>
          </a:r>
          <a:r>
            <a:rPr lang="de-DE" sz="2300" kern="1200" dirty="0" smtClean="0"/>
            <a:t> Human)</a:t>
          </a:r>
          <a:endParaRPr lang="de-DE" sz="2300" kern="1200" dirty="0"/>
        </a:p>
      </dsp:txBody>
      <dsp:txXfrm>
        <a:off x="5877520" y="471251"/>
        <a:ext cx="3263800" cy="1305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EC0B292-D8AD-4CBE-B58F-49B79EAC8E82}" type="datetimeFigureOut">
              <a:rPr lang="de-DE" smtClean="0"/>
              <a:pPr/>
              <a:t>16.05.2018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AB2C84A-3987-47EF-B92E-DDCDAE0AD72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C84A-3987-47EF-B92E-DDCDAE0AD722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 1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 bwMode="gray">
          <a:xfrm>
            <a:off x="143508" y="144000"/>
            <a:ext cx="8856000" cy="1476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Picture 2" descr="F:\L22\CorporateDesign\BMVI_BWMarken_en\BMVI_BWMarken_en\BMVI_Office_Farbe_en.bmp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73" y="217215"/>
            <a:ext cx="2298209" cy="1320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863600" y="2096852"/>
            <a:ext cx="7380288" cy="1145034"/>
          </a:xfrm>
        </p:spPr>
        <p:txBody>
          <a:bodyPr anchor="t" anchorCtr="0"/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863600" y="3340038"/>
            <a:ext cx="7380288" cy="2474975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 smtClean="0">
                <a:solidFill>
                  <a:schemeClr val="bg1"/>
                </a:solidFill>
              </a:rPr>
              <a:t>www.bmvi.de</a:t>
            </a:r>
            <a:endParaRPr lang="de-DE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140487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 2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 bwMode="gray">
          <a:xfrm>
            <a:off x="143508" y="144000"/>
            <a:ext cx="8856000" cy="1476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50" name="Picture 2" descr="F:\L21\Corporate Design, Logos\Logos\BMVBS\BMVBS_Logos_englisch\BMVBS_BWMarken_en\BMVBS_Office_Farbe_en.bmp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78" y="207690"/>
            <a:ext cx="2483122" cy="1320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:\L22\CorporateDesign\BMVI_BWMarken_en\BMVI_BWMarken_en\BMVI_Office_Farbe_en.bmp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73" y="217215"/>
            <a:ext cx="2298209" cy="1320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 bwMode="gray">
          <a:xfrm>
            <a:off x="143508" y="6112800"/>
            <a:ext cx="8856000" cy="597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863600" y="2098800"/>
            <a:ext cx="7380288" cy="1145034"/>
          </a:xfrm>
        </p:spPr>
        <p:txBody>
          <a:bodyPr anchor="t" anchorCtr="0"/>
          <a:lstStyle>
            <a:lvl1pPr>
              <a:defRPr sz="3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863600" y="3340800"/>
            <a:ext cx="7380288" cy="24646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 smtClean="0">
                <a:solidFill>
                  <a:schemeClr val="accent1"/>
                </a:solidFill>
              </a:rPr>
              <a:t>www.bmvi.de</a:t>
            </a:r>
            <a:endParaRPr lang="de-DE" sz="11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05736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2339752" y="476672"/>
            <a:ext cx="5904136" cy="792088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863600" y="1484784"/>
            <a:ext cx="7380288" cy="4320705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6EB26AF6-5804-4BE6-80E7-F564BCA119BB}" type="datetime1">
              <a:rPr lang="de-DE" smtClean="0"/>
              <a:pPr/>
              <a:t>16.05.2018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66A7DCB0-BB9D-4528-9BB8-81F1CCB1C565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19" descr="Logo-grün-peter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6381328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01579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bschluss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863600" y="2349500"/>
            <a:ext cx="7380288" cy="3484148"/>
          </a:xfrm>
        </p:spPr>
        <p:txBody>
          <a:bodyPr anchor="b" anchorCtr="0"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Textfeld 8"/>
          <p:cNvSpPr txBox="1"/>
          <p:nvPr/>
        </p:nvSpPr>
        <p:spPr bwMode="gray">
          <a:xfrm>
            <a:off x="851104" y="6237312"/>
            <a:ext cx="2748788" cy="29311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>
              <a:defRPr sz="1200"/>
            </a:lvl1pPr>
          </a:lstStyle>
          <a:p>
            <a:pPr lvl="0"/>
            <a:r>
              <a:rPr lang="de-DE" sz="1100" b="1" dirty="0" smtClean="0">
                <a:solidFill>
                  <a:schemeClr val="bg1"/>
                </a:solidFill>
              </a:rPr>
              <a:t>www.bmvi.de</a:t>
            </a:r>
            <a:endParaRPr lang="de-DE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171256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2E8DEF0-3356-46F8-85CF-7B816973AE86}" type="datetime1">
              <a:rPr lang="de-DE" smtClean="0"/>
              <a:pPr/>
              <a:t>16.05.2018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66A7DCB0-BB9D-4528-9BB8-81F1CCB1C56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73886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97FAB21-1CF9-440F-8689-C9D8458262DA}" type="datetime1">
              <a:rPr lang="de-DE" smtClean="0"/>
              <a:pPr/>
              <a:t>16.05.2018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66A7DCB0-BB9D-4528-9BB8-81F1CCB1C56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76596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L22\CorporateDesign\BMVI_BWMarken_en\BMVI_BWMarken_en\BMVI_Office_Farbe_en.bmp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73" y="207689"/>
            <a:ext cx="2298209" cy="1320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863600" y="6309320"/>
            <a:ext cx="7380288" cy="22110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A14810F0-24AF-48A8-8284-690E739CB026}" type="datetime1">
              <a:rPr lang="de-DE" smtClean="0"/>
              <a:pPr/>
              <a:t>16.05.2018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397880" y="6309320"/>
            <a:ext cx="393700" cy="22110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66A7DCB0-BB9D-4528-9BB8-81F1CCB1C56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2411760" y="476672"/>
            <a:ext cx="5832128" cy="79208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863600" y="1628800"/>
            <a:ext cx="7380288" cy="41766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2045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8000"/>
        </a:lnSpc>
        <a:spcBef>
          <a:spcPct val="0"/>
        </a:spcBef>
        <a:buNone/>
        <a:defRPr sz="2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266700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176213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182563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982663" indent="-174625" algn="l" defTabSz="9144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2.emf"/><Relationship Id="rId7" Type="http://schemas.openxmlformats.org/officeDocument/2006/relationships/diagramColors" Target="../diagrams/colors1.xml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9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AEB Car-Car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Pedestrian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Last Point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Various</a:t>
            </a:r>
            <a:r>
              <a:rPr lang="de-DE" dirty="0" smtClean="0"/>
              <a:t> Cars </a:t>
            </a:r>
            <a:r>
              <a:rPr lang="de-DE" dirty="0" err="1" smtClean="0"/>
              <a:t>and</a:t>
            </a:r>
            <a:r>
              <a:rPr lang="de-DE" dirty="0" smtClean="0"/>
              <a:t> Speeds</a:t>
            </a:r>
            <a:endParaRPr lang="de-DE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863600" y="4077072"/>
            <a:ext cx="7380288" cy="1737941"/>
          </a:xfrm>
        </p:spPr>
        <p:txBody>
          <a:bodyPr/>
          <a:lstStyle/>
          <a:p>
            <a:r>
              <a:rPr lang="de-DE" dirty="0" smtClean="0"/>
              <a:t>Dr. Patrick Seiniger,</a:t>
            </a:r>
          </a:p>
          <a:p>
            <a:r>
              <a:rPr lang="de-DE" dirty="0" smtClean="0"/>
              <a:t>Federal Highway Research Institute (BASt)</a:t>
            </a:r>
          </a:p>
          <a:p>
            <a:endParaRPr lang="de-DE" dirty="0"/>
          </a:p>
        </p:txBody>
      </p:sp>
      <p:pic>
        <p:nvPicPr>
          <p:cNvPr id="5" name="Picture 19" descr="Logo-grün-peter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260648"/>
            <a:ext cx="838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692696"/>
            <a:ext cx="8435975" cy="548680"/>
          </a:xfrm>
        </p:spPr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– </a:t>
            </a:r>
            <a:r>
              <a:rPr lang="de-DE" dirty="0" err="1" smtClean="0"/>
              <a:t>Objective</a:t>
            </a:r>
            <a:r>
              <a:rPr lang="de-DE" dirty="0" smtClean="0"/>
              <a:t> Tests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298189"/>
            <a:ext cx="4571999" cy="342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298189"/>
            <a:ext cx="4572000" cy="342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hteck 5"/>
          <p:cNvSpPr/>
          <p:nvPr/>
        </p:nvSpPr>
        <p:spPr bwMode="auto">
          <a:xfrm>
            <a:off x="1763688" y="1628800"/>
            <a:ext cx="216024" cy="2736304"/>
          </a:xfrm>
          <a:prstGeom prst="rect">
            <a:avLst/>
          </a:prstGeom>
          <a:solidFill>
            <a:srgbClr val="FFFF00">
              <a:alpha val="5000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vert="vert270" wrap="none" rtlCol="0" anchor="ctr"/>
          <a:lstStyle/>
          <a:p>
            <a:pPr algn="ctr"/>
            <a:r>
              <a:rPr lang="de-DE" dirty="0" smtClean="0"/>
              <a:t>0,11s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 bwMode="auto">
          <a:xfrm>
            <a:off x="1979712" y="1628800"/>
            <a:ext cx="864096" cy="2736304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de-DE" dirty="0" smtClean="0"/>
              <a:t>0,9s</a:t>
            </a:r>
            <a:endParaRPr lang="de-DE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36512" y="4221088"/>
          <a:ext cx="9144000" cy="2248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1" name="Gerade Verbindung 10"/>
          <p:cNvCxnSpPr/>
          <p:nvPr/>
        </p:nvCxnSpPr>
        <p:spPr bwMode="auto">
          <a:xfrm flipV="1">
            <a:off x="1584176" y="6020275"/>
            <a:ext cx="0" cy="7207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 Verbindung 11"/>
          <p:cNvCxnSpPr/>
          <p:nvPr/>
        </p:nvCxnSpPr>
        <p:spPr bwMode="auto">
          <a:xfrm flipV="1">
            <a:off x="8496944" y="5998118"/>
            <a:ext cx="0" cy="720749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hteck 12"/>
          <p:cNvSpPr/>
          <p:nvPr/>
        </p:nvSpPr>
        <p:spPr bwMode="auto">
          <a:xfrm>
            <a:off x="3851920" y="5373216"/>
            <a:ext cx="1512168" cy="504056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rtlCol="0" anchor="ctr"/>
          <a:lstStyle/>
          <a:p>
            <a:pPr algn="ctr"/>
            <a:endParaRPr lang="de-DE"/>
          </a:p>
        </p:txBody>
      </p:sp>
      <p:cxnSp>
        <p:nvCxnSpPr>
          <p:cNvPr id="15" name="Gerade Verbindung mit Pfeil 14"/>
          <p:cNvCxnSpPr/>
          <p:nvPr/>
        </p:nvCxnSpPr>
        <p:spPr bwMode="auto">
          <a:xfrm>
            <a:off x="1584176" y="6685136"/>
            <a:ext cx="6912768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Discussion</a:t>
            </a:r>
            <a:r>
              <a:rPr lang="de-DE" dirty="0" smtClean="0"/>
              <a:t> – Last Time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following values have been identified as limits for last point to steer for various speeds and cars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These limits have been measured as „best case“ for trained drivers</a:t>
            </a:r>
          </a:p>
          <a:p>
            <a:pPr lvl="1"/>
            <a:r>
              <a:rPr lang="en-US" dirty="0" smtClean="0"/>
              <a:t>Judge for yourselves whether these values are representative for “planned behavior” in regular traffic situations: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07505" y="2564904"/>
          <a:ext cx="903649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055"/>
                <a:gridCol w="1004055"/>
                <a:gridCol w="1004055"/>
                <a:gridCol w="1004055"/>
                <a:gridCol w="1004055"/>
                <a:gridCol w="1004055"/>
                <a:gridCol w="1004055"/>
                <a:gridCol w="1004055"/>
                <a:gridCol w="1004055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Passat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GLC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Mito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Theory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Passat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GLC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Mito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Theory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20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0.99</a:t>
                      </a:r>
                      <a:r>
                        <a:rPr lang="de-DE" baseline="0" dirty="0" smtClean="0"/>
                        <a:t>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0.74</a:t>
                      </a:r>
                      <a:r>
                        <a:rPr lang="de-DE" baseline="0" dirty="0" smtClean="0"/>
                        <a:t>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/>
                        <a:t>5.5 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4.11 m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30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0.89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0.74</a:t>
                      </a:r>
                      <a:r>
                        <a:rPr lang="de-DE" baseline="0" dirty="0" smtClean="0"/>
                        <a:t> s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7.42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/>
                        <a:t>6.17 m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40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0.79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0.74</a:t>
                      </a:r>
                      <a:r>
                        <a:rPr lang="de-DE" baseline="0" dirty="0" smtClean="0"/>
                        <a:t> s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8.78 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8.22 m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50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0.78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0.88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0.8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0.74</a:t>
                      </a:r>
                      <a:r>
                        <a:rPr lang="de-DE" baseline="0" dirty="0" smtClean="0"/>
                        <a:t> s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10.83m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12.22m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11.11 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10.28m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2086057" y="2180183"/>
            <a:ext cx="205697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Last time </a:t>
            </a:r>
            <a:r>
              <a:rPr lang="de-DE" sz="1900" dirty="0" err="1" smtClean="0"/>
              <a:t>to</a:t>
            </a:r>
            <a:r>
              <a:rPr lang="de-DE" sz="1900" dirty="0" smtClean="0"/>
              <a:t> </a:t>
            </a:r>
            <a:r>
              <a:rPr lang="de-DE" sz="1900" dirty="0" err="1" smtClean="0"/>
              <a:t>steer</a:t>
            </a:r>
            <a:endParaRPr lang="de-DE" sz="1900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5868144" y="2180183"/>
            <a:ext cx="250581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Last </a:t>
            </a:r>
            <a:r>
              <a:rPr lang="de-DE" sz="1900" dirty="0" err="1" smtClean="0"/>
              <a:t>distance</a:t>
            </a:r>
            <a:r>
              <a:rPr lang="de-DE" sz="1900" dirty="0" smtClean="0"/>
              <a:t> </a:t>
            </a:r>
            <a:r>
              <a:rPr lang="de-DE" sz="1900" dirty="0" err="1" smtClean="0"/>
              <a:t>to</a:t>
            </a:r>
            <a:r>
              <a:rPr lang="de-DE" sz="1900" dirty="0" smtClean="0"/>
              <a:t> </a:t>
            </a:r>
            <a:r>
              <a:rPr lang="de-DE" sz="1900" dirty="0" err="1" smtClean="0"/>
              <a:t>steer</a:t>
            </a:r>
            <a:endParaRPr lang="de-DE" sz="190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2267744" y="4484439"/>
            <a:ext cx="483549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b="1" dirty="0" smtClean="0">
                <a:solidFill>
                  <a:srgbClr val="FF0000"/>
                </a:solidFill>
              </a:rPr>
              <a:t>Table </a:t>
            </a:r>
            <a:r>
              <a:rPr lang="de-DE" sz="1900" b="1" dirty="0" err="1" smtClean="0">
                <a:solidFill>
                  <a:srgbClr val="FF0000"/>
                </a:solidFill>
              </a:rPr>
              <a:t>does</a:t>
            </a:r>
            <a:r>
              <a:rPr lang="de-DE" sz="1900" b="1" dirty="0" smtClean="0">
                <a:solidFill>
                  <a:srgbClr val="FF0000"/>
                </a:solidFill>
              </a:rPr>
              <a:t> </a:t>
            </a:r>
            <a:r>
              <a:rPr lang="de-DE" sz="1900" b="1" dirty="0" err="1" smtClean="0">
                <a:solidFill>
                  <a:srgbClr val="FF0000"/>
                </a:solidFill>
              </a:rPr>
              <a:t>include</a:t>
            </a:r>
            <a:r>
              <a:rPr lang="de-DE" sz="1900" b="1" dirty="0" smtClean="0">
                <a:solidFill>
                  <a:srgbClr val="FF0000"/>
                </a:solidFill>
              </a:rPr>
              <a:t> 0.11s </a:t>
            </a:r>
            <a:r>
              <a:rPr lang="de-DE" sz="1900" b="1" dirty="0" err="1" smtClean="0">
                <a:solidFill>
                  <a:srgbClr val="FF0000"/>
                </a:solidFill>
              </a:rPr>
              <a:t>response</a:t>
            </a:r>
            <a:r>
              <a:rPr lang="de-DE" sz="1900" b="1" dirty="0" smtClean="0">
                <a:solidFill>
                  <a:srgbClr val="FF0000"/>
                </a:solidFill>
              </a:rPr>
              <a:t> time!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1296144" cy="792088"/>
          </a:xfrm>
        </p:spPr>
        <p:txBody>
          <a:bodyPr/>
          <a:lstStyle/>
          <a:p>
            <a:r>
              <a:rPr lang="de-DE" dirty="0" smtClean="0"/>
              <a:t>Videos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55576" y="1700808"/>
          <a:ext cx="1600200" cy="685800"/>
        </p:xfrm>
        <a:graphic>
          <a:graphicData uri="http://schemas.openxmlformats.org/presentationml/2006/ole">
            <p:oleObj spid="_x0000_s1026" name="Objekt-Manager-Shellobjekt" showAsIcon="1" r:id="rId3" imgW="1599480" imgH="685800" progId="Package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594322" y="2924944"/>
          <a:ext cx="1600200" cy="685800"/>
        </p:xfrm>
        <a:graphic>
          <a:graphicData uri="http://schemas.openxmlformats.org/presentationml/2006/ole">
            <p:oleObj spid="_x0000_s1027" name="Objekt-Manager-Shellobjekt" showAsIcon="1" r:id="rId4" imgW="1599480" imgH="685800" progId="Package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339752" y="3938662"/>
          <a:ext cx="1600200" cy="685800"/>
        </p:xfrm>
        <a:graphic>
          <a:graphicData uri="http://schemas.openxmlformats.org/presentationml/2006/ole">
            <p:oleObj spid="_x0000_s1028" name="Objekt-Manager-Shellobjekt" showAsIcon="1" r:id="rId5" imgW="1599480" imgH="685800" progId="Package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347864" y="4946774"/>
          <a:ext cx="1600200" cy="685800"/>
        </p:xfrm>
        <a:graphic>
          <a:graphicData uri="http://schemas.openxmlformats.org/presentationml/2006/ole">
            <p:oleObj spid="_x0000_s1029" name="Objekt-Manager-Shellobjekt" showAsIcon="1" r:id="rId6" imgW="1599480" imgH="68580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German Position </a:t>
            </a:r>
            <a:r>
              <a:rPr lang="de-DE" dirty="0" err="1" smtClean="0"/>
              <a:t>wrt</a:t>
            </a:r>
            <a:r>
              <a:rPr lang="de-DE" dirty="0" smtClean="0"/>
              <a:t> Last Point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„Last Point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r>
              <a:rPr lang="de-DE" dirty="0" smtClean="0"/>
              <a:t>“ </a:t>
            </a:r>
            <a:r>
              <a:rPr lang="de-DE" dirty="0" err="1" smtClean="0"/>
              <a:t>avoidance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planned</a:t>
            </a:r>
            <a:r>
              <a:rPr lang="de-DE" dirty="0" smtClean="0"/>
              <a:t> </a:t>
            </a:r>
            <a:r>
              <a:rPr lang="de-DE" dirty="0" err="1" smtClean="0"/>
              <a:t>maneuver</a:t>
            </a:r>
            <a:r>
              <a:rPr lang="de-DE" dirty="0" smtClean="0"/>
              <a:t>.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An AEBS </a:t>
            </a:r>
            <a:r>
              <a:rPr lang="de-DE" dirty="0" err="1" smtClean="0"/>
              <a:t>incorporating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„Last Point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r>
              <a:rPr lang="de-DE" dirty="0" smtClean="0"/>
              <a:t>“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not </a:t>
            </a:r>
            <a:r>
              <a:rPr lang="de-DE" dirty="0" err="1" smtClean="0"/>
              <a:t>require</a:t>
            </a:r>
            <a:r>
              <a:rPr lang="de-DE" dirty="0" smtClean="0"/>
              <a:t> </a:t>
            </a:r>
            <a:r>
              <a:rPr lang="de-DE" dirty="0" err="1" smtClean="0"/>
              <a:t>drivers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perform</a:t>
            </a:r>
            <a:r>
              <a:rPr lang="de-DE" dirty="0" smtClean="0"/>
              <a:t> an </a:t>
            </a:r>
            <a:r>
              <a:rPr lang="de-DE" dirty="0" err="1" smtClean="0"/>
              <a:t>ermergency</a:t>
            </a:r>
            <a:r>
              <a:rPr lang="de-DE" dirty="0" smtClean="0"/>
              <a:t> </a:t>
            </a:r>
            <a:r>
              <a:rPr lang="de-DE" dirty="0" err="1" smtClean="0"/>
              <a:t>avoidance</a:t>
            </a:r>
            <a:r>
              <a:rPr lang="de-DE" dirty="0" smtClean="0"/>
              <a:t> </a:t>
            </a:r>
            <a:r>
              <a:rPr lang="de-DE" dirty="0" err="1" smtClean="0"/>
              <a:t>maneuver</a:t>
            </a:r>
            <a:r>
              <a:rPr lang="de-DE" dirty="0" smtClean="0"/>
              <a:t> in order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an </a:t>
            </a:r>
            <a:r>
              <a:rPr lang="de-DE" dirty="0" err="1" smtClean="0"/>
              <a:t>accident</a:t>
            </a:r>
            <a:r>
              <a:rPr lang="de-DE" dirty="0" smtClean="0"/>
              <a:t>.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„Last Point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r>
              <a:rPr lang="de-DE" dirty="0" smtClean="0"/>
              <a:t>“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kept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a total </a:t>
            </a:r>
            <a:r>
              <a:rPr lang="de-DE" dirty="0" err="1" smtClean="0"/>
              <a:t>of</a:t>
            </a:r>
            <a:r>
              <a:rPr lang="de-DE" dirty="0" smtClean="0"/>
              <a:t> 0.9 </a:t>
            </a:r>
            <a:r>
              <a:rPr lang="de-DE" dirty="0" err="1" smtClean="0"/>
              <a:t>seconds</a:t>
            </a:r>
            <a:r>
              <a:rPr lang="de-DE" dirty="0" smtClean="0"/>
              <a:t> </a:t>
            </a:r>
            <a:r>
              <a:rPr lang="de-DE" dirty="0" err="1" smtClean="0"/>
              <a:t>despite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trained</a:t>
            </a:r>
            <a:r>
              <a:rPr lang="de-DE" dirty="0" smtClean="0"/>
              <a:t> </a:t>
            </a:r>
            <a:r>
              <a:rPr lang="de-DE" dirty="0" err="1" smtClean="0"/>
              <a:t>drivers</a:t>
            </a:r>
            <a:r>
              <a:rPr lang="de-DE" dirty="0" smtClean="0"/>
              <a:t> in optimal </a:t>
            </a:r>
            <a:r>
              <a:rPr lang="de-DE" dirty="0" err="1" smtClean="0"/>
              <a:t>conditions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able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achieve</a:t>
            </a:r>
            <a:r>
              <a:rPr lang="de-DE" dirty="0" smtClean="0"/>
              <a:t> a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collision</a:t>
            </a:r>
            <a:r>
              <a:rPr lang="de-DE" dirty="0" smtClean="0"/>
              <a:t> </a:t>
            </a:r>
            <a:r>
              <a:rPr lang="de-DE" dirty="0" err="1" smtClean="0"/>
              <a:t>avoidance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steering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total </a:t>
            </a:r>
            <a:r>
              <a:rPr lang="de-DE" dirty="0" err="1" smtClean="0"/>
              <a:t>of</a:t>
            </a:r>
            <a:r>
              <a:rPr lang="de-DE" dirty="0" smtClean="0"/>
              <a:t> 0.78s.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The </a:t>
            </a:r>
            <a:r>
              <a:rPr lang="de-DE" dirty="0" err="1" smtClean="0"/>
              <a:t>resulting</a:t>
            </a:r>
            <a:r>
              <a:rPr lang="de-DE" dirty="0" smtClean="0"/>
              <a:t> </a:t>
            </a:r>
            <a:r>
              <a:rPr lang="de-DE" dirty="0" err="1" smtClean="0"/>
              <a:t>requirement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least </a:t>
            </a:r>
            <a:r>
              <a:rPr lang="de-DE" dirty="0" err="1" smtClean="0"/>
              <a:t>avoidance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42 km/h (relative </a:t>
            </a:r>
            <a:r>
              <a:rPr lang="de-DE" dirty="0" err="1" smtClean="0"/>
              <a:t>speed</a:t>
            </a:r>
            <a:r>
              <a:rPr lang="de-DE" dirty="0" smtClean="0"/>
              <a:t>) </a:t>
            </a:r>
            <a:r>
              <a:rPr lang="de-DE" dirty="0" err="1" smtClean="0"/>
              <a:t>should</a:t>
            </a:r>
            <a:r>
              <a:rPr lang="de-DE" dirty="0" smtClean="0"/>
              <a:t> still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maintained</a:t>
            </a:r>
            <a:r>
              <a:rPr lang="de-DE" dirty="0" smtClean="0"/>
              <a:t>.</a:t>
            </a:r>
          </a:p>
          <a:p>
            <a:pPr lvl="1"/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AEBS </a:t>
            </a:r>
            <a:r>
              <a:rPr lang="de-DE" dirty="0" err="1" smtClean="0"/>
              <a:t>Pedestrian</a:t>
            </a:r>
            <a:r>
              <a:rPr lang="de-DE" dirty="0" smtClean="0"/>
              <a:t> – Performance </a:t>
            </a:r>
            <a:r>
              <a:rPr lang="de-DE" dirty="0" err="1" smtClean="0"/>
              <a:t>Req‘s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err="1" smtClean="0"/>
              <a:t>Method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derive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AEB-Car: </a:t>
            </a:r>
            <a:r>
              <a:rPr lang="de-DE" dirty="0" err="1" smtClean="0"/>
              <a:t>Braking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soon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last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passed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acceptable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certain</a:t>
            </a:r>
            <a:r>
              <a:rPr lang="de-DE" dirty="0" smtClean="0"/>
              <a:t> </a:t>
            </a:r>
            <a:r>
              <a:rPr lang="de-DE" dirty="0" err="1" smtClean="0"/>
              <a:t>conditions</a:t>
            </a:r>
            <a:r>
              <a:rPr lang="de-DE" dirty="0" smtClean="0"/>
              <a:t> (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r>
              <a:rPr lang="de-DE" dirty="0" smtClean="0"/>
              <a:t>).</a:t>
            </a:r>
          </a:p>
          <a:p>
            <a:endParaRPr lang="de-DE" dirty="0" smtClean="0"/>
          </a:p>
          <a:p>
            <a:pPr lvl="1"/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method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acceptable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Pedestrian</a:t>
            </a:r>
            <a:r>
              <a:rPr lang="de-DE" dirty="0" smtClean="0"/>
              <a:t> AEBS, </a:t>
            </a:r>
            <a:r>
              <a:rPr lang="de-DE" dirty="0" err="1" smtClean="0"/>
              <a:t>since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effectively</a:t>
            </a:r>
            <a:r>
              <a:rPr lang="de-DE" dirty="0" smtClean="0"/>
              <a:t> </a:t>
            </a:r>
            <a:r>
              <a:rPr lang="de-DE" dirty="0" err="1" smtClean="0"/>
              <a:t>means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drivers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chance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a </a:t>
            </a:r>
            <a:r>
              <a:rPr lang="de-DE" dirty="0" err="1" smtClean="0"/>
              <a:t>pedestrian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high</a:t>
            </a:r>
            <a:r>
              <a:rPr lang="de-DE" dirty="0" smtClean="0"/>
              <a:t> </a:t>
            </a:r>
            <a:r>
              <a:rPr lang="de-DE" dirty="0" err="1" smtClean="0"/>
              <a:t>speed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last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moment</a:t>
            </a:r>
            <a:r>
              <a:rPr lang="de-DE" dirty="0" smtClean="0"/>
              <a:t>, 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comparison</a:t>
            </a:r>
            <a:r>
              <a:rPr lang="de-DE" dirty="0" smtClean="0"/>
              <a:t>.</a:t>
            </a:r>
          </a:p>
          <a:p>
            <a:pPr lvl="1"/>
            <a:endParaRPr lang="de-DE" dirty="0" smtClean="0"/>
          </a:p>
          <a:p>
            <a:pPr lvl="1"/>
            <a:r>
              <a:rPr lang="de-DE" u="sng" dirty="0" smtClean="0"/>
              <a:t>Germany </a:t>
            </a:r>
            <a:r>
              <a:rPr lang="de-DE" u="sng" dirty="0" err="1" smtClean="0"/>
              <a:t>presented</a:t>
            </a:r>
            <a:r>
              <a:rPr lang="de-DE" u="sng" dirty="0" smtClean="0"/>
              <a:t> </a:t>
            </a:r>
            <a:r>
              <a:rPr lang="de-DE" u="sng" dirty="0" err="1" smtClean="0"/>
              <a:t>the</a:t>
            </a:r>
            <a:r>
              <a:rPr lang="de-DE" u="sng" dirty="0" smtClean="0"/>
              <a:t> „</a:t>
            </a:r>
            <a:r>
              <a:rPr lang="de-DE" u="sng" dirty="0" err="1" smtClean="0"/>
              <a:t>pedestrian-enters-path</a:t>
            </a:r>
            <a:r>
              <a:rPr lang="de-DE" u="sng" dirty="0" smtClean="0"/>
              <a:t>“-</a:t>
            </a:r>
            <a:r>
              <a:rPr lang="de-DE" u="sng" dirty="0" err="1" smtClean="0"/>
              <a:t>criterion</a:t>
            </a:r>
            <a:r>
              <a:rPr lang="de-DE" u="sng" dirty="0" smtClean="0"/>
              <a:t> in AEBS-03-04, </a:t>
            </a:r>
            <a:r>
              <a:rPr lang="de-DE" u="sng" dirty="0" err="1" smtClean="0"/>
              <a:t>which</a:t>
            </a:r>
            <a:r>
              <a:rPr lang="de-DE" u="sng" dirty="0" smtClean="0"/>
              <a:t> </a:t>
            </a:r>
            <a:r>
              <a:rPr lang="de-DE" u="sng" dirty="0" err="1" smtClean="0"/>
              <a:t>is</a:t>
            </a:r>
            <a:r>
              <a:rPr lang="de-DE" u="sng" dirty="0" smtClean="0"/>
              <a:t> </a:t>
            </a:r>
            <a:r>
              <a:rPr lang="de-DE" u="sng" dirty="0" err="1" smtClean="0"/>
              <a:t>much</a:t>
            </a:r>
            <a:r>
              <a:rPr lang="de-DE" u="sng" dirty="0" smtClean="0"/>
              <a:t> </a:t>
            </a:r>
            <a:r>
              <a:rPr lang="de-DE" u="sng" dirty="0" err="1" smtClean="0"/>
              <a:t>more</a:t>
            </a:r>
            <a:r>
              <a:rPr lang="de-DE" u="sng" dirty="0" smtClean="0"/>
              <a:t> </a:t>
            </a:r>
            <a:r>
              <a:rPr lang="de-DE" u="sng" dirty="0" err="1" smtClean="0"/>
              <a:t>appropriate</a:t>
            </a:r>
            <a:r>
              <a:rPr lang="de-DE" u="sng" dirty="0" smtClean="0"/>
              <a:t> </a:t>
            </a:r>
            <a:r>
              <a:rPr lang="de-DE" u="sng" dirty="0" err="1" smtClean="0"/>
              <a:t>to</a:t>
            </a:r>
            <a:r>
              <a:rPr lang="de-DE" u="sng" dirty="0" smtClean="0"/>
              <a:t> </a:t>
            </a:r>
            <a:r>
              <a:rPr lang="de-DE" u="sng" dirty="0" err="1" smtClean="0"/>
              <a:t>describe</a:t>
            </a:r>
            <a:r>
              <a:rPr lang="de-DE" u="sng" dirty="0" smtClean="0"/>
              <a:t> </a:t>
            </a:r>
            <a:r>
              <a:rPr lang="de-DE" u="sng" dirty="0" err="1" smtClean="0"/>
              <a:t>pedestrian</a:t>
            </a:r>
            <a:r>
              <a:rPr lang="de-DE" u="sng" dirty="0" smtClean="0"/>
              <a:t> </a:t>
            </a:r>
            <a:r>
              <a:rPr lang="de-DE" u="sng" dirty="0" err="1" smtClean="0"/>
              <a:t>situations</a:t>
            </a:r>
            <a:r>
              <a:rPr lang="de-DE" u="sng" dirty="0" smtClean="0"/>
              <a:t>. </a:t>
            </a:r>
            <a:r>
              <a:rPr lang="de-DE" dirty="0" smtClean="0"/>
              <a:t>A „</a:t>
            </a:r>
            <a:r>
              <a:rPr lang="de-DE" dirty="0" err="1" smtClean="0"/>
              <a:t>first</a:t>
            </a:r>
            <a:r>
              <a:rPr lang="de-DE" dirty="0" smtClean="0"/>
              <a:t> time/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brake</a:t>
            </a:r>
            <a:r>
              <a:rPr lang="de-DE" dirty="0" smtClean="0"/>
              <a:t>“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derived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method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well.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Germany </a:t>
            </a:r>
            <a:r>
              <a:rPr lang="de-DE" dirty="0" err="1" smtClean="0"/>
              <a:t>proposes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derive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r>
              <a:rPr lang="de-DE" dirty="0" smtClean="0"/>
              <a:t> </a:t>
            </a:r>
            <a:r>
              <a:rPr lang="de-DE" dirty="0" err="1" smtClean="0"/>
              <a:t>speed</a:t>
            </a:r>
            <a:r>
              <a:rPr lang="de-DE" dirty="0" smtClean="0"/>
              <a:t> </a:t>
            </a:r>
            <a:r>
              <a:rPr lang="de-DE" dirty="0" err="1" smtClean="0"/>
              <a:t>reductions</a:t>
            </a:r>
            <a:r>
              <a:rPr lang="de-DE" dirty="0" smtClean="0"/>
              <a:t>, also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those</a:t>
            </a:r>
            <a:r>
              <a:rPr lang="de-DE" dirty="0" smtClean="0"/>
              <a:t> </a:t>
            </a:r>
            <a:r>
              <a:rPr lang="de-DE" dirty="0" err="1" smtClean="0"/>
              <a:t>speeds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a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avoidance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physically</a:t>
            </a:r>
            <a:r>
              <a:rPr lang="de-DE" dirty="0" smtClean="0"/>
              <a:t> not </a:t>
            </a:r>
            <a:r>
              <a:rPr lang="de-DE" dirty="0" err="1" smtClean="0"/>
              <a:t>possible</a:t>
            </a:r>
            <a:r>
              <a:rPr lang="de-DE" dirty="0" smtClean="0"/>
              <a:t> (e.g. </a:t>
            </a: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speeds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peak</a:t>
            </a:r>
            <a:r>
              <a:rPr lang="de-DE" dirty="0" smtClean="0"/>
              <a:t> </a:t>
            </a:r>
            <a:r>
              <a:rPr lang="de-DE" dirty="0" err="1" smtClean="0"/>
              <a:t>avoidance</a:t>
            </a:r>
            <a:r>
              <a:rPr lang="de-DE" dirty="0" smtClean="0"/>
              <a:t> </a:t>
            </a:r>
            <a:r>
              <a:rPr lang="de-DE" dirty="0" err="1" smtClean="0"/>
              <a:t>speed</a:t>
            </a:r>
            <a:r>
              <a:rPr lang="de-DE" dirty="0" smtClean="0"/>
              <a:t>).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>
          <a:xfrm>
            <a:off x="2555776" y="2204416"/>
            <a:ext cx="144016" cy="446472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1691680" y="2204416"/>
            <a:ext cx="864096" cy="288032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3768" y="332656"/>
            <a:ext cx="7380288" cy="748464"/>
          </a:xfrm>
        </p:spPr>
        <p:txBody>
          <a:bodyPr/>
          <a:lstStyle/>
          <a:p>
            <a:r>
              <a:rPr lang="de-DE" dirty="0" err="1" smtClean="0"/>
              <a:t>Comparison</a:t>
            </a:r>
            <a:r>
              <a:rPr lang="de-DE" dirty="0" smtClean="0"/>
              <a:t>: Critical-Area-Approach vs. LPS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86C8-1CFD-4B2A-8575-14B10C9AEFC1}" type="datetime4">
              <a:rPr lang="de-DE" smtClean="0"/>
              <a:pPr/>
              <a:t>16. Mai 2018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C7DC-69A7-490A-A22F-3ACE3AFE1842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691680" y="5084960"/>
            <a:ext cx="864096" cy="158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900" dirty="0" err="1" smtClean="0">
                <a:solidFill>
                  <a:schemeClr val="tx1"/>
                </a:solidFill>
              </a:rPr>
              <a:t>Vehicle</a:t>
            </a:r>
            <a:endParaRPr lang="de-DE" sz="1900" dirty="0" smtClean="0">
              <a:solidFill>
                <a:schemeClr val="tx1"/>
              </a:solidFill>
            </a:endParaRPr>
          </a:p>
        </p:txBody>
      </p:sp>
      <p:cxnSp>
        <p:nvCxnSpPr>
          <p:cNvPr id="8" name="Gerade Verbindung mit Pfeil 7"/>
          <p:cNvCxnSpPr>
            <a:stCxn id="6" idx="0"/>
          </p:cNvCxnSpPr>
          <p:nvPr/>
        </p:nvCxnSpPr>
        <p:spPr>
          <a:xfrm flipH="1" flipV="1">
            <a:off x="2123530" y="2708547"/>
            <a:ext cx="198" cy="23764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H="1">
            <a:off x="2123530" y="2708547"/>
            <a:ext cx="15123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stCxn id="6" idx="0"/>
          </p:cNvCxnSpPr>
          <p:nvPr/>
        </p:nvCxnSpPr>
        <p:spPr>
          <a:xfrm flipV="1">
            <a:off x="2123728" y="2708547"/>
            <a:ext cx="1512168" cy="23764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 rot="16200000">
            <a:off x="681108" y="2710932"/>
            <a:ext cx="154176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err="1" smtClean="0"/>
              <a:t>Vehicle</a:t>
            </a:r>
            <a:r>
              <a:rPr lang="de-DE" sz="1900" dirty="0" smtClean="0"/>
              <a:t> Path</a:t>
            </a:r>
          </a:p>
        </p:txBody>
      </p:sp>
      <p:sp>
        <p:nvSpPr>
          <p:cNvPr id="19" name="Ellipse 18"/>
          <p:cNvSpPr/>
          <p:nvPr/>
        </p:nvSpPr>
        <p:spPr>
          <a:xfrm>
            <a:off x="3563888" y="2636688"/>
            <a:ext cx="144016" cy="144016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779912" y="2492672"/>
            <a:ext cx="102624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err="1" smtClean="0"/>
              <a:t>Dummy</a:t>
            </a:r>
            <a:endParaRPr lang="de-DE" sz="1900" dirty="0" smtClean="0"/>
          </a:p>
        </p:txBody>
      </p:sp>
      <p:cxnSp>
        <p:nvCxnSpPr>
          <p:cNvPr id="24" name="Gerade Verbindung 23"/>
          <p:cNvCxnSpPr/>
          <p:nvPr/>
        </p:nvCxnSpPr>
        <p:spPr>
          <a:xfrm flipV="1">
            <a:off x="2699792" y="1700360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 flipV="1">
            <a:off x="2123728" y="1700360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>
            <a:off x="2123530" y="1700584"/>
            <a:ext cx="57626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kt 27"/>
          <p:cNvGraphicFramePr>
            <a:graphicFrameLocks noChangeAspect="1"/>
          </p:cNvGraphicFramePr>
          <p:nvPr/>
        </p:nvGraphicFramePr>
        <p:xfrm>
          <a:off x="2123530" y="4292872"/>
          <a:ext cx="390417" cy="357882"/>
        </p:xfrm>
        <a:graphic>
          <a:graphicData uri="http://schemas.openxmlformats.org/presentationml/2006/ole">
            <p:oleObj spid="_x0000_s22530" name="Formel" r:id="rId3" imgW="152334" imgH="139639" progId="Equation.3">
              <p:embed/>
            </p:oleObj>
          </a:graphicData>
        </a:graphic>
      </p:graphicFrame>
      <p:sp>
        <p:nvSpPr>
          <p:cNvPr id="29" name="Textfeld 28"/>
          <p:cNvSpPr txBox="1"/>
          <p:nvPr/>
        </p:nvSpPr>
        <p:spPr>
          <a:xfrm rot="16200000">
            <a:off x="1498629" y="5227492"/>
            <a:ext cx="2643031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Additional Critical Area</a:t>
            </a:r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2123530" y="1124520"/>
          <a:ext cx="864294" cy="486165"/>
        </p:xfrm>
        <a:graphic>
          <a:graphicData uri="http://schemas.openxmlformats.org/presentationml/2006/ole">
            <p:oleObj spid="_x0000_s22531" name="Formel" r:id="rId4" imgW="406224" imgH="228501" progId="Equation.3">
              <p:embed/>
            </p:oleObj>
          </a:graphicData>
        </a:graphic>
      </p:graphicFrame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2712790" y="2060922"/>
          <a:ext cx="2212975" cy="485775"/>
        </p:xfrm>
        <a:graphic>
          <a:graphicData uri="http://schemas.openxmlformats.org/presentationml/2006/ole">
            <p:oleObj spid="_x0000_s22532" name="Formel" r:id="rId5" imgW="1040948" imgH="228501" progId="Equation.3">
              <p:embed/>
            </p:oleObj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35496" y="3932832"/>
          <a:ext cx="1646238" cy="485775"/>
        </p:xfrm>
        <a:graphic>
          <a:graphicData uri="http://schemas.openxmlformats.org/presentationml/2006/ole">
            <p:oleObj spid="_x0000_s22533" name="Formel" r:id="rId6" imgW="774364" imgH="228501" progId="Equation.3">
              <p:embed/>
            </p:oleObj>
          </a:graphicData>
        </a:graphic>
      </p:graphicFrame>
      <p:sp>
        <p:nvSpPr>
          <p:cNvPr id="52" name="Textfeld 51"/>
          <p:cNvSpPr txBox="1"/>
          <p:nvPr/>
        </p:nvSpPr>
        <p:spPr>
          <a:xfrm>
            <a:off x="3491880" y="3076882"/>
            <a:ext cx="2432076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Brake </a:t>
            </a:r>
            <a:r>
              <a:rPr lang="de-DE" sz="1900" dirty="0" err="1" smtClean="0"/>
              <a:t>at</a:t>
            </a:r>
            <a:r>
              <a:rPr lang="de-DE" sz="1900" dirty="0" smtClean="0"/>
              <a:t> </a:t>
            </a:r>
            <a:br>
              <a:rPr lang="de-DE" sz="1900" dirty="0" smtClean="0"/>
            </a:br>
            <a:r>
              <a:rPr lang="de-DE" sz="1900" dirty="0" smtClean="0"/>
              <a:t>TTC=0.9s:</a:t>
            </a:r>
          </a:p>
          <a:p>
            <a:r>
              <a:rPr lang="de-DE" sz="1900" dirty="0" err="1" smtClean="0"/>
              <a:t>v</a:t>
            </a:r>
            <a:r>
              <a:rPr lang="de-DE" sz="1900" baseline="-25000" dirty="0" err="1" smtClean="0"/>
              <a:t>red</a:t>
            </a:r>
            <a:r>
              <a:rPr lang="de-DE" sz="1900" dirty="0" smtClean="0"/>
              <a:t> = 42 km/h</a:t>
            </a:r>
          </a:p>
          <a:p>
            <a:r>
              <a:rPr lang="de-DE" sz="1900" dirty="0" smtClean="0"/>
              <a:t>(~30 cm </a:t>
            </a:r>
            <a:r>
              <a:rPr lang="de-DE" sz="1900" dirty="0" err="1" smtClean="0"/>
              <a:t>safety</a:t>
            </a:r>
            <a:r>
              <a:rPr lang="de-DE" sz="1900" dirty="0" smtClean="0"/>
              <a:t> </a:t>
            </a:r>
            <a:r>
              <a:rPr lang="de-DE" sz="1900" dirty="0" err="1" smtClean="0"/>
              <a:t>area</a:t>
            </a:r>
            <a:r>
              <a:rPr lang="de-DE" sz="1900" dirty="0" smtClean="0"/>
              <a:t>)</a:t>
            </a:r>
          </a:p>
          <a:p>
            <a:endParaRPr lang="de-DE" sz="1900" dirty="0" smtClean="0"/>
          </a:p>
          <a:p>
            <a:r>
              <a:rPr lang="de-DE" sz="1900" dirty="0" smtClean="0"/>
              <a:t>TTC=0.72:</a:t>
            </a:r>
          </a:p>
          <a:p>
            <a:r>
              <a:rPr lang="de-DE" sz="1900" dirty="0" err="1" smtClean="0"/>
              <a:t>v</a:t>
            </a:r>
            <a:r>
              <a:rPr lang="de-DE" sz="1900" baseline="-25000" dirty="0" err="1" smtClean="0"/>
              <a:t>red</a:t>
            </a:r>
            <a:r>
              <a:rPr lang="de-DE" sz="1900" dirty="0" smtClean="0"/>
              <a:t> = 30 km/h</a:t>
            </a:r>
          </a:p>
          <a:p>
            <a:r>
              <a:rPr lang="de-DE" sz="1900" dirty="0" smtClean="0"/>
              <a:t>(</a:t>
            </a:r>
            <a:r>
              <a:rPr lang="de-DE" sz="1900" dirty="0" err="1" smtClean="0"/>
              <a:t>no</a:t>
            </a:r>
            <a:r>
              <a:rPr lang="de-DE" sz="1900" dirty="0" smtClean="0"/>
              <a:t> </a:t>
            </a:r>
            <a:r>
              <a:rPr lang="de-DE" sz="1900" dirty="0" err="1" smtClean="0"/>
              <a:t>add.safety</a:t>
            </a:r>
            <a:r>
              <a:rPr lang="de-DE" sz="1900" dirty="0" smtClean="0"/>
              <a:t> </a:t>
            </a:r>
            <a:r>
              <a:rPr lang="de-DE" sz="1900" dirty="0" err="1" smtClean="0"/>
              <a:t>area</a:t>
            </a:r>
            <a:r>
              <a:rPr lang="de-DE" sz="1900" dirty="0" smtClean="0"/>
              <a:t>)</a:t>
            </a:r>
          </a:p>
        </p:txBody>
      </p:sp>
      <p:grpSp>
        <p:nvGrpSpPr>
          <p:cNvPr id="42" name="Gruppieren 41"/>
          <p:cNvGrpSpPr/>
          <p:nvPr/>
        </p:nvGrpSpPr>
        <p:grpSpPr>
          <a:xfrm>
            <a:off x="5946427" y="1316087"/>
            <a:ext cx="3037590" cy="5353497"/>
            <a:chOff x="5946427" y="1316087"/>
            <a:chExt cx="3037590" cy="5353497"/>
          </a:xfrm>
        </p:grpSpPr>
        <p:sp>
          <p:nvSpPr>
            <p:cNvPr id="46" name="Ellipse 45"/>
            <p:cNvSpPr/>
            <p:nvPr/>
          </p:nvSpPr>
          <p:spPr>
            <a:xfrm>
              <a:off x="6084168" y="2420888"/>
              <a:ext cx="576064" cy="57606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900" smtClean="0">
                <a:solidFill>
                  <a:schemeClr val="tx1"/>
                </a:solidFill>
              </a:endParaRPr>
            </a:p>
          </p:txBody>
        </p:sp>
        <p:sp>
          <p:nvSpPr>
            <p:cNvPr id="31" name="Rechteck 30"/>
            <p:cNvSpPr/>
            <p:nvPr/>
          </p:nvSpPr>
          <p:spPr>
            <a:xfrm>
              <a:off x="5946427" y="5085184"/>
              <a:ext cx="864096" cy="158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1900" dirty="0" err="1" smtClean="0">
                  <a:solidFill>
                    <a:schemeClr val="tx1"/>
                  </a:solidFill>
                </a:rPr>
                <a:t>Vehicle</a:t>
              </a:r>
              <a:endParaRPr lang="de-DE" sz="19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32" name="Gerade Verbindung mit Pfeil 31"/>
            <p:cNvCxnSpPr>
              <a:stCxn id="31" idx="0"/>
            </p:cNvCxnSpPr>
            <p:nvPr/>
          </p:nvCxnSpPr>
          <p:spPr>
            <a:xfrm flipH="1" flipV="1">
              <a:off x="6378277" y="2708771"/>
              <a:ext cx="198" cy="237641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/>
            <p:nvPr/>
          </p:nvCxnSpPr>
          <p:spPr>
            <a:xfrm flipH="1">
              <a:off x="6378277" y="2708771"/>
              <a:ext cx="151236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>
              <a:stCxn id="31" idx="0"/>
            </p:cNvCxnSpPr>
            <p:nvPr/>
          </p:nvCxnSpPr>
          <p:spPr>
            <a:xfrm flipV="1">
              <a:off x="6378475" y="2708771"/>
              <a:ext cx="1512168" cy="23764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7818635" y="2636912"/>
              <a:ext cx="144016" cy="14401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900" smtClean="0">
                <a:solidFill>
                  <a:schemeClr val="tx1"/>
                </a:solidFill>
              </a:endParaRPr>
            </a:p>
          </p:txBody>
        </p:sp>
        <p:graphicFrame>
          <p:nvGraphicFramePr>
            <p:cNvPr id="41" name="Objekt 40"/>
            <p:cNvGraphicFramePr>
              <a:graphicFrameLocks noChangeAspect="1"/>
            </p:cNvGraphicFramePr>
            <p:nvPr/>
          </p:nvGraphicFramePr>
          <p:xfrm>
            <a:off x="6378277" y="4293096"/>
            <a:ext cx="390417" cy="357882"/>
          </p:xfrm>
          <a:graphic>
            <a:graphicData uri="http://schemas.openxmlformats.org/presentationml/2006/ole">
              <p:oleObj spid="_x0000_s22534" name="Formel" r:id="rId7" imgW="152334" imgH="139639" progId="Equation.3">
                <p:embed/>
              </p:oleObj>
            </a:graphicData>
          </a:graphic>
        </p:graphicFrame>
        <p:grpSp>
          <p:nvGrpSpPr>
            <p:cNvPr id="3" name="Gruppieren 50"/>
            <p:cNvGrpSpPr/>
            <p:nvPr/>
          </p:nvGrpSpPr>
          <p:grpSpPr>
            <a:xfrm>
              <a:off x="6082514" y="1700808"/>
              <a:ext cx="770091" cy="3389082"/>
              <a:chOff x="6082514" y="1700808"/>
              <a:chExt cx="770091" cy="3389082"/>
            </a:xfrm>
          </p:grpSpPr>
          <p:sp>
            <p:nvSpPr>
              <p:cNvPr id="48" name="Freihandform 47"/>
              <p:cNvSpPr/>
              <p:nvPr/>
            </p:nvSpPr>
            <p:spPr>
              <a:xfrm>
                <a:off x="6082514" y="2735108"/>
                <a:ext cx="770091" cy="2354782"/>
              </a:xfrm>
              <a:custGeom>
                <a:avLst/>
                <a:gdLst>
                  <a:gd name="connsiteX0" fmla="*/ 730980 w 770091"/>
                  <a:gd name="connsiteY0" fmla="*/ 2354782 h 2354782"/>
                  <a:gd name="connsiteX1" fmla="*/ 739072 w 770091"/>
                  <a:gd name="connsiteY1" fmla="*/ 1877352 h 2354782"/>
                  <a:gd name="connsiteX2" fmla="*/ 544863 w 770091"/>
                  <a:gd name="connsiteY2" fmla="*/ 1335186 h 2354782"/>
                  <a:gd name="connsiteX3" fmla="*/ 294010 w 770091"/>
                  <a:gd name="connsiteY3" fmla="*/ 979136 h 2354782"/>
                  <a:gd name="connsiteX4" fmla="*/ 115985 w 770091"/>
                  <a:gd name="connsiteY4" fmla="*/ 639271 h 2354782"/>
                  <a:gd name="connsiteX5" fmla="*/ 18881 w 770091"/>
                  <a:gd name="connsiteY5" fmla="*/ 283221 h 2354782"/>
                  <a:gd name="connsiteX6" fmla="*/ 2697 w 770091"/>
                  <a:gd name="connsiteY6" fmla="*/ 0 h 2354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0091" h="2354782">
                    <a:moveTo>
                      <a:pt x="730980" y="2354782"/>
                    </a:moveTo>
                    <a:cubicBezTo>
                      <a:pt x="750535" y="2201033"/>
                      <a:pt x="770091" y="2047284"/>
                      <a:pt x="739072" y="1877352"/>
                    </a:cubicBezTo>
                    <a:cubicBezTo>
                      <a:pt x="708053" y="1707420"/>
                      <a:pt x="619040" y="1484889"/>
                      <a:pt x="544863" y="1335186"/>
                    </a:cubicBezTo>
                    <a:cubicBezTo>
                      <a:pt x="470686" y="1185483"/>
                      <a:pt x="365490" y="1095122"/>
                      <a:pt x="294010" y="979136"/>
                    </a:cubicBezTo>
                    <a:cubicBezTo>
                      <a:pt x="222530" y="863150"/>
                      <a:pt x="161840" y="755257"/>
                      <a:pt x="115985" y="639271"/>
                    </a:cubicBezTo>
                    <a:cubicBezTo>
                      <a:pt x="70130" y="523285"/>
                      <a:pt x="37762" y="389766"/>
                      <a:pt x="18881" y="283221"/>
                    </a:cubicBezTo>
                    <a:cubicBezTo>
                      <a:pt x="0" y="176676"/>
                      <a:pt x="1348" y="88338"/>
                      <a:pt x="2697" y="0"/>
                    </a:cubicBezTo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0" name="Gerade Verbindung mit Pfeil 49"/>
              <p:cNvCxnSpPr>
                <a:stCxn id="46" idx="2"/>
              </p:cNvCxnSpPr>
              <p:nvPr/>
            </p:nvCxnSpPr>
            <p:spPr>
              <a:xfrm flipV="1">
                <a:off x="6084168" y="1700808"/>
                <a:ext cx="0" cy="100811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Textfeld 52"/>
            <p:cNvSpPr txBox="1"/>
            <p:nvPr/>
          </p:nvSpPr>
          <p:spPr>
            <a:xfrm>
              <a:off x="7020272" y="3823300"/>
              <a:ext cx="1854995" cy="1554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900" dirty="0" smtClean="0"/>
                <a:t>Brake </a:t>
              </a:r>
              <a:r>
                <a:rPr lang="de-DE" sz="1900" dirty="0" err="1" smtClean="0"/>
                <a:t>at</a:t>
              </a:r>
              <a:r>
                <a:rPr lang="de-DE" sz="1900" dirty="0" smtClean="0"/>
                <a:t> </a:t>
              </a:r>
              <a:br>
                <a:rPr lang="de-DE" sz="1900" dirty="0" smtClean="0"/>
              </a:br>
              <a:r>
                <a:rPr lang="de-DE" sz="1900" dirty="0" smtClean="0"/>
                <a:t>TTC=0.68s</a:t>
              </a:r>
            </a:p>
            <a:p>
              <a:r>
                <a:rPr lang="de-DE" sz="1900" dirty="0" smtClean="0"/>
                <a:t>(0.9s*1.5m/2m)</a:t>
              </a:r>
            </a:p>
            <a:p>
              <a:endParaRPr lang="de-DE" sz="1900" dirty="0" smtClean="0"/>
            </a:p>
            <a:p>
              <a:r>
                <a:rPr lang="de-DE" sz="1900" dirty="0" err="1" smtClean="0"/>
                <a:t>v</a:t>
              </a:r>
              <a:r>
                <a:rPr lang="de-DE" sz="1900" baseline="-25000" dirty="0" err="1" smtClean="0"/>
                <a:t>red</a:t>
              </a:r>
              <a:r>
                <a:rPr lang="de-DE" sz="1900" dirty="0" smtClean="0"/>
                <a:t> = 28 km/h</a:t>
              </a:r>
            </a:p>
          </p:txBody>
        </p:sp>
        <p:cxnSp>
          <p:nvCxnSpPr>
            <p:cNvPr id="54" name="Gerade Verbindung 53"/>
            <p:cNvCxnSpPr/>
            <p:nvPr/>
          </p:nvCxnSpPr>
          <p:spPr>
            <a:xfrm flipV="1">
              <a:off x="6876256" y="1700808"/>
              <a:ext cx="0" cy="10081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/>
          </p:nvCxnSpPr>
          <p:spPr>
            <a:xfrm flipV="1">
              <a:off x="6084366" y="1700808"/>
              <a:ext cx="0" cy="10081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mit Pfeil 55"/>
            <p:cNvCxnSpPr/>
            <p:nvPr/>
          </p:nvCxnSpPr>
          <p:spPr>
            <a:xfrm flipV="1">
              <a:off x="6084168" y="1700808"/>
              <a:ext cx="792088" cy="22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feld 57"/>
            <p:cNvSpPr txBox="1"/>
            <p:nvPr/>
          </p:nvSpPr>
          <p:spPr>
            <a:xfrm>
              <a:off x="7164288" y="2132856"/>
              <a:ext cx="181972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900" dirty="0" err="1" smtClean="0"/>
                <a:t>Dummy</a:t>
              </a:r>
              <a:r>
                <a:rPr lang="de-DE" sz="1900" dirty="0" smtClean="0"/>
                <a:t> w=1m</a:t>
              </a:r>
            </a:p>
          </p:txBody>
        </p:sp>
        <p:cxnSp>
          <p:nvCxnSpPr>
            <p:cNvPr id="60" name="Gerade Verbindung mit Pfeil 59"/>
            <p:cNvCxnSpPr>
              <a:stCxn id="58" idx="1"/>
              <a:endCxn id="46" idx="7"/>
            </p:cNvCxnSpPr>
            <p:nvPr/>
          </p:nvCxnSpPr>
          <p:spPr>
            <a:xfrm flipH="1">
              <a:off x="6575869" y="2325217"/>
              <a:ext cx="588419" cy="1800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feld 60"/>
            <p:cNvSpPr txBox="1"/>
            <p:nvPr/>
          </p:nvSpPr>
          <p:spPr>
            <a:xfrm>
              <a:off x="6012160" y="1316087"/>
              <a:ext cx="870751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900" dirty="0" smtClean="0"/>
                <a:t>~1.5m</a:t>
              </a:r>
            </a:p>
          </p:txBody>
        </p:sp>
      </p:grpSp>
      <p:cxnSp>
        <p:nvCxnSpPr>
          <p:cNvPr id="63" name="Gerade Verbindung mit Pfeil 62"/>
          <p:cNvCxnSpPr/>
          <p:nvPr/>
        </p:nvCxnSpPr>
        <p:spPr>
          <a:xfrm flipH="1" flipV="1">
            <a:off x="2699792" y="3140968"/>
            <a:ext cx="792088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endCxn id="16" idx="3"/>
          </p:cNvCxnSpPr>
          <p:nvPr/>
        </p:nvCxnSpPr>
        <p:spPr>
          <a:xfrm flipH="1" flipV="1">
            <a:off x="2555776" y="3644576"/>
            <a:ext cx="1008112" cy="129609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7" grpId="0"/>
      <p:bldP spid="29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9752" y="0"/>
            <a:ext cx="5904136" cy="792088"/>
          </a:xfrm>
        </p:spPr>
        <p:txBody>
          <a:bodyPr/>
          <a:lstStyle/>
          <a:p>
            <a:r>
              <a:rPr lang="de-DE" dirty="0" smtClean="0"/>
              <a:t>Speed </a:t>
            </a:r>
            <a:r>
              <a:rPr lang="de-DE" dirty="0" err="1" smtClean="0"/>
              <a:t>Reduction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– </a:t>
            </a:r>
            <a:br>
              <a:rPr lang="de-DE" dirty="0" smtClean="0"/>
            </a:br>
            <a:r>
              <a:rPr lang="de-DE" dirty="0" smtClean="0"/>
              <a:t>0.9 </a:t>
            </a:r>
            <a:r>
              <a:rPr lang="de-DE" dirty="0" err="1" smtClean="0"/>
              <a:t>and</a:t>
            </a:r>
            <a:r>
              <a:rPr lang="de-DE" dirty="0" smtClean="0"/>
              <a:t> 0.72s Brake Timing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39552" y="4797152"/>
            <a:ext cx="27363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dirty="0" smtClean="0"/>
              <a:t>Brake </a:t>
            </a:r>
            <a:r>
              <a:rPr lang="de-DE" sz="1900" dirty="0" err="1" smtClean="0"/>
              <a:t>when</a:t>
            </a:r>
            <a:r>
              <a:rPr lang="de-DE" sz="1900" dirty="0" smtClean="0"/>
              <a:t> </a:t>
            </a:r>
            <a:r>
              <a:rPr lang="de-DE" sz="1900" dirty="0" err="1" smtClean="0"/>
              <a:t>ped</a:t>
            </a:r>
            <a:r>
              <a:rPr lang="de-DE" sz="1900" dirty="0" smtClean="0"/>
              <a:t>. </a:t>
            </a:r>
            <a:r>
              <a:rPr lang="de-DE" sz="1900" dirty="0" err="1" smtClean="0"/>
              <a:t>enters</a:t>
            </a:r>
            <a:r>
              <a:rPr lang="de-DE" sz="1900" dirty="0" smtClean="0"/>
              <a:t> </a:t>
            </a:r>
            <a:r>
              <a:rPr lang="de-DE" sz="1900" dirty="0" err="1" smtClean="0"/>
              <a:t>path</a:t>
            </a:r>
            <a:endParaRPr lang="de-DE" sz="1900" dirty="0" smtClean="0"/>
          </a:p>
          <a:p>
            <a:endParaRPr lang="de-DE" sz="1900" dirty="0" smtClean="0"/>
          </a:p>
          <a:p>
            <a:r>
              <a:rPr lang="de-DE" sz="1900" dirty="0" smtClean="0"/>
              <a:t>TTC 0.72s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39552" y="1772816"/>
            <a:ext cx="27363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dirty="0" smtClean="0"/>
              <a:t>Brake </a:t>
            </a:r>
            <a:r>
              <a:rPr lang="de-DE" sz="1900" dirty="0" err="1" smtClean="0"/>
              <a:t>when</a:t>
            </a:r>
            <a:r>
              <a:rPr lang="de-DE" sz="1900" dirty="0" smtClean="0"/>
              <a:t> </a:t>
            </a:r>
            <a:r>
              <a:rPr lang="de-DE" sz="1900" dirty="0" err="1" smtClean="0"/>
              <a:t>ped</a:t>
            </a:r>
            <a:r>
              <a:rPr lang="de-DE" sz="1900" dirty="0" smtClean="0"/>
              <a:t>. </a:t>
            </a:r>
            <a:r>
              <a:rPr lang="de-DE" sz="1900" dirty="0" err="1" smtClean="0"/>
              <a:t>is</a:t>
            </a:r>
            <a:r>
              <a:rPr lang="de-DE" sz="1900" dirty="0" smtClean="0"/>
              <a:t> </a:t>
            </a:r>
            <a:br>
              <a:rPr lang="de-DE" sz="1900" dirty="0" smtClean="0"/>
            </a:br>
            <a:r>
              <a:rPr lang="de-DE" sz="1900" dirty="0" smtClean="0"/>
              <a:t>30 cm </a:t>
            </a:r>
            <a:r>
              <a:rPr lang="de-DE" sz="1900" dirty="0" err="1" smtClean="0"/>
              <a:t>from</a:t>
            </a:r>
            <a:r>
              <a:rPr lang="de-DE" sz="1900" dirty="0" smtClean="0"/>
              <a:t> </a:t>
            </a:r>
            <a:r>
              <a:rPr lang="de-DE" sz="1900" dirty="0" err="1" smtClean="0"/>
              <a:t>path</a:t>
            </a:r>
            <a:endParaRPr lang="de-DE" sz="1900" dirty="0" smtClean="0"/>
          </a:p>
          <a:p>
            <a:endParaRPr lang="de-DE" sz="1900" dirty="0" smtClean="0"/>
          </a:p>
          <a:p>
            <a:r>
              <a:rPr lang="de-DE" sz="1900" dirty="0" smtClean="0"/>
              <a:t>TTC 0.9s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764704"/>
            <a:ext cx="5752920" cy="296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769121"/>
            <a:ext cx="5761773" cy="297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Deaction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AEBS-M1 – German Position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u="sng" dirty="0" smtClean="0"/>
              <a:t>Manual</a:t>
            </a:r>
            <a:r>
              <a:rPr lang="en-US" dirty="0" smtClean="0"/>
              <a:t> deactivation of AEBS function is </a:t>
            </a:r>
            <a:r>
              <a:rPr lang="en-US" u="sng" dirty="0" smtClean="0"/>
              <a:t>not acceptable </a:t>
            </a:r>
            <a:r>
              <a:rPr lang="en-US" dirty="0" smtClean="0"/>
              <a:t>for Germany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automatic</a:t>
            </a:r>
            <a:r>
              <a:rPr lang="en-US" dirty="0" smtClean="0"/>
              <a:t> activation/deactivation in specific situations is acceptable (e.g. those named at AEBS-04)</a:t>
            </a:r>
          </a:p>
          <a:p>
            <a:pPr lvl="1"/>
            <a:r>
              <a:rPr lang="en-US" dirty="0" smtClean="0"/>
              <a:t>However, sensor misalignment should rather be targeted by AEBS self-tests which are – by the state of the art – required for any given safety-critical function at startup!</a:t>
            </a:r>
          </a:p>
          <a:p>
            <a:pPr lvl="1"/>
            <a:r>
              <a:rPr lang="en-US" dirty="0" smtClean="0"/>
              <a:t>AEBS </a:t>
            </a:r>
            <a:r>
              <a:rPr lang="en-US" dirty="0" err="1" smtClean="0"/>
              <a:t>dectivation</a:t>
            </a:r>
            <a:r>
              <a:rPr lang="en-US" dirty="0" smtClean="0"/>
              <a:t> in </a:t>
            </a:r>
            <a:r>
              <a:rPr lang="en-US" u="sng" dirty="0" err="1" smtClean="0"/>
              <a:t>offroad</a:t>
            </a:r>
            <a:r>
              <a:rPr lang="en-US" u="sng" dirty="0" smtClean="0"/>
              <a:t> use </a:t>
            </a:r>
            <a:r>
              <a:rPr lang="en-US" dirty="0" smtClean="0"/>
              <a:t>is possible by </a:t>
            </a:r>
          </a:p>
          <a:p>
            <a:pPr lvl="2"/>
            <a:r>
              <a:rPr lang="en-US" dirty="0" smtClean="0"/>
              <a:t>E.g. evaluating vehicle gearbox and AWD status or</a:t>
            </a:r>
          </a:p>
          <a:p>
            <a:pPr lvl="2"/>
            <a:r>
              <a:rPr lang="en-US" dirty="0" smtClean="0"/>
              <a:t>E.g. evaluating vehicle chassis status, e.g. largely different wheel displacement at or between axles or …</a:t>
            </a:r>
          </a:p>
          <a:p>
            <a:pPr lvl="1"/>
            <a:r>
              <a:rPr lang="en-US" u="sng" dirty="0" smtClean="0"/>
              <a:t>Towing</a:t>
            </a:r>
            <a:r>
              <a:rPr lang="en-US" dirty="0" smtClean="0"/>
              <a:t> with rope and engine running can be detected as prolonged driving in neutral gear with </a:t>
            </a:r>
            <a:r>
              <a:rPr lang="en-US" dirty="0" err="1" smtClean="0"/>
              <a:t>unexplicable</a:t>
            </a:r>
            <a:r>
              <a:rPr lang="en-US" dirty="0" smtClean="0"/>
              <a:t> wheel speeds</a:t>
            </a:r>
          </a:p>
          <a:p>
            <a:pPr lvl="1"/>
            <a:r>
              <a:rPr lang="en-US" u="sng" dirty="0" smtClean="0"/>
              <a:t>Dynamometer</a:t>
            </a:r>
            <a:r>
              <a:rPr lang="en-US" dirty="0" smtClean="0"/>
              <a:t> can be detected by wheel acceleration without body acceleration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r>
              <a:rPr lang="en-US" u="sng" dirty="0" smtClean="0"/>
              <a:t>There is no technological need for manual deactivation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Recap</a:t>
            </a:r>
            <a:r>
              <a:rPr lang="de-DE" dirty="0" smtClean="0"/>
              <a:t>: </a:t>
            </a:r>
            <a:br>
              <a:rPr lang="de-DE" dirty="0" smtClean="0"/>
            </a:br>
            <a:r>
              <a:rPr lang="de-DE" dirty="0" smtClean="0"/>
              <a:t>Last Point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r>
              <a:rPr lang="de-DE" dirty="0" smtClean="0"/>
              <a:t> (</a:t>
            </a:r>
            <a:r>
              <a:rPr lang="de-DE" dirty="0" err="1" smtClean="0"/>
              <a:t>Theory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3" name="Foliennummernplatzhalt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2</a:t>
            </a:fld>
            <a:endParaRPr lang="de-DE"/>
          </a:p>
        </p:txBody>
      </p:sp>
      <p:cxnSp>
        <p:nvCxnSpPr>
          <p:cNvPr id="5" name="Gerade Verbindung mit Pfeil 4"/>
          <p:cNvCxnSpPr/>
          <p:nvPr/>
        </p:nvCxnSpPr>
        <p:spPr bwMode="auto">
          <a:xfrm rot="5400000" flipH="1" flipV="1">
            <a:off x="612354" y="4004270"/>
            <a:ext cx="4608512" cy="158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7" name="Gerade Verbindung mit Pfeil 6"/>
          <p:cNvCxnSpPr/>
          <p:nvPr/>
        </p:nvCxnSpPr>
        <p:spPr bwMode="auto">
          <a:xfrm>
            <a:off x="251520" y="5589240"/>
            <a:ext cx="8892480" cy="158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9" name="Gerade Verbindung 8"/>
          <p:cNvCxnSpPr/>
          <p:nvPr/>
        </p:nvCxnSpPr>
        <p:spPr bwMode="auto">
          <a:xfrm>
            <a:off x="2915816" y="5589240"/>
            <a:ext cx="720080" cy="158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Freihandform 9"/>
          <p:cNvSpPr/>
          <p:nvPr/>
        </p:nvSpPr>
        <p:spPr bwMode="auto">
          <a:xfrm>
            <a:off x="3635896" y="2204864"/>
            <a:ext cx="3172968" cy="3392424"/>
          </a:xfrm>
          <a:custGeom>
            <a:avLst/>
            <a:gdLst>
              <a:gd name="connsiteX0" fmla="*/ 0 w 3172968"/>
              <a:gd name="connsiteY0" fmla="*/ 3392424 h 3392424"/>
              <a:gd name="connsiteX1" fmla="*/ 2157984 w 3172968"/>
              <a:gd name="connsiteY1" fmla="*/ 2670048 h 3392424"/>
              <a:gd name="connsiteX2" fmla="*/ 3172968 w 3172968"/>
              <a:gd name="connsiteY2" fmla="*/ 0 h 33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72968" h="3392424">
                <a:moveTo>
                  <a:pt x="0" y="3392424"/>
                </a:moveTo>
                <a:cubicBezTo>
                  <a:pt x="814578" y="3313938"/>
                  <a:pt x="1629156" y="3235452"/>
                  <a:pt x="2157984" y="2670048"/>
                </a:cubicBezTo>
                <a:cubicBezTo>
                  <a:pt x="2686812" y="2104644"/>
                  <a:pt x="2929890" y="1052322"/>
                  <a:pt x="3172968" y="0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6228184" y="4221088"/>
            <a:ext cx="2664296" cy="1368152"/>
          </a:xfrm>
          <a:prstGeom prst="rec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100%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Overlap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81525" y="2997200"/>
            <a:ext cx="1003300" cy="4318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5463" y="2060575"/>
            <a:ext cx="1192212" cy="360363"/>
          </a:xfrm>
          <a:prstGeom prst="rect">
            <a:avLst/>
          </a:prstGeom>
          <a:noFill/>
        </p:spPr>
      </p:pic>
      <p:sp>
        <p:nvSpPr>
          <p:cNvPr id="24" name="Textfeld 23"/>
          <p:cNvSpPr txBox="1"/>
          <p:nvPr/>
        </p:nvSpPr>
        <p:spPr>
          <a:xfrm>
            <a:off x="3923928" y="5589240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Time in s</a:t>
            </a:r>
            <a:endParaRPr lang="de-DE" sz="1200" dirty="0"/>
          </a:p>
        </p:txBody>
      </p:sp>
      <p:sp>
        <p:nvSpPr>
          <p:cNvPr id="26" name="Textfeld 25"/>
          <p:cNvSpPr txBox="1"/>
          <p:nvPr/>
        </p:nvSpPr>
        <p:spPr>
          <a:xfrm rot="16200000">
            <a:off x="1217996" y="2678548"/>
            <a:ext cx="1841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solidFill>
                  <a:srgbClr val="FF0000"/>
                </a:solidFill>
              </a:rPr>
              <a:t>Lateral </a:t>
            </a:r>
            <a:r>
              <a:rPr lang="de-DE" sz="1200" dirty="0" err="1" smtClean="0">
                <a:solidFill>
                  <a:srgbClr val="FF0000"/>
                </a:solidFill>
              </a:rPr>
              <a:t>displacement</a:t>
            </a:r>
            <a:r>
              <a:rPr lang="de-DE" sz="1200" dirty="0" smtClean="0">
                <a:solidFill>
                  <a:srgbClr val="FF0000"/>
                </a:solidFill>
              </a:rPr>
              <a:t> </a:t>
            </a:r>
            <a:br>
              <a:rPr lang="de-DE" sz="1200" dirty="0" smtClean="0">
                <a:solidFill>
                  <a:srgbClr val="FF0000"/>
                </a:solidFill>
              </a:rPr>
            </a:br>
            <a:r>
              <a:rPr lang="de-DE" sz="1200" dirty="0" smtClean="0">
                <a:solidFill>
                  <a:srgbClr val="FF0000"/>
                </a:solidFill>
              </a:rPr>
              <a:t>in m</a:t>
            </a:r>
            <a:endParaRPr lang="de-DE" sz="1200" dirty="0">
              <a:solidFill>
                <a:srgbClr val="FF0000"/>
              </a:solidFill>
            </a:endParaRPr>
          </a:p>
        </p:txBody>
      </p:sp>
      <p:cxnSp>
        <p:nvCxnSpPr>
          <p:cNvPr id="28" name="Gerade Verbindung 27"/>
          <p:cNvCxnSpPr>
            <a:stCxn id="10" idx="0"/>
          </p:cNvCxnSpPr>
          <p:nvPr/>
        </p:nvCxnSpPr>
        <p:spPr bwMode="auto">
          <a:xfrm flipV="1">
            <a:off x="3635896" y="3429000"/>
            <a:ext cx="1588" cy="2168288"/>
          </a:xfrm>
          <a:prstGeom prst="line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Gerade Verbindung 28"/>
          <p:cNvCxnSpPr/>
          <p:nvPr/>
        </p:nvCxnSpPr>
        <p:spPr bwMode="auto">
          <a:xfrm rot="10800000">
            <a:off x="3635896" y="3429000"/>
            <a:ext cx="3096344" cy="1588"/>
          </a:xfrm>
          <a:prstGeom prst="line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stealth" w="med" len="med"/>
            <a:tailEnd type="none" w="med" len="med"/>
          </a:ln>
          <a:effectLst/>
        </p:spPr>
      </p:cxnSp>
      <p:cxnSp>
        <p:nvCxnSpPr>
          <p:cNvPr id="32" name="Gerade Verbindung 31"/>
          <p:cNvCxnSpPr/>
          <p:nvPr/>
        </p:nvCxnSpPr>
        <p:spPr bwMode="auto">
          <a:xfrm>
            <a:off x="2906485" y="5561249"/>
            <a:ext cx="720080" cy="1588"/>
          </a:xfrm>
          <a:prstGeom prst="line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Gerade Verbindung 36"/>
          <p:cNvCxnSpPr/>
          <p:nvPr/>
        </p:nvCxnSpPr>
        <p:spPr bwMode="auto">
          <a:xfrm rot="5400000" flipH="1" flipV="1">
            <a:off x="2808598" y="4904370"/>
            <a:ext cx="1656184" cy="158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Gerade Verbindung 40"/>
          <p:cNvCxnSpPr/>
          <p:nvPr/>
        </p:nvCxnSpPr>
        <p:spPr bwMode="auto">
          <a:xfrm rot="5400000" flipH="1" flipV="1">
            <a:off x="5795342" y="4437112"/>
            <a:ext cx="864890" cy="79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Gerade Verbindung mit Pfeil 50"/>
          <p:cNvCxnSpPr/>
          <p:nvPr/>
        </p:nvCxnSpPr>
        <p:spPr bwMode="auto">
          <a:xfrm flipH="1" flipV="1">
            <a:off x="3635896" y="4077072"/>
            <a:ext cx="2592288" cy="158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stealth"/>
            <a:tailEnd type="stealth"/>
          </a:ln>
          <a:effectLst/>
        </p:spPr>
      </p:cxnSp>
      <p:sp>
        <p:nvSpPr>
          <p:cNvPr id="58" name="Textfeld 57"/>
          <p:cNvSpPr txBox="1"/>
          <p:nvPr/>
        </p:nvSpPr>
        <p:spPr>
          <a:xfrm>
            <a:off x="3995936" y="4077072"/>
            <a:ext cx="6270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0.635 s</a:t>
            </a:r>
            <a:endParaRPr lang="de-DE" sz="1050" dirty="0"/>
          </a:p>
        </p:txBody>
      </p:sp>
      <p:sp>
        <p:nvSpPr>
          <p:cNvPr id="64" name="Textfeld 63"/>
          <p:cNvSpPr txBox="1"/>
          <p:nvPr/>
        </p:nvSpPr>
        <p:spPr>
          <a:xfrm rot="16200000">
            <a:off x="1795535" y="2677074"/>
            <a:ext cx="1694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 smtClean="0">
                <a:solidFill>
                  <a:srgbClr val="92D050"/>
                </a:solidFill>
              </a:rPr>
              <a:t>Lateral </a:t>
            </a:r>
            <a:r>
              <a:rPr lang="de-DE" sz="1200" dirty="0" err="1" smtClean="0">
                <a:solidFill>
                  <a:srgbClr val="92D050"/>
                </a:solidFill>
              </a:rPr>
              <a:t>acceleration</a:t>
            </a:r>
            <a:r>
              <a:rPr lang="de-DE" sz="1200" dirty="0" smtClean="0">
                <a:solidFill>
                  <a:srgbClr val="92D050"/>
                </a:solidFill>
              </a:rPr>
              <a:t/>
            </a:r>
            <a:br>
              <a:rPr lang="de-DE" sz="1200" dirty="0" smtClean="0">
                <a:solidFill>
                  <a:srgbClr val="92D050"/>
                </a:solidFill>
              </a:rPr>
            </a:br>
            <a:r>
              <a:rPr lang="de-DE" sz="1200" dirty="0" smtClean="0">
                <a:solidFill>
                  <a:srgbClr val="92D050"/>
                </a:solidFill>
              </a:rPr>
              <a:t>in m/s²</a:t>
            </a:r>
            <a:endParaRPr lang="de-DE" sz="1200" dirty="0">
              <a:solidFill>
                <a:srgbClr val="92D05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-468561" y="4115233"/>
            <a:ext cx="3366251" cy="151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Gerade Verbindung mit Pfeil 26"/>
          <p:cNvCxnSpPr/>
          <p:nvPr/>
        </p:nvCxnSpPr>
        <p:spPr bwMode="auto">
          <a:xfrm flipV="1">
            <a:off x="6516216" y="4221163"/>
            <a:ext cx="0" cy="136807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stealth"/>
            <a:tailEnd type="stealth"/>
          </a:ln>
          <a:effectLst/>
        </p:spPr>
      </p:cxnSp>
      <p:sp>
        <p:nvSpPr>
          <p:cNvPr id="36" name="Textfeld 35"/>
          <p:cNvSpPr txBox="1"/>
          <p:nvPr/>
        </p:nvSpPr>
        <p:spPr>
          <a:xfrm>
            <a:off x="6516216" y="4725144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/>
              <a:t>2m</a:t>
            </a:r>
            <a:endParaRPr lang="de-DE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Methodology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u="sng" dirty="0" smtClean="0"/>
              <a:t>Car-Car AEB</a:t>
            </a:r>
            <a:r>
              <a:rPr lang="en-US" dirty="0" smtClean="0"/>
              <a:t>: Automatic braking is justified </a:t>
            </a:r>
            <a:r>
              <a:rPr lang="en-US" u="sng" dirty="0" smtClean="0"/>
              <a:t>at the latest </a:t>
            </a:r>
            <a:r>
              <a:rPr lang="en-US" dirty="0" smtClean="0"/>
              <a:t>when avoidance by steering is not possible</a:t>
            </a:r>
          </a:p>
          <a:p>
            <a:pPr lvl="2"/>
            <a:r>
              <a:rPr lang="en-US" dirty="0" smtClean="0"/>
              <a:t>Last Point To Steer (highly </a:t>
            </a:r>
            <a:r>
              <a:rPr lang="en-US" dirty="0" err="1" smtClean="0"/>
              <a:t>dependend</a:t>
            </a:r>
            <a:r>
              <a:rPr lang="en-US" dirty="0" smtClean="0"/>
              <a:t> on speed)</a:t>
            </a:r>
          </a:p>
          <a:p>
            <a:pPr lvl="2"/>
            <a:r>
              <a:rPr lang="en-US" dirty="0" smtClean="0"/>
              <a:t>Last Time To Steer (in theory independent from speed)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Goal: Identify last time to steer</a:t>
            </a:r>
          </a:p>
          <a:p>
            <a:pPr lvl="2"/>
            <a:r>
              <a:rPr lang="en-US" dirty="0" smtClean="0"/>
              <a:t>As function of driving speed (is it really independent?)</a:t>
            </a:r>
          </a:p>
          <a:p>
            <a:pPr lvl="2"/>
            <a:r>
              <a:rPr lang="en-US" dirty="0" smtClean="0"/>
              <a:t>As function of vehicle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Subjective Tests</a:t>
            </a:r>
          </a:p>
          <a:p>
            <a:pPr lvl="2"/>
            <a:r>
              <a:rPr lang="en-US" dirty="0" smtClean="0"/>
              <a:t>Cars instrumented with DGPS only</a:t>
            </a:r>
          </a:p>
          <a:p>
            <a:pPr lvl="2"/>
            <a:r>
              <a:rPr lang="en-US" dirty="0" smtClean="0"/>
              <a:t>VW </a:t>
            </a:r>
            <a:r>
              <a:rPr lang="en-US" dirty="0" err="1" smtClean="0"/>
              <a:t>Passat</a:t>
            </a:r>
            <a:r>
              <a:rPr lang="en-US" dirty="0" smtClean="0"/>
              <a:t> 2011 (20, 30, 40, 50 km/h)</a:t>
            </a:r>
          </a:p>
          <a:p>
            <a:pPr lvl="2"/>
            <a:r>
              <a:rPr lang="en-US" dirty="0" smtClean="0"/>
              <a:t>Mercedes GLC 2017 (50 km/h)</a:t>
            </a:r>
          </a:p>
          <a:p>
            <a:pPr lvl="2"/>
            <a:r>
              <a:rPr lang="en-US" dirty="0" smtClean="0"/>
              <a:t>Alfa Romeo Mito 2010 (50 km/h)</a:t>
            </a:r>
          </a:p>
          <a:p>
            <a:pPr lvl="2"/>
            <a:r>
              <a:rPr lang="en-US" dirty="0" smtClean="0"/>
              <a:t>All tests performed by drivers with ATP License B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Additional Objective Tests</a:t>
            </a:r>
          </a:p>
          <a:p>
            <a:pPr lvl="2"/>
            <a:r>
              <a:rPr lang="en-US" dirty="0" smtClean="0"/>
              <a:t>Fully instrumented driving robot in Mercedes GLC 2017</a:t>
            </a:r>
          </a:p>
          <a:p>
            <a:pPr lvl="2"/>
            <a:r>
              <a:rPr lang="en-US" dirty="0" smtClean="0"/>
              <a:t>Programmed lane change</a:t>
            </a:r>
          </a:p>
          <a:p>
            <a:pPr lvl="2"/>
            <a:r>
              <a:rPr lang="en-US" dirty="0" smtClean="0"/>
              <a:t>Measurement of steering and tire response time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Subjective</a:t>
            </a:r>
            <a:r>
              <a:rPr lang="de-DE" dirty="0" smtClean="0"/>
              <a:t> Tests - </a:t>
            </a:r>
            <a:r>
              <a:rPr lang="de-DE" dirty="0" err="1" smtClean="0"/>
              <a:t>Concept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63600" y="1484784"/>
            <a:ext cx="3708400" cy="4320705"/>
          </a:xfrm>
        </p:spPr>
        <p:txBody>
          <a:bodyPr/>
          <a:lstStyle/>
          <a:p>
            <a:pPr lvl="1"/>
            <a:r>
              <a:rPr lang="en-US" dirty="0" smtClean="0"/>
              <a:t>Task: full lane change as quick as possible</a:t>
            </a:r>
          </a:p>
          <a:p>
            <a:pPr lvl="1"/>
            <a:r>
              <a:rPr lang="en-US" dirty="0" smtClean="0"/>
              <a:t>Lane change width 2 m</a:t>
            </a:r>
          </a:p>
          <a:p>
            <a:pPr lvl="1"/>
            <a:r>
              <a:rPr lang="en-US" dirty="0" smtClean="0"/>
              <a:t>preferably with overshoot</a:t>
            </a:r>
            <a:br>
              <a:rPr lang="en-US" dirty="0" smtClean="0"/>
            </a:br>
            <a:r>
              <a:rPr lang="en-US" dirty="0" smtClean="0"/>
              <a:t>less than 3 m (of reference)</a:t>
            </a:r>
          </a:p>
          <a:p>
            <a:pPr lvl="1"/>
            <a:r>
              <a:rPr lang="en-US" dirty="0" smtClean="0"/>
              <a:t>Manual speed control </a:t>
            </a:r>
            <a:br>
              <a:rPr lang="en-US" dirty="0" smtClean="0"/>
            </a:br>
            <a:r>
              <a:rPr lang="en-US" dirty="0" smtClean="0"/>
              <a:t>(CC if possible)</a:t>
            </a:r>
          </a:p>
          <a:p>
            <a:pPr lvl="1"/>
            <a:r>
              <a:rPr lang="en-US" dirty="0" smtClean="0"/>
              <a:t>Reference point:</a:t>
            </a:r>
            <a:br>
              <a:rPr lang="en-US" dirty="0" smtClean="0"/>
            </a:br>
            <a:r>
              <a:rPr lang="en-US" dirty="0" smtClean="0"/>
              <a:t>front right corner of car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Result: Time needed to reach a lateral shift of 2m for the front right corner (NOT for whole car!)</a:t>
            </a:r>
          </a:p>
          <a:p>
            <a:pPr lvl="1"/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340768"/>
            <a:ext cx="446569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Gerade Verbindung 6"/>
          <p:cNvCxnSpPr/>
          <p:nvPr/>
        </p:nvCxnSpPr>
        <p:spPr>
          <a:xfrm flipH="1">
            <a:off x="7118647" y="3134965"/>
            <a:ext cx="10816" cy="676459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7596336" y="3068960"/>
            <a:ext cx="0" cy="36004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V="1">
            <a:off x="7092280" y="3429000"/>
            <a:ext cx="504056" cy="72008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7092280" y="3068960"/>
            <a:ext cx="52450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>
                <a:solidFill>
                  <a:srgbClr val="FFFF00"/>
                </a:solidFill>
              </a:rPr>
              <a:t>2m</a:t>
            </a:r>
          </a:p>
        </p:txBody>
      </p:sp>
      <p:cxnSp>
        <p:nvCxnSpPr>
          <p:cNvPr id="12" name="Gerade Verbindung 11"/>
          <p:cNvCxnSpPr/>
          <p:nvPr/>
        </p:nvCxnSpPr>
        <p:spPr>
          <a:xfrm flipH="1">
            <a:off x="8092867" y="3068960"/>
            <a:ext cx="7525" cy="55445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V="1">
            <a:off x="7092280" y="3573016"/>
            <a:ext cx="1008112" cy="216024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7431873" y="3620343"/>
            <a:ext cx="52450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>
                <a:solidFill>
                  <a:srgbClr val="FFFF00"/>
                </a:solidFill>
              </a:rPr>
              <a:t>5m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5004048" y="2780928"/>
            <a:ext cx="1440160" cy="21602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/>
        </p:nvSpPr>
        <p:spPr>
          <a:xfrm>
            <a:off x="7596336" y="5373216"/>
            <a:ext cx="1368152" cy="4320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 rot="20119075">
            <a:off x="6618162" y="5077957"/>
            <a:ext cx="936104" cy="459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cxnSp>
        <p:nvCxnSpPr>
          <p:cNvPr id="24" name="Gerade Verbindung 23"/>
          <p:cNvCxnSpPr>
            <a:stCxn id="21" idx="2"/>
          </p:cNvCxnSpPr>
          <p:nvPr/>
        </p:nvCxnSpPr>
        <p:spPr>
          <a:xfrm flipH="1">
            <a:off x="5508104" y="5805264"/>
            <a:ext cx="27723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 flipV="1">
            <a:off x="5580112" y="4725144"/>
            <a:ext cx="0" cy="1152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7442270" y="5315484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endCxn id="21" idx="2"/>
          </p:cNvCxnSpPr>
          <p:nvPr/>
        </p:nvCxnSpPr>
        <p:spPr>
          <a:xfrm flipH="1">
            <a:off x="8169779" y="5301208"/>
            <a:ext cx="2621" cy="50138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8172400" y="4869160"/>
            <a:ext cx="0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2" idx="3"/>
          </p:cNvCxnSpPr>
          <p:nvPr/>
        </p:nvCxnSpPr>
        <p:spPr>
          <a:xfrm flipV="1">
            <a:off x="7511504" y="4941168"/>
            <a:ext cx="300856" cy="1708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8156635" y="4869160"/>
            <a:ext cx="59182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2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933345"/>
            <a:ext cx="3938400" cy="295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Rechteck 31"/>
          <p:cNvSpPr/>
          <p:nvPr/>
        </p:nvSpPr>
        <p:spPr>
          <a:xfrm>
            <a:off x="1547664" y="4581128"/>
            <a:ext cx="1512168" cy="31561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9752" y="-99392"/>
            <a:ext cx="5904136" cy="792088"/>
          </a:xfrm>
        </p:spPr>
        <p:txBody>
          <a:bodyPr/>
          <a:lstStyle/>
          <a:p>
            <a:r>
              <a:rPr lang="de-DE" dirty="0" err="1" smtClean="0"/>
              <a:t>Subjective</a:t>
            </a:r>
            <a:r>
              <a:rPr lang="de-DE" dirty="0" smtClean="0"/>
              <a:t> Tests – Evaluation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980728"/>
            <a:ext cx="393878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22032" y="980728"/>
            <a:ext cx="3938400" cy="295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Gerade Verbindung mit Pfeil 13"/>
          <p:cNvCxnSpPr/>
          <p:nvPr/>
        </p:nvCxnSpPr>
        <p:spPr>
          <a:xfrm flipH="1" flipV="1">
            <a:off x="2771800" y="2060848"/>
            <a:ext cx="1008112" cy="72009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3203848" y="2276872"/>
            <a:ext cx="648072" cy="648072"/>
          </a:xfrm>
          <a:prstGeom prst="rect">
            <a:avLst/>
          </a:prstGeom>
          <a:noFill/>
          <a:ln w="38100">
            <a:solidFill>
              <a:srgbClr val="FF000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2411760" y="2276872"/>
            <a:ext cx="750184" cy="1278178"/>
          </a:xfrm>
          <a:prstGeom prst="rect">
            <a:avLst/>
          </a:prstGeom>
          <a:noFill/>
          <a:ln w="38100">
            <a:solidFill>
              <a:srgbClr val="00B0F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sp>
        <p:nvSpPr>
          <p:cNvPr id="19" name="Inhaltsplatzhalter 2"/>
          <p:cNvSpPr>
            <a:spLocks noGrp="1"/>
          </p:cNvSpPr>
          <p:nvPr>
            <p:ph idx="1"/>
          </p:nvPr>
        </p:nvSpPr>
        <p:spPr>
          <a:xfrm>
            <a:off x="4788024" y="4077072"/>
            <a:ext cx="3708400" cy="2592513"/>
          </a:xfrm>
        </p:spPr>
        <p:txBody>
          <a:bodyPr/>
          <a:lstStyle/>
          <a:p>
            <a:pPr lvl="1">
              <a:buNone/>
            </a:pPr>
            <a:r>
              <a:rPr lang="en-US" u="sng" dirty="0" smtClean="0"/>
              <a:t>Step 1:</a:t>
            </a:r>
            <a:r>
              <a:rPr lang="en-US" dirty="0" smtClean="0"/>
              <a:t> Align approach phase (red), turn coordinates</a:t>
            </a:r>
          </a:p>
          <a:p>
            <a:pPr lvl="1">
              <a:buNone/>
            </a:pPr>
            <a:r>
              <a:rPr lang="en-US" u="sng" dirty="0" smtClean="0"/>
              <a:t>Step 2:</a:t>
            </a:r>
            <a:r>
              <a:rPr lang="en-US" dirty="0" smtClean="0"/>
              <a:t> Check when yaw rate crosses 1°/s for the first time</a:t>
            </a:r>
          </a:p>
          <a:p>
            <a:pPr lvl="1">
              <a:buNone/>
            </a:pPr>
            <a:r>
              <a:rPr lang="en-US" u="sng" dirty="0" smtClean="0"/>
              <a:t>Step 3:</a:t>
            </a:r>
            <a:r>
              <a:rPr lang="en-US" dirty="0" smtClean="0"/>
              <a:t> Check when y crosses 2 m for the first time</a:t>
            </a:r>
          </a:p>
          <a:p>
            <a:pPr lvl="1">
              <a:buNone/>
            </a:pPr>
            <a:r>
              <a:rPr lang="en-US" u="sng" dirty="0" smtClean="0"/>
              <a:t>Step 4:</a:t>
            </a:r>
            <a:r>
              <a:rPr lang="en-US" dirty="0" smtClean="0"/>
              <a:t> Check if lateral position within 2 s is &gt; 3 m</a:t>
            </a:r>
          </a:p>
          <a:p>
            <a:pPr lvl="1">
              <a:buNone/>
            </a:pPr>
            <a:r>
              <a:rPr lang="en-US" u="sng" dirty="0" smtClean="0"/>
              <a:t>Final:</a:t>
            </a:r>
            <a:r>
              <a:rPr lang="en-US" dirty="0" smtClean="0"/>
              <a:t> t</a:t>
            </a:r>
            <a:r>
              <a:rPr lang="en-US" baseline="-25000" dirty="0" smtClean="0"/>
              <a:t>y,2m</a:t>
            </a:r>
          </a:p>
        </p:txBody>
      </p:sp>
      <p:sp>
        <p:nvSpPr>
          <p:cNvPr id="20" name="Rechteck 19"/>
          <p:cNvSpPr/>
          <p:nvPr/>
        </p:nvSpPr>
        <p:spPr>
          <a:xfrm>
            <a:off x="5364088" y="2852936"/>
            <a:ext cx="541056" cy="648072"/>
          </a:xfrm>
          <a:prstGeom prst="rect">
            <a:avLst/>
          </a:prstGeom>
          <a:noFill/>
          <a:ln w="38100">
            <a:solidFill>
              <a:srgbClr val="FF000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5928386" y="1412776"/>
            <a:ext cx="750184" cy="2089818"/>
          </a:xfrm>
          <a:prstGeom prst="rect">
            <a:avLst/>
          </a:prstGeom>
          <a:noFill/>
          <a:ln w="38100">
            <a:solidFill>
              <a:srgbClr val="00B0F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smtClean="0">
              <a:solidFill>
                <a:schemeClr val="tx1"/>
              </a:solidFill>
            </a:endParaRPr>
          </a:p>
        </p:txBody>
      </p:sp>
      <p:sp>
        <p:nvSpPr>
          <p:cNvPr id="23" name="Freihandform 22"/>
          <p:cNvSpPr/>
          <p:nvPr/>
        </p:nvSpPr>
        <p:spPr>
          <a:xfrm>
            <a:off x="3529413" y="1618004"/>
            <a:ext cx="2119357" cy="526990"/>
          </a:xfrm>
          <a:custGeom>
            <a:avLst/>
            <a:gdLst>
              <a:gd name="connsiteX0" fmla="*/ 0 w 2119357"/>
              <a:gd name="connsiteY0" fmla="*/ 287708 h 526990"/>
              <a:gd name="connsiteX1" fmla="*/ 1034041 w 2119357"/>
              <a:gd name="connsiteY1" fmla="*/ 39880 h 526990"/>
              <a:gd name="connsiteX2" fmla="*/ 2119357 w 2119357"/>
              <a:gd name="connsiteY2" fmla="*/ 526990 h 526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9357" h="526990">
                <a:moveTo>
                  <a:pt x="0" y="287708"/>
                </a:moveTo>
                <a:cubicBezTo>
                  <a:pt x="340407" y="143854"/>
                  <a:pt x="680815" y="0"/>
                  <a:pt x="1034041" y="39880"/>
                </a:cubicBezTo>
                <a:cubicBezTo>
                  <a:pt x="1387267" y="79760"/>
                  <a:pt x="2119357" y="526990"/>
                  <a:pt x="2119357" y="526990"/>
                </a:cubicBezTo>
              </a:path>
            </a:pathLst>
          </a:cu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4283968" y="1196752"/>
            <a:ext cx="432048" cy="43204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900" dirty="0" smtClean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5" name="Ellipse 24"/>
          <p:cNvSpPr/>
          <p:nvPr/>
        </p:nvSpPr>
        <p:spPr>
          <a:xfrm>
            <a:off x="971600" y="5589240"/>
            <a:ext cx="432048" cy="43204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900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7" name="Gerade Verbindung mit Pfeil 26"/>
          <p:cNvCxnSpPr>
            <a:stCxn id="25" idx="7"/>
          </p:cNvCxnSpPr>
          <p:nvPr/>
        </p:nvCxnSpPr>
        <p:spPr>
          <a:xfrm flipV="1">
            <a:off x="1340376" y="5373216"/>
            <a:ext cx="135280" cy="2792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/>
          <p:cNvSpPr/>
          <p:nvPr/>
        </p:nvSpPr>
        <p:spPr>
          <a:xfrm>
            <a:off x="1115616" y="4292600"/>
            <a:ext cx="432048" cy="43204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900" dirty="0" smtClean="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31" name="Gerade Verbindung mit Pfeil 30"/>
          <p:cNvCxnSpPr>
            <a:stCxn id="29" idx="5"/>
          </p:cNvCxnSpPr>
          <p:nvPr/>
        </p:nvCxnSpPr>
        <p:spPr>
          <a:xfrm>
            <a:off x="1484392" y="4661376"/>
            <a:ext cx="567328" cy="2077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/>
          <p:nvPr/>
        </p:nvSpPr>
        <p:spPr>
          <a:xfrm>
            <a:off x="3923928" y="4725144"/>
            <a:ext cx="432048" cy="43204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900" dirty="0" smtClean="0">
                <a:solidFill>
                  <a:schemeClr val="tx1"/>
                </a:solidFill>
              </a:rPr>
              <a:t>4</a:t>
            </a:r>
          </a:p>
        </p:txBody>
      </p:sp>
      <p:cxnSp>
        <p:nvCxnSpPr>
          <p:cNvPr id="35" name="Gerade Verbindung mit Pfeil 34"/>
          <p:cNvCxnSpPr>
            <a:endCxn id="32" idx="3"/>
          </p:cNvCxnSpPr>
          <p:nvPr/>
        </p:nvCxnSpPr>
        <p:spPr>
          <a:xfrm flipH="1" flipV="1">
            <a:off x="3042303" y="4768553"/>
            <a:ext cx="881625" cy="1006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pieren 25"/>
          <p:cNvGrpSpPr/>
          <p:nvPr/>
        </p:nvGrpSpPr>
        <p:grpSpPr>
          <a:xfrm>
            <a:off x="1475656" y="4832424"/>
            <a:ext cx="570797" cy="1692920"/>
            <a:chOff x="1475656" y="4832424"/>
            <a:chExt cx="570797" cy="1692920"/>
          </a:xfrm>
        </p:grpSpPr>
        <p:cxnSp>
          <p:nvCxnSpPr>
            <p:cNvPr id="37" name="Gerade Verbindung 36"/>
            <p:cNvCxnSpPr/>
            <p:nvPr/>
          </p:nvCxnSpPr>
          <p:spPr>
            <a:xfrm>
              <a:off x="1533525" y="5113412"/>
              <a:ext cx="0" cy="10081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>
              <a:off x="2009775" y="4832424"/>
              <a:ext cx="0" cy="12778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/>
            <p:nvPr/>
          </p:nvCxnSpPr>
          <p:spPr>
            <a:xfrm flipV="1">
              <a:off x="1538288" y="6086475"/>
              <a:ext cx="471487" cy="4763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hteck 43"/>
            <p:cNvSpPr/>
            <p:nvPr/>
          </p:nvSpPr>
          <p:spPr>
            <a:xfrm>
              <a:off x="1475656" y="6156012"/>
              <a:ext cx="5707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t</a:t>
              </a:r>
              <a:r>
                <a:rPr lang="en-US" baseline="-25000" dirty="0" smtClean="0"/>
                <a:t>y,2m</a:t>
              </a:r>
              <a:endParaRPr lang="de-D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9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– VW Passat 2011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12776"/>
            <a:ext cx="3600000" cy="269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4288" y="1412776"/>
            <a:ext cx="3600000" cy="269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9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005064"/>
            <a:ext cx="3600000" cy="269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400" name="Picture 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63888" y="4005064"/>
            <a:ext cx="3600000" cy="269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feld 11"/>
          <p:cNvSpPr txBox="1"/>
          <p:nvPr/>
        </p:nvSpPr>
        <p:spPr>
          <a:xfrm>
            <a:off x="899592" y="1844824"/>
            <a:ext cx="11208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20 km/h:</a:t>
            </a:r>
            <a:br>
              <a:rPr lang="de-DE" sz="1900" dirty="0" smtClean="0"/>
            </a:br>
            <a:r>
              <a:rPr lang="de-DE" sz="1900" dirty="0" smtClean="0"/>
              <a:t>0.88s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166578" y="1844824"/>
            <a:ext cx="11208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30 km/h:</a:t>
            </a:r>
            <a:br>
              <a:rPr lang="de-DE" sz="1900" dirty="0" smtClean="0"/>
            </a:br>
            <a:r>
              <a:rPr lang="de-DE" sz="1900" dirty="0" smtClean="0"/>
              <a:t>0.78s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55576" y="5661248"/>
            <a:ext cx="11208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40 km/h:</a:t>
            </a:r>
            <a:br>
              <a:rPr lang="de-DE" sz="1900" dirty="0" smtClean="0"/>
            </a:br>
            <a:r>
              <a:rPr lang="de-DE" sz="1900" dirty="0" smtClean="0"/>
              <a:t>0.68s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094570" y="5733256"/>
            <a:ext cx="11208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50 km/h:</a:t>
            </a:r>
            <a:br>
              <a:rPr lang="de-DE" sz="1900" dirty="0" smtClean="0"/>
            </a:br>
            <a:r>
              <a:rPr lang="de-DE" sz="1900" dirty="0" smtClean="0"/>
              <a:t>0.67s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– Different Cars </a:t>
            </a:r>
            <a:r>
              <a:rPr lang="de-DE" dirty="0" err="1" smtClean="0"/>
              <a:t>at</a:t>
            </a:r>
            <a:r>
              <a:rPr lang="de-DE" dirty="0" smtClean="0"/>
              <a:t> 50 km/h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2536" y="1484784"/>
            <a:ext cx="3600000" cy="269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feld 5"/>
          <p:cNvSpPr txBox="1"/>
          <p:nvPr/>
        </p:nvSpPr>
        <p:spPr>
          <a:xfrm>
            <a:off x="215008" y="3501008"/>
            <a:ext cx="166263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Passat: 0.67s</a:t>
            </a: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2200" y="1484784"/>
            <a:ext cx="3600000" cy="269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3276256" y="3501008"/>
            <a:ext cx="141897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GLC: 0.77s</a:t>
            </a: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1484784"/>
            <a:ext cx="3600000" cy="269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feld 9"/>
          <p:cNvSpPr txBox="1"/>
          <p:nvPr/>
        </p:nvSpPr>
        <p:spPr>
          <a:xfrm>
            <a:off x="6372200" y="3429000"/>
            <a:ext cx="137890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Mito: 0.69s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4292600"/>
            <a:ext cx="2880320" cy="2071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 descr="P:\5117010_F1_Notbremssysteme_Pkw\Messdaten\Messdaten Evasive\Manual_2\Media iPhone\IMG_743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8184" y="4292600"/>
            <a:ext cx="2784309" cy="2088232"/>
          </a:xfrm>
          <a:prstGeom prst="rect">
            <a:avLst/>
          </a:prstGeom>
          <a:noFill/>
        </p:spPr>
      </p:pic>
      <p:pic>
        <p:nvPicPr>
          <p:cNvPr id="60421" name="Picture 5" descr="P:\5117010_F1_Notbremssysteme_Pkw\Messdaten\Messdaten Evasive\Manual_2\Media iPhone\IMG_746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79512" y="4292600"/>
            <a:ext cx="2736304" cy="2052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– </a:t>
            </a:r>
            <a:r>
              <a:rPr lang="de-DE" dirty="0" err="1" smtClean="0"/>
              <a:t>Subjective</a:t>
            </a:r>
            <a:r>
              <a:rPr lang="de-DE" dirty="0" smtClean="0"/>
              <a:t> Tests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Last time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r>
              <a:rPr lang="de-DE" dirty="0" smtClean="0"/>
              <a:t> </a:t>
            </a:r>
            <a:r>
              <a:rPr lang="de-DE" dirty="0" err="1" smtClean="0"/>
              <a:t>decreases</a:t>
            </a:r>
            <a:r>
              <a:rPr lang="de-DE" dirty="0" smtClean="0"/>
              <a:t> </a:t>
            </a:r>
            <a:r>
              <a:rPr lang="de-DE" dirty="0" err="1" smtClean="0"/>
              <a:t>slightly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speed</a:t>
            </a:r>
            <a:endParaRPr lang="de-DE" dirty="0" smtClean="0"/>
          </a:p>
          <a:p>
            <a:pPr lvl="1"/>
            <a:r>
              <a:rPr lang="de-DE" dirty="0" smtClean="0"/>
              <a:t>Last time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steer</a:t>
            </a:r>
            <a:r>
              <a:rPr lang="de-DE" dirty="0" smtClean="0"/>
              <a:t> </a:t>
            </a:r>
            <a:r>
              <a:rPr lang="de-DE" dirty="0" err="1" smtClean="0"/>
              <a:t>seems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increase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vehicle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endParaRPr lang="de-DE" dirty="0" smtClean="0"/>
          </a:p>
          <a:p>
            <a:pPr lvl="1"/>
            <a:r>
              <a:rPr lang="de-DE" dirty="0" err="1" smtClean="0"/>
              <a:t>Subjective</a:t>
            </a:r>
            <a:r>
              <a:rPr lang="de-DE" dirty="0" smtClean="0"/>
              <a:t> Tests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yaw</a:t>
            </a:r>
            <a:r>
              <a:rPr lang="de-DE" dirty="0" smtClean="0"/>
              <a:t> rate = 1°/s</a:t>
            </a:r>
          </a:p>
          <a:p>
            <a:pPr lvl="1"/>
            <a:r>
              <a:rPr lang="de-DE" dirty="0" smtClean="0"/>
              <a:t>Response </a:t>
            </a:r>
            <a:r>
              <a:rPr lang="de-DE" dirty="0" err="1" smtClean="0"/>
              <a:t>from</a:t>
            </a:r>
            <a:r>
              <a:rPr lang="de-DE" dirty="0" smtClean="0"/>
              <a:t> 1° </a:t>
            </a:r>
            <a:r>
              <a:rPr lang="de-DE" dirty="0" err="1" smtClean="0"/>
              <a:t>steering</a:t>
            </a:r>
            <a:r>
              <a:rPr lang="de-DE" dirty="0" smtClean="0"/>
              <a:t> angle </a:t>
            </a:r>
            <a:r>
              <a:rPr lang="de-DE" dirty="0" err="1" smtClean="0"/>
              <a:t>to</a:t>
            </a:r>
            <a:r>
              <a:rPr lang="de-DE" dirty="0" smtClean="0"/>
              <a:t> 1°/s </a:t>
            </a:r>
            <a:r>
              <a:rPr lang="de-DE" dirty="0" err="1" smtClean="0"/>
              <a:t>yaw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objective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endParaRPr lang="de-DE" dirty="0" smtClean="0"/>
          </a:p>
          <a:p>
            <a:pPr lvl="1"/>
            <a:r>
              <a:rPr lang="de-DE" dirty="0" err="1" smtClean="0"/>
              <a:t>Theoretical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(10 m/s², 2m)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never</a:t>
            </a:r>
            <a:r>
              <a:rPr lang="de-DE" dirty="0" smtClean="0"/>
              <a:t> </a:t>
            </a:r>
            <a:r>
              <a:rPr lang="de-DE" dirty="0" err="1" smtClean="0"/>
              <a:t>reached</a:t>
            </a: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07505" y="3645024"/>
          <a:ext cx="903649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055"/>
                <a:gridCol w="1004055"/>
                <a:gridCol w="1004055"/>
                <a:gridCol w="1004055"/>
                <a:gridCol w="1004055"/>
                <a:gridCol w="1004055"/>
                <a:gridCol w="1004055"/>
                <a:gridCol w="1004055"/>
                <a:gridCol w="1004055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Passat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GLC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Mito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Theory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Passat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GLC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Mito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Theory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20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0.88</a:t>
                      </a:r>
                      <a:r>
                        <a:rPr lang="de-DE" baseline="0" dirty="0" smtClean="0"/>
                        <a:t>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0.63</a:t>
                      </a:r>
                      <a:r>
                        <a:rPr lang="de-DE" baseline="0" dirty="0" smtClean="0"/>
                        <a:t>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4.89</a:t>
                      </a:r>
                      <a:r>
                        <a:rPr lang="de-DE" baseline="0" dirty="0" smtClean="0"/>
                        <a:t> 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3.5 m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30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0.78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0.63</a:t>
                      </a:r>
                      <a:r>
                        <a:rPr lang="de-DE" baseline="0" dirty="0" smtClean="0"/>
                        <a:t> s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6.5 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5.25</a:t>
                      </a:r>
                      <a:r>
                        <a:rPr lang="de-DE" baseline="0" dirty="0" smtClean="0"/>
                        <a:t> m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40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0.68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0.63</a:t>
                      </a:r>
                      <a:r>
                        <a:rPr lang="de-DE" baseline="0" dirty="0" smtClean="0"/>
                        <a:t> s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7.56 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7 m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50 km/h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0.67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0.77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0.69 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0.63</a:t>
                      </a:r>
                      <a:r>
                        <a:rPr lang="de-DE" baseline="0" dirty="0" smtClean="0"/>
                        <a:t> s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9.31 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10.69m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9.58 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8.75 m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2086057" y="3260303"/>
            <a:ext cx="205697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Last time </a:t>
            </a:r>
            <a:r>
              <a:rPr lang="de-DE" sz="1900" dirty="0" err="1" smtClean="0"/>
              <a:t>to</a:t>
            </a:r>
            <a:r>
              <a:rPr lang="de-DE" sz="1900" dirty="0" smtClean="0"/>
              <a:t> </a:t>
            </a:r>
            <a:r>
              <a:rPr lang="de-DE" sz="1900" dirty="0" err="1" smtClean="0"/>
              <a:t>steer</a:t>
            </a:r>
            <a:endParaRPr lang="de-DE" sz="1900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5868144" y="3260303"/>
            <a:ext cx="250581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dirty="0" smtClean="0"/>
              <a:t>Last </a:t>
            </a:r>
            <a:r>
              <a:rPr lang="de-DE" sz="1900" dirty="0" err="1" smtClean="0"/>
              <a:t>distance</a:t>
            </a:r>
            <a:r>
              <a:rPr lang="de-DE" sz="1900" dirty="0" smtClean="0"/>
              <a:t> </a:t>
            </a:r>
            <a:r>
              <a:rPr lang="de-DE" sz="1900" dirty="0" err="1" smtClean="0"/>
              <a:t>to</a:t>
            </a:r>
            <a:r>
              <a:rPr lang="de-DE" sz="1900" dirty="0" smtClean="0"/>
              <a:t> </a:t>
            </a:r>
            <a:r>
              <a:rPr lang="de-DE" sz="1900" dirty="0" err="1" smtClean="0"/>
              <a:t>steer</a:t>
            </a:r>
            <a:endParaRPr lang="de-DE" sz="1900" dirty="0" smtClean="0"/>
          </a:p>
        </p:txBody>
      </p:sp>
      <p:sp>
        <p:nvSpPr>
          <p:cNvPr id="8" name="Textfeld 7"/>
          <p:cNvSpPr txBox="1"/>
          <p:nvPr/>
        </p:nvSpPr>
        <p:spPr>
          <a:xfrm>
            <a:off x="2267744" y="5564559"/>
            <a:ext cx="461652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900" b="1" dirty="0" smtClean="0">
                <a:solidFill>
                  <a:srgbClr val="FF0000"/>
                </a:solidFill>
              </a:rPr>
              <a:t>Table </a:t>
            </a:r>
            <a:r>
              <a:rPr lang="de-DE" sz="1900" b="1" dirty="0" err="1" smtClean="0">
                <a:solidFill>
                  <a:srgbClr val="FF0000"/>
                </a:solidFill>
              </a:rPr>
              <a:t>does</a:t>
            </a:r>
            <a:r>
              <a:rPr lang="de-DE" sz="1900" b="1" dirty="0" smtClean="0">
                <a:solidFill>
                  <a:srgbClr val="FF0000"/>
                </a:solidFill>
              </a:rPr>
              <a:t> not </a:t>
            </a:r>
            <a:r>
              <a:rPr lang="de-DE" sz="1900" b="1" dirty="0" err="1" smtClean="0">
                <a:solidFill>
                  <a:srgbClr val="FF0000"/>
                </a:solidFill>
              </a:rPr>
              <a:t>include</a:t>
            </a:r>
            <a:r>
              <a:rPr lang="de-DE" sz="1900" b="1" dirty="0" smtClean="0">
                <a:solidFill>
                  <a:srgbClr val="FF0000"/>
                </a:solidFill>
              </a:rPr>
              <a:t> </a:t>
            </a:r>
            <a:r>
              <a:rPr lang="de-DE" sz="1900" b="1" dirty="0" err="1" smtClean="0">
                <a:solidFill>
                  <a:srgbClr val="FF0000"/>
                </a:solidFill>
              </a:rPr>
              <a:t>response</a:t>
            </a:r>
            <a:r>
              <a:rPr lang="de-DE" sz="1900" b="1" dirty="0" smtClean="0">
                <a:solidFill>
                  <a:srgbClr val="FF0000"/>
                </a:solidFill>
              </a:rPr>
              <a:t> time!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764704"/>
            <a:ext cx="8435975" cy="548680"/>
          </a:xfrm>
        </p:spPr>
        <p:txBody>
          <a:bodyPr/>
          <a:lstStyle/>
          <a:p>
            <a:r>
              <a:rPr lang="de-DE" dirty="0" err="1" smtClean="0"/>
              <a:t>Objective</a:t>
            </a:r>
            <a:r>
              <a:rPr lang="de-DE" dirty="0" smtClean="0"/>
              <a:t> Tests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4509120"/>
            <a:ext cx="7344816" cy="3123456"/>
          </a:xfrm>
        </p:spPr>
        <p:txBody>
          <a:bodyPr/>
          <a:lstStyle/>
          <a:p>
            <a:r>
              <a:rPr lang="de-DE" dirty="0" smtClean="0"/>
              <a:t>Task: Robot programmed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lane</a:t>
            </a:r>
            <a:r>
              <a:rPr lang="de-DE" dirty="0" smtClean="0"/>
              <a:t>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err="1" smtClean="0"/>
              <a:t>maneuver</a:t>
            </a:r>
            <a:r>
              <a:rPr lang="de-DE" dirty="0" smtClean="0"/>
              <a:t> 0.9/1.0/1.1 s</a:t>
            </a:r>
          </a:p>
          <a:p>
            <a:r>
              <a:rPr lang="de-DE" dirty="0" smtClean="0"/>
              <a:t>Lane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err="1" smtClean="0"/>
              <a:t>width</a:t>
            </a:r>
            <a:r>
              <a:rPr lang="de-DE" dirty="0" smtClean="0"/>
              <a:t>: 2m</a:t>
            </a:r>
          </a:p>
          <a:p>
            <a:r>
              <a:rPr lang="de-DE" dirty="0" smtClean="0"/>
              <a:t>Robot </a:t>
            </a:r>
            <a:r>
              <a:rPr lang="de-DE" dirty="0" err="1" smtClean="0"/>
              <a:t>peak</a:t>
            </a:r>
            <a:r>
              <a:rPr lang="de-DE" dirty="0" smtClean="0"/>
              <a:t> </a:t>
            </a:r>
            <a:r>
              <a:rPr lang="de-DE" dirty="0" err="1" smtClean="0"/>
              <a:t>torque</a:t>
            </a:r>
            <a:r>
              <a:rPr lang="de-DE" dirty="0" smtClean="0"/>
              <a:t>: 15 </a:t>
            </a:r>
            <a:r>
              <a:rPr lang="de-DE" dirty="0" err="1" smtClean="0"/>
              <a:t>Nm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i="1" dirty="0" smtClean="0"/>
              <a:t>(ABD SR15+CBAR Robot System)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Evaluation: </a:t>
            </a:r>
          </a:p>
          <a:p>
            <a:r>
              <a:rPr lang="de-DE" u="sng" dirty="0" err="1" smtClean="0">
                <a:sym typeface="Wingdings" pitchFamily="2" charset="2"/>
              </a:rPr>
              <a:t>Steering</a:t>
            </a:r>
            <a:r>
              <a:rPr lang="de-DE" u="sng" dirty="0" smtClean="0">
                <a:sym typeface="Wingdings" pitchFamily="2" charset="2"/>
              </a:rPr>
              <a:t> Rate &gt; 10°/s  y &gt; 2m (</a:t>
            </a:r>
            <a:r>
              <a:rPr lang="de-DE" u="sng" dirty="0" err="1" smtClean="0">
                <a:sym typeface="Wingdings" pitchFamily="2" charset="2"/>
              </a:rPr>
              <a:t>new</a:t>
            </a:r>
            <a:r>
              <a:rPr lang="de-DE" u="sng" dirty="0" smtClean="0">
                <a:sym typeface="Wingdings" pitchFamily="2" charset="2"/>
              </a:rPr>
              <a:t>)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DCB0-BB9D-4528-9BB8-81F1CCB1C565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37890" name="Picture 2" descr="T:\Forschung\AEBS_Pkw_Regulation\Bilder\IMG_59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2555777" y="1412776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VI_PowerPoint_Systemschrift_englisch (2)">
  <a:themeElements>
    <a:clrScheme name="BMVBS">
      <a:dk1>
        <a:sysClr val="windowText" lastClr="000000"/>
      </a:dk1>
      <a:lt1>
        <a:sysClr val="window" lastClr="FFFFFF"/>
      </a:lt1>
      <a:dk2>
        <a:srgbClr val="004F80"/>
      </a:dk2>
      <a:lt2>
        <a:srgbClr val="D8D8D8"/>
      </a:lt2>
      <a:accent1>
        <a:srgbClr val="004F80"/>
      </a:accent1>
      <a:accent2>
        <a:srgbClr val="595959"/>
      </a:accent2>
      <a:accent3>
        <a:srgbClr val="7F7F7F"/>
      </a:accent3>
      <a:accent4>
        <a:srgbClr val="BFBFBF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TimesAria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9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9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Headline 34 Pt</Template>
  <TotalTime>0</TotalTime>
  <Words>1044</Words>
  <Application>Microsoft Office PowerPoint</Application>
  <PresentationFormat>Bildschirmpräsentation (4:3)</PresentationFormat>
  <Paragraphs>260</Paragraphs>
  <Slides>17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BMVI_PowerPoint_Systemschrift_englisch (2)</vt:lpstr>
      <vt:lpstr>Objekt-Manager-Shellobjekt</vt:lpstr>
      <vt:lpstr>Formel</vt:lpstr>
      <vt:lpstr>AEB Car-Car and Pedestrian: Last Point To Steer  For Various Cars and Speeds</vt:lpstr>
      <vt:lpstr>Recap:  Last Point to Steer (Theory)</vt:lpstr>
      <vt:lpstr>Goals and Methodology</vt:lpstr>
      <vt:lpstr>Subjective Tests - Concept</vt:lpstr>
      <vt:lpstr>Subjective Tests – Evaluation</vt:lpstr>
      <vt:lpstr>Results – VW Passat 2011</vt:lpstr>
      <vt:lpstr>Results – Different Cars at 50 km/h</vt:lpstr>
      <vt:lpstr>Results – Subjective Tests</vt:lpstr>
      <vt:lpstr>Objective Tests</vt:lpstr>
      <vt:lpstr>Results – Objective Tests</vt:lpstr>
      <vt:lpstr>Results and Discussion – Last Time To Steer</vt:lpstr>
      <vt:lpstr>Videos</vt:lpstr>
      <vt:lpstr>German Position wrt Last Point To Steer</vt:lpstr>
      <vt:lpstr>AEBS Pedestrian – Performance Req‘s</vt:lpstr>
      <vt:lpstr>Comparison: Critical-Area-Approach vs. LPS</vt:lpstr>
      <vt:lpstr>Speed Reduction Requirements –  0.9 and 0.72s Brake Timing</vt:lpstr>
      <vt:lpstr>Deaction of AEBS-M1 – German Position</vt:lpstr>
    </vt:vector>
  </TitlesOfParts>
  <Company>BASt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AEB Car-Car and Pedestrian: Achievable Speed Reductions for Legislation 2020+</dc:title>
  <dc:creator>seiniger</dc:creator>
  <cp:lastModifiedBy>seiniger</cp:lastModifiedBy>
  <cp:revision>93</cp:revision>
  <dcterms:created xsi:type="dcterms:W3CDTF">2017-01-31T14:45:48Z</dcterms:created>
  <dcterms:modified xsi:type="dcterms:W3CDTF">2018-05-16T00:41:25Z</dcterms:modified>
</cp:coreProperties>
</file>