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162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814B4-6122-470E-8BAD-FB3DC17D9E56}" type="datetimeFigureOut">
              <a:rPr kumimoji="1" lang="ja-JP" altLang="en-US" smtClean="0"/>
              <a:t>2018/5/2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423333"/>
            <a:ext cx="7772400" cy="770467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Structur</a:t>
            </a:r>
            <a:r>
              <a:rPr lang="en-US" altLang="ja-JP" sz="2800" dirty="0"/>
              <a:t>e of Informal Group </a:t>
            </a:r>
            <a:br>
              <a:rPr lang="en-US" altLang="ja-JP" sz="2800" dirty="0"/>
            </a:br>
            <a:r>
              <a:rPr lang="en-US" altLang="ja-JP" sz="2800" dirty="0"/>
              <a:t>on Assessment of Automated Vehicles (</a:t>
            </a:r>
            <a:r>
              <a:rPr lang="en-US" altLang="ja-JP" sz="2800" dirty="0" err="1"/>
              <a:t>AutoVeh</a:t>
            </a:r>
            <a:r>
              <a:rPr lang="en-US" altLang="ja-JP" sz="2800" dirty="0"/>
              <a:t>)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3361266" y="1557867"/>
            <a:ext cx="2142067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WP.29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57599" y="2474384"/>
            <a:ext cx="154940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ITS/AD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244172" y="3326853"/>
            <a:ext cx="2419350" cy="998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>
                <a:solidFill>
                  <a:schemeClr val="tx1"/>
                </a:solidFill>
              </a:rPr>
              <a:t>AutoVeh</a:t>
            </a:r>
            <a:r>
              <a:rPr lang="en-US" altLang="ja-JP" dirty="0">
                <a:solidFill>
                  <a:schemeClr val="tx1"/>
                </a:solidFill>
              </a:rPr>
              <a:t> Task Force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Chair – </a:t>
            </a:r>
            <a:r>
              <a:rPr kumimoji="1" lang="en-US" altLang="ja-JP" sz="1400" dirty="0" err="1">
                <a:solidFill>
                  <a:schemeClr val="tx1"/>
                </a:solidFill>
              </a:rPr>
              <a:t>Mr</a:t>
            </a:r>
            <a:r>
              <a:rPr kumimoji="1" lang="en-US" altLang="ja-JP" sz="1400" dirty="0">
                <a:solidFill>
                  <a:schemeClr val="tx1"/>
                </a:solidFill>
              </a:rPr>
              <a:t> Yarnold. UK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Secretary </a:t>
            </a:r>
            <a:r>
              <a:rPr lang="en-US" altLang="ja-JP" sz="1400" dirty="0" err="1">
                <a:solidFill>
                  <a:schemeClr val="tx1"/>
                </a:solidFill>
              </a:rPr>
              <a:t>Mr</a:t>
            </a:r>
            <a:r>
              <a:rPr lang="en-US" altLang="ja-JP" sz="1400" dirty="0">
                <a:solidFill>
                  <a:schemeClr val="tx1"/>
                </a:solidFill>
              </a:rPr>
              <a:t> </a:t>
            </a:r>
            <a:r>
              <a:rPr lang="en-US" altLang="ja-JP" sz="1400" dirty="0" err="1">
                <a:solidFill>
                  <a:schemeClr val="tx1"/>
                </a:solidFill>
              </a:rPr>
              <a:t>Alburno</a:t>
            </a:r>
            <a:r>
              <a:rPr lang="en-US" altLang="ja-JP" sz="1400" dirty="0">
                <a:solidFill>
                  <a:schemeClr val="tx1"/>
                </a:solidFill>
              </a:rPr>
              <a:t>. </a:t>
            </a:r>
            <a:r>
              <a:rPr lang="en-US" altLang="ja-JP" sz="1400" dirty="0" err="1">
                <a:solidFill>
                  <a:schemeClr val="tx1"/>
                </a:solidFill>
              </a:rPr>
              <a:t>Clepa</a:t>
            </a:r>
            <a:r>
              <a:rPr lang="en-US" altLang="ja-JP" sz="1400" dirty="0">
                <a:solidFill>
                  <a:schemeClr val="tx1"/>
                </a:solidFill>
              </a:rPr>
              <a:t>.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1510" y="4797979"/>
            <a:ext cx="2839996" cy="1125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Physical Certification Tests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 &amp; Audit SG-1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Chair – Mr Onoda. Japan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Secretary – Mr </a:t>
            </a:r>
            <a:r>
              <a:rPr lang="en-GB" sz="1400" dirty="0" err="1">
                <a:solidFill>
                  <a:schemeClr val="tx1"/>
                </a:solidFill>
              </a:rPr>
              <a:t>Oshita</a:t>
            </a:r>
            <a:r>
              <a:rPr lang="en-GB" sz="1400" dirty="0">
                <a:solidFill>
                  <a:schemeClr val="tx1"/>
                </a:solidFill>
              </a:rPr>
              <a:t>. OICA</a:t>
            </a:r>
          </a:p>
        </p:txBody>
      </p:sp>
      <p:cxnSp>
        <p:nvCxnSpPr>
          <p:cNvPr id="10" name="直線コネクタ 9"/>
          <p:cNvCxnSpPr>
            <a:stCxn id="4" idx="2"/>
            <a:endCxn id="5" idx="0"/>
          </p:cNvCxnSpPr>
          <p:nvPr/>
        </p:nvCxnSpPr>
        <p:spPr>
          <a:xfrm flipH="1">
            <a:off x="4432299" y="2142067"/>
            <a:ext cx="1" cy="332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cxnSpLocks/>
            <a:stCxn id="5" idx="2"/>
          </p:cNvCxnSpPr>
          <p:nvPr/>
        </p:nvCxnSpPr>
        <p:spPr>
          <a:xfrm>
            <a:off x="4432299" y="3058584"/>
            <a:ext cx="6351" cy="272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cxnSpLocks/>
          </p:cNvCxnSpPr>
          <p:nvPr/>
        </p:nvCxnSpPr>
        <p:spPr>
          <a:xfrm rot="5400000">
            <a:off x="3031060" y="3390390"/>
            <a:ext cx="472840" cy="234233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08479" y="2483104"/>
            <a:ext cx="154940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Groupes de Rapporteurs (GRs)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11508" y="2377990"/>
            <a:ext cx="116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cooperation</a:t>
            </a:r>
            <a:endParaRPr lang="ja-JP" altLang="en-US" sz="1400" dirty="0"/>
          </a:p>
        </p:txBody>
      </p:sp>
      <p:sp>
        <p:nvSpPr>
          <p:cNvPr id="19" name="左右矢印 18"/>
          <p:cNvSpPr/>
          <p:nvPr/>
        </p:nvSpPr>
        <p:spPr>
          <a:xfrm>
            <a:off x="1857364" y="2573473"/>
            <a:ext cx="1791882" cy="224587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カギ線コネクタ 19"/>
          <p:cNvCxnSpPr>
            <a:cxnSpLocks/>
            <a:stCxn id="4" idx="1"/>
            <a:endCxn id="13" idx="0"/>
          </p:cNvCxnSpPr>
          <p:nvPr/>
        </p:nvCxnSpPr>
        <p:spPr>
          <a:xfrm rot="10800000" flipV="1">
            <a:off x="1083180" y="1849966"/>
            <a:ext cx="2278087" cy="6331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左右矢印 18"/>
          <p:cNvSpPr/>
          <p:nvPr/>
        </p:nvSpPr>
        <p:spPr>
          <a:xfrm rot="734973">
            <a:off x="1841708" y="3121662"/>
            <a:ext cx="1397024" cy="201189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17"/>
          <p:cNvSpPr txBox="1"/>
          <p:nvPr/>
        </p:nvSpPr>
        <p:spPr>
          <a:xfrm rot="778777">
            <a:off x="2213159" y="2930029"/>
            <a:ext cx="73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Liaison</a:t>
            </a:r>
            <a:endParaRPr lang="ja-JP" altLang="en-US" sz="1400" dirty="0"/>
          </a:p>
        </p:txBody>
      </p:sp>
      <p:sp>
        <p:nvSpPr>
          <p:cNvPr id="24" name="正方形/長方形 6"/>
          <p:cNvSpPr/>
          <p:nvPr/>
        </p:nvSpPr>
        <p:spPr>
          <a:xfrm>
            <a:off x="5115697" y="4798773"/>
            <a:ext cx="2535422" cy="11251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Real World Test Drive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SG-2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Chair – Mr Striekwold. NL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Secretary – Mr Gouse. SAE</a:t>
            </a:r>
          </a:p>
        </p:txBody>
      </p:sp>
      <p:sp>
        <p:nvSpPr>
          <p:cNvPr id="29" name="左右矢印 18"/>
          <p:cNvSpPr/>
          <p:nvPr/>
        </p:nvSpPr>
        <p:spPr>
          <a:xfrm rot="5400000">
            <a:off x="401880" y="3662459"/>
            <a:ext cx="1391499" cy="201189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6136695" y="4559059"/>
            <a:ext cx="4183" cy="23892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17"/>
          <p:cNvSpPr txBox="1"/>
          <p:nvPr/>
        </p:nvSpPr>
        <p:spPr>
          <a:xfrm>
            <a:off x="1237609" y="3646453"/>
            <a:ext cx="73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Liaison</a:t>
            </a:r>
            <a:endParaRPr lang="ja-JP" alt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429918" y="4560765"/>
            <a:ext cx="1706777" cy="79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2450" y="6076805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 Task Force shall start with discussions on urban and higher speed applications  (exact wording to be confirmed) for high level and state of the art automated driving function.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2450" y="4463146"/>
            <a:ext cx="7349490" cy="1626723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CD8E64-6E61-4E34-A9DB-2BE319D57174}"/>
              </a:ext>
            </a:extLst>
          </p:cNvPr>
          <p:cNvSpPr txBox="1"/>
          <p:nvPr/>
        </p:nvSpPr>
        <p:spPr>
          <a:xfrm>
            <a:off x="7106194" y="130629"/>
            <a:ext cx="177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/>
              <a:t>TFAV-01-05</a:t>
            </a:r>
          </a:p>
        </p:txBody>
      </p:sp>
    </p:spTree>
    <p:extLst>
      <p:ext uri="{BB962C8B-B14F-4D97-AF65-F5344CB8AC3E}">
        <p14:creationId xmlns:p14="http://schemas.microsoft.com/office/powerpoint/2010/main" val="32672734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34039A2A-3895-4949-B29D-8D448C160BB3}" vid="{F25AFA44-C9FE-45E3-B143-D19B236927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269</TotalTime>
  <Words>103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テーマ1</vt:lpstr>
      <vt:lpstr>Structure of Informal Group  on Assessment of Automated Vehicles (AutoVeh)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Sekine</dc:creator>
  <cp:lastModifiedBy>Paolo Alburno</cp:lastModifiedBy>
  <cp:revision>32</cp:revision>
  <cp:lastPrinted>2018-03-27T11:06:56Z</cp:lastPrinted>
  <dcterms:created xsi:type="dcterms:W3CDTF">2018-02-16T02:33:41Z</dcterms:created>
  <dcterms:modified xsi:type="dcterms:W3CDTF">2018-05-02T12:08:39Z</dcterms:modified>
</cp:coreProperties>
</file>