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9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66"/>
      </p:cViewPr>
      <p:guideLst>
        <p:guide orient="horz" pos="1389"/>
        <p:guide pos="3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26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62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95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18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632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73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95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731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18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00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5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FD3A-7D18-4D9F-8704-3B016C5DEFBA}" type="datetimeFigureOut">
              <a:rPr lang="de-DE" smtClean="0"/>
              <a:t>17.10.2018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8F6CB-211C-435A-845F-A1609AECB2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5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46"/>
          <p:cNvSpPr txBox="1">
            <a:spLocks noChangeArrowheads="1"/>
          </p:cNvSpPr>
          <p:nvPr/>
        </p:nvSpPr>
        <p:spPr bwMode="auto">
          <a:xfrm>
            <a:off x="7264400" y="360958"/>
            <a:ext cx="1282700" cy="307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FontTx/>
              <a:buNone/>
            </a:pPr>
            <a:r>
              <a:rPr lang="en-GB" altLang="de-DE" sz="1400"/>
              <a:t>ACSF-19-10</a:t>
            </a:r>
          </a:p>
        </p:txBody>
      </p:sp>
      <p:sp>
        <p:nvSpPr>
          <p:cNvPr id="5" name="Textfeld 46"/>
          <p:cNvSpPr txBox="1">
            <a:spLocks noChangeArrowheads="1"/>
          </p:cNvSpPr>
          <p:nvPr/>
        </p:nvSpPr>
        <p:spPr bwMode="auto">
          <a:xfrm>
            <a:off x="346075" y="360958"/>
            <a:ext cx="2425700" cy="307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de-DE" sz="1400"/>
              <a:t>Submitted by the Secretary</a:t>
            </a:r>
          </a:p>
        </p:txBody>
      </p:sp>
      <p:cxnSp>
        <p:nvCxnSpPr>
          <p:cNvPr id="102" name="Gerade Verbindung mit Pfeil 101"/>
          <p:cNvCxnSpPr/>
          <p:nvPr/>
        </p:nvCxnSpPr>
        <p:spPr>
          <a:xfrm>
            <a:off x="1555750" y="3761383"/>
            <a:ext cx="6840538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03" name="Gerade Verbindung 102"/>
          <p:cNvCxnSpPr>
            <a:stCxn id="104" idx="2"/>
          </p:cNvCxnSpPr>
          <p:nvPr/>
        </p:nvCxnSpPr>
        <p:spPr>
          <a:xfrm flipH="1">
            <a:off x="1852613" y="3302595"/>
            <a:ext cx="6350" cy="70802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04" name="Textfeld 9"/>
          <p:cNvSpPr txBox="1">
            <a:spLocks noChangeArrowheads="1"/>
          </p:cNvSpPr>
          <p:nvPr/>
        </p:nvSpPr>
        <p:spPr bwMode="auto">
          <a:xfrm>
            <a:off x="1139825" y="2778720"/>
            <a:ext cx="1439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Transition demand</a:t>
            </a:r>
          </a:p>
        </p:txBody>
      </p:sp>
      <p:cxnSp>
        <p:nvCxnSpPr>
          <p:cNvPr id="105" name="Gerade Verbindung 104"/>
          <p:cNvCxnSpPr/>
          <p:nvPr/>
        </p:nvCxnSpPr>
        <p:spPr>
          <a:xfrm flipH="1">
            <a:off x="6019800" y="3234333"/>
            <a:ext cx="7938" cy="6715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06" name="Textfeld 12"/>
          <p:cNvSpPr txBox="1">
            <a:spLocks noChangeArrowheads="1"/>
          </p:cNvSpPr>
          <p:nvPr/>
        </p:nvSpPr>
        <p:spPr bwMode="auto">
          <a:xfrm>
            <a:off x="5318125" y="2823170"/>
            <a:ext cx="1439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600">
                <a:solidFill>
                  <a:prstClr val="black"/>
                </a:solidFill>
                <a:cs typeface="Arial" charset="0"/>
              </a:rPr>
              <a:t>“No driver”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1834274" y="2181501"/>
            <a:ext cx="4167502" cy="338554"/>
          </a:xfrm>
          <a:prstGeom prst="rect">
            <a:avLst/>
          </a:prstGeom>
          <a:gradFill flip="none" rotWithShape="1">
            <a:gsLst>
              <a:gs pos="0">
                <a:srgbClr val="004F80">
                  <a:tint val="66000"/>
                  <a:satMod val="160000"/>
                </a:srgbClr>
              </a:gs>
              <a:gs pos="50000">
                <a:srgbClr val="004F80">
                  <a:tint val="44500"/>
                  <a:satMod val="160000"/>
                </a:srgbClr>
              </a:gs>
              <a:gs pos="100000">
                <a:srgbClr val="004F8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/>
                <a:cs typeface="Arial" charset="0"/>
              </a:rPr>
              <a:t>Transition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466725" y="2251670"/>
            <a:ext cx="936625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Phase:</a:t>
            </a:r>
          </a:p>
        </p:txBody>
      </p:sp>
      <p:sp>
        <p:nvSpPr>
          <p:cNvPr id="109" name="Textfeld 108"/>
          <p:cNvSpPr txBox="1"/>
          <p:nvPr/>
        </p:nvSpPr>
        <p:spPr>
          <a:xfrm>
            <a:off x="6001777" y="2181501"/>
            <a:ext cx="2376264" cy="338554"/>
          </a:xfrm>
          <a:prstGeom prst="rect">
            <a:avLst/>
          </a:prstGeom>
          <a:gradFill flip="none" rotWithShape="1">
            <a:gsLst>
              <a:gs pos="0">
                <a:srgbClr val="004F80">
                  <a:tint val="66000"/>
                  <a:satMod val="160000"/>
                </a:srgbClr>
              </a:gs>
              <a:gs pos="50000">
                <a:srgbClr val="004F80">
                  <a:tint val="44500"/>
                  <a:satMod val="160000"/>
                </a:srgbClr>
              </a:gs>
              <a:gs pos="100000">
                <a:srgbClr val="004F8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/>
                <a:cs typeface="Arial" charset="0"/>
              </a:rPr>
              <a:t>Risk reduction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467023" y="3606569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Event:</a:t>
            </a:r>
          </a:p>
        </p:txBody>
      </p:sp>
      <p:cxnSp>
        <p:nvCxnSpPr>
          <p:cNvPr id="111" name="Gerade Verbindung 110"/>
          <p:cNvCxnSpPr/>
          <p:nvPr/>
        </p:nvCxnSpPr>
        <p:spPr>
          <a:xfrm>
            <a:off x="3571875" y="3689945"/>
            <a:ext cx="0" cy="2159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2" name="Gerade Verbindung 111"/>
          <p:cNvCxnSpPr/>
          <p:nvPr/>
        </p:nvCxnSpPr>
        <p:spPr>
          <a:xfrm>
            <a:off x="3644900" y="3686770"/>
            <a:ext cx="0" cy="2159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3" name="Gerade Verbindung 112"/>
          <p:cNvCxnSpPr/>
          <p:nvPr/>
        </p:nvCxnSpPr>
        <p:spPr>
          <a:xfrm>
            <a:off x="3716338" y="3689945"/>
            <a:ext cx="0" cy="2159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14" name="Textfeld 21"/>
          <p:cNvSpPr txBox="1">
            <a:spLocks noChangeArrowheads="1"/>
          </p:cNvSpPr>
          <p:nvPr/>
        </p:nvSpPr>
        <p:spPr bwMode="auto">
          <a:xfrm>
            <a:off x="2787650" y="3947120"/>
            <a:ext cx="172878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First alert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(haptic &amp; acoustic)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900" i="1">
                <a:solidFill>
                  <a:prstClr val="black"/>
                </a:solidFill>
                <a:cs typeface="Arial" charset="0"/>
              </a:rPr>
              <a:t>(e.g. brake jerks)</a:t>
            </a:r>
          </a:p>
        </p:txBody>
      </p:sp>
      <p:cxnSp>
        <p:nvCxnSpPr>
          <p:cNvPr id="115" name="Gerade Verbindung 114"/>
          <p:cNvCxnSpPr/>
          <p:nvPr/>
        </p:nvCxnSpPr>
        <p:spPr>
          <a:xfrm>
            <a:off x="5145088" y="3656608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6" name="Gerade Verbindung 115"/>
          <p:cNvCxnSpPr/>
          <p:nvPr/>
        </p:nvCxnSpPr>
        <p:spPr>
          <a:xfrm>
            <a:off x="5216525" y="3655020"/>
            <a:ext cx="0" cy="2524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7" name="Gerade Verbindung 116"/>
          <p:cNvCxnSpPr/>
          <p:nvPr/>
        </p:nvCxnSpPr>
        <p:spPr>
          <a:xfrm>
            <a:off x="5287963" y="3656608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8" name="Gerade Verbindung 117"/>
          <p:cNvCxnSpPr/>
          <p:nvPr/>
        </p:nvCxnSpPr>
        <p:spPr>
          <a:xfrm>
            <a:off x="5503863" y="3655020"/>
            <a:ext cx="0" cy="2524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19" name="Gerade Verbindung 118"/>
          <p:cNvCxnSpPr/>
          <p:nvPr/>
        </p:nvCxnSpPr>
        <p:spPr>
          <a:xfrm>
            <a:off x="5575300" y="3653433"/>
            <a:ext cx="0" cy="25082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0" name="Gerade Verbindung 119"/>
          <p:cNvCxnSpPr/>
          <p:nvPr/>
        </p:nvCxnSpPr>
        <p:spPr>
          <a:xfrm>
            <a:off x="5648325" y="3655020"/>
            <a:ext cx="0" cy="2524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1" name="Gerade Verbindung 120"/>
          <p:cNvCxnSpPr/>
          <p:nvPr/>
        </p:nvCxnSpPr>
        <p:spPr>
          <a:xfrm>
            <a:off x="4652963" y="3666133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2" name="Gerade Verbindung 121"/>
          <p:cNvCxnSpPr/>
          <p:nvPr/>
        </p:nvCxnSpPr>
        <p:spPr>
          <a:xfrm>
            <a:off x="4724400" y="3662958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3" name="Gerade Verbindung 122"/>
          <p:cNvCxnSpPr/>
          <p:nvPr/>
        </p:nvCxnSpPr>
        <p:spPr>
          <a:xfrm>
            <a:off x="4795838" y="3666133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4" name="Gerade Verbindung 123"/>
          <p:cNvCxnSpPr/>
          <p:nvPr/>
        </p:nvCxnSpPr>
        <p:spPr>
          <a:xfrm>
            <a:off x="5791200" y="3666133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5" name="Gerade Verbindung 124"/>
          <p:cNvCxnSpPr/>
          <p:nvPr/>
        </p:nvCxnSpPr>
        <p:spPr>
          <a:xfrm>
            <a:off x="5864225" y="3662958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6" name="Gerade Verbindung 125"/>
          <p:cNvCxnSpPr/>
          <p:nvPr/>
        </p:nvCxnSpPr>
        <p:spPr>
          <a:xfrm>
            <a:off x="5935663" y="3666133"/>
            <a:ext cx="0" cy="25241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7" name="Gerade Verbindung 126"/>
          <p:cNvCxnSpPr/>
          <p:nvPr/>
        </p:nvCxnSpPr>
        <p:spPr>
          <a:xfrm>
            <a:off x="8396288" y="3545483"/>
            <a:ext cx="0" cy="36036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28" name="Textfeld 35"/>
          <p:cNvSpPr txBox="1">
            <a:spLocks noChangeArrowheads="1"/>
          </p:cNvSpPr>
          <p:nvPr/>
        </p:nvSpPr>
        <p:spPr bwMode="auto">
          <a:xfrm>
            <a:off x="7677150" y="3210520"/>
            <a:ext cx="1439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Standstill</a:t>
            </a:r>
          </a:p>
        </p:txBody>
      </p:sp>
      <p:sp>
        <p:nvSpPr>
          <p:cNvPr id="129" name="Geschweifte Klammer rechts 128"/>
          <p:cNvSpPr/>
          <p:nvPr/>
        </p:nvSpPr>
        <p:spPr>
          <a:xfrm rot="5400000">
            <a:off x="4615657" y="3547864"/>
            <a:ext cx="401637" cy="2460625"/>
          </a:xfrm>
          <a:prstGeom prst="rightBrac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0" name="Textfeld 39"/>
          <p:cNvSpPr txBox="1">
            <a:spLocks noChangeArrowheads="1"/>
          </p:cNvSpPr>
          <p:nvPr/>
        </p:nvSpPr>
        <p:spPr bwMode="auto">
          <a:xfrm>
            <a:off x="3603625" y="4928195"/>
            <a:ext cx="24336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200">
                <a:solidFill>
                  <a:prstClr val="black"/>
                </a:solidFill>
                <a:cs typeface="Arial" charset="0"/>
              </a:rPr>
              <a:t>Risk mitigation strategy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900" i="1">
                <a:solidFill>
                  <a:prstClr val="black"/>
                </a:solidFill>
                <a:cs typeface="Arial" charset="0"/>
              </a:rPr>
              <a:t>(e.g. “warning escalation” with respect to monitoring driver’s activity)</a:t>
            </a:r>
          </a:p>
        </p:txBody>
      </p:sp>
      <p:sp>
        <p:nvSpPr>
          <p:cNvPr id="131" name="Textfeld 130"/>
          <p:cNvSpPr txBox="1"/>
          <p:nvPr/>
        </p:nvSpPr>
        <p:spPr>
          <a:xfrm>
            <a:off x="3571875" y="5582245"/>
            <a:ext cx="2474913" cy="87109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BFBFBF"/>
            </a:solidFill>
            <a:prstDash val="solid"/>
          </a:ln>
          <a:effectLst/>
        </p:spPr>
        <p:txBody>
          <a:bodyPr lIns="36000" tIns="72000" rIns="36000" bIns="72000" anchor="ctr" anchorCtr="0">
            <a:noAutofit/>
          </a:bodyPr>
          <a:lstStyle>
            <a:defPPr>
              <a:defRPr lang="de-DE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1" u="none" strike="noStrike" kern="0" cap="none" spc="0" normalizeH="0" baseline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GB" sz="1400" dirty="0"/>
              <a:t>Speed reduction, </a:t>
            </a:r>
          </a:p>
          <a:p>
            <a:r>
              <a:rPr lang="en-GB" sz="1400" dirty="0"/>
              <a:t>no standstill</a:t>
            </a:r>
          </a:p>
        </p:txBody>
      </p:sp>
      <p:sp>
        <p:nvSpPr>
          <p:cNvPr id="132" name="Textfeld 131"/>
          <p:cNvSpPr txBox="1"/>
          <p:nvPr/>
        </p:nvSpPr>
        <p:spPr>
          <a:xfrm>
            <a:off x="6059488" y="5580658"/>
            <a:ext cx="2336800" cy="87267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BFBFBF"/>
            </a:solidFill>
            <a:prstDash val="solid"/>
          </a:ln>
          <a:effectLst/>
        </p:spPr>
        <p:txBody>
          <a:bodyPr lIns="36000" tIns="72000" rIns="36000" bIns="7200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Speed </a:t>
            </a:r>
            <a:r>
              <a:rPr kumimoji="0" lang="en-GB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until standstill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(maintain lane </a:t>
            </a:r>
            <a:r>
              <a:rPr kumimoji="0" lang="en-GB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keep.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functionality = “partial deactivation</a:t>
            </a:r>
            <a:r>
              <a:rPr kumimoji="0" lang="en-GB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  <a:r>
              <a:rPr kumimoji="0" lang="en-GB" sz="1200" b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1200" b="0" u="none" strike="noStrike" kern="0" cap="none" spc="0" normalizeH="0" noProof="0" dirty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Lane change, if system fitted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Textfeld 42"/>
          <p:cNvSpPr txBox="1">
            <a:spLocks noChangeArrowheads="1"/>
          </p:cNvSpPr>
          <p:nvPr/>
        </p:nvSpPr>
        <p:spPr bwMode="auto">
          <a:xfrm>
            <a:off x="6073775" y="4834533"/>
            <a:ext cx="2435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200">
                <a:solidFill>
                  <a:prstClr val="black"/>
                </a:solidFill>
                <a:cs typeface="Arial" charset="0"/>
              </a:rPr>
              <a:t>Minimum risk manoeuvre</a:t>
            </a:r>
          </a:p>
        </p:txBody>
      </p:sp>
      <p:cxnSp>
        <p:nvCxnSpPr>
          <p:cNvPr id="134" name="Gerade Verbindung 133"/>
          <p:cNvCxnSpPr/>
          <p:nvPr/>
        </p:nvCxnSpPr>
        <p:spPr>
          <a:xfrm>
            <a:off x="6021388" y="2190708"/>
            <a:ext cx="0" cy="32543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35" name="Textfeld 134"/>
          <p:cNvSpPr txBox="1"/>
          <p:nvPr/>
        </p:nvSpPr>
        <p:spPr>
          <a:xfrm>
            <a:off x="475572" y="5755059"/>
            <a:ext cx="10572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System </a:t>
            </a:r>
          </a:p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behaviour:</a:t>
            </a:r>
          </a:p>
        </p:txBody>
      </p:sp>
      <p:grpSp>
        <p:nvGrpSpPr>
          <p:cNvPr id="136" name="Gruppieren 46"/>
          <p:cNvGrpSpPr>
            <a:grpSpLocks/>
          </p:cNvGrpSpPr>
          <p:nvPr/>
        </p:nvGrpSpPr>
        <p:grpSpPr bwMode="auto">
          <a:xfrm>
            <a:off x="957263" y="3672483"/>
            <a:ext cx="1804987" cy="950912"/>
            <a:chOff x="2174522" y="3743227"/>
            <a:chExt cx="1804472" cy="952241"/>
          </a:xfrm>
        </p:grpSpPr>
        <p:sp>
          <p:nvSpPr>
            <p:cNvPr id="137" name="Stern mit 5 Zacken 136"/>
            <p:cNvSpPr/>
            <p:nvPr/>
          </p:nvSpPr>
          <p:spPr>
            <a:xfrm>
              <a:off x="2987090" y="3743227"/>
              <a:ext cx="144421" cy="144664"/>
            </a:xfrm>
            <a:prstGeom prst="star5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8" name="Textfeld 48"/>
            <p:cNvSpPr txBox="1">
              <a:spLocks noChangeArrowheads="1"/>
            </p:cNvSpPr>
            <p:nvPr/>
          </p:nvSpPr>
          <p:spPr bwMode="auto">
            <a:xfrm>
              <a:off x="2174522" y="4233803"/>
              <a:ext cx="18044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Unexpected event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(w/o imminent danger)</a:t>
              </a:r>
            </a:p>
          </p:txBody>
        </p:sp>
      </p:grpSp>
      <p:grpSp>
        <p:nvGrpSpPr>
          <p:cNvPr id="139" name="Gruppieren 49"/>
          <p:cNvGrpSpPr>
            <a:grpSpLocks/>
          </p:cNvGrpSpPr>
          <p:nvPr/>
        </p:nvGrpSpPr>
        <p:grpSpPr bwMode="auto">
          <a:xfrm>
            <a:off x="8058150" y="3686770"/>
            <a:ext cx="900113" cy="677863"/>
            <a:chOff x="2622505" y="4005064"/>
            <a:chExt cx="900100" cy="677227"/>
          </a:xfrm>
        </p:grpSpPr>
        <p:sp>
          <p:nvSpPr>
            <p:cNvPr id="140" name="Stern mit 5 Zacken 139"/>
            <p:cNvSpPr/>
            <p:nvPr/>
          </p:nvSpPr>
          <p:spPr>
            <a:xfrm>
              <a:off x="2987625" y="4005064"/>
              <a:ext cx="144461" cy="144327"/>
            </a:xfrm>
            <a:prstGeom prst="star5">
              <a:avLst/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1" name="Textfeld 51"/>
            <p:cNvSpPr txBox="1">
              <a:spLocks noChangeArrowheads="1"/>
            </p:cNvSpPr>
            <p:nvPr/>
          </p:nvSpPr>
          <p:spPr bwMode="auto">
            <a:xfrm>
              <a:off x="2622505" y="4220884"/>
              <a:ext cx="900100" cy="461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Expected event</a:t>
              </a:r>
            </a:p>
          </p:txBody>
        </p:sp>
      </p:grpSp>
      <p:sp>
        <p:nvSpPr>
          <p:cNvPr id="142" name="Titel 1"/>
          <p:cNvSpPr txBox="1">
            <a:spLocks/>
          </p:cNvSpPr>
          <p:nvPr/>
        </p:nvSpPr>
        <p:spPr bwMode="gray">
          <a:xfrm>
            <a:off x="655638" y="802283"/>
            <a:ext cx="831691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2pPr>
            <a:lvl3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3pPr>
            <a:lvl4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4pPr>
            <a:lvl5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5pPr>
            <a:lvl6pPr marL="4572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6pPr>
            <a:lvl7pPr marL="9144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7pPr>
            <a:lvl8pPr marL="13716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8pPr>
            <a:lvl9pPr marL="18288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System behaviour</a:t>
            </a:r>
            <a:br>
              <a:rPr kumimoji="0" lang="en-GB" alt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en-GB" alt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Expected event &amp; unexpected event (without imminent danger)</a:t>
            </a:r>
          </a:p>
        </p:txBody>
      </p:sp>
      <p:cxnSp>
        <p:nvCxnSpPr>
          <p:cNvPr id="145" name="Gerade Verbindung mit Pfeil 144"/>
          <p:cNvCxnSpPr/>
          <p:nvPr/>
        </p:nvCxnSpPr>
        <p:spPr>
          <a:xfrm flipV="1">
            <a:off x="1843088" y="3559622"/>
            <a:ext cx="1711325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146" name="Textfeld 3"/>
          <p:cNvSpPr txBox="1">
            <a:spLocks noChangeArrowheads="1"/>
          </p:cNvSpPr>
          <p:nvPr/>
        </p:nvSpPr>
        <p:spPr bwMode="auto">
          <a:xfrm>
            <a:off x="2347913" y="3284984"/>
            <a:ext cx="77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[≤ 4 s]</a:t>
            </a:r>
            <a:endParaRPr kumimoji="0" lang="en-GB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cxnSp>
        <p:nvCxnSpPr>
          <p:cNvPr id="147" name="Gerade Verbindung mit Pfeil 146"/>
          <p:cNvCxnSpPr/>
          <p:nvPr/>
        </p:nvCxnSpPr>
        <p:spPr>
          <a:xfrm>
            <a:off x="1854200" y="3321645"/>
            <a:ext cx="4183063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148" name="Textfeld 56"/>
          <p:cNvSpPr txBox="1">
            <a:spLocks noChangeArrowheads="1"/>
          </p:cNvSpPr>
          <p:nvPr/>
        </p:nvSpPr>
        <p:spPr bwMode="auto">
          <a:xfrm>
            <a:off x="3670300" y="3050183"/>
            <a:ext cx="846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[≥ 10 s]</a:t>
            </a:r>
            <a:endParaRPr kumimoji="0" lang="en-GB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52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46"/>
          <p:cNvSpPr txBox="1">
            <a:spLocks noChangeArrowheads="1"/>
          </p:cNvSpPr>
          <p:nvPr/>
        </p:nvSpPr>
        <p:spPr bwMode="auto">
          <a:xfrm>
            <a:off x="7264400" y="360958"/>
            <a:ext cx="1282700" cy="307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FontTx/>
              <a:buNone/>
            </a:pPr>
            <a:r>
              <a:rPr lang="en-GB" altLang="de-DE" sz="1400"/>
              <a:t>ACSF-19-10</a:t>
            </a:r>
          </a:p>
        </p:txBody>
      </p:sp>
      <p:sp>
        <p:nvSpPr>
          <p:cNvPr id="5" name="Textfeld 46"/>
          <p:cNvSpPr txBox="1">
            <a:spLocks noChangeArrowheads="1"/>
          </p:cNvSpPr>
          <p:nvPr/>
        </p:nvSpPr>
        <p:spPr bwMode="auto">
          <a:xfrm>
            <a:off x="346075" y="360958"/>
            <a:ext cx="2425700" cy="307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de-DE" sz="1400"/>
              <a:t>Submitted by the Secretary</a:t>
            </a:r>
          </a:p>
        </p:txBody>
      </p:sp>
      <p:sp>
        <p:nvSpPr>
          <p:cNvPr id="142" name="Titel 1"/>
          <p:cNvSpPr txBox="1">
            <a:spLocks/>
          </p:cNvSpPr>
          <p:nvPr/>
        </p:nvSpPr>
        <p:spPr bwMode="gray">
          <a:xfrm>
            <a:off x="655638" y="802283"/>
            <a:ext cx="831691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2pPr>
            <a:lvl3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3pPr>
            <a:lvl4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4pPr>
            <a:lvl5pPr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5pPr>
            <a:lvl6pPr marL="4572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6pPr>
            <a:lvl7pPr marL="9144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7pPr>
            <a:lvl8pPr marL="13716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8pPr>
            <a:lvl9pPr marL="1828800" algn="l" rtl="0" fontAlgn="base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System behaviour</a:t>
            </a:r>
            <a:br>
              <a:rPr kumimoji="0" lang="en-GB" alt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en-GB" alt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Unexpected event (</a:t>
            </a:r>
            <a:r>
              <a:rPr kumimoji="0" lang="en-GB" alt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with </a:t>
            </a:r>
            <a:r>
              <a:rPr kumimoji="0" lang="en-GB" alt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F8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imminent danger)</a:t>
            </a:r>
          </a:p>
        </p:txBody>
      </p:sp>
      <p:cxnSp>
        <p:nvCxnSpPr>
          <p:cNvPr id="83" name="Gerade Verbindung mit Pfeil 82"/>
          <p:cNvCxnSpPr/>
          <p:nvPr/>
        </p:nvCxnSpPr>
        <p:spPr>
          <a:xfrm>
            <a:off x="1691902" y="3716164"/>
            <a:ext cx="6840538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84" name="Gerade Verbindung 83"/>
          <p:cNvCxnSpPr/>
          <p:nvPr/>
        </p:nvCxnSpPr>
        <p:spPr>
          <a:xfrm>
            <a:off x="2339602" y="3500264"/>
            <a:ext cx="0" cy="36036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85" name="Textfeld 84"/>
          <p:cNvSpPr txBox="1"/>
          <p:nvPr/>
        </p:nvSpPr>
        <p:spPr>
          <a:xfrm>
            <a:off x="2339602" y="2205803"/>
            <a:ext cx="2376934" cy="338554"/>
          </a:xfrm>
          <a:prstGeom prst="rect">
            <a:avLst/>
          </a:prstGeom>
          <a:gradFill flip="none" rotWithShape="1">
            <a:gsLst>
              <a:gs pos="0">
                <a:srgbClr val="004F80">
                  <a:tint val="66000"/>
                  <a:satMod val="160000"/>
                </a:srgbClr>
              </a:gs>
              <a:gs pos="50000">
                <a:srgbClr val="004F80">
                  <a:tint val="44500"/>
                  <a:satMod val="160000"/>
                </a:srgbClr>
              </a:gs>
              <a:gs pos="100000">
                <a:srgbClr val="004F8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/>
                <a:cs typeface="Arial" charset="0"/>
              </a:rPr>
              <a:t>Emergency</a:t>
            </a:r>
          </a:p>
        </p:txBody>
      </p:sp>
      <p:cxnSp>
        <p:nvCxnSpPr>
          <p:cNvPr id="86" name="Gerade Verbindung 85"/>
          <p:cNvCxnSpPr/>
          <p:nvPr/>
        </p:nvCxnSpPr>
        <p:spPr>
          <a:xfrm>
            <a:off x="4716090" y="3500264"/>
            <a:ext cx="0" cy="36036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87" name="Textfeld 35"/>
          <p:cNvSpPr txBox="1">
            <a:spLocks noChangeArrowheads="1"/>
          </p:cNvSpPr>
          <p:nvPr/>
        </p:nvSpPr>
        <p:spPr bwMode="auto">
          <a:xfrm>
            <a:off x="3896940" y="2949401"/>
            <a:ext cx="1655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Standstill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400">
                <a:solidFill>
                  <a:prstClr val="black"/>
                </a:solidFill>
                <a:cs typeface="Arial" charset="0"/>
              </a:rPr>
              <a:t>or danger passed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2379290" y="5535439"/>
            <a:ext cx="2336800" cy="5238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BFBFBF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braking performance or evasive manoeuvre</a:t>
            </a:r>
          </a:p>
        </p:txBody>
      </p:sp>
      <p:sp>
        <p:nvSpPr>
          <p:cNvPr id="89" name="Textfeld 42"/>
          <p:cNvSpPr txBox="1">
            <a:spLocks noChangeArrowheads="1"/>
          </p:cNvSpPr>
          <p:nvPr/>
        </p:nvSpPr>
        <p:spPr bwMode="auto">
          <a:xfrm>
            <a:off x="2393577" y="4944889"/>
            <a:ext cx="2435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200" dirty="0">
                <a:solidFill>
                  <a:prstClr val="black"/>
                </a:solidFill>
                <a:cs typeface="Arial" charset="0"/>
              </a:rPr>
              <a:t>Emergency </a:t>
            </a:r>
            <a:r>
              <a:rPr lang="en-GB" altLang="de-DE" sz="1200" dirty="0" smtClean="0">
                <a:solidFill>
                  <a:prstClr val="black"/>
                </a:solidFill>
                <a:cs typeface="Arial" charset="0"/>
              </a:rPr>
              <a:t>Manoeuvre</a:t>
            </a:r>
            <a:endParaRPr lang="en-GB" altLang="de-DE" sz="1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0" name="Textfeld 37"/>
          <p:cNvSpPr txBox="1">
            <a:spLocks noChangeArrowheads="1"/>
          </p:cNvSpPr>
          <p:nvPr/>
        </p:nvSpPr>
        <p:spPr bwMode="auto">
          <a:xfrm>
            <a:off x="1331640" y="2924944"/>
            <a:ext cx="2016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de-DE" sz="1600" dirty="0">
                <a:solidFill>
                  <a:prstClr val="black"/>
                </a:solidFill>
                <a:cs typeface="Arial" charset="0"/>
              </a:rPr>
              <a:t>“No </a:t>
            </a:r>
            <a:r>
              <a:rPr lang="en-GB" altLang="de-DE" sz="1600" dirty="0" smtClean="0">
                <a:solidFill>
                  <a:prstClr val="black"/>
                </a:solidFill>
                <a:cs typeface="Arial" charset="0"/>
              </a:rPr>
              <a:t>time for transition to driver</a:t>
            </a:r>
            <a:r>
              <a:rPr lang="en-GB" altLang="de-DE" sz="1600" dirty="0">
                <a:solidFill>
                  <a:prstClr val="black"/>
                </a:solidFill>
                <a:cs typeface="Arial" charset="0"/>
              </a:rPr>
              <a:t>”</a:t>
            </a:r>
          </a:p>
        </p:txBody>
      </p:sp>
      <p:grpSp>
        <p:nvGrpSpPr>
          <p:cNvPr id="91" name="Gruppieren 5"/>
          <p:cNvGrpSpPr>
            <a:grpSpLocks/>
          </p:cNvGrpSpPr>
          <p:nvPr/>
        </p:nvGrpSpPr>
        <p:grpSpPr bwMode="auto">
          <a:xfrm>
            <a:off x="1439490" y="3638376"/>
            <a:ext cx="1800225" cy="677863"/>
            <a:chOff x="2159724" y="4005064"/>
            <a:chExt cx="1800200" cy="677485"/>
          </a:xfrm>
        </p:grpSpPr>
        <p:sp>
          <p:nvSpPr>
            <p:cNvPr id="92" name="Stern mit 5 Zacken 91"/>
            <p:cNvSpPr/>
            <p:nvPr/>
          </p:nvSpPr>
          <p:spPr>
            <a:xfrm>
              <a:off x="2988387" y="4005064"/>
              <a:ext cx="142873" cy="144382"/>
            </a:xfrm>
            <a:prstGeom prst="star5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" name="Textfeld 44"/>
            <p:cNvSpPr txBox="1">
              <a:spLocks noChangeArrowheads="1"/>
            </p:cNvSpPr>
            <p:nvPr/>
          </p:nvSpPr>
          <p:spPr bwMode="auto">
            <a:xfrm>
              <a:off x="2159724" y="4220884"/>
              <a:ext cx="18002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Unexpected event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de-DE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(w/ imminent danger)</a:t>
              </a:r>
            </a:p>
          </p:txBody>
        </p:sp>
      </p:grpSp>
      <p:sp>
        <p:nvSpPr>
          <p:cNvPr id="97" name="Textfeld 96"/>
          <p:cNvSpPr txBox="1"/>
          <p:nvPr/>
        </p:nvSpPr>
        <p:spPr>
          <a:xfrm>
            <a:off x="4716090" y="2206451"/>
            <a:ext cx="3816350" cy="338138"/>
          </a:xfrm>
          <a:prstGeom prst="rect">
            <a:avLst/>
          </a:prstGeom>
          <a:solidFill>
            <a:srgbClr val="E1E4EB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t>Normal</a:t>
            </a:r>
          </a:p>
        </p:txBody>
      </p:sp>
      <p:cxnSp>
        <p:nvCxnSpPr>
          <p:cNvPr id="98" name="Gerade Verbindung 97"/>
          <p:cNvCxnSpPr/>
          <p:nvPr/>
        </p:nvCxnSpPr>
        <p:spPr>
          <a:xfrm>
            <a:off x="4716090" y="2204864"/>
            <a:ext cx="0" cy="32543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99" name="Textfeld 37"/>
          <p:cNvSpPr txBox="1">
            <a:spLocks noChangeArrowheads="1"/>
          </p:cNvSpPr>
          <p:nvPr/>
        </p:nvSpPr>
        <p:spPr bwMode="auto">
          <a:xfrm>
            <a:off x="6155952" y="3455814"/>
            <a:ext cx="936625" cy="5222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2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???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466725" y="2204864"/>
            <a:ext cx="936625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Phase: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466725" y="3556619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Event:</a:t>
            </a:r>
          </a:p>
        </p:txBody>
      </p:sp>
      <p:sp>
        <p:nvSpPr>
          <p:cNvPr id="143" name="Textfeld 142"/>
          <p:cNvSpPr txBox="1"/>
          <p:nvPr/>
        </p:nvSpPr>
        <p:spPr>
          <a:xfrm>
            <a:off x="440248" y="5535439"/>
            <a:ext cx="10572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System </a:t>
            </a:r>
          </a:p>
          <a:p>
            <a:pPr>
              <a:defRPr/>
            </a:pPr>
            <a:r>
              <a:rPr lang="en-GB" sz="1400" i="1" dirty="0">
                <a:solidFill>
                  <a:prstClr val="white">
                    <a:lumMod val="65000"/>
                  </a:prstClr>
                </a:solidFill>
                <a:latin typeface="Arial"/>
                <a:cs typeface="Arial" charset="0"/>
              </a:rPr>
              <a:t>behaviour:</a:t>
            </a:r>
          </a:p>
        </p:txBody>
      </p:sp>
    </p:spTree>
    <p:extLst>
      <p:ext uri="{BB962C8B-B14F-4D97-AF65-F5344CB8AC3E}">
        <p14:creationId xmlns:p14="http://schemas.microsoft.com/office/powerpoint/2010/main" val="30284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画面に合わせる (4:3)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Larissa</vt:lpstr>
      <vt:lpstr>PowerPoint プレゼンテーション</vt:lpstr>
      <vt:lpstr>PowerPoint プレゼンテーション</vt:lpstr>
    </vt:vector>
  </TitlesOfParts>
  <Company>MyCompany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Hoppe, Isabelle</dc:creator>
  <cp:lastModifiedBy>なし</cp:lastModifiedBy>
  <cp:revision>6</cp:revision>
  <dcterms:created xsi:type="dcterms:W3CDTF">2018-10-16T11:57:19Z</dcterms:created>
  <dcterms:modified xsi:type="dcterms:W3CDTF">2018-10-17T11:40:01Z</dcterms:modified>
</cp:coreProperties>
</file>