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890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2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26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70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65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673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0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21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73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94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57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2CCC3-4479-4F15-85B6-6AF4FB51B057}" type="datetimeFigureOut">
              <a:rPr kumimoji="1" lang="ja-JP" altLang="en-US" smtClean="0"/>
              <a:t>2018/6/13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64211-A5CF-4DB8-A508-D88FF0B40EC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24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60059" y="1869744"/>
            <a:ext cx="67829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Definitions of </a:t>
            </a:r>
          </a:p>
          <a:p>
            <a:r>
              <a:rPr kumimoji="1"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</a:t>
            </a:r>
            <a:r>
              <a:rPr kumimoji="1" lang="ja-JP" altLang="en-US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driver’s</a:t>
            </a:r>
            <a:r>
              <a:rPr kumimoji="1" lang="ja-JP" altLang="en-US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</a:t>
            </a:r>
            <a:r>
              <a:rPr kumimoji="1"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ooking</a:t>
            </a:r>
            <a:r>
              <a:rPr kumimoji="1" lang="ja-JP" altLang="en-US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back ocular points</a:t>
            </a:r>
            <a:r>
              <a:rPr kumimoji="1" lang="ja-JP" altLang="en-US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endParaRPr kumimoji="1"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63452" y="5283959"/>
            <a:ext cx="1521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JAPAN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7295949" y="75216"/>
            <a:ext cx="173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VRU-Proxi-06-03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19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01001" y="4105048"/>
            <a:ext cx="6469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Adjusted amounts calculated from measured data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9682" y="968993"/>
            <a:ext cx="80385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“The driver’s looking back ocular points” </a:t>
            </a: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is the ocular points when driver is looking back in order to confirm rear fields of view.</a:t>
            </a:r>
          </a:p>
          <a:p>
            <a:endParaRPr lang="en-US" altLang="ja-JP" sz="24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It should be defined as adjusted locations from “The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driver’s ocular points</a:t>
            </a:r>
            <a:r>
              <a:rPr lang="en-US" altLang="ja-JP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”.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2011" y="163774"/>
            <a:ext cx="6782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efinitions</a:t>
            </a:r>
            <a:endParaRPr kumimoji="1"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191114"/>
              </p:ext>
            </p:extLst>
          </p:nvPr>
        </p:nvGraphicFramePr>
        <p:xfrm>
          <a:off x="1201001" y="4563280"/>
          <a:ext cx="6804526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948"/>
                <a:gridCol w="1725930"/>
                <a:gridCol w="1806700"/>
                <a:gridCol w="163594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X (longitudinal)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Y (horizontal)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Z (vertical)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Adjusted amounts</a:t>
                      </a:r>
                      <a:endParaRPr kumimoji="1" lang="ja-JP" altLang="en-US" sz="1400" b="1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[mm]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96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-158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</a:t>
                      </a:r>
                      <a:endParaRPr kumimoji="1" lang="ja-JP" altLang="en-US" sz="14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27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32011" y="163774"/>
            <a:ext cx="6782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Methods</a:t>
            </a:r>
            <a:endParaRPr kumimoji="1"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7138" y="748549"/>
            <a:ext cx="80385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Measurement</a:t>
            </a:r>
          </a:p>
          <a:p>
            <a:pPr marL="800100" lvl="1" indent="-342900">
              <a:buFontTx/>
              <a:buChar char="-"/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Driving eye-points and looking back eye-points coordinates obtained by 2D photometry.</a:t>
            </a:r>
          </a:p>
          <a:p>
            <a:pPr marL="342900" indent="-342900">
              <a:buFontTx/>
              <a:buChar char="-"/>
            </a:pPr>
            <a:r>
              <a:rPr kumimoji="1"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Participants</a:t>
            </a:r>
          </a:p>
          <a:p>
            <a:pPr marL="800100" lvl="1" indent="-342900">
              <a:buFontTx/>
              <a:buChar char="-"/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140 healthy adult participants </a:t>
            </a:r>
          </a:p>
          <a:p>
            <a:pPr lvl="1"/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(Male 70, Female 70, Age 20s~50s)</a:t>
            </a:r>
            <a:endParaRPr kumimoji="1" lang="en-US" altLang="ja-JP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Tx/>
              <a:buChar char="-"/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Vehicle</a:t>
            </a:r>
          </a:p>
          <a:p>
            <a:pPr marL="800100" lvl="1" indent="-342900">
              <a:buFontTx/>
              <a:buChar char="-"/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Sedan 		(</a:t>
            </a:r>
            <a:r>
              <a:rPr lang="en-US" altLang="ja-JP" b="1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Eye-point~Ground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1117mm)</a:t>
            </a:r>
          </a:p>
          <a:p>
            <a:pPr marL="800100" lvl="1" indent="-342900">
              <a:buFontTx/>
              <a:buChar char="-"/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SUV 		(</a:t>
            </a:r>
            <a:r>
              <a:rPr lang="en-US" altLang="ja-JP" b="1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Eye-point~Ground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1386mm)</a:t>
            </a:r>
          </a:p>
          <a:p>
            <a:pPr marL="800100" lvl="1" indent="-342900">
              <a:buFontTx/>
              <a:buChar char="-"/>
            </a:pP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Mini-van 	(</a:t>
            </a:r>
            <a:r>
              <a:rPr lang="en-US" altLang="ja-JP" b="1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Eye-point~Ground</a:t>
            </a:r>
            <a:r>
              <a:rPr lang="en-US" altLang="ja-JP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1542mm)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33284" t="33834" r="40000" b="33480"/>
          <a:stretch/>
        </p:blipFill>
        <p:spPr>
          <a:xfrm>
            <a:off x="3705848" y="5167003"/>
            <a:ext cx="1487992" cy="102948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34328" t="26803" r="39403" b="34113"/>
          <a:stretch/>
        </p:blipFill>
        <p:spPr>
          <a:xfrm>
            <a:off x="5313056" y="4974505"/>
            <a:ext cx="1463054" cy="122198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/>
          <a:srcRect l="34776" t="34247" r="39552" b="19419"/>
          <a:stretch/>
        </p:blipFill>
        <p:spPr>
          <a:xfrm>
            <a:off x="6895326" y="4747807"/>
            <a:ext cx="1429803" cy="144868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5"/>
          <a:srcRect l="33881" t="16965" r="26418" b="9121"/>
          <a:stretch/>
        </p:blipFill>
        <p:spPr>
          <a:xfrm>
            <a:off x="679933" y="3720052"/>
            <a:ext cx="2753499" cy="287771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372461" y="3672495"/>
            <a:ext cx="84063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Digital camera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7138" y="5066550"/>
            <a:ext cx="84063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Digital camera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7850" y="3897950"/>
            <a:ext cx="990427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Driving eye-points 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1450" y="6342700"/>
            <a:ext cx="135611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Looking back eye-points 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66550" y="6445271"/>
            <a:ext cx="84063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Digital camera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53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 rotWithShape="1">
          <a:blip r:embed="rId2"/>
          <a:srcRect l="21642" t="19890" r="25821" b="9120"/>
          <a:stretch/>
        </p:blipFill>
        <p:spPr>
          <a:xfrm>
            <a:off x="1030779" y="4166054"/>
            <a:ext cx="3435357" cy="260579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32011" y="163774"/>
            <a:ext cx="6782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Results</a:t>
            </a:r>
            <a:endParaRPr kumimoji="1"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30071" y="813127"/>
            <a:ext cx="8038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Driving eye-point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32537" t="24995" r="21791" b="12885"/>
          <a:stretch/>
        </p:blipFill>
        <p:spPr>
          <a:xfrm>
            <a:off x="996467" y="1257841"/>
            <a:ext cx="3313591" cy="253392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/>
          <a:srcRect l="33284" t="17331" r="21194" b="20815"/>
          <a:stretch/>
        </p:blipFill>
        <p:spPr>
          <a:xfrm>
            <a:off x="4872485" y="1269758"/>
            <a:ext cx="3302761" cy="252309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/>
          <a:srcRect l="33135" t="17016" r="20746" b="20865"/>
          <a:stretch/>
        </p:blipFill>
        <p:spPr>
          <a:xfrm>
            <a:off x="4898950" y="4232537"/>
            <a:ext cx="3323580" cy="251688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30071" y="3772025"/>
            <a:ext cx="3898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Looking back eye-point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08872" y="1178982"/>
            <a:ext cx="69972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←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Front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67344" y="1178982"/>
            <a:ext cx="6803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Rear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→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49797" y="1434839"/>
            <a:ext cx="61433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↑</a:t>
            </a:r>
            <a:endParaRPr lang="en-US" altLang="ja-JP" sz="11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Righ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67351" y="3064295"/>
            <a:ext cx="57922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Lef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</a:p>
          <a:p>
            <a:pPr algn="ctr"/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↓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46163" y="1355506"/>
            <a:ext cx="6371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↑</a:t>
            </a:r>
            <a:endParaRPr lang="en-US" altLang="ja-JP" sz="11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Upper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72653" y="3064295"/>
            <a:ext cx="78412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Downer</a:t>
            </a:r>
          </a:p>
          <a:p>
            <a:pPr algn="ctr"/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↓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571549" y="1527319"/>
            <a:ext cx="65548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Male</a:t>
            </a:r>
          </a:p>
          <a:p>
            <a:r>
              <a:rPr lang="ja-JP" altLang="en-US" sz="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Female</a:t>
            </a:r>
          </a:p>
          <a:p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Mean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50639" y="4142395"/>
            <a:ext cx="69972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←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Front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509111" y="4142395"/>
            <a:ext cx="6803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Rear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→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44608" y="1154493"/>
            <a:ext cx="69972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←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Front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03080" y="1154493"/>
            <a:ext cx="6803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Rear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→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07619" y="4127947"/>
            <a:ext cx="69972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←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Front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366091" y="4127947"/>
            <a:ext cx="6803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Rear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→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748548" y="4343358"/>
            <a:ext cx="6371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↑</a:t>
            </a:r>
            <a:endParaRPr lang="en-US" altLang="ja-JP" sz="11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Upper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675038" y="6052147"/>
            <a:ext cx="78412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Downer</a:t>
            </a:r>
          </a:p>
          <a:p>
            <a:pPr algn="ctr"/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↓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66091" y="1523600"/>
            <a:ext cx="65548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Male</a:t>
            </a:r>
          </a:p>
          <a:p>
            <a:r>
              <a:rPr lang="ja-JP" altLang="en-US" sz="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Female</a:t>
            </a:r>
          </a:p>
          <a:p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Mean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715703" y="4458175"/>
            <a:ext cx="65548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Male</a:t>
            </a:r>
          </a:p>
          <a:p>
            <a:r>
              <a:rPr lang="ja-JP" altLang="en-US" sz="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Female</a:t>
            </a:r>
          </a:p>
          <a:p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Mean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410124" y="4499119"/>
            <a:ext cx="65548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5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Male</a:t>
            </a:r>
          </a:p>
          <a:p>
            <a:r>
              <a:rPr lang="ja-JP" altLang="en-US" sz="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●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Female</a:t>
            </a:r>
          </a:p>
          <a:p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</a:t>
            </a:r>
            <a:r>
              <a:rPr lang="en-US" altLang="ja-JP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Mean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89460" y="484135"/>
            <a:ext cx="4571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Origin</a:t>
            </a:r>
            <a:r>
              <a:rPr lang="ja-JP" altLang="en-US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Reference</a:t>
            </a:r>
            <a:r>
              <a:rPr lang="ja-JP" altLang="en-US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EP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(Driver’s ocular points)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457200" y="3772025"/>
            <a:ext cx="8303398" cy="2977398"/>
          </a:xfrm>
          <a:prstGeom prst="roundRect">
            <a:avLst>
              <a:gd name="adj" fmla="val 6856"/>
            </a:avLst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93216" y="4354640"/>
            <a:ext cx="61433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↑</a:t>
            </a:r>
            <a:endParaRPr lang="en-US" altLang="ja-JP" sz="11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Righ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10770" y="5984096"/>
            <a:ext cx="57922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Lef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</a:p>
          <a:p>
            <a:pPr algn="ctr"/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↓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161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192</Words>
  <Application>Microsoft Office PowerPoint</Application>
  <PresentationFormat>Diavoorstelling (4:3)</PresentationFormat>
  <Paragraphs>72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 テーマ</vt:lpstr>
      <vt:lpstr>PowerPoint-presentatie</vt:lpstr>
      <vt:lpstr>PowerPoint-presentatie</vt:lpstr>
      <vt:lpstr>PowerPoint-presentatie</vt:lpstr>
      <vt:lpstr>PowerPoint-presentatie</vt:lpstr>
    </vt:vector>
  </TitlesOfParts>
  <Company>ALLIANCE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HIRAO, AKINARI</dc:creator>
  <cp:lastModifiedBy>Johan Broeders</cp:lastModifiedBy>
  <cp:revision>17</cp:revision>
  <cp:lastPrinted>2018-06-11T11:03:58Z</cp:lastPrinted>
  <dcterms:created xsi:type="dcterms:W3CDTF">2018-06-11T03:01:47Z</dcterms:created>
  <dcterms:modified xsi:type="dcterms:W3CDTF">2018-06-13T11:12:05Z</dcterms:modified>
</cp:coreProperties>
</file>