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78" r:id="rId1"/>
  </p:sldMasterIdLst>
  <p:notesMasterIdLst>
    <p:notesMasterId r:id="rId23"/>
  </p:notesMasterIdLst>
  <p:sldIdLst>
    <p:sldId id="283" r:id="rId2"/>
    <p:sldId id="301" r:id="rId3"/>
    <p:sldId id="302" r:id="rId4"/>
    <p:sldId id="303" r:id="rId5"/>
    <p:sldId id="305" r:id="rId6"/>
    <p:sldId id="308" r:id="rId7"/>
    <p:sldId id="306" r:id="rId8"/>
    <p:sldId id="307" r:id="rId9"/>
    <p:sldId id="310" r:id="rId10"/>
    <p:sldId id="311" r:id="rId11"/>
    <p:sldId id="312" r:id="rId12"/>
    <p:sldId id="313" r:id="rId13"/>
    <p:sldId id="318" r:id="rId14"/>
    <p:sldId id="314" r:id="rId15"/>
    <p:sldId id="315" r:id="rId16"/>
    <p:sldId id="316" r:id="rId17"/>
    <p:sldId id="319" r:id="rId18"/>
    <p:sldId id="321" r:id="rId19"/>
    <p:sldId id="320" r:id="rId20"/>
    <p:sldId id="322" r:id="rId21"/>
    <p:sldId id="323" r:id="rId22"/>
  </p:sldIdLst>
  <p:sldSz cx="12188825" cy="6858000"/>
  <p:notesSz cx="7010400" cy="9296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32">
          <p15:clr>
            <a:srgbClr val="A4A3A4"/>
          </p15:clr>
        </p15:guide>
        <p15:guide id="3" pos="3839">
          <p15:clr>
            <a:srgbClr val="A4A3A4"/>
          </p15:clr>
        </p15:guide>
        <p15:guide id="4" pos="7177">
          <p15:clr>
            <a:srgbClr val="A4A3A4"/>
          </p15:clr>
        </p15:guide>
        <p15:guide id="5" pos="6687">
          <p15:clr>
            <a:srgbClr val="A4A3A4"/>
          </p15:clr>
        </p15:guide>
        <p15:guide id="6" pos="935">
          <p15:clr>
            <a:srgbClr val="A4A3A4"/>
          </p15:clr>
        </p15:guide>
        <p15:guide id="7" pos="507">
          <p15:clr>
            <a:srgbClr val="A4A3A4"/>
          </p15:clr>
        </p15:guide>
        <p15:guide id="8" pos="4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0C12"/>
    <a:srgbClr val="5B9BD5"/>
    <a:srgbClr val="C29D00"/>
    <a:srgbClr val="92BCA3"/>
    <a:srgbClr val="007C2E"/>
    <a:srgbClr val="A5A5A5"/>
    <a:srgbClr val="0088C0"/>
    <a:srgbClr val="E3B692"/>
    <a:srgbClr val="7C4E89"/>
    <a:srgbClr val="C75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00" autoAdjust="0"/>
    <p:restoredTop sz="93899" autoAdjust="0"/>
  </p:normalViewPr>
  <p:slideViewPr>
    <p:cSldViewPr snapToGrid="0" snapToObjects="1">
      <p:cViewPr varScale="1">
        <p:scale>
          <a:sx n="70" d="100"/>
          <a:sy n="70" d="100"/>
        </p:scale>
        <p:origin x="-894" y="-96"/>
      </p:cViewPr>
      <p:guideLst>
        <p:guide orient="horz" pos="2160"/>
        <p:guide orient="horz" pos="432"/>
        <p:guide pos="3839"/>
        <p:guide pos="7177"/>
        <p:guide pos="6687"/>
        <p:guide pos="935"/>
        <p:guide pos="507"/>
        <p:guide pos="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834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696913"/>
            <a:ext cx="6194425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CD4F02B-1D0B-47AF-B2BD-098BEAEE91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6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D4F02B-1D0B-47AF-B2BD-098BEAEE9151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503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D4F02B-1D0B-47AF-B2BD-098BEAEE915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208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832922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85812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6898" y="274641"/>
            <a:ext cx="2742486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441" y="274641"/>
            <a:ext cx="802431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66478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158737" y="228600"/>
            <a:ext cx="9236337" cy="914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811213" y="1600200"/>
            <a:ext cx="10583862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124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477963" y="4406905"/>
            <a:ext cx="9112251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1477963" y="2906713"/>
            <a:ext cx="9112251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45F687-E2DB-4382-B624-B9D67410BD6D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723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sz="half" idx="1"/>
          </p:nvPr>
        </p:nvSpPr>
        <p:spPr>
          <a:xfrm>
            <a:off x="798513" y="1600200"/>
            <a:ext cx="5194326" cy="4572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half" idx="2"/>
          </p:nvPr>
        </p:nvSpPr>
        <p:spPr>
          <a:xfrm>
            <a:off x="6195986" y="1600200"/>
            <a:ext cx="5194327" cy="4572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BBE05C85-B009-46B8-B656-CE930FDC61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1142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98514" y="274638"/>
            <a:ext cx="1059669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98513" y="1535113"/>
            <a:ext cx="519644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2"/>
          </p:nvPr>
        </p:nvSpPr>
        <p:spPr>
          <a:xfrm>
            <a:off x="798513" y="2174875"/>
            <a:ext cx="519644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20345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Inhaltsplatzhalt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20345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8AE7FB86-F122-47EE-9489-F4877E75A6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66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4809B07D-8D9F-40AC-B693-13B94A2347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202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798513" y="273050"/>
            <a:ext cx="3820971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765492" y="273055"/>
            <a:ext cx="662971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798513" y="1435103"/>
            <a:ext cx="3820971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0EE3A1B6-DB04-4A98-B299-ED8A1392EE2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336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75123821-3FAA-4862-B8B5-0A0F2580CCF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377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11213" y="228600"/>
            <a:ext cx="10583862" cy="914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1213" y="1600200"/>
            <a:ext cx="10583862" cy="4572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5A6F6C70-CE84-434B-A1CE-FD40BF05655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116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37826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itel 1"/>
          <p:cNvSpPr>
            <a:spLocks noGrp="1"/>
          </p:cNvSpPr>
          <p:nvPr>
            <p:ph type="title" orient="vert"/>
          </p:nvPr>
        </p:nvSpPr>
        <p:spPr>
          <a:xfrm>
            <a:off x="8836898" y="381000"/>
            <a:ext cx="1361202" cy="579120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4863" y="381000"/>
            <a:ext cx="7828888" cy="5791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081F5033-DF62-4457-A4B3-19254E0C86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8137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98514" y="228600"/>
            <a:ext cx="10591800" cy="914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Diagrammplatzhalter 2"/>
          <p:cNvSpPr>
            <a:spLocks noGrp="1"/>
          </p:cNvSpPr>
          <p:nvPr>
            <p:ph type="chart" idx="1"/>
          </p:nvPr>
        </p:nvSpPr>
        <p:spPr>
          <a:xfrm>
            <a:off x="798514" y="1600200"/>
            <a:ext cx="10596698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Diagramm durch Klicken auf Symbol hinzufügen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</a:t>
            </a:r>
            <a:fld id="{4FD68410-2D72-4199-9EA7-68D452BCC3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741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2341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441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5986" y="1600203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6011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3542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0040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77317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443" y="273050"/>
            <a:ext cx="4010039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0494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5129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99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441" y="6245225"/>
            <a:ext cx="284405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r>
              <a:rPr lang="en-US" altLang="ja-JP"/>
              <a:t>Vuthy PHAN</a:t>
            </a:r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4515" y="6245225"/>
            <a:ext cx="385979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5325" y="6245225"/>
            <a:ext cx="284405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721" y="381001"/>
            <a:ext cx="1929897" cy="78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9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2" r:id="rId12"/>
    <p:sldLayoutId id="2147483659" r:id="rId13"/>
    <p:sldLayoutId id="2147483658" r:id="rId14"/>
    <p:sldLayoutId id="2147483657" r:id="rId15"/>
    <p:sldLayoutId id="2147483656" r:id="rId16"/>
    <p:sldLayoutId id="2147483654" r:id="rId17"/>
    <p:sldLayoutId id="2147483653" r:id="rId18"/>
    <p:sldLayoutId id="2147483652" r:id="rId19"/>
    <p:sldLayoutId id="2147483651" r:id="rId20"/>
    <p:sldLayoutId id="2147483650" r:id="rId2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2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914162" y="1797053"/>
            <a:ext cx="10360501" cy="2232022"/>
          </a:xfrm>
        </p:spPr>
        <p:txBody>
          <a:bodyPr/>
          <a:lstStyle/>
          <a:p>
            <a:pPr algn="l"/>
            <a:r>
              <a:rPr lang="fr-FR" sz="3200" dirty="0">
                <a:solidFill>
                  <a:schemeClr val="accent2"/>
                </a:solidFill>
              </a:rPr>
              <a:t>VRU-</a:t>
            </a:r>
            <a:r>
              <a:rPr lang="fr-FR" sz="3200" dirty="0" err="1">
                <a:solidFill>
                  <a:schemeClr val="accent2"/>
                </a:solidFill>
              </a:rPr>
              <a:t>proxi</a:t>
            </a:r>
            <a:r>
              <a:rPr lang="fr-FR" sz="3200" dirty="0">
                <a:solidFill>
                  <a:schemeClr val="accent2"/>
                </a:solidFill>
              </a:rPr>
              <a:t> IWG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3200" dirty="0" err="1"/>
              <a:t>A</a:t>
            </a:r>
            <a:r>
              <a:rPr lang="fr-FR" sz="3200" dirty="0" err="1">
                <a:solidFill>
                  <a:schemeClr val="tx1"/>
                </a:solidFill>
              </a:rPr>
              <a:t>ccidentology</a:t>
            </a:r>
            <a:r>
              <a:rPr lang="fr-FR" sz="3200" dirty="0">
                <a:solidFill>
                  <a:schemeClr val="tx1"/>
                </a:solidFill>
              </a:rPr>
              <a:t> </a:t>
            </a:r>
            <a:r>
              <a:rPr lang="fr-FR" sz="3200" dirty="0" err="1">
                <a:solidFill>
                  <a:schemeClr val="tx1"/>
                </a:solidFill>
              </a:rPr>
              <a:t>analysis</a:t>
            </a:r>
            <a:r>
              <a:rPr lang="fr-FR" sz="3200" dirty="0">
                <a:solidFill>
                  <a:schemeClr val="tx1"/>
                </a:solidFill>
              </a:rPr>
              <a:t> </a:t>
            </a:r>
            <a:r>
              <a:rPr lang="fr-FR" sz="3200" dirty="0" err="1">
                <a:solidFill>
                  <a:schemeClr val="tx1"/>
                </a:solidFill>
              </a:rPr>
              <a:t>summary</a:t>
            </a:r>
            <a:endParaRPr lang="en-GB" altLang="de-DE" sz="3200" dirty="0">
              <a:latin typeface="Arial" charset="0"/>
              <a:cs typeface="Arial" charset="0"/>
            </a:endParaRP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>
          <a:xfrm>
            <a:off x="914162" y="3914775"/>
            <a:ext cx="8532178" cy="1752600"/>
          </a:xfrm>
        </p:spPr>
        <p:txBody>
          <a:bodyPr/>
          <a:lstStyle/>
          <a:p>
            <a:pPr algn="l"/>
            <a:r>
              <a:rPr lang="en-US" altLang="de-DE" sz="2000" dirty="0" err="1">
                <a:solidFill>
                  <a:srgbClr val="4E88B8"/>
                </a:solidFill>
                <a:latin typeface="Arial" charset="0"/>
                <a:cs typeface="Arial" charset="0"/>
              </a:rPr>
              <a:t>AstaZero</a:t>
            </a:r>
            <a:r>
              <a:rPr lang="en-US" altLang="de-DE" sz="2000" dirty="0">
                <a:solidFill>
                  <a:srgbClr val="4E88B8"/>
                </a:solidFill>
                <a:latin typeface="Arial" charset="0"/>
                <a:cs typeface="Arial" charset="0"/>
              </a:rPr>
              <a:t>, </a:t>
            </a:r>
            <a:r>
              <a:rPr lang="en-US" altLang="de-DE" sz="2000" dirty="0" err="1">
                <a:solidFill>
                  <a:srgbClr val="4E88B8"/>
                </a:solidFill>
                <a:latin typeface="Arial" charset="0"/>
                <a:cs typeface="Arial" charset="0"/>
              </a:rPr>
              <a:t>Sandhult</a:t>
            </a:r>
            <a:r>
              <a:rPr lang="en-US" altLang="de-DE" sz="2000" dirty="0">
                <a:solidFill>
                  <a:srgbClr val="4E88B8"/>
                </a:solidFill>
                <a:latin typeface="Arial" charset="0"/>
                <a:cs typeface="Arial" charset="0"/>
              </a:rPr>
              <a:t> (Sweden), 19-21 </a:t>
            </a:r>
            <a:r>
              <a:rPr lang="en-US" altLang="de-DE" sz="2000" dirty="0" err="1">
                <a:solidFill>
                  <a:srgbClr val="4E88B8"/>
                </a:solidFill>
                <a:latin typeface="Arial" charset="0"/>
                <a:cs typeface="Arial" charset="0"/>
              </a:rPr>
              <a:t>june</a:t>
            </a:r>
            <a:r>
              <a:rPr lang="en-US" altLang="de-DE" sz="2000" dirty="0">
                <a:solidFill>
                  <a:srgbClr val="4E88B8"/>
                </a:solidFill>
                <a:latin typeface="Arial" charset="0"/>
                <a:cs typeface="Arial" charset="0"/>
              </a:rPr>
              <a:t> 2018</a:t>
            </a:r>
            <a:endParaRPr lang="en-US" altLang="de-DE" sz="20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endParaRPr lang="de-DE" dirty="0"/>
          </a:p>
        </p:txBody>
      </p:sp>
      <p:sp>
        <p:nvSpPr>
          <p:cNvPr id="2" name="Tekstvak 1"/>
          <p:cNvSpPr txBox="1"/>
          <p:nvPr/>
        </p:nvSpPr>
        <p:spPr>
          <a:xfrm>
            <a:off x="9446340" y="357201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VRU-Proxi-06-06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918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947A0C0-F3F4-4A34-ABA9-D9E6BB957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Reversing </a:t>
            </a:r>
            <a:r>
              <a:rPr lang="en-US" dirty="0" err="1"/>
              <a:t>manoeuvre</a:t>
            </a:r>
            <a:r>
              <a:rPr lang="en-US" dirty="0"/>
              <a:t> - 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9DE678A-A93B-46E5-9FFE-4D37B6B22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061860"/>
            <a:ext cx="10583862" cy="2110339"/>
          </a:xfrm>
        </p:spPr>
        <p:txBody>
          <a:bodyPr/>
          <a:lstStyle/>
          <a:p>
            <a:r>
              <a:rPr lang="fr-FR" sz="2800" dirty="0"/>
              <a:t>All </a:t>
            </a:r>
            <a:r>
              <a:rPr lang="fr-FR" sz="2800" dirty="0" err="1"/>
              <a:t>driving</a:t>
            </a:r>
            <a:r>
              <a:rPr lang="fr-FR" sz="2800" dirty="0"/>
              <a:t> speeds are </a:t>
            </a:r>
            <a:r>
              <a:rPr lang="fr-FR" sz="2800" dirty="0" err="1"/>
              <a:t>considered</a:t>
            </a:r>
            <a:endParaRPr lang="fr-FR" sz="2800" dirty="0"/>
          </a:p>
          <a:p>
            <a:r>
              <a:rPr lang="fr-FR" sz="2800" dirty="0"/>
              <a:t>Pedestrians are more </a:t>
            </a:r>
            <a:r>
              <a:rPr lang="fr-FR" sz="2800" dirty="0" err="1"/>
              <a:t>involved</a:t>
            </a:r>
            <a:r>
              <a:rPr lang="fr-FR" sz="2800" dirty="0"/>
              <a:t> in </a:t>
            </a:r>
            <a:r>
              <a:rPr lang="fr-FR" sz="2800" dirty="0" err="1"/>
              <a:t>this</a:t>
            </a:r>
            <a:r>
              <a:rPr lang="fr-FR" sz="2800" dirty="0"/>
              <a:t> accident configuration </a:t>
            </a:r>
            <a:r>
              <a:rPr lang="fr-FR" sz="2800" dirty="0" err="1"/>
              <a:t>than</a:t>
            </a:r>
            <a:r>
              <a:rPr lang="fr-FR" sz="2800" dirty="0"/>
              <a:t> </a:t>
            </a:r>
            <a:r>
              <a:rPr lang="fr-FR" sz="2800" dirty="0" err="1"/>
              <a:t>bicyclists</a:t>
            </a:r>
            <a:endParaRPr lang="fr-FR" sz="2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2428378-FC28-4716-A3C0-347E4C86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F242D93-D8D6-4C8A-A315-E1E59B0B0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49AE56D-7D61-4ACD-AB24-2BD38C947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EBDDB665-FABD-4A99-A8A0-A4D54D6F2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109" y="1143000"/>
            <a:ext cx="4596782" cy="27129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D23C167C-0A64-4065-B150-4C764A4AF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236" y="1143000"/>
            <a:ext cx="457849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33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362DF7C-C46B-4EAA-AD7C-B22B488F0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Reversing </a:t>
            </a:r>
            <a:r>
              <a:rPr lang="en-US" dirty="0" err="1"/>
              <a:t>manoeuvre</a:t>
            </a:r>
            <a:r>
              <a:rPr lang="en-US" dirty="0"/>
              <a:t> - 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A7F7EEB-FD9F-4631-AEA7-8DD346869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538133"/>
            <a:ext cx="10583862" cy="2125133"/>
          </a:xfrm>
        </p:spPr>
        <p:txBody>
          <a:bodyPr/>
          <a:lstStyle/>
          <a:p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not more </a:t>
            </a:r>
            <a:r>
              <a:rPr lang="fr-FR" dirty="0" err="1"/>
              <a:t>than</a:t>
            </a:r>
            <a:r>
              <a:rPr lang="fr-FR" dirty="0"/>
              <a:t> 1.2 % of national road </a:t>
            </a:r>
            <a:r>
              <a:rPr lang="fr-FR" dirty="0" err="1"/>
              <a:t>fatalities</a:t>
            </a:r>
            <a:r>
              <a:rPr lang="fr-FR" dirty="0"/>
              <a:t> and 0.7% of national road </a:t>
            </a:r>
            <a:r>
              <a:rPr lang="fr-FR" dirty="0" err="1"/>
              <a:t>injured</a:t>
            </a:r>
            <a:r>
              <a:rPr lang="fr-FR" dirty="0"/>
              <a:t> road </a:t>
            </a:r>
            <a:r>
              <a:rPr lang="fr-FR" dirty="0" err="1"/>
              <a:t>users</a:t>
            </a:r>
            <a:r>
              <a:rPr lang="fr-FR" dirty="0"/>
              <a:t>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D1D8C06-30AF-476B-9515-6DF97C038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BE5FC3C-27A3-4207-A7D2-0ED4D5CF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1901459-7C45-48ED-ACD2-D37ECFF91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4E5F0D4-8361-4089-A6A4-B64EFEA77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555" y="1549400"/>
            <a:ext cx="4584589" cy="275563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F8955ABA-8B2F-4400-9928-98F525EA2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050" y="1549400"/>
            <a:ext cx="4584589" cy="27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59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CBEAFAE-0C68-49FC-8727-6F0BB4381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Reversing </a:t>
            </a:r>
            <a:r>
              <a:rPr lang="en-US" dirty="0" err="1"/>
              <a:t>manoeuvre</a:t>
            </a:r>
            <a:r>
              <a:rPr lang="en-US" dirty="0"/>
              <a:t> - 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0BBC04C-B749-45CE-B243-1624FFCD4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521200"/>
            <a:ext cx="10583862" cy="1710267"/>
          </a:xfrm>
        </p:spPr>
        <p:txBody>
          <a:bodyPr/>
          <a:lstStyle/>
          <a:p>
            <a:r>
              <a:rPr lang="fr-FR" dirty="0"/>
              <a:t>More </a:t>
            </a:r>
            <a:r>
              <a:rPr lang="fr-FR" dirty="0" err="1"/>
              <a:t>than</a:t>
            </a:r>
            <a:r>
              <a:rPr lang="fr-FR" dirty="0"/>
              <a:t> 50% of pedestrian </a:t>
            </a:r>
            <a:r>
              <a:rPr lang="fr-FR" dirty="0" err="1"/>
              <a:t>fatalities</a:t>
            </a:r>
            <a:r>
              <a:rPr lang="fr-FR" dirty="0"/>
              <a:t> </a:t>
            </a:r>
            <a:r>
              <a:rPr lang="fr-FR" dirty="0" err="1"/>
              <a:t>involved</a:t>
            </a:r>
            <a:r>
              <a:rPr lang="fr-FR" dirty="0"/>
              <a:t> in R scenario are </a:t>
            </a:r>
            <a:r>
              <a:rPr lang="fr-FR" dirty="0" err="1"/>
              <a:t>impacted</a:t>
            </a:r>
            <a:r>
              <a:rPr lang="fr-FR" dirty="0"/>
              <a:t> by N1, N2 and N3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A29DA62-C834-4146-9A18-E12494B35E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441" y="6719359"/>
            <a:ext cx="2844059" cy="476250"/>
          </a:xfrm>
        </p:spPr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4DAF49D-8124-4A0A-83F1-A533D434E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4515" y="6719359"/>
            <a:ext cx="3859795" cy="476250"/>
          </a:xfrm>
        </p:spPr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7148E76-781D-4846-898D-8FD3D5013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325" y="6719359"/>
            <a:ext cx="2844059" cy="476250"/>
          </a:xfrm>
        </p:spPr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13691FB5-3BD0-4656-AFD6-A92D4DEFE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051" y="1521623"/>
            <a:ext cx="4584589" cy="275563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37008EDC-0695-4E64-A85A-4E5041FF9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126" y="1521623"/>
            <a:ext cx="456020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25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B448BF6-8EC2-4D58-AAC2-74BBB5528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Reversing </a:t>
            </a:r>
            <a:r>
              <a:rPr lang="en-US" sz="4000" dirty="0" err="1"/>
              <a:t>manoeuvre</a:t>
            </a:r>
            <a:r>
              <a:rPr lang="en-US" sz="4000" dirty="0"/>
              <a:t> - R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2280F040-FB3C-4ECA-9E5D-5EE2D58C2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Pedal cyclist casualties in 2-vehicle accidents (with an HGV) where the speed limit is 30mph or less, GB:2011-2016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69 bicyclist fatalities (~ 4 fatalities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1394 injured bicyclists (~232 injured bicyclists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HGV reversing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0 fatality and 18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over 8t: 0 fatality and 3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under 8t: 0 fatality and 11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gross weight unknown: 0 fatality and 4 injuries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013D53D-CA55-4482-B96D-FDBA050FC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AEFBC34-F703-40A1-956B-8059ADA83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D92F7ED-B5E0-48CB-A4EF-7DBA8369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30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E237722-3FCB-4607-B0B1-6C17BFD1EC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162" y="2576198"/>
            <a:ext cx="10360501" cy="1470025"/>
          </a:xfrm>
        </p:spPr>
        <p:txBody>
          <a:bodyPr/>
          <a:lstStyle/>
          <a:p>
            <a:r>
              <a:rPr lang="en-US" dirty="0"/>
              <a:t>Straight and taking-off </a:t>
            </a:r>
            <a:r>
              <a:rPr lang="en-US" dirty="0" err="1"/>
              <a:t>manoeuvres</a:t>
            </a:r>
            <a:r>
              <a:rPr lang="en-US" dirty="0"/>
              <a:t> (STO)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752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171D134-2B49-4474-89B6-D40CED22E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 and taking-off </a:t>
            </a:r>
            <a:r>
              <a:rPr lang="en-US" sz="4000" dirty="0" err="1"/>
              <a:t>manoeuvres</a:t>
            </a:r>
            <a:r>
              <a:rPr lang="en-US" sz="4000" dirty="0"/>
              <a:t> (STO)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3737D45-3FCD-4222-9830-A9B449F06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292600"/>
            <a:ext cx="10583862" cy="1879600"/>
          </a:xfrm>
        </p:spPr>
        <p:txBody>
          <a:bodyPr/>
          <a:lstStyle/>
          <a:p>
            <a:r>
              <a:rPr lang="fr-FR" sz="2000" i="1" dirty="0"/>
              <a:t>Driving speed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NL:  ≤ 51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CA:  ≤ 40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FR, BE: ≤ 30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JA: ≤ 20 </a:t>
            </a:r>
            <a:r>
              <a:rPr lang="fr-FR" sz="1600" i="1" dirty="0" err="1"/>
              <a:t>kph</a:t>
            </a:r>
            <a:r>
              <a:rPr lang="fr-FR" sz="1600" i="1" dirty="0"/>
              <a:t>: JA</a:t>
            </a:r>
          </a:p>
          <a:p>
            <a:r>
              <a:rPr lang="fr-FR" sz="2000" i="1" dirty="0"/>
              <a:t>A high </a:t>
            </a:r>
            <a:r>
              <a:rPr lang="fr-FR" sz="2000" i="1" dirty="0" err="1"/>
              <a:t>number</a:t>
            </a:r>
            <a:r>
              <a:rPr lang="fr-FR" sz="2000" i="1" dirty="0"/>
              <a:t> of </a:t>
            </a:r>
            <a:r>
              <a:rPr lang="fr-FR" sz="2000" i="1" dirty="0" err="1"/>
              <a:t>injured</a:t>
            </a:r>
            <a:r>
              <a:rPr lang="fr-FR" sz="2000" i="1" dirty="0"/>
              <a:t> </a:t>
            </a:r>
            <a:r>
              <a:rPr lang="fr-FR" sz="2000" i="1" dirty="0" err="1"/>
              <a:t>bicyclists</a:t>
            </a:r>
            <a:r>
              <a:rPr lang="fr-FR" sz="2000" i="1" dirty="0"/>
              <a:t> in </a:t>
            </a:r>
            <a:r>
              <a:rPr lang="fr-FR" sz="2000" i="1" dirty="0" err="1"/>
              <a:t>this</a:t>
            </a:r>
            <a:r>
              <a:rPr lang="fr-FR" sz="2000" i="1" dirty="0"/>
              <a:t> accident configuration in Japan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F7E6F9A-2982-4D41-9C6F-A594D5297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0DD4DB8-9448-4C7F-8E03-23AD7499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ED710D2-F06E-45FD-8536-09D4F8BA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296AECDC-1967-46A1-A512-A355A6290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99" y="1330503"/>
            <a:ext cx="4578493" cy="273124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ED896014-A160-462C-9AA7-2CB402C0D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184" y="1373852"/>
            <a:ext cx="4584589" cy="273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45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0A18144-BE54-4CE5-BC04-09950F7DE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 and taking-off </a:t>
            </a:r>
            <a:r>
              <a:rPr lang="en-US" sz="4000" dirty="0" err="1"/>
              <a:t>manoeuvres</a:t>
            </a:r>
            <a:r>
              <a:rPr lang="en-US" sz="4000" dirty="0"/>
              <a:t> (STO)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AEDBA6A-638B-4984-9C00-F56351F51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445000"/>
            <a:ext cx="10583862" cy="1727200"/>
          </a:xfrm>
        </p:spPr>
        <p:txBody>
          <a:bodyPr/>
          <a:lstStyle/>
          <a:p>
            <a:r>
              <a:rPr lang="fr-FR" dirty="0" err="1"/>
              <a:t>Highest</a:t>
            </a:r>
            <a:r>
              <a:rPr lang="fr-FR" dirty="0"/>
              <a:t> percentages for The </a:t>
            </a:r>
            <a:r>
              <a:rPr lang="fr-FR" dirty="0" err="1"/>
              <a:t>Netherlands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an issue for NL </a:t>
            </a:r>
            <a:r>
              <a:rPr lang="fr-FR" dirty="0" err="1"/>
              <a:t>comparing</a:t>
            </a:r>
            <a:r>
              <a:rPr lang="fr-FR" dirty="0"/>
              <a:t> to </a:t>
            </a:r>
            <a:r>
              <a:rPr lang="fr-FR" dirty="0" err="1"/>
              <a:t>other</a:t>
            </a:r>
            <a:r>
              <a:rPr lang="fr-FR" dirty="0"/>
              <a:t> countries (but </a:t>
            </a:r>
            <a:r>
              <a:rPr lang="fr-FR" dirty="0" err="1"/>
              <a:t>driving</a:t>
            </a:r>
            <a:r>
              <a:rPr lang="fr-FR" dirty="0"/>
              <a:t> speed </a:t>
            </a:r>
            <a:r>
              <a:rPr lang="fr-FR" dirty="0" err="1"/>
              <a:t>criteria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≤ 51 </a:t>
            </a:r>
            <a:r>
              <a:rPr lang="fr-FR" dirty="0" err="1"/>
              <a:t>kph</a:t>
            </a:r>
            <a:r>
              <a:rPr lang="fr-FR" dirty="0"/>
              <a:t>)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2652C78-54A1-4E5B-914E-D4B8792A6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5801F43-2BC0-4A53-875D-D7BFF08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373CBFF-BAA6-4992-BC04-19F87BC8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3E532066-C761-449A-9A12-5A0FF6441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17" y="1475578"/>
            <a:ext cx="4584589" cy="27556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431B6B1E-46A1-48D1-BE8C-10EE7AC52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183" y="1478626"/>
            <a:ext cx="4584589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869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B877090-4791-49CD-ACD5-1309DC59A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 and taking-off </a:t>
            </a:r>
            <a:r>
              <a:rPr lang="en-US" sz="4000" dirty="0" err="1"/>
              <a:t>manoeuvres</a:t>
            </a:r>
            <a:r>
              <a:rPr lang="en-US" sz="4000" dirty="0"/>
              <a:t> (STO)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E5F2C9E-6740-4337-B403-C5A6643B6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199461"/>
            <a:ext cx="10583862" cy="1845733"/>
          </a:xfrm>
        </p:spPr>
        <p:txBody>
          <a:bodyPr/>
          <a:lstStyle/>
          <a:p>
            <a:r>
              <a:rPr lang="fr-FR" sz="2000" dirty="0" err="1"/>
              <a:t>Probably</a:t>
            </a:r>
            <a:r>
              <a:rPr lang="fr-FR" sz="2000" dirty="0"/>
              <a:t> </a:t>
            </a:r>
            <a:r>
              <a:rPr lang="fr-FR" sz="2000" dirty="0" err="1"/>
              <a:t>taking</a:t>
            </a:r>
            <a:r>
              <a:rPr lang="fr-FR" sz="2000" dirty="0"/>
              <a:t>-off scenario and </a:t>
            </a:r>
            <a:r>
              <a:rPr lang="fr-FR" sz="2000" dirty="0" err="1"/>
              <a:t>driving</a:t>
            </a:r>
            <a:r>
              <a:rPr lang="fr-FR" sz="2000" dirty="0"/>
              <a:t> straight scenario have not the </a:t>
            </a:r>
            <a:r>
              <a:rPr lang="fr-FR" sz="2000" dirty="0" err="1"/>
              <a:t>same</a:t>
            </a:r>
            <a:r>
              <a:rPr lang="fr-FR" sz="2000" dirty="0"/>
              <a:t> causations; and not the </a:t>
            </a: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/>
              <a:t>counter-measure</a:t>
            </a:r>
            <a:endParaRPr lang="fr-FR" sz="2000" dirty="0"/>
          </a:p>
          <a:p>
            <a:r>
              <a:rPr lang="fr-FR" sz="2000" dirty="0"/>
              <a:t>In </a:t>
            </a:r>
            <a:r>
              <a:rPr lang="fr-FR" sz="2000" dirty="0" err="1"/>
              <a:t>such</a:t>
            </a:r>
            <a:r>
              <a:rPr lang="fr-FR" sz="2000" dirty="0"/>
              <a:t> accident configuration, collision </a:t>
            </a:r>
            <a:r>
              <a:rPr lang="fr-FR" sz="2000" dirty="0" err="1"/>
              <a:t>partner</a:t>
            </a:r>
            <a:r>
              <a:rPr lang="fr-FR" sz="20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dirty="0"/>
              <a:t>for pedestrian </a:t>
            </a:r>
            <a:r>
              <a:rPr lang="fr-FR" sz="1600" dirty="0" err="1"/>
              <a:t>fatalities</a:t>
            </a:r>
            <a:r>
              <a:rPr lang="fr-FR" sz="1600" dirty="0"/>
              <a:t>: N2, N3 </a:t>
            </a:r>
            <a:r>
              <a:rPr lang="fr-FR" sz="1600" dirty="0" err="1"/>
              <a:t>vehicles</a:t>
            </a:r>
            <a:endParaRPr lang="fr-FR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dirty="0"/>
              <a:t>For </a:t>
            </a:r>
            <a:r>
              <a:rPr lang="fr-FR" sz="1600" dirty="0" err="1"/>
              <a:t>injured</a:t>
            </a:r>
            <a:r>
              <a:rPr lang="fr-FR" sz="1600" dirty="0"/>
              <a:t> pedestrians: M1 </a:t>
            </a:r>
            <a:r>
              <a:rPr lang="fr-FR" sz="1600" dirty="0" err="1"/>
              <a:t>vehicles</a:t>
            </a:r>
            <a:endParaRPr lang="fr-FR" sz="1600" dirty="0"/>
          </a:p>
          <a:p>
            <a:r>
              <a:rPr lang="fr-FR" sz="2000" dirty="0" err="1"/>
              <a:t>Similar</a:t>
            </a:r>
            <a:r>
              <a:rPr lang="fr-FR" sz="2000" dirty="0"/>
              <a:t> </a:t>
            </a:r>
            <a:r>
              <a:rPr lang="fr-FR" sz="2000" dirty="0" err="1"/>
              <a:t>results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Canadian data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B13CFEAD-A44C-4D60-924D-73E78181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17C7EAE-2F02-4924-AB40-DDF12912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02B7B25-204E-422F-9928-18C6A2AF2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1E509A8B-8951-49DD-B073-8288CA75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13" y="1409074"/>
            <a:ext cx="4584589" cy="271905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70945685-F56B-44CA-9777-FC281F0E1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650" y="1415171"/>
            <a:ext cx="4584589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36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557C667-1660-48D6-A5BF-D03CFA6DE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 and taking-off </a:t>
            </a:r>
            <a:r>
              <a:rPr lang="en-US" sz="4000" dirty="0" err="1"/>
              <a:t>manoeuvres</a:t>
            </a:r>
            <a:r>
              <a:rPr lang="en-US" sz="4000" dirty="0"/>
              <a:t> (STO)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4D67658-2EB8-427F-8D46-0B3129F74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4368800"/>
            <a:ext cx="10583862" cy="1803400"/>
          </a:xfrm>
        </p:spPr>
        <p:txBody>
          <a:bodyPr/>
          <a:lstStyle/>
          <a:p>
            <a:r>
              <a:rPr lang="fr-FR" sz="2400" dirty="0" err="1"/>
              <a:t>Same</a:t>
            </a:r>
            <a:r>
              <a:rPr lang="fr-FR" sz="2400" dirty="0"/>
              <a:t> conclusions as for pedestrian </a:t>
            </a:r>
            <a:r>
              <a:rPr lang="fr-FR" sz="2400" dirty="0" err="1"/>
              <a:t>involved</a:t>
            </a:r>
            <a:r>
              <a:rPr lang="fr-FR" sz="2400" dirty="0"/>
              <a:t> in STO scenario</a:t>
            </a:r>
          </a:p>
          <a:p>
            <a:r>
              <a:rPr lang="fr-FR" sz="2400" dirty="0" err="1"/>
              <a:t>Probably</a:t>
            </a:r>
            <a:r>
              <a:rPr lang="fr-FR" sz="2400" dirty="0"/>
              <a:t> not the </a:t>
            </a:r>
            <a:r>
              <a:rPr lang="fr-FR" sz="2400" dirty="0" err="1"/>
              <a:t>same</a:t>
            </a:r>
            <a:r>
              <a:rPr lang="fr-FR" sz="2400" dirty="0"/>
              <a:t> accident configuration</a:t>
            </a:r>
          </a:p>
          <a:p>
            <a:r>
              <a:rPr lang="fr-FR" sz="2400" dirty="0" err="1"/>
              <a:t>Similar</a:t>
            </a:r>
            <a:r>
              <a:rPr lang="fr-FR" sz="2400" dirty="0"/>
              <a:t> </a:t>
            </a:r>
            <a:r>
              <a:rPr lang="fr-FR" sz="2400" dirty="0" err="1"/>
              <a:t>results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Canadian data</a:t>
            </a:r>
          </a:p>
          <a:p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2FDDDC8-5479-412E-BA27-A650FFF4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3C40FF5-9D71-4C5A-B1EB-EB5979FF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51E7DE6-76A9-4F59-A385-97148C31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D771E0F0-A26C-4570-B665-9C236969B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65" y="1537892"/>
            <a:ext cx="4584589" cy="275563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DDB43BC7-9CF5-4DCF-AEE4-2733D1EF3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117" y="1466984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58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B448BF6-8EC2-4D58-AAC2-74BBB5528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Straight and taking-off </a:t>
            </a:r>
            <a:r>
              <a:rPr lang="en-US" sz="4000" dirty="0" err="1"/>
              <a:t>manoeuvres</a:t>
            </a:r>
            <a:r>
              <a:rPr lang="en-US" sz="4000" dirty="0"/>
              <a:t> (STO)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2280F040-FB3C-4ECA-9E5D-5EE2D58C2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Pedal cyclist casualties in 2-vehicle accidents (with an HGV) where the speed limit is 30mph or less, GB:2011-2016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69 bicyclist fatalities (~ 4 fatalities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1394 injured bicyclists (~232 injured bicyclists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HGV going straight or taking off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27 fatalities and 468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over 8t:  19 fatalities and 193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under 8t: 5 fatalities and 124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gross weight unknown: 3 fatalities and 151 injuries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013D53D-CA55-4482-B96D-FDBA050FC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AEFBC34-F703-40A1-956B-8059ADA83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D92F7ED-B5E0-48CB-A4EF-7DBA8369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84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7F8A8FA-EADF-4215-B53C-163F50CD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5FEF783-1A33-4568-9C28-6EE34F580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Injury</a:t>
            </a:r>
            <a:r>
              <a:rPr lang="fr-FR" dirty="0"/>
              <a:t> </a:t>
            </a:r>
            <a:r>
              <a:rPr lang="fr-FR" dirty="0" err="1"/>
              <a:t>criteria</a:t>
            </a:r>
            <a:r>
              <a:rPr lang="fr-FR" dirty="0"/>
              <a:t> </a:t>
            </a:r>
            <a:r>
              <a:rPr lang="fr-FR" dirty="0" err="1"/>
              <a:t>added</a:t>
            </a:r>
            <a:r>
              <a:rPr lang="fr-FR" dirty="0"/>
              <a:t> and </a:t>
            </a:r>
            <a:r>
              <a:rPr lang="fr-FR" dirty="0" err="1"/>
              <a:t>considered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Distribution of </a:t>
            </a:r>
            <a:r>
              <a:rPr lang="fr-FR" dirty="0" err="1"/>
              <a:t>vehicle</a:t>
            </a:r>
            <a:r>
              <a:rPr lang="fr-FR" dirty="0"/>
              <a:t> </a:t>
            </a:r>
            <a:r>
              <a:rPr lang="fr-FR" dirty="0" err="1"/>
              <a:t>categories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accident scenarii and </a:t>
            </a:r>
            <a:r>
              <a:rPr lang="fr-FR" dirty="0" err="1"/>
              <a:t>injury</a:t>
            </a:r>
            <a:r>
              <a:rPr lang="fr-FR" dirty="0"/>
              <a:t> </a:t>
            </a:r>
            <a:r>
              <a:rPr lang="fr-FR" dirty="0" err="1"/>
              <a:t>severity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Updated</a:t>
            </a:r>
            <a:r>
              <a:rPr lang="fr-FR" dirty="0"/>
              <a:t> data: Canadian data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dirty="0" err="1"/>
              <a:t>Completed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Peter </a:t>
            </a:r>
            <a:r>
              <a:rPr lang="fr-FR" dirty="0" err="1"/>
              <a:t>BURNS’s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Additional</a:t>
            </a:r>
            <a:r>
              <a:rPr lang="fr-FR" dirty="0"/>
              <a:t> data: GB data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CAD300F-5E6E-47BD-85E3-3963371F8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243A988-DCC7-4C2F-932B-358C8EC7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4F074623-CF5C-4901-BBA1-DB4FAE80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3174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CB81AA3-EAC1-4872-91C8-665683CFD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C90FA46-8314-4DBE-8922-D11FB7738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1143000"/>
            <a:ext cx="11046732" cy="5029200"/>
          </a:xfrm>
        </p:spPr>
        <p:txBody>
          <a:bodyPr/>
          <a:lstStyle/>
          <a:p>
            <a:r>
              <a:rPr lang="en-US" sz="2400" dirty="0"/>
              <a:t>Turn Opposite to Driver Side (TODS)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VRU: Bicycle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Overestimation of accident issues as bicyclist </a:t>
            </a:r>
            <a:r>
              <a:rPr lang="en-US" sz="2000" dirty="0" err="1"/>
              <a:t>manoeuvre</a:t>
            </a:r>
            <a:r>
              <a:rPr lang="en-US" sz="2000" dirty="0"/>
              <a:t> is not considered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N2 &gt; 7.5t and N3 are the main opposite vehicles for bicyclist fatalities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Effectiveness of BSIS not studied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400" dirty="0"/>
              <a:t>Reversing (R)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VRU: Pedestrian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N1, N2 and N3 are the main opposite vehicles for pedestrian fatalities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400" dirty="0"/>
              <a:t>Straight and taking-off </a:t>
            </a:r>
            <a:r>
              <a:rPr lang="en-US" sz="2400" dirty="0" err="1"/>
              <a:t>manoeuvres</a:t>
            </a:r>
            <a:r>
              <a:rPr lang="en-US" sz="2400" dirty="0"/>
              <a:t> (STO)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Further analysis (data available) to distinguish taking-off and driving straight </a:t>
            </a:r>
            <a:r>
              <a:rPr lang="en-US" sz="2000" dirty="0" err="1"/>
              <a:t>manoeuvres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9820CCF-5B73-491C-8239-94AF89F27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9D30F4C-670B-4253-976D-CF5EFAE7A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502B174-C0FF-480E-9C9A-A01DC42E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815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9FB942F-2887-4914-9D95-A7F78F29D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THANK YOU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E4CAE62D-114C-4F27-B5B0-1B823536B4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618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E237722-3FCB-4607-B0B1-6C17BFD1EC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162" y="1330328"/>
            <a:ext cx="10360501" cy="1470025"/>
          </a:xfrm>
        </p:spPr>
        <p:txBody>
          <a:bodyPr/>
          <a:lstStyle/>
          <a:p>
            <a:r>
              <a:rPr lang="en-US" dirty="0"/>
              <a:t>Turn Opposite to Driver Side (TODS) scenario</a:t>
            </a:r>
            <a:br>
              <a:rPr lang="en-US" dirty="0"/>
            </a:br>
            <a:r>
              <a:rPr lang="en-US" dirty="0"/>
              <a:t>VRU: bicyclist</a:t>
            </a:r>
            <a:endParaRPr lang="fr-FR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xmlns="" id="{8BB1CA96-91DA-4326-8562-763F068928AC}"/>
              </a:ext>
            </a:extLst>
          </p:cNvPr>
          <p:cNvGrpSpPr/>
          <p:nvPr/>
        </p:nvGrpSpPr>
        <p:grpSpPr>
          <a:xfrm>
            <a:off x="1120140" y="3577590"/>
            <a:ext cx="3147060" cy="3074670"/>
            <a:chOff x="1120140" y="3577590"/>
            <a:chExt cx="3147060" cy="3074670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xmlns="" id="{73B486BC-C45B-4DD7-969B-B5D28969E8EA}"/>
                </a:ext>
              </a:extLst>
            </p:cNvPr>
            <p:cNvCxnSpPr/>
            <p:nvPr/>
          </p:nvCxnSpPr>
          <p:spPr>
            <a:xfrm>
              <a:off x="1120140" y="436626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xmlns="" id="{F9180536-DD13-45C8-BD37-1C0ABA189102}"/>
                </a:ext>
              </a:extLst>
            </p:cNvPr>
            <p:cNvCxnSpPr/>
            <p:nvPr/>
          </p:nvCxnSpPr>
          <p:spPr>
            <a:xfrm>
              <a:off x="1120140" y="574167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xmlns="" id="{EECACEAE-679F-47D5-9768-5D07C1393C42}"/>
                </a:ext>
              </a:extLst>
            </p:cNvPr>
            <p:cNvCxnSpPr/>
            <p:nvPr/>
          </p:nvCxnSpPr>
          <p:spPr>
            <a:xfrm>
              <a:off x="3478530" y="436626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xmlns="" id="{BDFB9DFA-C0B2-4BBC-9471-E690C34623E9}"/>
                </a:ext>
              </a:extLst>
            </p:cNvPr>
            <p:cNvCxnSpPr/>
            <p:nvPr/>
          </p:nvCxnSpPr>
          <p:spPr>
            <a:xfrm>
              <a:off x="3478530" y="574167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xmlns="" id="{54135236-6561-47E1-B371-A32761F0A0C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14475" y="397192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xmlns="" id="{E5658AA4-9E75-4E21-9F19-C2C985B90EE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063240" y="397954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xmlns="" id="{805411A7-D2B9-4D8B-AB06-C029AF914C3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14475" y="612838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xmlns="" id="{D478327B-62CC-4503-AB37-7AE23AC22D1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063240" y="613600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CB170A3-C12E-43E7-9EDF-9BF195BC66F0}"/>
                </a:ext>
              </a:extLst>
            </p:cNvPr>
            <p:cNvSpPr/>
            <p:nvPr/>
          </p:nvSpPr>
          <p:spPr>
            <a:xfrm>
              <a:off x="2697481" y="5920740"/>
              <a:ext cx="662939" cy="73152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rganigramme : Jonction de sommaire 13">
              <a:extLst>
                <a:ext uri="{FF2B5EF4-FFF2-40B4-BE49-F238E27FC236}">
                  <a16:creationId xmlns:a16="http://schemas.microsoft.com/office/drawing/2014/main" xmlns="" id="{9710132D-3F1F-4AFA-8FDD-F7ACDA59501E}"/>
                </a:ext>
              </a:extLst>
            </p:cNvPr>
            <p:cNvSpPr/>
            <p:nvPr/>
          </p:nvSpPr>
          <p:spPr>
            <a:xfrm>
              <a:off x="2743200" y="5977890"/>
              <a:ext cx="205740" cy="205740"/>
            </a:xfrm>
            <a:prstGeom prst="flowChartSummingJunction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xmlns="" id="{75DB027D-E0ED-4D07-B7C8-A08CB7122C6F}"/>
                </a:ext>
              </a:extLst>
            </p:cNvPr>
            <p:cNvSpPr/>
            <p:nvPr/>
          </p:nvSpPr>
          <p:spPr>
            <a:xfrm rot="16200000">
              <a:off x="3028950" y="5290184"/>
              <a:ext cx="902972" cy="902972"/>
            </a:xfrm>
            <a:prstGeom prst="arc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xmlns="" id="{E24A98CB-4C2E-4367-AF2D-323B4CC6D15D}"/>
                </a:ext>
              </a:extLst>
            </p:cNvPr>
            <p:cNvCxnSpPr>
              <a:cxnSpLocks/>
              <a:stCxn id="17" idx="0"/>
              <a:endCxn id="13" idx="0"/>
            </p:cNvCxnSpPr>
            <p:nvPr/>
          </p:nvCxnSpPr>
          <p:spPr>
            <a:xfrm>
              <a:off x="3028950" y="5741670"/>
              <a:ext cx="1" cy="179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xmlns="" id="{F938177C-57CC-4685-98D2-E77EDB1A92F9}"/>
                </a:ext>
              </a:extLst>
            </p:cNvPr>
            <p:cNvCxnSpPr>
              <a:stCxn id="17" idx="2"/>
            </p:cNvCxnSpPr>
            <p:nvPr/>
          </p:nvCxnSpPr>
          <p:spPr>
            <a:xfrm flipV="1">
              <a:off x="3480436" y="5290183"/>
              <a:ext cx="615314" cy="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xmlns="" id="{622DF599-7D56-4807-B66B-1C8E049F175B}"/>
              </a:ext>
            </a:extLst>
          </p:cNvPr>
          <p:cNvGrpSpPr/>
          <p:nvPr/>
        </p:nvGrpSpPr>
        <p:grpSpPr>
          <a:xfrm flipH="1">
            <a:off x="7284720" y="3581400"/>
            <a:ext cx="3147060" cy="3074670"/>
            <a:chOff x="1120140" y="3577590"/>
            <a:chExt cx="3147060" cy="3074670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xmlns="" id="{4EEEEB20-C2F5-4CD4-9412-6C97BA8940E9}"/>
                </a:ext>
              </a:extLst>
            </p:cNvPr>
            <p:cNvCxnSpPr/>
            <p:nvPr/>
          </p:nvCxnSpPr>
          <p:spPr>
            <a:xfrm>
              <a:off x="1120140" y="436626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xmlns="" id="{AC7E0C35-F489-4B36-A05D-FE95A3B03197}"/>
                </a:ext>
              </a:extLst>
            </p:cNvPr>
            <p:cNvCxnSpPr/>
            <p:nvPr/>
          </p:nvCxnSpPr>
          <p:spPr>
            <a:xfrm>
              <a:off x="1120140" y="574167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xmlns="" id="{7FBC39D5-FBB8-48CE-A023-3915A10D89C3}"/>
                </a:ext>
              </a:extLst>
            </p:cNvPr>
            <p:cNvCxnSpPr/>
            <p:nvPr/>
          </p:nvCxnSpPr>
          <p:spPr>
            <a:xfrm>
              <a:off x="3478530" y="436626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xmlns="" id="{8D61849D-57FD-4274-8B76-00289867B3D1}"/>
                </a:ext>
              </a:extLst>
            </p:cNvPr>
            <p:cNvCxnSpPr/>
            <p:nvPr/>
          </p:nvCxnSpPr>
          <p:spPr>
            <a:xfrm>
              <a:off x="3478530" y="5741670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xmlns="" id="{C8F47F67-A415-48EF-8D5D-D32F5449E2D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14475" y="397192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xmlns="" id="{6EAC0CBD-2AB6-4419-88A5-81D3D28C44E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063240" y="397954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xmlns="" id="{02920E30-CA15-4BE1-958F-FA3CBEE5A87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14475" y="612838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xmlns="" id="{57DD4196-B759-487E-A2DC-B527638681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063240" y="6136005"/>
              <a:ext cx="78867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7F3AC4A4-8759-40D0-AEC8-E53183154C87}"/>
                </a:ext>
              </a:extLst>
            </p:cNvPr>
            <p:cNvSpPr/>
            <p:nvPr/>
          </p:nvSpPr>
          <p:spPr>
            <a:xfrm>
              <a:off x="2697481" y="5920740"/>
              <a:ext cx="662939" cy="731520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Jonction de sommaire 33">
              <a:extLst>
                <a:ext uri="{FF2B5EF4-FFF2-40B4-BE49-F238E27FC236}">
                  <a16:creationId xmlns:a16="http://schemas.microsoft.com/office/drawing/2014/main" xmlns="" id="{51152F77-F853-4BCC-BA6C-3BB822BA975A}"/>
                </a:ext>
              </a:extLst>
            </p:cNvPr>
            <p:cNvSpPr/>
            <p:nvPr/>
          </p:nvSpPr>
          <p:spPr>
            <a:xfrm>
              <a:off x="2743200" y="5977890"/>
              <a:ext cx="205740" cy="205740"/>
            </a:xfrm>
            <a:prstGeom prst="flowChartSummingJunction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xmlns="" id="{44E4336E-8B2D-4472-88C2-A305FDF93F66}"/>
                </a:ext>
              </a:extLst>
            </p:cNvPr>
            <p:cNvSpPr/>
            <p:nvPr/>
          </p:nvSpPr>
          <p:spPr>
            <a:xfrm rot="16200000">
              <a:off x="3028950" y="5290184"/>
              <a:ext cx="902972" cy="902972"/>
            </a:xfrm>
            <a:prstGeom prst="arc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xmlns="" id="{E06562AB-2812-41DE-8147-8F5A362313D3}"/>
                </a:ext>
              </a:extLst>
            </p:cNvPr>
            <p:cNvCxnSpPr>
              <a:cxnSpLocks/>
              <a:stCxn id="35" idx="0"/>
              <a:endCxn id="33" idx="0"/>
            </p:cNvCxnSpPr>
            <p:nvPr/>
          </p:nvCxnSpPr>
          <p:spPr>
            <a:xfrm>
              <a:off x="3028950" y="5741670"/>
              <a:ext cx="1" cy="179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xmlns="" id="{4797BB6B-DF0A-4157-B9A0-10D9E37592A5}"/>
                </a:ext>
              </a:extLst>
            </p:cNvPr>
            <p:cNvCxnSpPr>
              <a:stCxn id="35" idx="2"/>
            </p:cNvCxnSpPr>
            <p:nvPr/>
          </p:nvCxnSpPr>
          <p:spPr>
            <a:xfrm flipV="1">
              <a:off x="3480436" y="5290183"/>
              <a:ext cx="615314" cy="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915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4DE0F17-7FB7-4D42-B626-615A3381B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Turn Opposite to Driver Side (TODS)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66B5B06-1A1E-46BB-85AF-E9809A432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83" y="1252034"/>
            <a:ext cx="3405117" cy="2965854"/>
          </a:xfrm>
          <a:solidFill>
            <a:schemeClr val="bg1"/>
          </a:solidFill>
        </p:spPr>
        <p:txBody>
          <a:bodyPr/>
          <a:lstStyle/>
          <a:p>
            <a:r>
              <a:rPr lang="fr-FR" sz="2000" i="1" dirty="0"/>
              <a:t>Driving speed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NL:  ≤ 51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CA:  ≤ 40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FR, BE: ≤ 30 </a:t>
            </a:r>
            <a:r>
              <a:rPr lang="fr-FR" sz="1600" i="1" dirty="0" err="1"/>
              <a:t>kph</a:t>
            </a:r>
            <a:endParaRPr lang="fr-FR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dirty="0"/>
              <a:t>JA: ≤ 20 </a:t>
            </a:r>
            <a:r>
              <a:rPr lang="fr-FR" sz="1600" i="1" dirty="0" err="1"/>
              <a:t>kph</a:t>
            </a:r>
            <a:r>
              <a:rPr lang="fr-FR" sz="1600" i="1" dirty="0"/>
              <a:t>: JA</a:t>
            </a:r>
          </a:p>
          <a:p>
            <a:pPr marL="457200" lvl="1" indent="0">
              <a:buNone/>
            </a:pPr>
            <a:endParaRPr lang="fr-FR" sz="1600" i="1" dirty="0"/>
          </a:p>
          <a:p>
            <a:r>
              <a:rPr lang="fr-FR" sz="2000" i="1" dirty="0"/>
              <a:t>Canada: Peter Burns </a:t>
            </a:r>
            <a:r>
              <a:rPr lang="fr-FR" sz="2000" i="1" dirty="0" err="1"/>
              <a:t>will</a:t>
            </a:r>
            <a:r>
              <a:rPr lang="fr-FR" sz="2000" i="1" dirty="0"/>
              <a:t> </a:t>
            </a:r>
            <a:r>
              <a:rPr lang="fr-FR" sz="2000" i="1" dirty="0" err="1"/>
              <a:t>present</a:t>
            </a:r>
            <a:r>
              <a:rPr lang="fr-FR" sz="2000" i="1" dirty="0"/>
              <a:t> more </a:t>
            </a:r>
            <a:r>
              <a:rPr lang="fr-FR" sz="2000" i="1" dirty="0" err="1"/>
              <a:t>results</a:t>
            </a:r>
            <a:r>
              <a:rPr lang="fr-FR" sz="2000" i="1" dirty="0"/>
              <a:t> </a:t>
            </a:r>
            <a:r>
              <a:rPr lang="fr-FR" sz="2000" i="1" dirty="0" err="1"/>
              <a:t>regarding</a:t>
            </a:r>
            <a:r>
              <a:rPr lang="fr-FR" sz="2000" i="1" dirty="0"/>
              <a:t> </a:t>
            </a:r>
            <a:r>
              <a:rPr lang="fr-FR" sz="2000" i="1" dirty="0" err="1"/>
              <a:t>injured</a:t>
            </a:r>
            <a:r>
              <a:rPr lang="fr-FR" sz="2000" i="1" dirty="0"/>
              <a:t> </a:t>
            </a:r>
            <a:r>
              <a:rPr lang="fr-FR" sz="2000" i="1" dirty="0" err="1"/>
              <a:t>bicyclists</a:t>
            </a:r>
            <a:endParaRPr lang="fr-FR" sz="2000" i="1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CA4B9F2-886C-4011-8870-1E7B2813F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6C31042-1F9F-4155-BDC0-21ADAF41F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FAEF45B-12CD-4827-9FBD-E6309687A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D1162C2D-7F0E-47DF-96B9-4CFF3F094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823" y="918542"/>
            <a:ext cx="4276997" cy="25945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BDF372B9-6547-4C3E-AC69-F47C210C8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8604" y="918542"/>
            <a:ext cx="4313056" cy="25947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940E3A20-CE71-498E-9709-8EB0A59FE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747" y="3703333"/>
            <a:ext cx="4584589" cy="278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3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38CD80-D5D3-4533-99F2-1B2C8A214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Turn Opposite to Driver Side (TODS)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C091E8F-0435-44F8-A76B-6686FB5C9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3861925"/>
            <a:ext cx="10583862" cy="2263140"/>
          </a:xfrm>
        </p:spPr>
        <p:txBody>
          <a:bodyPr/>
          <a:lstStyle/>
          <a:p>
            <a:endParaRPr lang="fr-FR" sz="1000" dirty="0"/>
          </a:p>
          <a:p>
            <a:r>
              <a:rPr lang="fr-FR" sz="2800" dirty="0"/>
              <a:t>Common </a:t>
            </a:r>
            <a:r>
              <a:rPr lang="fr-FR" sz="2800" dirty="0" err="1"/>
              <a:t>vehicle</a:t>
            </a:r>
            <a:r>
              <a:rPr lang="fr-FR" sz="2800" dirty="0"/>
              <a:t> </a:t>
            </a:r>
            <a:r>
              <a:rPr lang="fr-FR" sz="2800" dirty="0" err="1"/>
              <a:t>categories</a:t>
            </a:r>
            <a:r>
              <a:rPr lang="fr-FR" sz="2800" dirty="0"/>
              <a:t> </a:t>
            </a:r>
            <a:r>
              <a:rPr lang="fr-FR" sz="2800" dirty="0" err="1"/>
              <a:t>available</a:t>
            </a:r>
            <a:r>
              <a:rPr lang="fr-FR" sz="2800" dirty="0"/>
              <a:t> for </a:t>
            </a:r>
            <a:r>
              <a:rPr lang="fr-FR" sz="2800" dirty="0" err="1"/>
              <a:t>each</a:t>
            </a:r>
            <a:r>
              <a:rPr lang="fr-FR" sz="2800" dirty="0"/>
              <a:t> country</a:t>
            </a:r>
          </a:p>
          <a:p>
            <a:endParaRPr lang="fr-FR" sz="1000" dirty="0"/>
          </a:p>
          <a:p>
            <a:r>
              <a:rPr lang="fr-FR" sz="2800" dirty="0" err="1"/>
              <a:t>Mainly</a:t>
            </a:r>
            <a:r>
              <a:rPr lang="fr-FR" sz="2800" dirty="0"/>
              <a:t> N2 +N3 </a:t>
            </a:r>
            <a:r>
              <a:rPr lang="fr-FR" sz="2800" dirty="0" err="1"/>
              <a:t>vehicles</a:t>
            </a:r>
            <a:r>
              <a:rPr lang="fr-FR" sz="2800" dirty="0"/>
              <a:t> for </a:t>
            </a:r>
            <a:r>
              <a:rPr lang="fr-FR" sz="2800" dirty="0" err="1"/>
              <a:t>bicyclist</a:t>
            </a:r>
            <a:r>
              <a:rPr lang="fr-FR" sz="2800" dirty="0"/>
              <a:t> </a:t>
            </a:r>
            <a:r>
              <a:rPr lang="fr-FR" sz="2800" dirty="0" err="1"/>
              <a:t>fatalities</a:t>
            </a:r>
            <a:endParaRPr lang="fr-FR" sz="2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In Japan, </a:t>
            </a:r>
            <a:r>
              <a:rPr lang="fr-FR" sz="2400" dirty="0" err="1"/>
              <a:t>mainly</a:t>
            </a:r>
            <a:r>
              <a:rPr lang="fr-FR" sz="2400" dirty="0"/>
              <a:t> N2 &gt; 7,5t and N3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In The </a:t>
            </a:r>
            <a:r>
              <a:rPr lang="fr-FR" sz="2400" dirty="0" err="1"/>
              <a:t>Netherlands</a:t>
            </a:r>
            <a:r>
              <a:rPr lang="fr-FR" sz="2400" dirty="0"/>
              <a:t>, </a:t>
            </a:r>
            <a:r>
              <a:rPr lang="fr-FR" sz="2400" dirty="0" err="1"/>
              <a:t>mainly</a:t>
            </a:r>
            <a:r>
              <a:rPr lang="fr-FR" sz="2400" dirty="0"/>
              <a:t> N3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808E236-9EBB-4A77-AD52-608C7F4CB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775E798-06A8-4D7E-8105-43E2B9E0C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1B77D97-439F-4280-A655-6D9736CEB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xmlns="" id="{8BD37DAA-B6E1-4564-AD23-A5D77DBEC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64779" y="992524"/>
            <a:ext cx="4584589" cy="275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AA4A5AFE-83A9-4AB9-B29C-42ABBD497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030" y="992523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85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B448BF6-8EC2-4D58-AAC2-74BBB5528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Turn Opposite to Driver Side (TODS)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2280F040-FB3C-4ECA-9E5D-5EE2D58C2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UK: Pedal cyclist casualties in 2-vehicle accidents (with an HGV) where the speed limit is 30mph or less, GB:2011-2016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69 bicyclist fatalities (~ 4 fatalities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1394 injured bicyclists (~232 injured bicyclists per year)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HGV driver turning left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31 fatalities and 303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over 8t: 26 fatalities and 163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under 8t: 1 fatalities and 72 injuries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HGV gross weight unknown: 4 fatalities and 68 injuries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013D53D-CA55-4482-B96D-FDBA050FC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AEFBC34-F703-40A1-956B-8059ADA83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D92F7ED-B5E0-48CB-A4EF-7DBA8369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576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4843D4B-F517-4D8B-B063-E56BECB79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Turn Opposite to Driver Side (TODS) - Conclusions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9EE6068-DF5A-4E65-94B8-B83B485AC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1280160"/>
            <a:ext cx="10583862" cy="4892040"/>
          </a:xfrm>
        </p:spPr>
        <p:txBody>
          <a:bodyPr/>
          <a:lstStyle/>
          <a:p>
            <a:r>
              <a:rPr lang="fr-FR" sz="2400" dirty="0"/>
              <a:t>TODS </a:t>
            </a:r>
            <a:r>
              <a:rPr lang="fr-FR" sz="2400" dirty="0" err="1"/>
              <a:t>does</a:t>
            </a:r>
            <a:r>
              <a:rPr lang="fr-FR" sz="2400" dirty="0"/>
              <a:t> not </a:t>
            </a:r>
            <a:r>
              <a:rPr lang="fr-FR" sz="2400" dirty="0" err="1"/>
              <a:t>consider</a:t>
            </a:r>
            <a:r>
              <a:rPr lang="fr-FR" sz="2400" dirty="0"/>
              <a:t> the </a:t>
            </a:r>
            <a:r>
              <a:rPr lang="fr-FR" sz="2400" dirty="0" err="1"/>
              <a:t>bicyclist</a:t>
            </a:r>
            <a:r>
              <a:rPr lang="fr-FR" sz="2400" dirty="0"/>
              <a:t> manœuvre</a:t>
            </a:r>
          </a:p>
          <a:p>
            <a:endParaRPr lang="fr-FR" sz="2400" dirty="0"/>
          </a:p>
          <a:p>
            <a:r>
              <a:rPr lang="en-US" sz="2400" dirty="0"/>
              <a:t>Some figures may be overestimated because in some answers the vehicle speed (30 to 50 </a:t>
            </a:r>
            <a:r>
              <a:rPr lang="en-US" sz="2400" dirty="0" err="1"/>
              <a:t>kph</a:t>
            </a:r>
            <a:r>
              <a:rPr lang="en-US" sz="2400" dirty="0"/>
              <a:t>) was exceeding the “low speed” scope (20 </a:t>
            </a:r>
            <a:r>
              <a:rPr lang="en-US" sz="2400" dirty="0" err="1"/>
              <a:t>kph</a:t>
            </a:r>
            <a:r>
              <a:rPr lang="en-US" sz="2400" dirty="0"/>
              <a:t>). </a:t>
            </a:r>
          </a:p>
          <a:p>
            <a:endParaRPr lang="en-US" sz="2400" dirty="0"/>
          </a:p>
          <a:p>
            <a:r>
              <a:rPr lang="en-US" sz="2400" dirty="0"/>
              <a:t>The highest % of bicyclist injuries and fatalities are in Japan and The Netherlands where: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Fatalities are the consequences of a collision with a N2 &gt; 7.5 t or a N3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D04344A-507B-4B0C-A54D-7C3870069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12ECDC5-164B-4584-BB95-80D119E2E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6th VRU-proxi Session</a:t>
            </a:r>
            <a:endParaRPr lang="de-DE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AD734E6-33A9-456C-BE04-D8AD11D6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4790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8AA675B-9356-4666-BC89-A5681BA50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Turn Opposite to Driver Side (TODS) - Conclusions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87F8C41-45CE-4EF7-ACA4-72741D350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2" y="1303019"/>
            <a:ext cx="10893107" cy="4942205"/>
          </a:xfrm>
        </p:spPr>
        <p:txBody>
          <a:bodyPr/>
          <a:lstStyle/>
          <a:p>
            <a:r>
              <a:rPr lang="en-US" sz="2400" dirty="0"/>
              <a:t>SAFETYCUBE Decision Support System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Funded within the Horizons 2020 </a:t>
            </a:r>
            <a:r>
              <a:rPr lang="en-US" sz="1800" dirty="0" err="1"/>
              <a:t>Programme</a:t>
            </a:r>
            <a:r>
              <a:rPr lang="en-US" sz="1800" dirty="0"/>
              <a:t> of the EC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Aims to support evidence-based policy making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Systematic literature review approach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BSIS: One study found dealing with BSIS efficiency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SAFETYCUBE conclusions: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457200" lvl="1" indent="0" algn="ctr">
              <a:buNone/>
            </a:pPr>
            <a:r>
              <a:rPr lang="en-US" sz="1600" i="1" dirty="0"/>
              <a:t>The safety potential of a 'turning assistant system' and an intelligent rear view camera accounts for </a:t>
            </a:r>
            <a:r>
              <a:rPr lang="en-US" sz="1600" i="1" u="sng" dirty="0"/>
              <a:t>6% of prevented accidents in relation to all truck accidents. </a:t>
            </a:r>
          </a:p>
          <a:p>
            <a:pPr marL="457200" lvl="1" indent="0" algn="ctr">
              <a:buNone/>
            </a:pPr>
            <a:endParaRPr lang="en-US" sz="1000" i="1" u="sng" dirty="0"/>
          </a:p>
          <a:p>
            <a:pPr marL="457200" lvl="1" indent="0" algn="ctr">
              <a:buNone/>
            </a:pPr>
            <a:r>
              <a:rPr lang="en-US" sz="1600" i="1" dirty="0"/>
              <a:t>In the study generic systems are used and the estimates are probably </a:t>
            </a:r>
            <a:r>
              <a:rPr lang="en-US" sz="1600" i="1" u="sng" dirty="0"/>
              <a:t>higher than the real benefits from the systems</a:t>
            </a:r>
            <a:r>
              <a:rPr lang="en-US" sz="1600" i="1" dirty="0"/>
              <a:t>, because real systems are subject to constraints, which can’t be included in these estimates.</a:t>
            </a:r>
          </a:p>
          <a:p>
            <a:pPr marL="457200" lvl="1" indent="0">
              <a:buNone/>
            </a:pPr>
            <a:endParaRPr lang="fr-FR" sz="1200" i="1" dirty="0"/>
          </a:p>
          <a:p>
            <a:pPr marL="457200" lvl="1" indent="0">
              <a:buNone/>
            </a:pPr>
            <a:r>
              <a:rPr lang="fr-FR" sz="1200" i="1" dirty="0" err="1"/>
              <a:t>Kuehn</a:t>
            </a:r>
            <a:r>
              <a:rPr lang="fr-FR" sz="1200" i="1" dirty="0"/>
              <a:t>, M. et al.  "Advanced Driver Assistance </a:t>
            </a:r>
            <a:r>
              <a:rPr lang="fr-FR" sz="1200" i="1" dirty="0" err="1"/>
              <a:t>Systems</a:t>
            </a:r>
            <a:r>
              <a:rPr lang="fr-FR" sz="1200" i="1" dirty="0"/>
              <a:t> for </a:t>
            </a:r>
            <a:r>
              <a:rPr lang="fr-FR" sz="1200" b="1" i="1" u="sng" dirty="0"/>
              <a:t>Trucks</a:t>
            </a:r>
            <a:r>
              <a:rPr lang="fr-FR" sz="1200" i="1" dirty="0"/>
              <a:t> – </a:t>
            </a:r>
            <a:r>
              <a:rPr lang="fr-FR" sz="1200" i="1" dirty="0" err="1"/>
              <a:t>Benefit</a:t>
            </a:r>
            <a:r>
              <a:rPr lang="fr-FR" sz="1200" i="1" dirty="0"/>
              <a:t> Estimation </a:t>
            </a:r>
            <a:r>
              <a:rPr lang="fr-FR" sz="1200" i="1" dirty="0" err="1"/>
              <a:t>from</a:t>
            </a:r>
            <a:r>
              <a:rPr lang="fr-FR" sz="1200" i="1" dirty="0"/>
              <a:t> Real-Life Accidents". 22nd </a:t>
            </a:r>
            <a:r>
              <a:rPr lang="fr-FR" sz="1200" i="1" dirty="0" err="1"/>
              <a:t>Enhanced</a:t>
            </a:r>
            <a:r>
              <a:rPr lang="fr-FR" sz="1200" i="1" dirty="0"/>
              <a:t> </a:t>
            </a:r>
            <a:r>
              <a:rPr lang="fr-FR" sz="1200" i="1" dirty="0" err="1"/>
              <a:t>Safety</a:t>
            </a:r>
            <a:r>
              <a:rPr lang="fr-FR" sz="1200" i="1" dirty="0"/>
              <a:t> of </a:t>
            </a:r>
            <a:r>
              <a:rPr lang="fr-FR" sz="1200" i="1" dirty="0" err="1"/>
              <a:t>Vehicles</a:t>
            </a:r>
            <a:r>
              <a:rPr lang="fr-FR" sz="1200" i="1" dirty="0"/>
              <a:t> </a:t>
            </a:r>
            <a:r>
              <a:rPr lang="fr-FR" sz="1200" i="1" dirty="0" err="1"/>
              <a:t>Conference</a:t>
            </a:r>
            <a:r>
              <a:rPr lang="fr-FR" sz="1200" i="1" dirty="0"/>
              <a:t> in Washington, D.C., June 2011. Paper </a:t>
            </a:r>
            <a:r>
              <a:rPr lang="fr-FR" sz="1200" i="1" dirty="0" err="1"/>
              <a:t>Number</a:t>
            </a:r>
            <a:r>
              <a:rPr lang="fr-FR" sz="1200" i="1" dirty="0"/>
              <a:t> 11-0153</a:t>
            </a:r>
          </a:p>
          <a:p>
            <a:pPr marL="457200" lvl="1" indent="0">
              <a:buNone/>
            </a:pPr>
            <a:r>
              <a:rPr lang="en-US" sz="1200" i="1" dirty="0"/>
              <a:t>https://www.roadsafety-dss.eu/#/reference/345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D303997-0645-463C-8E42-AB6716332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Vuthy PHAN</a:t>
            </a:r>
            <a:endParaRPr lang="de-D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C4144D2-19F8-4EE3-BB0F-DA09FD40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6th VRU-</a:t>
            </a:r>
            <a:r>
              <a:rPr lang="de-DE" dirty="0" err="1"/>
              <a:t>proxi</a:t>
            </a:r>
            <a:r>
              <a:rPr lang="de-DE" dirty="0"/>
              <a:t> Session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229F353-28D7-429D-97B1-61F5D27E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5D947-5FC1-47C1-AAD8-F911C10458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1026" name="Picture 2" descr="SafetyCube Project">
            <a:extLst>
              <a:ext uri="{FF2B5EF4-FFF2-40B4-BE49-F238E27FC236}">
                <a16:creationId xmlns:a16="http://schemas.microsoft.com/office/drawing/2014/main" xmlns="" id="{B836897D-AE97-44E5-AF2E-39D1223B4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08" y="2012633"/>
            <a:ext cx="280035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20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E237722-3FCB-4607-B0B1-6C17BFD1EC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162" y="2576198"/>
            <a:ext cx="10360501" cy="1470025"/>
          </a:xfrm>
        </p:spPr>
        <p:txBody>
          <a:bodyPr/>
          <a:lstStyle/>
          <a:p>
            <a:r>
              <a:rPr lang="en-US" dirty="0"/>
              <a:t>Reversing </a:t>
            </a:r>
            <a:r>
              <a:rPr lang="en-US" dirty="0" err="1"/>
              <a:t>manoeuvre</a:t>
            </a:r>
            <a:r>
              <a:rPr lang="en-US" dirty="0"/>
              <a:t> (R)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34284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1038</Words>
  <Application>Microsoft Office PowerPoint</Application>
  <PresentationFormat>Aangepast</PresentationFormat>
  <Paragraphs>170</Paragraphs>
  <Slides>21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Masque Présentation OICA</vt:lpstr>
      <vt:lpstr>VRU-proxi IWG Accidentology analysis summary</vt:lpstr>
      <vt:lpstr>Introduction</vt:lpstr>
      <vt:lpstr>Turn Opposite to Driver Side (TODS) scenario VRU: bicyclist</vt:lpstr>
      <vt:lpstr>Turn Opposite to Driver Side (TODS)</vt:lpstr>
      <vt:lpstr>Turn Opposite to Driver Side (TODS)</vt:lpstr>
      <vt:lpstr>Turn Opposite to Driver Side (TODS)</vt:lpstr>
      <vt:lpstr>Turn Opposite to Driver Side (TODS) - Conclusions</vt:lpstr>
      <vt:lpstr>Turn Opposite to Driver Side (TODS) - Conclusions</vt:lpstr>
      <vt:lpstr>Reversing manoeuvre (R)</vt:lpstr>
      <vt:lpstr>Reversing manoeuvre - R</vt:lpstr>
      <vt:lpstr>Reversing manoeuvre - R</vt:lpstr>
      <vt:lpstr>Reversing manoeuvre - R</vt:lpstr>
      <vt:lpstr>Reversing manoeuvre - R</vt:lpstr>
      <vt:lpstr>Straight and taking-off manoeuvres (STO)</vt:lpstr>
      <vt:lpstr>Straight and taking-off manoeuvres (STO)</vt:lpstr>
      <vt:lpstr>Straight and taking-off manoeuvres (STO)</vt:lpstr>
      <vt:lpstr>Straight and taking-off manoeuvres (STO)</vt:lpstr>
      <vt:lpstr>Straight and taking-off manoeuvres (STO)</vt:lpstr>
      <vt:lpstr>Straight and taking-off manoeuvres (STO)</vt:lpstr>
      <vt:lpstr>Conclusions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2016-07-27T09:06:51Z</dcterms:created>
  <dcterms:modified xsi:type="dcterms:W3CDTF">2018-06-18T15:13:52Z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