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66" r:id="rId2"/>
  </p:sldMasterIdLst>
  <p:notesMasterIdLst>
    <p:notesMasterId r:id="rId19"/>
  </p:notesMasterIdLst>
  <p:sldIdLst>
    <p:sldId id="299" r:id="rId3"/>
    <p:sldId id="293" r:id="rId4"/>
    <p:sldId id="294" r:id="rId5"/>
    <p:sldId id="291" r:id="rId6"/>
    <p:sldId id="292" r:id="rId7"/>
    <p:sldId id="296" r:id="rId8"/>
    <p:sldId id="295" r:id="rId9"/>
    <p:sldId id="300" r:id="rId10"/>
    <p:sldId id="297" r:id="rId11"/>
    <p:sldId id="301" r:id="rId12"/>
    <p:sldId id="283" r:id="rId13"/>
    <p:sldId id="302" r:id="rId14"/>
    <p:sldId id="304" r:id="rId15"/>
    <p:sldId id="305" r:id="rId16"/>
    <p:sldId id="298" r:id="rId17"/>
    <p:sldId id="303" r:id="rId18"/>
  </p:sldIdLst>
  <p:sldSz cx="9144000" cy="6858000" type="screen4x3"/>
  <p:notesSz cx="7099300" cy="10234613"/>
  <p:custDataLst>
    <p:tags r:id="rId20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B8FEB8"/>
    <a:srgbClr val="00FF00"/>
    <a:srgbClr val="7DC200"/>
    <a:srgbClr val="FF6600"/>
    <a:srgbClr val="0033CC"/>
    <a:srgbClr val="0099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D05AB089-B8B0-48B3-A4B1-D227FA2057BA}" type="datetimeFigureOut">
              <a:rPr lang="en-US"/>
              <a:pPr>
                <a:defRPr/>
              </a:pPr>
              <a:t>6/29/2018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en-US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US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2EED82CD-2FA6-4372-8B84-FB6F753AF29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959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126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5895A9-1224-4055-99AE-6FB601B81DE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ymbol zastępczy obrazu slajd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  <p:sp>
        <p:nvSpPr>
          <p:cNvPr id="19459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F41231-9E88-4E53-93E8-CF1D3732760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8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pc="0"/>
            </a:lvl1pPr>
          </a:lstStyle>
          <a:p>
            <a:r>
              <a:rPr lang="en-US" dirty="0" smtClean="0"/>
              <a:t>Kliknij, aby edytować styl</a:t>
            </a:r>
            <a:endParaRPr lang="nl-B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568771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pc="0"/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468313" y="1196975"/>
            <a:ext cx="8280400" cy="48244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(#)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(#)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0000">
              <a:srgbClr val="006699">
                <a:lumMod val="7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1027" name="Title Placeholder 8"/>
          <p:cNvSpPr>
            <a:spLocks noGrp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0" tIns="45720" rIns="36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pic>
        <p:nvPicPr>
          <p:cNvPr id="1028" name="Picture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-315913"/>
            <a:ext cx="3962400" cy="2600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/>
          </p:cNvPicPr>
          <p:nvPr/>
        </p:nvPicPr>
        <p:blipFill>
          <a:blip r:embed="rId4"/>
          <a:srcRect t="38565" r="57542" b="27063"/>
          <a:stretch>
            <a:fillRect/>
          </a:stretch>
        </p:blipFill>
        <p:spPr bwMode="auto">
          <a:xfrm>
            <a:off x="7596188" y="115888"/>
            <a:ext cx="136842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Placeholder 7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9945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" name="Rectangle 9"/>
          <p:cNvSpPr/>
          <p:nvPr/>
        </p:nvSpPr>
        <p:spPr>
          <a:xfrm>
            <a:off x="0" y="6381750"/>
            <a:ext cx="9144000" cy="47625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8313" y="6488113"/>
            <a:ext cx="8207375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© 2016 CLEPA. All rights reserved. </a:t>
            </a:r>
            <a:r>
              <a:rPr lang="nl-BE" sz="105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www.clepa.eu</a:t>
            </a:r>
            <a:endParaRPr lang="nl-BE" sz="105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4538" y="6400800"/>
            <a:ext cx="1905000" cy="457200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ct val="20000"/>
              </a:spcBef>
              <a:spcAft>
                <a:spcPts val="0"/>
              </a:spcAft>
              <a:buFontTx/>
              <a:buNone/>
              <a:defRPr b="1">
                <a:solidFill>
                  <a:prstClr val="white"/>
                </a:solidFill>
                <a:latin typeface="+mn-lt"/>
                <a:ea typeface="MS PGothic" pitchFamily="34" charset="-128"/>
              </a:defRPr>
            </a:lvl1pPr>
          </a:lstStyle>
          <a:p>
            <a:pPr>
              <a:defRPr/>
            </a:pPr>
            <a:r>
              <a:rPr lang="en-GB"/>
              <a:t>(#)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0066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699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699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699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699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006699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006699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006699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006699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re 1"/>
          <p:cNvSpPr>
            <a:spLocks noGrp="1"/>
          </p:cNvSpPr>
          <p:nvPr>
            <p:ph type="title"/>
          </p:nvPr>
        </p:nvSpPr>
        <p:spPr>
          <a:xfrm>
            <a:off x="0" y="2060575"/>
            <a:ext cx="9144000" cy="1439863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Analysis of the Polish proposal. GRE2016/18</a:t>
            </a:r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7170" name="ZoneTexte 3"/>
          <p:cNvSpPr txBox="1">
            <a:spLocks noChangeArrowheads="1"/>
          </p:cNvSpPr>
          <p:nvPr/>
        </p:nvSpPr>
        <p:spPr bwMode="auto">
          <a:xfrm>
            <a:off x="539750" y="158750"/>
            <a:ext cx="2808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chemeClr val="bg1"/>
                </a:solidFill>
                <a:cs typeface="Arial" charset="0"/>
              </a:rPr>
              <a:t>Transmitted by CLEPA</a:t>
            </a:r>
          </a:p>
        </p:txBody>
      </p:sp>
      <p:sp>
        <p:nvSpPr>
          <p:cNvPr id="7171" name="ZoneTexte 8"/>
          <p:cNvSpPr txBox="1">
            <a:spLocks noChangeArrowheads="1"/>
          </p:cNvSpPr>
          <p:nvPr/>
        </p:nvSpPr>
        <p:spPr bwMode="auto">
          <a:xfrm>
            <a:off x="5364163" y="115888"/>
            <a:ext cx="35290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cs typeface="Arial" charset="0"/>
              </a:rPr>
              <a:t>Informal document </a:t>
            </a:r>
            <a:r>
              <a:rPr lang="en-US" b="1">
                <a:solidFill>
                  <a:schemeClr val="bg1"/>
                </a:solidFill>
                <a:cs typeface="Arial" charset="0"/>
              </a:rPr>
              <a:t>GRE-76-21</a:t>
            </a:r>
          </a:p>
          <a:p>
            <a:r>
              <a:rPr lang="en-US">
                <a:solidFill>
                  <a:schemeClr val="bg1"/>
                </a:solidFill>
                <a:cs typeface="Arial" charset="0"/>
              </a:rPr>
              <a:t>(76</a:t>
            </a:r>
            <a:r>
              <a:rPr lang="en-US" baseline="30000">
                <a:solidFill>
                  <a:schemeClr val="bg1"/>
                </a:solidFill>
                <a:cs typeface="Arial" charset="0"/>
              </a:rPr>
              <a:t>th</a:t>
            </a:r>
            <a:r>
              <a:rPr lang="en-US">
                <a:solidFill>
                  <a:schemeClr val="bg1"/>
                </a:solidFill>
                <a:cs typeface="Arial" charset="0"/>
              </a:rPr>
              <a:t> GRE, 25-28 October 2016, agenda item 7(f)) </a:t>
            </a:r>
          </a:p>
        </p:txBody>
      </p:sp>
      <p:sp>
        <p:nvSpPr>
          <p:cNvPr id="7" name="Objaśnienie prostokątne zaokrąglone 6"/>
          <p:cNvSpPr>
            <a:spLocks noChangeArrowheads="1"/>
          </p:cNvSpPr>
          <p:nvPr/>
        </p:nvSpPr>
        <p:spPr bwMode="auto">
          <a:xfrm>
            <a:off x="1908175" y="3573463"/>
            <a:ext cx="6335713" cy="1511300"/>
          </a:xfrm>
          <a:prstGeom prst="wedgeRoundRectCallout">
            <a:avLst>
              <a:gd name="adj1" fmla="val -20009"/>
              <a:gd name="adj2" fmla="val -89704"/>
              <a:gd name="adj3" fmla="val 16667"/>
            </a:avLst>
          </a:prstGeom>
          <a:solidFill>
            <a:srgbClr val="7DC200">
              <a:alpha val="21001"/>
            </a:srgb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POLISH COMMENTS (RED)</a:t>
            </a:r>
          </a:p>
          <a:p>
            <a:pPr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FOR IWG-SLR</a:t>
            </a:r>
            <a:r>
              <a:rPr lang="en-GB" sz="2400" b="1">
                <a:solidFill>
                  <a:srgbClr val="FF0000"/>
                </a:solidFill>
              </a:rPr>
              <a:t> 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PURPOSE</a:t>
            </a:r>
          </a:p>
          <a:p>
            <a:pPr algn="ctr"/>
            <a:endParaRPr lang="en-GB" sz="24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6516216" y="1484784"/>
            <a:ext cx="1313180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FF00"/>
                </a:solidFill>
              </a:rPr>
              <a:t>SLR-25-05</a:t>
            </a:r>
            <a:endParaRPr lang="it-IT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Arial" charset="0"/>
                <a:cs typeface="Arial" charset="0"/>
              </a:rPr>
              <a:t>Questions: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4688" y="836613"/>
            <a:ext cx="8001000" cy="2663825"/>
          </a:xfrm>
        </p:spPr>
        <p:txBody>
          <a:bodyPr>
            <a:normAutofit fontScale="850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“Any </a:t>
            </a:r>
            <a:r>
              <a:rPr lang="en-US" dirty="0"/>
              <a:t>visible </a:t>
            </a:r>
            <a:r>
              <a:rPr lang="en-US" dirty="0" err="1"/>
              <a:t>inhomogeneity</a:t>
            </a:r>
            <a:r>
              <a:rPr lang="en-US" dirty="0"/>
              <a:t> on the vertical screen illuminated by headlamp should be additionally verified by measurements of the darkest and the brightest visible points and areas as well as for any other </a:t>
            </a:r>
            <a:r>
              <a:rPr lang="en-US" dirty="0" smtClean="0"/>
              <a:t>doubts”.</a:t>
            </a:r>
          </a:p>
          <a:p>
            <a:pPr lvl="1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/>
              <a:t>Homogeneity is not a safety criterion. </a:t>
            </a:r>
          </a:p>
          <a:p>
            <a:pPr lvl="1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/>
              <a:t>How to define what is acceptable or not? </a:t>
            </a:r>
          </a:p>
        </p:txBody>
      </p:sp>
      <p:sp>
        <p:nvSpPr>
          <p:cNvPr id="4" name="Objaśnienie prostokątne zaokrąglone 3"/>
          <p:cNvSpPr/>
          <p:nvPr/>
        </p:nvSpPr>
        <p:spPr>
          <a:xfrm>
            <a:off x="611188" y="3716338"/>
            <a:ext cx="7993062" cy="2592387"/>
          </a:xfrm>
          <a:prstGeom prst="wedgeRoundRectCallout">
            <a:avLst>
              <a:gd name="adj1" fmla="val -40608"/>
              <a:gd name="adj2" fmla="val -82014"/>
              <a:gd name="adj3" fmla="val 16667"/>
            </a:avLst>
          </a:prstGeom>
          <a:solidFill>
            <a:srgbClr val="B8FEB8">
              <a:alpha val="5400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457200" algn="ctr">
              <a:defRPr/>
            </a:pPr>
            <a:r>
              <a:rPr lang="en-GB" sz="2400" b="1">
                <a:solidFill>
                  <a:srgbClr val="FF0000"/>
                </a:solidFill>
              </a:rPr>
              <a:t>IT IS ADDITIONAL SECURITY TOOL FOR RANDOM PROCEDURE. IF WILL BE ANY</a:t>
            </a:r>
            <a:r>
              <a:rPr lang="en-GB" sz="2400" b="1" u="sng">
                <a:solidFill>
                  <a:srgbClr val="FF0000"/>
                </a:solidFill>
              </a:rPr>
              <a:t> VISIBLE</a:t>
            </a:r>
            <a:r>
              <a:rPr lang="en-GB" sz="2400" b="1">
                <a:solidFill>
                  <a:srgbClr val="FF0000"/>
                </a:solidFill>
              </a:rPr>
              <a:t> „SPOT” „STRIPE”, BLACK HOLE OR SIMILAR EFFECT WHICH MIGHT BE OMITTED DURING „RANDOM PROCEDURE” IT SHOULD BE ADDITIONALLY TESTED ACCORDING MINIMUM AND MAXIMUM REQUIRED VALUES. HOMOGENEITY I</a:t>
            </a:r>
            <a:r>
              <a:rPr lang="pl-PL" sz="2400" b="1">
                <a:solidFill>
                  <a:srgbClr val="FF0000"/>
                </a:solidFill>
              </a:rPr>
              <a:t>S</a:t>
            </a:r>
            <a:r>
              <a:rPr lang="en-GB" sz="2400" b="1">
                <a:solidFill>
                  <a:srgbClr val="FF0000"/>
                </a:solidFill>
              </a:rPr>
              <a:t> NEITHER REQUIRED NOR TESTED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Synthesis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0825" y="908050"/>
            <a:ext cx="8642350" cy="2449513"/>
          </a:xfrm>
        </p:spPr>
        <p:txBody>
          <a:bodyPr>
            <a:normAutofit fontScale="850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Width of the beam pattern. </a:t>
            </a:r>
          </a:p>
          <a:p>
            <a:pPr lvl="1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>
                <a:solidFill>
                  <a:schemeClr val="tx1"/>
                </a:solidFill>
              </a:rPr>
              <a:t>B1 HL as proposed, has a requirement for the width which is</a:t>
            </a:r>
          </a:p>
          <a:p>
            <a:pPr lvl="2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rgbClr val="FF0000"/>
                </a:solidFill>
              </a:rPr>
              <a:t>4.5 X</a:t>
            </a:r>
            <a:r>
              <a:rPr lang="en-US" dirty="0" smtClean="0">
                <a:solidFill>
                  <a:schemeClr val="tx1"/>
                </a:solidFill>
              </a:rPr>
              <a:t> the one required by current R112,</a:t>
            </a:r>
          </a:p>
          <a:p>
            <a:pPr lvl="2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rgbClr val="FF0000"/>
                </a:solidFill>
              </a:rPr>
              <a:t>2.25 X</a:t>
            </a:r>
            <a:r>
              <a:rPr lang="en-US" dirty="0" smtClean="0">
                <a:solidFill>
                  <a:schemeClr val="tx1"/>
                </a:solidFill>
              </a:rPr>
              <a:t> the one required by current R98 for </a:t>
            </a:r>
            <a:r>
              <a:rPr lang="en-US" b="1" dirty="0" smtClean="0">
                <a:solidFill>
                  <a:schemeClr val="tx1"/>
                </a:solidFill>
              </a:rPr>
              <a:t>xenon headlamps.</a:t>
            </a:r>
          </a:p>
          <a:p>
            <a:pPr lvl="1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>
                <a:solidFill>
                  <a:schemeClr val="tx1"/>
                </a:solidFill>
              </a:rPr>
              <a:t>Not relevant. 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32588" y="6597650"/>
            <a:ext cx="935037" cy="1444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8436" name="Objaśnienie prostokątne zaokrąglone 4"/>
          <p:cNvSpPr>
            <a:spLocks noChangeArrowheads="1"/>
          </p:cNvSpPr>
          <p:nvPr/>
        </p:nvSpPr>
        <p:spPr bwMode="auto">
          <a:xfrm>
            <a:off x="611188" y="3141663"/>
            <a:ext cx="8353425" cy="3167062"/>
          </a:xfrm>
          <a:prstGeom prst="wedgeRoundRectCallout">
            <a:avLst>
              <a:gd name="adj1" fmla="val -23509"/>
              <a:gd name="adj2" fmla="val -92306"/>
              <a:gd name="adj3" fmla="val 16667"/>
            </a:avLst>
          </a:prstGeom>
          <a:solidFill>
            <a:srgbClr val="B8FEB8">
              <a:alpha val="54117"/>
            </a:srgb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indent="-457200"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PROPOSAL IS BASED ON REAL HALOGEN GOOD QUALITY HEADLAMPS USED DURING CIE TC 4-45 WORK IN 2004 </a:t>
            </a:r>
            <a:endParaRPr lang="pl-PL" sz="2400" b="1">
              <a:solidFill>
                <a:srgbClr val="FF0000"/>
              </a:solidFill>
              <a:latin typeface="Calibri" pitchFamily="34" charset="0"/>
            </a:endParaRPr>
          </a:p>
          <a:p>
            <a:pPr indent="-457200"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(CIE 188:2010 STANDARD). </a:t>
            </a:r>
          </a:p>
          <a:p>
            <a:pPr indent="-457200"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THE FUNDAMENTAL QUESTION IS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: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DO 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WE CREATE REALISTIC BUT TRUE PERFORMANCE BASED REQUIREMENTS FOR SAFETY OR PRESERVE OBSOLETE MINIMALISTIC PARABOLIC DESIGN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-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BASED REQUIREMENTS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?</a:t>
            </a:r>
            <a:endParaRPr lang="en-GB" sz="24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Synthesis</a:t>
            </a:r>
          </a:p>
        </p:txBody>
      </p:sp>
      <p:sp>
        <p:nvSpPr>
          <p:cNvPr id="20482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250825" y="908050"/>
            <a:ext cx="8642350" cy="24495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en-US" smtClean="0">
                <a:solidFill>
                  <a:schemeClr val="tx1"/>
                </a:solidFill>
                <a:latin typeface="Arial" charset="0"/>
                <a:cs typeface="Arial" charset="0"/>
              </a:rPr>
              <a:t>Range of the beam pattern:</a:t>
            </a:r>
          </a:p>
          <a:p>
            <a:pPr lvl="1" algn="just" eaLnBrk="1" hangingPunct="1"/>
            <a:r>
              <a:rPr lang="en-US" smtClean="0">
                <a:solidFill>
                  <a:schemeClr val="tx1"/>
                </a:solidFill>
                <a:latin typeface="Arial" charset="0"/>
                <a:cs typeface="Arial" charset="0"/>
              </a:rPr>
              <a:t>Points M, R &amp; S are redundant with the already existing requirement. </a:t>
            </a:r>
          </a:p>
          <a:p>
            <a:pPr lvl="1" eaLnBrk="1" hangingPunct="1"/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32588" y="6597650"/>
            <a:ext cx="935037" cy="1444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" name="Objaśnienie prostokątne zaokrąglone 4"/>
          <p:cNvSpPr/>
          <p:nvPr/>
        </p:nvSpPr>
        <p:spPr>
          <a:xfrm>
            <a:off x="611188" y="3213100"/>
            <a:ext cx="7993062" cy="2592388"/>
          </a:xfrm>
          <a:prstGeom prst="wedgeRoundRectCallout">
            <a:avLst>
              <a:gd name="adj1" fmla="val -27044"/>
              <a:gd name="adj2" fmla="val -82014"/>
              <a:gd name="adj3" fmla="val 16667"/>
            </a:avLst>
          </a:prstGeom>
          <a:solidFill>
            <a:srgbClr val="B8FEB8">
              <a:alpha val="5400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457200" algn="ctr">
              <a:defRPr/>
            </a:pPr>
            <a:r>
              <a:rPr lang="en-GB" sz="2400" b="1">
                <a:solidFill>
                  <a:srgbClr val="FF0000"/>
                </a:solidFill>
              </a:rPr>
              <a:t>WE SHOULD FORGET </a:t>
            </a:r>
            <a:r>
              <a:rPr lang="en-GB" sz="2400" b="1" u="sng">
                <a:solidFill>
                  <a:srgbClr val="FF0000"/>
                </a:solidFill>
              </a:rPr>
              <a:t>EXISTING</a:t>
            </a:r>
            <a:r>
              <a:rPr lang="pl-PL" sz="2400" b="1">
                <a:solidFill>
                  <a:srgbClr val="FF0000"/>
                </a:solidFill>
              </a:rPr>
              <a:t>,</a:t>
            </a:r>
            <a:r>
              <a:rPr lang="en-GB" sz="2400" b="1">
                <a:solidFill>
                  <a:srgbClr val="FF0000"/>
                </a:solidFill>
              </a:rPr>
              <a:t> DESIGN BASED </a:t>
            </a:r>
            <a:r>
              <a:rPr lang="en-GB" sz="2400" b="1" u="sng">
                <a:solidFill>
                  <a:srgbClr val="FF0000"/>
                </a:solidFill>
              </a:rPr>
              <a:t>REQUIREMENTS</a:t>
            </a:r>
            <a:r>
              <a:rPr lang="en-GB" sz="2400" b="1">
                <a:solidFill>
                  <a:srgbClr val="FF0000"/>
                </a:solidFill>
              </a:rPr>
              <a:t> WHEN WE PROPOSE NEW „PERFORMANCE BASED”</a:t>
            </a:r>
            <a:r>
              <a:rPr lang="pl-PL" sz="2400" b="1">
                <a:solidFill>
                  <a:srgbClr val="FF0000"/>
                </a:solidFill>
              </a:rPr>
              <a:t>.</a:t>
            </a:r>
            <a:r>
              <a:rPr lang="en-GB" sz="2400" b="1">
                <a:solidFill>
                  <a:srgbClr val="FF0000"/>
                </a:solidFill>
              </a:rPr>
              <a:t> HOWEVER HEADLAMPS DESIGNED ACCORDING PROPOSED REQUIREMENTS WILL MEET PRESENT REG. 112 CLASS B REQUIREMENTS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Synthesis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0825" y="908050"/>
            <a:ext cx="8642350" cy="1368425"/>
          </a:xfrm>
        </p:spPr>
        <p:txBody>
          <a:bodyPr>
            <a:normAutofit fontScale="925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Range of the beam pattern:</a:t>
            </a:r>
          </a:p>
          <a:p>
            <a:pPr lvl="1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>
                <a:solidFill>
                  <a:schemeClr val="tx1"/>
                </a:solidFill>
              </a:rPr>
              <a:t>Point Q (on the kink point of the cut-off line) is not measurable. 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32588" y="6597650"/>
            <a:ext cx="935037" cy="1444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1508" name="Objaśnienie prostokątne zaokrąglone 4"/>
          <p:cNvSpPr>
            <a:spLocks noChangeArrowheads="1"/>
          </p:cNvSpPr>
          <p:nvPr/>
        </p:nvSpPr>
        <p:spPr bwMode="auto">
          <a:xfrm>
            <a:off x="179388" y="2349500"/>
            <a:ext cx="8964612" cy="3743325"/>
          </a:xfrm>
          <a:prstGeom prst="wedgeRoundRectCallout">
            <a:avLst>
              <a:gd name="adj1" fmla="val -14139"/>
              <a:gd name="adj2" fmla="val -65565"/>
              <a:gd name="adj3" fmla="val 16667"/>
            </a:avLst>
          </a:prstGeom>
          <a:solidFill>
            <a:srgbClr val="B8FEB8">
              <a:alpha val="54117"/>
            </a:srgb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indent="-457200"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THIS POINT WAS 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RE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MOVED IN PRESENT VERSION. HOWEVER ACCORDING CUT-OFF IT IS POSSIBLE TO AD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D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 SOME LIGHT IN THE KINK POINT USING PRESENT CUT-OFF DEFINITION. </a:t>
            </a:r>
          </a:p>
          <a:p>
            <a:pPr indent="-457200"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FROM PERFORMANCE POINT OF VIEW PRESENT CUT-OFF SHAPE IS RESTRICTING FAR DISTANCE VISIBILITY. WE CAN IMAGINE MODIFIED CUT-OFF OR ALTERNATIVE AIMING SOLUTION INSTEAD PRESENT CUT-OFF LINE </a:t>
            </a:r>
          </a:p>
          <a:p>
            <a:pPr indent="-457200"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(„CUT-OFF-LESS” BEAM PATTERN WHICH IS ALLOWED IN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 REG. 123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)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Synthesis</a:t>
            </a:r>
          </a:p>
        </p:txBody>
      </p:sp>
      <p:sp>
        <p:nvSpPr>
          <p:cNvPr id="22530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250825" y="908050"/>
            <a:ext cx="8642350" cy="24495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en-US" smtClean="0">
                <a:solidFill>
                  <a:schemeClr val="tx1"/>
                </a:solidFill>
                <a:latin typeface="Arial" charset="0"/>
                <a:cs typeface="Arial" charset="0"/>
              </a:rPr>
              <a:t>Range of the beam pattern:</a:t>
            </a:r>
          </a:p>
          <a:p>
            <a:pPr lvl="1" algn="just" eaLnBrk="1" hangingPunct="1"/>
            <a:r>
              <a:rPr lang="en-US" smtClean="0">
                <a:solidFill>
                  <a:schemeClr val="tx1"/>
                </a:solidFill>
                <a:latin typeface="Arial" charset="0"/>
                <a:cs typeface="Arial" charset="0"/>
              </a:rPr>
              <a:t>The current requirements on 75R, V50 and 50R are relevant to assess the visibility distance of the low beam pattern. </a:t>
            </a:r>
          </a:p>
          <a:p>
            <a:pPr lvl="1" eaLnBrk="1" hangingPunct="1"/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32588" y="6597650"/>
            <a:ext cx="935037" cy="1444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2532" name="Objaśnienie prostokątne zaokrąglone 4"/>
          <p:cNvSpPr>
            <a:spLocks noChangeArrowheads="1"/>
          </p:cNvSpPr>
          <p:nvPr/>
        </p:nvSpPr>
        <p:spPr bwMode="auto">
          <a:xfrm>
            <a:off x="179388" y="2924175"/>
            <a:ext cx="8785225" cy="3457575"/>
          </a:xfrm>
          <a:prstGeom prst="wedgeRoundRectCallout">
            <a:avLst>
              <a:gd name="adj1" fmla="val -13644"/>
              <a:gd name="adj2" fmla="val -61389"/>
              <a:gd name="adj3" fmla="val 16667"/>
            </a:avLst>
          </a:prstGeom>
          <a:solidFill>
            <a:srgbClr val="B8FEB8">
              <a:alpha val="54117"/>
            </a:srgb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indent="-457200"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75R IS NOT RELEVANT BECAUSE ONE POINT AT 75 M IS NOT ENOUGH FOR SAFETY. MANY CONTEMPORARY HALOGEN HEADLAMPS ILLUMINATE ROAD SIGNIFICANTLY LONGER AND WIDER. IF YOU WILL TAKE INTO ACCOUNT PRESENT REG. 48 AIMING/LEVELLING PROVISIONS 75R CAN CROSS THE ROAD AT 20 m ONLY! SUCH ROAD ILLUMINATION DISTANCE CANNOT BE ACCEPTED. IF YOU ADD RE-AIMING POSSIBILITY AND NON REPEATABILITY OF VISUAL CUT-OFF AIMING IN-USE CONDITION, SITUATION IS MUCH WORSE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Arial" charset="0"/>
                <a:cs typeface="Arial" charset="0"/>
              </a:rPr>
              <a:t>Conclusion</a:t>
            </a:r>
          </a:p>
        </p:txBody>
      </p:sp>
      <p:sp>
        <p:nvSpPr>
          <p:cNvPr id="23554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674688" y="908050"/>
            <a:ext cx="8229600" cy="25923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There are still several pending technical questions. 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Evaluation of the impact of the proposal upon the design of the headlamp must be done before.</a:t>
            </a:r>
          </a:p>
          <a:p>
            <a:pPr algn="just" eaLnBrk="1" hangingPunct="1"/>
            <a:r>
              <a:rPr lang="en-US" sz="2000" smtClean="0">
                <a:latin typeface="Arial" charset="0"/>
                <a:cs typeface="Arial" charset="0"/>
              </a:rPr>
              <a:t>The proposal should not be included into the current R112 regulation. </a:t>
            </a:r>
          </a:p>
          <a:p>
            <a:pPr algn="just" eaLnBrk="1" hangingPunct="1"/>
            <a:r>
              <a:rPr lang="en-US" sz="2000" smtClean="0">
                <a:latin typeface="Arial" charset="0"/>
                <a:cs typeface="Arial" charset="0"/>
              </a:rPr>
              <a:t>This topic has to be taken into account in the Simplification process phase 2.</a:t>
            </a:r>
            <a:r>
              <a:rPr lang="en-US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3555" name="Objaśnienie prostokątne zaokrąglone 4"/>
          <p:cNvSpPr>
            <a:spLocks noChangeArrowheads="1"/>
          </p:cNvSpPr>
          <p:nvPr/>
        </p:nvSpPr>
        <p:spPr bwMode="auto">
          <a:xfrm>
            <a:off x="468313" y="2420938"/>
            <a:ext cx="8351837" cy="3744912"/>
          </a:xfrm>
          <a:prstGeom prst="wedgeRoundRectCallout">
            <a:avLst>
              <a:gd name="adj1" fmla="val -21241"/>
              <a:gd name="adj2" fmla="val -65810"/>
              <a:gd name="adj3" fmla="val 16667"/>
            </a:avLst>
          </a:prstGeom>
          <a:solidFill>
            <a:srgbClr val="B8FEB8">
              <a:alpha val="54117"/>
            </a:srgb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indent="-457200"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WHICH MANUFACTURER (CLEPA) AGREES VOLUNTARY DO TESTS OF THEIR GOOD QUALITY PRODUCT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S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 ACCORDING THIS PROPOSAL? </a:t>
            </a:r>
          </a:p>
          <a:p>
            <a:pPr indent="-457200"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PROPOSED VALUES CAN BE ADJUSTED BUT IT IS NEEDED OPENNESS TO </a:t>
            </a:r>
            <a:r>
              <a:rPr lang="en-GB" sz="2400" b="1" u="sng">
                <a:solidFill>
                  <a:srgbClr val="FF0000"/>
                </a:solidFill>
                <a:latin typeface="Calibri" pitchFamily="34" charset="0"/>
              </a:rPr>
              <a:t>PERFORMANCE BASED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 REQUIREMENTS FROM INDUSTRY SIDE. FINALLY IT 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WILL BE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 PROFITABLE FOR MANUFACTURERS AND CUSTOMERS BECAUSE WILL ELIMINATE LOW QUALITY AFTERMARKET REPLACEMENTS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Synthesis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0825" y="908050"/>
            <a:ext cx="8642350" cy="5473700"/>
          </a:xfrm>
        </p:spPr>
        <p:txBody>
          <a:bodyPr>
            <a:normAutofit fontScale="77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Width of the beam pattern. </a:t>
            </a:r>
          </a:p>
          <a:p>
            <a:pPr lvl="1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>
                <a:solidFill>
                  <a:schemeClr val="tx1"/>
                </a:solidFill>
              </a:rPr>
              <a:t>B1 HL as proposed, has a requirement for the width which is</a:t>
            </a:r>
          </a:p>
          <a:p>
            <a:pPr lvl="2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rgbClr val="FF0000"/>
                </a:solidFill>
              </a:rPr>
              <a:t>4.5 X</a:t>
            </a:r>
            <a:r>
              <a:rPr lang="en-US" dirty="0" smtClean="0">
                <a:solidFill>
                  <a:schemeClr val="tx1"/>
                </a:solidFill>
              </a:rPr>
              <a:t> the one required by current R112,</a:t>
            </a:r>
          </a:p>
          <a:p>
            <a:pPr lvl="2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rgbClr val="FF0000"/>
                </a:solidFill>
              </a:rPr>
              <a:t>2.25 X</a:t>
            </a:r>
            <a:r>
              <a:rPr lang="en-US" dirty="0" smtClean="0">
                <a:solidFill>
                  <a:schemeClr val="tx1"/>
                </a:solidFill>
              </a:rPr>
              <a:t> the one required by current R98 for </a:t>
            </a:r>
            <a:r>
              <a:rPr lang="en-US" b="1" dirty="0" smtClean="0">
                <a:solidFill>
                  <a:schemeClr val="tx1"/>
                </a:solidFill>
              </a:rPr>
              <a:t>xenon headlamps.</a:t>
            </a:r>
          </a:p>
          <a:p>
            <a:pPr lvl="1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>
                <a:solidFill>
                  <a:schemeClr val="tx1"/>
                </a:solidFill>
              </a:rPr>
              <a:t>Not relevant. </a:t>
            </a:r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Range of the beam pattern:</a:t>
            </a:r>
          </a:p>
          <a:p>
            <a:pPr lvl="1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>
                <a:solidFill>
                  <a:schemeClr val="tx1"/>
                </a:solidFill>
              </a:rPr>
              <a:t>Points M, R &amp; S are redundant with the already existing requirement. </a:t>
            </a:r>
          </a:p>
          <a:p>
            <a:pPr lvl="1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>
                <a:solidFill>
                  <a:schemeClr val="tx1"/>
                </a:solidFill>
              </a:rPr>
              <a:t>Point Q (on the kink point of the cut-off line) is not measurable. </a:t>
            </a:r>
          </a:p>
          <a:p>
            <a:pPr lvl="1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>
                <a:solidFill>
                  <a:schemeClr val="tx1"/>
                </a:solidFill>
              </a:rPr>
              <a:t>The current requirements on 75R</a:t>
            </a:r>
            <a:r>
              <a:rPr lang="en-US" dirty="0">
                <a:solidFill>
                  <a:schemeClr val="tx1"/>
                </a:solidFill>
              </a:rPr>
              <a:t>, V50 and 50R are relevant to assess the visibility distance of the low beam pattern. </a:t>
            </a:r>
            <a:endParaRPr lang="en-US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Aiming tolerances:</a:t>
            </a:r>
          </a:p>
          <a:p>
            <a:pPr lvl="1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>
                <a:solidFill>
                  <a:schemeClr val="tx1"/>
                </a:solidFill>
              </a:rPr>
              <a:t>To keep the current existing tolerance as defined in R112 §6.2.2.3 .</a:t>
            </a:r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Several pending questions. </a:t>
            </a:r>
            <a:endParaRPr lang="en-US" dirty="0">
              <a:solidFill>
                <a:schemeClr val="tx1"/>
              </a:solidFill>
            </a:endParaRP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32588" y="6597650"/>
            <a:ext cx="935037" cy="1444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4580" name="Objaśnienie prostokątne zaokrąglone 4"/>
          <p:cNvSpPr>
            <a:spLocks noChangeArrowheads="1"/>
          </p:cNvSpPr>
          <p:nvPr/>
        </p:nvSpPr>
        <p:spPr bwMode="auto">
          <a:xfrm>
            <a:off x="3059113" y="115888"/>
            <a:ext cx="4608512" cy="936625"/>
          </a:xfrm>
          <a:prstGeom prst="wedgeRoundRectCallout">
            <a:avLst>
              <a:gd name="adj1" fmla="val -81898"/>
              <a:gd name="adj2" fmla="val -3898"/>
              <a:gd name="adj3" fmla="val 16667"/>
            </a:avLst>
          </a:prstGeom>
          <a:solidFill>
            <a:srgbClr val="B8FEB8">
              <a:alpha val="54117"/>
            </a:srgb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indent="-457200"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EXPLAINED EARLIER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341438"/>
            <a:ext cx="62293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Polish Proposal </a:t>
            </a:r>
          </a:p>
        </p:txBody>
      </p:sp>
      <p:sp>
        <p:nvSpPr>
          <p:cNvPr id="8195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468313" y="765175"/>
            <a:ext cx="8229600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mtClean="0">
                <a:latin typeface="Arial" charset="0"/>
                <a:cs typeface="Arial" charset="0"/>
              </a:rPr>
              <a:t>Isolux on the road: 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3429000"/>
            <a:ext cx="3376613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ZoneTexte 6"/>
          <p:cNvSpPr txBox="1">
            <a:spLocks noChangeArrowheads="1"/>
          </p:cNvSpPr>
          <p:nvPr/>
        </p:nvSpPr>
        <p:spPr bwMode="auto">
          <a:xfrm>
            <a:off x="4643438" y="3789363"/>
            <a:ext cx="3384550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b="1">
                <a:latin typeface="Calibri" pitchFamily="34" charset="0"/>
              </a:rPr>
              <a:t>CLEPA proposal</a:t>
            </a:r>
            <a:r>
              <a:rPr lang="en-US">
                <a:latin typeface="Calibri" pitchFamily="34" charset="0"/>
              </a:rPr>
              <a:t>: </a:t>
            </a:r>
          </a:p>
          <a:p>
            <a:pPr algn="just"/>
            <a:r>
              <a:rPr lang="en-US">
                <a:latin typeface="Calibri" pitchFamily="34" charset="0"/>
              </a:rPr>
              <a:t>To replace the points on the road by the corresponding  angular directions in the forward field and to define the luminous intensity in the corresponding directions. </a:t>
            </a:r>
          </a:p>
        </p:txBody>
      </p:sp>
      <p:sp>
        <p:nvSpPr>
          <p:cNvPr id="8" name="Objaśnienie prostokątne zaokrąglone 7"/>
          <p:cNvSpPr/>
          <p:nvPr/>
        </p:nvSpPr>
        <p:spPr>
          <a:xfrm>
            <a:off x="2339975" y="836613"/>
            <a:ext cx="6408738" cy="2808287"/>
          </a:xfrm>
          <a:prstGeom prst="wedgeRoundRectCallout">
            <a:avLst>
              <a:gd name="adj1" fmla="val 24706"/>
              <a:gd name="adj2" fmla="val 70252"/>
              <a:gd name="adj3" fmla="val 16667"/>
            </a:avLst>
          </a:prstGeom>
          <a:solidFill>
            <a:srgbClr val="00FF00">
              <a:alpha val="1600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b="1">
                <a:solidFill>
                  <a:srgbClr val="FF0000"/>
                </a:solidFill>
              </a:rPr>
              <a:t>IS IT STILL VALID?</a:t>
            </a:r>
          </a:p>
          <a:p>
            <a:pPr algn="ctr">
              <a:defRPr/>
            </a:pPr>
            <a:r>
              <a:rPr lang="en-GB" sz="2400" b="1">
                <a:solidFill>
                  <a:srgbClr val="FF0000"/>
                </a:solidFill>
              </a:rPr>
              <a:t>FOLLOWING POLISH PROPOSAL GTB TRANSFORMED POINTS ANGULAR GONIOMETRIC SYSTEM TO ROAD SURFACE WHICH IS MORE RELEVANT TO PERFORMANCE (ROAD ILLUMINATION AREA) </a:t>
            </a:r>
          </a:p>
          <a:p>
            <a:pPr algn="ctr">
              <a:defRPr/>
            </a:pPr>
            <a:endParaRPr lang="pl-PL" sz="2400">
              <a:solidFill>
                <a:srgbClr val="00FF00"/>
              </a:solidFill>
            </a:endParaRPr>
          </a:p>
        </p:txBody>
      </p:sp>
      <p:sp>
        <p:nvSpPr>
          <p:cNvPr id="8199" name="Objaśnienie prostokątne zaokrąglone 7"/>
          <p:cNvSpPr>
            <a:spLocks noChangeArrowheads="1"/>
          </p:cNvSpPr>
          <p:nvPr/>
        </p:nvSpPr>
        <p:spPr bwMode="auto">
          <a:xfrm>
            <a:off x="179388" y="4149725"/>
            <a:ext cx="6408737" cy="2159000"/>
          </a:xfrm>
          <a:prstGeom prst="wedgeRoundRectCallout">
            <a:avLst>
              <a:gd name="adj1" fmla="val -22380"/>
              <a:gd name="adj2" fmla="val -124046"/>
              <a:gd name="adj3" fmla="val 16667"/>
            </a:avLst>
          </a:prstGeom>
          <a:solidFill>
            <a:srgbClr val="00FF00">
              <a:alpha val="16078"/>
            </a:srgb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IN POLISH PROPOSAL POINTS ARE NOT FOR THEMSELVES BUT ARE USED TO CIRCUMSCRIBE AREAS OF REQUIRED ILUMINANCE</a:t>
            </a:r>
            <a:r>
              <a:rPr lang="pl-PL" sz="2400" b="1">
                <a:solidFill>
                  <a:srgbClr val="FF0000"/>
                </a:solidFill>
              </a:rPr>
              <a:t>. 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DISCUSSING OLD POINTS WITH POINTS OF PROPOSAL IS IRRELEVANT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Table Angle/Luminous intensity</a:t>
            </a:r>
          </a:p>
        </p:txBody>
      </p:sp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557338"/>
            <a:ext cx="403225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ZoneTexte 5"/>
          <p:cNvSpPr txBox="1">
            <a:spLocks noChangeArrowheads="1"/>
          </p:cNvSpPr>
          <p:nvPr/>
        </p:nvSpPr>
        <p:spPr bwMode="auto">
          <a:xfrm>
            <a:off x="3924300" y="1125538"/>
            <a:ext cx="762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I (Cd)</a:t>
            </a:r>
          </a:p>
        </p:txBody>
      </p:sp>
      <p:sp>
        <p:nvSpPr>
          <p:cNvPr id="9220" name="ZoneTexte 6"/>
          <p:cNvSpPr txBox="1">
            <a:spLocks noChangeArrowheads="1"/>
          </p:cNvSpPr>
          <p:nvPr/>
        </p:nvSpPr>
        <p:spPr bwMode="auto">
          <a:xfrm>
            <a:off x="4932363" y="4005263"/>
            <a:ext cx="2955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Current R112 I&gt; 10,100 cd </a:t>
            </a:r>
          </a:p>
        </p:txBody>
      </p:sp>
      <p:sp>
        <p:nvSpPr>
          <p:cNvPr id="9221" name="ZoneTexte 7"/>
          <p:cNvSpPr txBox="1">
            <a:spLocks noChangeArrowheads="1"/>
          </p:cNvSpPr>
          <p:nvPr/>
        </p:nvSpPr>
        <p:spPr bwMode="auto">
          <a:xfrm>
            <a:off x="5003800" y="5013325"/>
            <a:ext cx="2957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Current R112 I&gt; 10,100 cd </a:t>
            </a:r>
          </a:p>
        </p:txBody>
      </p:sp>
      <p:sp>
        <p:nvSpPr>
          <p:cNvPr id="9" name="Ellipse 8"/>
          <p:cNvSpPr/>
          <p:nvPr/>
        </p:nvSpPr>
        <p:spPr>
          <a:xfrm>
            <a:off x="3563938" y="4076700"/>
            <a:ext cx="1368425" cy="288925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3563938" y="5084763"/>
            <a:ext cx="1368425" cy="288925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" name="Objaśnienie prostokątne zaokrąglone 10"/>
          <p:cNvSpPr/>
          <p:nvPr/>
        </p:nvSpPr>
        <p:spPr>
          <a:xfrm>
            <a:off x="2987675" y="0"/>
            <a:ext cx="5832475" cy="3789363"/>
          </a:xfrm>
          <a:prstGeom prst="wedgeRoundRectCallout">
            <a:avLst>
              <a:gd name="adj1" fmla="val -21925"/>
              <a:gd name="adj2" fmla="val 59670"/>
              <a:gd name="adj3" fmla="val 16667"/>
            </a:avLst>
          </a:prstGeom>
          <a:solidFill>
            <a:srgbClr val="B8FEB8">
              <a:alpha val="5400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>
              <a:buFontTx/>
              <a:buAutoNum type="arabicParenR"/>
              <a:defRPr/>
            </a:pPr>
            <a:r>
              <a:rPr lang="en-GB" sz="2400" b="1">
                <a:solidFill>
                  <a:srgbClr val="FF0000"/>
                </a:solidFill>
              </a:rPr>
              <a:t>THE VALUE (10,100) IS TAKEN FROM PRESENT REGULATION WHICH IS BASED</a:t>
            </a:r>
            <a:r>
              <a:rPr lang="en-GB" sz="2400" b="1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400" b="1">
                <a:solidFill>
                  <a:srgbClr val="FF0000"/>
                </a:solidFill>
              </a:rPr>
              <a:t>ON OBSOLETE PARABOLIC</a:t>
            </a:r>
            <a:r>
              <a:rPr lang="en-US" sz="2400" b="1">
                <a:solidFill>
                  <a:srgbClr val="FF0000"/>
                </a:solidFill>
              </a:rPr>
              <a:t> DESIGN WITH H4 BULB. FOR GOOD PERFORMING HEADLAMP 15,000 -20,000 cd IS NO PROBLEM</a:t>
            </a:r>
          </a:p>
          <a:p>
            <a:pPr marL="457200" indent="-457200" algn="just">
              <a:buFontTx/>
              <a:buAutoNum type="arabicParenR"/>
              <a:defRPr/>
            </a:pPr>
            <a:r>
              <a:rPr lang="en-US" sz="2400" b="1">
                <a:solidFill>
                  <a:srgbClr val="FF0000"/>
                </a:solidFill>
              </a:rPr>
              <a:t>THIS IS </a:t>
            </a:r>
            <a:r>
              <a:rPr lang="en-US" sz="2400" b="1" u="sng">
                <a:solidFill>
                  <a:srgbClr val="FF0000"/>
                </a:solidFill>
              </a:rPr>
              <a:t>ROAD SURFACE AREA </a:t>
            </a:r>
            <a:r>
              <a:rPr lang="en-US" sz="2400" b="1">
                <a:solidFill>
                  <a:srgbClr val="FF0000"/>
                </a:solidFill>
              </a:rPr>
              <a:t>LIMITER NOT THE EQUIVALENT OF PRESENT SCREEN REQUIREMENT</a:t>
            </a:r>
          </a:p>
          <a:p>
            <a:pPr marL="457200" indent="-457200" algn="ctr">
              <a:defRPr/>
            </a:pPr>
            <a:endParaRPr lang="pl-PL" sz="2400">
              <a:solidFill>
                <a:srgbClr val="00FF00"/>
              </a:solidFill>
            </a:endParaRPr>
          </a:p>
        </p:txBody>
      </p:sp>
      <p:sp>
        <p:nvSpPr>
          <p:cNvPr id="9225" name="Objaśnienie prostokątne zaokrąglone 11"/>
          <p:cNvSpPr>
            <a:spLocks noChangeArrowheads="1"/>
          </p:cNvSpPr>
          <p:nvPr/>
        </p:nvSpPr>
        <p:spPr bwMode="auto">
          <a:xfrm>
            <a:off x="4859338" y="4365625"/>
            <a:ext cx="4176712" cy="1871663"/>
          </a:xfrm>
          <a:prstGeom prst="wedgeRoundRectCallout">
            <a:avLst>
              <a:gd name="adj1" fmla="val -53764"/>
              <a:gd name="adj2" fmla="val 1995"/>
              <a:gd name="adj3" fmla="val 16667"/>
            </a:avLst>
          </a:prstGeom>
          <a:solidFill>
            <a:srgbClr val="B8FEB8">
              <a:alpha val="54117"/>
            </a:srgb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marL="457200" indent="-457200"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AS ABOVE. 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IN PP 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THIS IS WHOLE 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ROAD SURFACE 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ZONE REQUIREMENT NOT ONLY SINGLE POINT</a:t>
            </a:r>
            <a:endParaRPr lang="pl-PL" sz="24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Requirement in the angular forward field. </a:t>
            </a:r>
          </a:p>
        </p:txBody>
      </p:sp>
      <p:pic>
        <p:nvPicPr>
          <p:cNvPr id="10242" name="Picture 142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492500" y="1341438"/>
            <a:ext cx="1841500" cy="1154112"/>
          </a:xfrm>
          <a:noFill/>
          <a:ln>
            <a:miter lim="800000"/>
            <a:headEnd/>
            <a:tailEnd/>
          </a:ln>
        </p:spPr>
      </p:pic>
      <p:sp>
        <p:nvSpPr>
          <p:cNvPr id="27" name="Étoile à 5 branches 26"/>
          <p:cNvSpPr/>
          <p:nvPr/>
        </p:nvSpPr>
        <p:spPr>
          <a:xfrm>
            <a:off x="8820150" y="3500438"/>
            <a:ext cx="46038" cy="46037"/>
          </a:xfrm>
          <a:prstGeom prst="star5">
            <a:avLst/>
          </a:prstGeom>
          <a:solidFill>
            <a:srgbClr val="0033CC"/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8" name="Étoile à 5 branches 27"/>
          <p:cNvSpPr/>
          <p:nvPr/>
        </p:nvSpPr>
        <p:spPr>
          <a:xfrm>
            <a:off x="6653213" y="3381375"/>
            <a:ext cx="71437" cy="7143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" name="Étoile à 5 branches 30"/>
          <p:cNvSpPr/>
          <p:nvPr/>
        </p:nvSpPr>
        <p:spPr>
          <a:xfrm>
            <a:off x="7529513" y="3552825"/>
            <a:ext cx="71437" cy="7143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246" name="ZoneTexte 37"/>
          <p:cNvSpPr txBox="1">
            <a:spLocks noChangeArrowheads="1"/>
          </p:cNvSpPr>
          <p:nvPr/>
        </p:nvSpPr>
        <p:spPr bwMode="auto">
          <a:xfrm>
            <a:off x="6443663" y="3429000"/>
            <a:ext cx="741362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>
                <a:latin typeface="Calibri" pitchFamily="34" charset="0"/>
              </a:rPr>
              <a:t>25R2</a:t>
            </a:r>
          </a:p>
          <a:p>
            <a:endParaRPr lang="fr-FR" sz="1000">
              <a:latin typeface="Calibri" pitchFamily="34" charset="0"/>
            </a:endParaRPr>
          </a:p>
          <a:p>
            <a:r>
              <a:rPr lang="fr-FR" sz="1000">
                <a:latin typeface="Calibri" pitchFamily="34" charset="0"/>
              </a:rPr>
              <a:t>&gt;1250 Cd</a:t>
            </a:r>
          </a:p>
        </p:txBody>
      </p:sp>
      <p:sp>
        <p:nvSpPr>
          <p:cNvPr id="10247" name="ZoneTexte 41"/>
          <p:cNvSpPr txBox="1">
            <a:spLocks noChangeArrowheads="1"/>
          </p:cNvSpPr>
          <p:nvPr/>
        </p:nvSpPr>
        <p:spPr bwMode="auto">
          <a:xfrm>
            <a:off x="7380288" y="3644900"/>
            <a:ext cx="6699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latin typeface="Calibri" pitchFamily="34" charset="0"/>
              </a:rPr>
              <a:t>15R</a:t>
            </a:r>
          </a:p>
          <a:p>
            <a:endParaRPr lang="fr-FR" sz="1000">
              <a:latin typeface="Calibri" pitchFamily="34" charset="0"/>
            </a:endParaRPr>
          </a:p>
          <a:p>
            <a:r>
              <a:rPr lang="fr-FR" sz="1000">
                <a:latin typeface="Calibri" pitchFamily="34" charset="0"/>
              </a:rPr>
              <a:t>&gt;625 Cd</a:t>
            </a:r>
          </a:p>
        </p:txBody>
      </p:sp>
      <p:sp>
        <p:nvSpPr>
          <p:cNvPr id="10248" name="ZoneTexte 54"/>
          <p:cNvSpPr txBox="1">
            <a:spLocks noChangeArrowheads="1"/>
          </p:cNvSpPr>
          <p:nvPr/>
        </p:nvSpPr>
        <p:spPr bwMode="auto">
          <a:xfrm>
            <a:off x="2843213" y="765175"/>
            <a:ext cx="3268662" cy="4619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Assessment of the width of the beam pattern:</a:t>
            </a:r>
          </a:p>
          <a:p>
            <a:r>
              <a:rPr lang="en-US" sz="1200">
                <a:latin typeface="Calibri" pitchFamily="34" charset="0"/>
              </a:rPr>
              <a:t> Measurement points for Xenon HL (R98)</a:t>
            </a:r>
          </a:p>
        </p:txBody>
      </p:sp>
      <p:cxnSp>
        <p:nvCxnSpPr>
          <p:cNvPr id="56" name="Connecteur droit avec flèche 55"/>
          <p:cNvCxnSpPr>
            <a:endCxn id="87" idx="1"/>
          </p:cNvCxnSpPr>
          <p:nvPr/>
        </p:nvCxnSpPr>
        <p:spPr>
          <a:xfrm>
            <a:off x="5397500" y="1268413"/>
            <a:ext cx="503238" cy="81915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>
            <a:endCxn id="91" idx="0"/>
          </p:cNvCxnSpPr>
          <p:nvPr/>
        </p:nvCxnSpPr>
        <p:spPr>
          <a:xfrm flipH="1">
            <a:off x="2808288" y="1268413"/>
            <a:ext cx="539750" cy="79216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6732588" y="6597650"/>
            <a:ext cx="935037" cy="1444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025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0175" y="3357563"/>
            <a:ext cx="90138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0" name="Connecteur droit avec flèche 49"/>
          <p:cNvCxnSpPr/>
          <p:nvPr/>
        </p:nvCxnSpPr>
        <p:spPr>
          <a:xfrm flipH="1">
            <a:off x="5364163" y="2924175"/>
            <a:ext cx="360362" cy="720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4" name="ZoneTexte 50"/>
          <p:cNvSpPr txBox="1">
            <a:spLocks noChangeArrowheads="1"/>
          </p:cNvSpPr>
          <p:nvPr/>
        </p:nvSpPr>
        <p:spPr bwMode="auto">
          <a:xfrm>
            <a:off x="5435600" y="2708275"/>
            <a:ext cx="5365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alibri" pitchFamily="34" charset="0"/>
              </a:rPr>
              <a:t>F,J,N</a:t>
            </a:r>
          </a:p>
        </p:txBody>
      </p:sp>
      <p:sp>
        <p:nvSpPr>
          <p:cNvPr id="52" name="Ellipse 51"/>
          <p:cNvSpPr/>
          <p:nvPr/>
        </p:nvSpPr>
        <p:spPr>
          <a:xfrm>
            <a:off x="5219700" y="3573463"/>
            <a:ext cx="144463" cy="28733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256" name="ZoneTexte 52"/>
          <p:cNvSpPr txBox="1">
            <a:spLocks noChangeArrowheads="1"/>
          </p:cNvSpPr>
          <p:nvPr/>
        </p:nvSpPr>
        <p:spPr bwMode="auto">
          <a:xfrm>
            <a:off x="8027988" y="4076700"/>
            <a:ext cx="2873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alibri" pitchFamily="34" charset="0"/>
              </a:rPr>
              <a:t>A</a:t>
            </a:r>
          </a:p>
        </p:txBody>
      </p:sp>
      <p:sp>
        <p:nvSpPr>
          <p:cNvPr id="10257" name="ZoneTexte 57"/>
          <p:cNvSpPr txBox="1">
            <a:spLocks noChangeArrowheads="1"/>
          </p:cNvSpPr>
          <p:nvPr/>
        </p:nvSpPr>
        <p:spPr bwMode="auto">
          <a:xfrm>
            <a:off x="7019925" y="3716338"/>
            <a:ext cx="2952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alibri" pitchFamily="34" charset="0"/>
              </a:rPr>
              <a:t>C</a:t>
            </a:r>
          </a:p>
        </p:txBody>
      </p:sp>
      <p:sp>
        <p:nvSpPr>
          <p:cNvPr id="10258" name="ZoneTexte 58"/>
          <p:cNvSpPr txBox="1">
            <a:spLocks noChangeArrowheads="1"/>
          </p:cNvSpPr>
          <p:nvPr/>
        </p:nvSpPr>
        <p:spPr bwMode="auto">
          <a:xfrm>
            <a:off x="6659563" y="3644900"/>
            <a:ext cx="2952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alibri" pitchFamily="34" charset="0"/>
              </a:rPr>
              <a:t>E</a:t>
            </a:r>
          </a:p>
        </p:txBody>
      </p:sp>
      <p:sp>
        <p:nvSpPr>
          <p:cNvPr id="10259" name="ZoneTexte 59"/>
          <p:cNvSpPr txBox="1">
            <a:spLocks noChangeArrowheads="1"/>
          </p:cNvSpPr>
          <p:nvPr/>
        </p:nvSpPr>
        <p:spPr bwMode="auto">
          <a:xfrm>
            <a:off x="755650" y="4076700"/>
            <a:ext cx="2873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alibri" pitchFamily="34" charset="0"/>
              </a:rPr>
              <a:t>B</a:t>
            </a:r>
          </a:p>
        </p:txBody>
      </p:sp>
      <p:sp>
        <p:nvSpPr>
          <p:cNvPr id="10260" name="ZoneTexte 60"/>
          <p:cNvSpPr txBox="1">
            <a:spLocks noChangeArrowheads="1"/>
          </p:cNvSpPr>
          <p:nvPr/>
        </p:nvSpPr>
        <p:spPr bwMode="auto">
          <a:xfrm>
            <a:off x="1476375" y="3716338"/>
            <a:ext cx="2952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alibri" pitchFamily="34" charset="0"/>
              </a:rPr>
              <a:t>D</a:t>
            </a:r>
          </a:p>
        </p:txBody>
      </p:sp>
      <p:sp>
        <p:nvSpPr>
          <p:cNvPr id="10261" name="ZoneTexte 61"/>
          <p:cNvSpPr txBox="1">
            <a:spLocks noChangeArrowheads="1"/>
          </p:cNvSpPr>
          <p:nvPr/>
        </p:nvSpPr>
        <p:spPr bwMode="auto">
          <a:xfrm>
            <a:off x="1835150" y="3644900"/>
            <a:ext cx="2952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alibri" pitchFamily="34" charset="0"/>
              </a:rPr>
              <a:t>H</a:t>
            </a:r>
          </a:p>
        </p:txBody>
      </p:sp>
      <p:sp>
        <p:nvSpPr>
          <p:cNvPr id="10262" name="ZoneTexte 62"/>
          <p:cNvSpPr txBox="1">
            <a:spLocks noChangeArrowheads="1"/>
          </p:cNvSpPr>
          <p:nvPr/>
        </p:nvSpPr>
        <p:spPr bwMode="auto">
          <a:xfrm>
            <a:off x="2843213" y="3573463"/>
            <a:ext cx="269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alibri" pitchFamily="34" charset="0"/>
              </a:rPr>
              <a:t>L</a:t>
            </a:r>
          </a:p>
        </p:txBody>
      </p:sp>
      <p:sp>
        <p:nvSpPr>
          <p:cNvPr id="64" name="Ellipse 63"/>
          <p:cNvSpPr/>
          <p:nvPr/>
        </p:nvSpPr>
        <p:spPr>
          <a:xfrm>
            <a:off x="4348163" y="3608388"/>
            <a:ext cx="71437" cy="144462"/>
          </a:xfrm>
          <a:prstGeom prst="ellipse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264" name="ZoneTexte 64"/>
          <p:cNvSpPr txBox="1">
            <a:spLocks noChangeArrowheads="1"/>
          </p:cNvSpPr>
          <p:nvPr/>
        </p:nvSpPr>
        <p:spPr bwMode="auto">
          <a:xfrm>
            <a:off x="3779838" y="2781300"/>
            <a:ext cx="4762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alibri" pitchFamily="34" charset="0"/>
              </a:rPr>
              <a:t>M,Q</a:t>
            </a:r>
          </a:p>
        </p:txBody>
      </p:sp>
      <p:cxnSp>
        <p:nvCxnSpPr>
          <p:cNvPr id="66" name="Connecteur droit avec flèche 65"/>
          <p:cNvCxnSpPr>
            <a:endCxn id="64" idx="1"/>
          </p:cNvCxnSpPr>
          <p:nvPr/>
        </p:nvCxnSpPr>
        <p:spPr>
          <a:xfrm>
            <a:off x="4067175" y="2997200"/>
            <a:ext cx="290513" cy="6334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6" name="ZoneTexte 69"/>
          <p:cNvSpPr txBox="1">
            <a:spLocks noChangeArrowheads="1"/>
          </p:cNvSpPr>
          <p:nvPr/>
        </p:nvSpPr>
        <p:spPr bwMode="auto">
          <a:xfrm>
            <a:off x="3132138" y="3573463"/>
            <a:ext cx="2270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alibri" pitchFamily="34" charset="0"/>
              </a:rPr>
              <a:t>I</a:t>
            </a:r>
          </a:p>
        </p:txBody>
      </p:sp>
      <p:sp>
        <p:nvSpPr>
          <p:cNvPr id="10267" name="ZoneTexte 71"/>
          <p:cNvSpPr txBox="1">
            <a:spLocks noChangeArrowheads="1"/>
          </p:cNvSpPr>
          <p:nvPr/>
        </p:nvSpPr>
        <p:spPr bwMode="auto">
          <a:xfrm>
            <a:off x="3419475" y="3644900"/>
            <a:ext cx="304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alibri" pitchFamily="34" charset="0"/>
              </a:rPr>
              <a:t>G</a:t>
            </a:r>
          </a:p>
        </p:txBody>
      </p:sp>
      <p:cxnSp>
        <p:nvCxnSpPr>
          <p:cNvPr id="73" name="Connecteur droit avec flèche 72"/>
          <p:cNvCxnSpPr>
            <a:stCxn id="10269" idx="2"/>
          </p:cNvCxnSpPr>
          <p:nvPr/>
        </p:nvCxnSpPr>
        <p:spPr>
          <a:xfrm flipH="1">
            <a:off x="4476750" y="3130550"/>
            <a:ext cx="22225" cy="546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9" name="ZoneTexte 77"/>
          <p:cNvSpPr txBox="1">
            <a:spLocks noChangeArrowheads="1"/>
          </p:cNvSpPr>
          <p:nvPr/>
        </p:nvSpPr>
        <p:spPr bwMode="auto">
          <a:xfrm>
            <a:off x="4356100" y="2852738"/>
            <a:ext cx="28733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alibri" pitchFamily="34" charset="0"/>
              </a:rPr>
              <a:t>P</a:t>
            </a:r>
          </a:p>
        </p:txBody>
      </p:sp>
      <p:sp>
        <p:nvSpPr>
          <p:cNvPr id="10270" name="ZoneTexte 81"/>
          <p:cNvSpPr txBox="1">
            <a:spLocks noChangeArrowheads="1"/>
          </p:cNvSpPr>
          <p:nvPr/>
        </p:nvSpPr>
        <p:spPr bwMode="auto">
          <a:xfrm>
            <a:off x="4716463" y="2852738"/>
            <a:ext cx="4413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alibri" pitchFamily="34" charset="0"/>
              </a:rPr>
              <a:t>R,S</a:t>
            </a:r>
          </a:p>
        </p:txBody>
      </p:sp>
      <p:cxnSp>
        <p:nvCxnSpPr>
          <p:cNvPr id="83" name="Connecteur droit avec flèche 82"/>
          <p:cNvCxnSpPr/>
          <p:nvPr/>
        </p:nvCxnSpPr>
        <p:spPr>
          <a:xfrm flipH="1">
            <a:off x="4552950" y="3068638"/>
            <a:ext cx="257175" cy="5746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Ellipse 84"/>
          <p:cNvSpPr/>
          <p:nvPr/>
        </p:nvSpPr>
        <p:spPr>
          <a:xfrm>
            <a:off x="4505325" y="3617913"/>
            <a:ext cx="71438" cy="71437"/>
          </a:xfrm>
          <a:prstGeom prst="ellipse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7" name="Étoile à 5 branches 86"/>
          <p:cNvSpPr/>
          <p:nvPr/>
        </p:nvSpPr>
        <p:spPr>
          <a:xfrm>
            <a:off x="5900738" y="2060575"/>
            <a:ext cx="73025" cy="73025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0" name="Étoile à 5 branches 89"/>
          <p:cNvSpPr/>
          <p:nvPr/>
        </p:nvSpPr>
        <p:spPr>
          <a:xfrm>
            <a:off x="5524500" y="1971675"/>
            <a:ext cx="73025" cy="7143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1" name="Étoile à 5 branches 90"/>
          <p:cNvSpPr/>
          <p:nvPr/>
        </p:nvSpPr>
        <p:spPr>
          <a:xfrm>
            <a:off x="2771775" y="2060575"/>
            <a:ext cx="71438" cy="73025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2" name="Étoile à 5 branches 91"/>
          <p:cNvSpPr/>
          <p:nvPr/>
        </p:nvSpPr>
        <p:spPr>
          <a:xfrm>
            <a:off x="3148013" y="1971675"/>
            <a:ext cx="73025" cy="7143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97" name="Connecteur droit avec flèche 96"/>
          <p:cNvCxnSpPr>
            <a:endCxn id="92" idx="4"/>
          </p:cNvCxnSpPr>
          <p:nvPr/>
        </p:nvCxnSpPr>
        <p:spPr>
          <a:xfrm flipH="1">
            <a:off x="3221038" y="1268413"/>
            <a:ext cx="414337" cy="73025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avec flèche 99"/>
          <p:cNvCxnSpPr/>
          <p:nvPr/>
        </p:nvCxnSpPr>
        <p:spPr>
          <a:xfrm>
            <a:off x="5076825" y="1196975"/>
            <a:ext cx="503238" cy="81915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 rot="19426267">
            <a:off x="5763196" y="1112030"/>
            <a:ext cx="2723957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Same scale !</a:t>
            </a:r>
          </a:p>
        </p:txBody>
      </p:sp>
      <p:sp>
        <p:nvSpPr>
          <p:cNvPr id="10280" name="ZoneTexte 101"/>
          <p:cNvSpPr txBox="1">
            <a:spLocks noChangeArrowheads="1"/>
          </p:cNvSpPr>
          <p:nvPr/>
        </p:nvSpPr>
        <p:spPr bwMode="auto">
          <a:xfrm>
            <a:off x="684213" y="1125538"/>
            <a:ext cx="1679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Current R112: </a:t>
            </a:r>
          </a:p>
        </p:txBody>
      </p:sp>
      <p:sp>
        <p:nvSpPr>
          <p:cNvPr id="10281" name="ZoneTexte 102"/>
          <p:cNvSpPr txBox="1">
            <a:spLocks noChangeArrowheads="1"/>
          </p:cNvSpPr>
          <p:nvPr/>
        </p:nvSpPr>
        <p:spPr bwMode="auto">
          <a:xfrm>
            <a:off x="755650" y="2781300"/>
            <a:ext cx="1193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R112  B1:</a:t>
            </a:r>
          </a:p>
        </p:txBody>
      </p:sp>
      <p:sp>
        <p:nvSpPr>
          <p:cNvPr id="10282" name="ZoneTexte 105"/>
          <p:cNvSpPr txBox="1">
            <a:spLocks noChangeArrowheads="1"/>
          </p:cNvSpPr>
          <p:nvPr/>
        </p:nvSpPr>
        <p:spPr bwMode="auto">
          <a:xfrm>
            <a:off x="468313" y="4652963"/>
            <a:ext cx="78486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alibri" pitchFamily="34" charset="0"/>
              </a:rPr>
              <a:t>Comments: </a:t>
            </a:r>
          </a:p>
          <a:p>
            <a:pPr>
              <a:buFont typeface="Arial" charset="0"/>
              <a:buChar char="•"/>
            </a:pPr>
            <a:r>
              <a:rPr lang="en-US" b="1">
                <a:latin typeface="Calibri" pitchFamily="34" charset="0"/>
              </a:rPr>
              <a:t>  A, B, C, D, E, H : Too wide.</a:t>
            </a:r>
          </a:p>
          <a:p>
            <a:pPr>
              <a:buFont typeface="Arial" charset="0"/>
              <a:buChar char="•"/>
            </a:pPr>
            <a:r>
              <a:rPr lang="en-US" b="1">
                <a:latin typeface="Calibri" pitchFamily="34" charset="0"/>
              </a:rPr>
              <a:t>  Relevance of 3 points F,J, and N which are very close each other.</a:t>
            </a:r>
          </a:p>
          <a:p>
            <a:pPr>
              <a:buFont typeface="Arial" charset="0"/>
              <a:buChar char="•"/>
            </a:pPr>
            <a:r>
              <a:rPr lang="en-US" b="1">
                <a:latin typeface="Calibri" pitchFamily="34" charset="0"/>
              </a:rPr>
              <a:t>  G and F very close to 25L and 25R respectively: to be removed. </a:t>
            </a:r>
          </a:p>
        </p:txBody>
      </p:sp>
      <p:cxnSp>
        <p:nvCxnSpPr>
          <p:cNvPr id="45" name="Connecteur droit 44"/>
          <p:cNvCxnSpPr/>
          <p:nvPr/>
        </p:nvCxnSpPr>
        <p:spPr>
          <a:xfrm>
            <a:off x="323850" y="2636838"/>
            <a:ext cx="82089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bjaśnienie prostokątne zaokrąglone 45"/>
          <p:cNvSpPr/>
          <p:nvPr/>
        </p:nvSpPr>
        <p:spPr>
          <a:xfrm>
            <a:off x="827088" y="1628775"/>
            <a:ext cx="7993062" cy="863600"/>
          </a:xfrm>
          <a:prstGeom prst="wedgeRoundRectCallout">
            <a:avLst>
              <a:gd name="adj1" fmla="val 6298"/>
              <a:gd name="adj2" fmla="val 178568"/>
              <a:gd name="adj3" fmla="val 16667"/>
            </a:avLst>
          </a:prstGeom>
          <a:solidFill>
            <a:srgbClr val="B8FEB8">
              <a:alpha val="5400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>
              <a:defRPr/>
            </a:pPr>
            <a:r>
              <a:rPr lang="en-US" sz="2400" b="1">
                <a:solidFill>
                  <a:srgbClr val="FF0000"/>
                </a:solidFill>
              </a:rPr>
              <a:t>„DESIGN” POINT </a:t>
            </a:r>
            <a:r>
              <a:rPr lang="pl-PL" sz="2400" b="1">
                <a:solidFill>
                  <a:srgbClr val="FF0000"/>
                </a:solidFill>
              </a:rPr>
              <a:t>FOR </a:t>
            </a:r>
            <a:r>
              <a:rPr lang="pl-PL" sz="2400" b="1">
                <a:solidFill>
                  <a:srgbClr val="FF0000"/>
                </a:solidFill>
                <a:latin typeface="Arial" charset="0"/>
              </a:rPr>
              <a:t>„</a:t>
            </a:r>
            <a:r>
              <a:rPr lang="en-US" sz="2400" b="1">
                <a:solidFill>
                  <a:srgbClr val="FF0000"/>
                </a:solidFill>
              </a:rPr>
              <a:t>ON </a:t>
            </a:r>
            <a:r>
              <a:rPr lang="en-GB" sz="2400" b="1">
                <a:solidFill>
                  <a:srgbClr val="FF0000"/>
                </a:solidFill>
              </a:rPr>
              <a:t>THE SCREEN REQUIREMENTS</a:t>
            </a:r>
            <a:r>
              <a:rPr lang="pl-PL" sz="2400" b="1">
                <a:solidFill>
                  <a:srgbClr val="FF0000"/>
                </a:solidFill>
                <a:latin typeface="Arial" charset="0"/>
              </a:rPr>
              <a:t>”</a:t>
            </a:r>
            <a:r>
              <a:rPr lang="en-GB" sz="2400" b="1">
                <a:solidFill>
                  <a:srgbClr val="FF0000"/>
                </a:solidFill>
              </a:rPr>
              <a:t> PHILOSOPHY</a:t>
            </a:r>
          </a:p>
        </p:txBody>
      </p:sp>
      <p:sp>
        <p:nvSpPr>
          <p:cNvPr id="10285" name="Objaśnienie prostokątne zaokrąglone 46"/>
          <p:cNvSpPr>
            <a:spLocks noChangeArrowheads="1"/>
          </p:cNvSpPr>
          <p:nvPr/>
        </p:nvSpPr>
        <p:spPr bwMode="auto">
          <a:xfrm>
            <a:off x="250825" y="3644900"/>
            <a:ext cx="8713788" cy="1008063"/>
          </a:xfrm>
          <a:prstGeom prst="wedgeRoundRectCallout">
            <a:avLst>
              <a:gd name="adj1" fmla="val -44278"/>
              <a:gd name="adj2" fmla="val 107009"/>
              <a:gd name="adj3" fmla="val 16667"/>
            </a:avLst>
          </a:prstGeom>
          <a:solidFill>
            <a:srgbClr val="B8FEB8">
              <a:alpha val="54117"/>
            </a:srgb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marL="457200" indent="-457200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HOW MUCH TOO WIDE? HOW MUCH SHOULD BE AND WHY?</a:t>
            </a:r>
          </a:p>
          <a:p>
            <a:pPr marL="457200" indent="-457200"/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THE 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ALTERNATIVE 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IS 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EXPECTED AND JUSTIFICATION FOR IT</a:t>
            </a:r>
            <a:endParaRPr lang="en-GB" sz="2400">
              <a:solidFill>
                <a:srgbClr val="00FF00"/>
              </a:solidFill>
              <a:latin typeface="Calibri" pitchFamily="34" charset="0"/>
            </a:endParaRPr>
          </a:p>
        </p:txBody>
      </p:sp>
      <p:sp>
        <p:nvSpPr>
          <p:cNvPr id="48" name="Objaśnienie prostokątne zaokrąglone 47"/>
          <p:cNvSpPr/>
          <p:nvPr/>
        </p:nvSpPr>
        <p:spPr>
          <a:xfrm>
            <a:off x="3203575" y="4724400"/>
            <a:ext cx="5940425" cy="865188"/>
          </a:xfrm>
          <a:prstGeom prst="wedgeRoundRectCallout">
            <a:avLst>
              <a:gd name="adj1" fmla="val -91143"/>
              <a:gd name="adj2" fmla="val 57629"/>
              <a:gd name="adj3" fmla="val 16667"/>
            </a:avLst>
          </a:prstGeom>
          <a:solidFill>
            <a:srgbClr val="B8FEB8">
              <a:alpha val="5400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>
              <a:defRPr/>
            </a:pPr>
            <a:r>
              <a:rPr lang="en-US" sz="2400" b="1">
                <a:solidFill>
                  <a:srgbClr val="FF0000"/>
                </a:solidFill>
              </a:rPr>
              <a:t>„DESIGN” POINT</a:t>
            </a:r>
            <a:r>
              <a:rPr lang="pl-PL" sz="2400" b="1">
                <a:solidFill>
                  <a:srgbClr val="FF0000"/>
                </a:solidFill>
              </a:rPr>
              <a:t>S</a:t>
            </a:r>
            <a:r>
              <a:rPr lang="en-US" sz="2400" b="1">
                <a:solidFill>
                  <a:srgbClr val="FF0000"/>
                </a:solidFill>
              </a:rPr>
              <a:t> </a:t>
            </a:r>
            <a:r>
              <a:rPr lang="pl-PL" sz="2400" b="1">
                <a:solidFill>
                  <a:srgbClr val="FF0000"/>
                </a:solidFill>
              </a:rPr>
              <a:t>COMING FROM </a:t>
            </a:r>
            <a:r>
              <a:rPr lang="en-US" sz="2400" b="1">
                <a:solidFill>
                  <a:srgbClr val="FF0000"/>
                </a:solidFill>
              </a:rPr>
              <a:t>ON THE SCREEN PHILOSOPHY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052513"/>
            <a:ext cx="7192963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Arial" charset="0"/>
                <a:cs typeface="Arial" charset="0"/>
              </a:rPr>
              <a:t>Zoom on the hot spot area</a:t>
            </a:r>
          </a:p>
        </p:txBody>
      </p:sp>
      <p:sp>
        <p:nvSpPr>
          <p:cNvPr id="12291" name="ZoneTexte 5"/>
          <p:cNvSpPr txBox="1">
            <a:spLocks noChangeArrowheads="1"/>
          </p:cNvSpPr>
          <p:nvPr/>
        </p:nvSpPr>
        <p:spPr bwMode="auto">
          <a:xfrm>
            <a:off x="1547813" y="2565400"/>
            <a:ext cx="3762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Q</a:t>
            </a:r>
          </a:p>
        </p:txBody>
      </p:sp>
      <p:sp>
        <p:nvSpPr>
          <p:cNvPr id="12292" name="ZoneTexte 6"/>
          <p:cNvSpPr txBox="1">
            <a:spLocks noChangeArrowheads="1"/>
          </p:cNvSpPr>
          <p:nvPr/>
        </p:nvSpPr>
        <p:spPr bwMode="auto">
          <a:xfrm>
            <a:off x="3708400" y="2852738"/>
            <a:ext cx="2622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P (75R):  I &gt; 10,100 Cd </a:t>
            </a:r>
          </a:p>
        </p:txBody>
      </p:sp>
      <p:sp>
        <p:nvSpPr>
          <p:cNvPr id="12293" name="ZoneTexte 9"/>
          <p:cNvSpPr txBox="1">
            <a:spLocks noChangeArrowheads="1"/>
          </p:cNvSpPr>
          <p:nvPr/>
        </p:nvSpPr>
        <p:spPr bwMode="auto">
          <a:xfrm>
            <a:off x="4716463" y="3500438"/>
            <a:ext cx="2832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K (50R): ):  I &gt; 10,100 Cd </a:t>
            </a:r>
          </a:p>
        </p:txBody>
      </p:sp>
      <p:sp>
        <p:nvSpPr>
          <p:cNvPr id="12294" name="ZoneTexte 10"/>
          <p:cNvSpPr txBox="1">
            <a:spLocks noChangeArrowheads="1"/>
          </p:cNvSpPr>
          <p:nvPr/>
        </p:nvSpPr>
        <p:spPr bwMode="auto">
          <a:xfrm>
            <a:off x="6084888" y="1844675"/>
            <a:ext cx="190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 S:  I &gt; 11263 Cd</a:t>
            </a:r>
          </a:p>
        </p:txBody>
      </p:sp>
      <p:sp>
        <p:nvSpPr>
          <p:cNvPr id="12295" name="ZoneTexte 11"/>
          <p:cNvSpPr txBox="1">
            <a:spLocks noChangeArrowheads="1"/>
          </p:cNvSpPr>
          <p:nvPr/>
        </p:nvSpPr>
        <p:spPr bwMode="auto">
          <a:xfrm>
            <a:off x="5651500" y="2205038"/>
            <a:ext cx="18081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R:  I&gt; 15014 Cd</a:t>
            </a:r>
          </a:p>
        </p:txBody>
      </p:sp>
      <p:sp>
        <p:nvSpPr>
          <p:cNvPr id="12296" name="ZoneTexte 13"/>
          <p:cNvSpPr txBox="1">
            <a:spLocks noChangeArrowheads="1"/>
          </p:cNvSpPr>
          <p:nvPr/>
        </p:nvSpPr>
        <p:spPr bwMode="auto">
          <a:xfrm>
            <a:off x="468313" y="4221163"/>
            <a:ext cx="82073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alibri" pitchFamily="34" charset="0"/>
              </a:rPr>
              <a:t>Comments: 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</a:t>
            </a:r>
            <a:r>
              <a:rPr lang="en-US" b="1">
                <a:latin typeface="Calibri" pitchFamily="34" charset="0"/>
              </a:rPr>
              <a:t>Q</a:t>
            </a:r>
            <a:r>
              <a:rPr lang="en-US">
                <a:latin typeface="Calibri" pitchFamily="34" charset="0"/>
              </a:rPr>
              <a:t> is exactly on the kink point of the cut-off: </a:t>
            </a:r>
          </a:p>
          <a:p>
            <a:pPr lvl="1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Repeatable measurements are impossible. 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</a:t>
            </a:r>
            <a:r>
              <a:rPr lang="en-US" b="1">
                <a:latin typeface="Calibri" pitchFamily="34" charset="0"/>
              </a:rPr>
              <a:t>M</a:t>
            </a:r>
            <a:r>
              <a:rPr lang="en-US">
                <a:latin typeface="Calibri" pitchFamily="34" charset="0"/>
              </a:rPr>
              <a:t> is very close to V50 in R112 (d= 0.14°) . Redundancy .</a:t>
            </a:r>
          </a:p>
          <a:p>
            <a:pPr>
              <a:buFont typeface="Arial" charset="0"/>
              <a:buChar char="•"/>
            </a:pPr>
            <a:r>
              <a:rPr lang="en-US" b="1">
                <a:latin typeface="Calibri" pitchFamily="34" charset="0"/>
              </a:rPr>
              <a:t>  R &amp; S</a:t>
            </a:r>
            <a:r>
              <a:rPr lang="en-US">
                <a:latin typeface="Calibri" pitchFamily="34" charset="0"/>
              </a:rPr>
              <a:t> are very close each other, close to the cut-off line. </a:t>
            </a:r>
          </a:p>
          <a:p>
            <a:pPr lvl="1"/>
            <a:r>
              <a:rPr lang="en-US">
                <a:latin typeface="Calibri" pitchFamily="34" charset="0"/>
              </a:rPr>
              <a:t>The requirement seems to be difficult to achieve. </a:t>
            </a:r>
          </a:p>
          <a:p>
            <a:pPr lvl="1"/>
            <a:r>
              <a:rPr lang="en-US">
                <a:latin typeface="Calibri" pitchFamily="34" charset="0"/>
              </a:rPr>
              <a:t>Assessment of current HL to be done before a conclusion on these points. </a:t>
            </a:r>
          </a:p>
        </p:txBody>
      </p:sp>
      <p:sp>
        <p:nvSpPr>
          <p:cNvPr id="16" name="Losange 15"/>
          <p:cNvSpPr/>
          <p:nvPr/>
        </p:nvSpPr>
        <p:spPr>
          <a:xfrm>
            <a:off x="1403350" y="3429000"/>
            <a:ext cx="144463" cy="144463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18" name="Connecteur droit 17"/>
          <p:cNvCxnSpPr/>
          <p:nvPr/>
        </p:nvCxnSpPr>
        <p:spPr>
          <a:xfrm>
            <a:off x="207963" y="2751138"/>
            <a:ext cx="129540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V="1">
            <a:off x="1554163" y="1701800"/>
            <a:ext cx="4213225" cy="1049338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0" name="ZoneTexte 20"/>
          <p:cNvSpPr txBox="1">
            <a:spLocks noChangeArrowheads="1"/>
          </p:cNvSpPr>
          <p:nvPr/>
        </p:nvSpPr>
        <p:spPr bwMode="auto">
          <a:xfrm rot="-878524">
            <a:off x="2292350" y="1987550"/>
            <a:ext cx="1296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Cut-off line</a:t>
            </a:r>
          </a:p>
        </p:txBody>
      </p:sp>
      <p:sp>
        <p:nvSpPr>
          <p:cNvPr id="22" name="Ellipse 21"/>
          <p:cNvSpPr/>
          <p:nvPr/>
        </p:nvSpPr>
        <p:spPr>
          <a:xfrm>
            <a:off x="1187450" y="2924175"/>
            <a:ext cx="576263" cy="792163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1042988" y="2555875"/>
            <a:ext cx="936625" cy="368300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23" name="Connecteur droit avec flèche 22"/>
          <p:cNvCxnSpPr>
            <a:endCxn id="17" idx="6"/>
          </p:cNvCxnSpPr>
          <p:nvPr/>
        </p:nvCxnSpPr>
        <p:spPr>
          <a:xfrm flipH="1" flipV="1">
            <a:off x="1979613" y="2740025"/>
            <a:ext cx="3097212" cy="1552575"/>
          </a:xfrm>
          <a:prstGeom prst="straightConnector1">
            <a:avLst/>
          </a:prstGeom>
          <a:ln w="254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4" name="ZoneTexte 25"/>
          <p:cNvSpPr txBox="1">
            <a:spLocks noChangeArrowheads="1"/>
          </p:cNvSpPr>
          <p:nvPr/>
        </p:nvSpPr>
        <p:spPr bwMode="auto">
          <a:xfrm>
            <a:off x="5076825" y="4076700"/>
            <a:ext cx="2530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« Q » on the Kink point</a:t>
            </a:r>
          </a:p>
        </p:txBody>
      </p:sp>
      <p:sp>
        <p:nvSpPr>
          <p:cNvPr id="12305" name="ZoneTexte 14"/>
          <p:cNvSpPr txBox="1">
            <a:spLocks noChangeArrowheads="1"/>
          </p:cNvSpPr>
          <p:nvPr/>
        </p:nvSpPr>
        <p:spPr bwMode="auto">
          <a:xfrm>
            <a:off x="1547813" y="3284538"/>
            <a:ext cx="1793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50V I&gt;5,100 Cd</a:t>
            </a:r>
          </a:p>
        </p:txBody>
      </p:sp>
      <p:sp>
        <p:nvSpPr>
          <p:cNvPr id="12306" name="ZoneTexte 4"/>
          <p:cNvSpPr txBox="1">
            <a:spLocks noChangeArrowheads="1"/>
          </p:cNvSpPr>
          <p:nvPr/>
        </p:nvSpPr>
        <p:spPr bwMode="auto">
          <a:xfrm>
            <a:off x="1547813" y="2924175"/>
            <a:ext cx="1703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M:  I&gt;5,400 Cd</a:t>
            </a:r>
          </a:p>
        </p:txBody>
      </p:sp>
      <p:cxnSp>
        <p:nvCxnSpPr>
          <p:cNvPr id="24" name="Connecteur droit avec flèche 23"/>
          <p:cNvCxnSpPr>
            <a:endCxn id="12294" idx="1"/>
          </p:cNvCxnSpPr>
          <p:nvPr/>
        </p:nvCxnSpPr>
        <p:spPr>
          <a:xfrm>
            <a:off x="5940425" y="1628775"/>
            <a:ext cx="144463" cy="400050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endCxn id="12295" idx="1"/>
          </p:cNvCxnSpPr>
          <p:nvPr/>
        </p:nvCxnSpPr>
        <p:spPr>
          <a:xfrm>
            <a:off x="5435600" y="1773238"/>
            <a:ext cx="215900" cy="615950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9" name="Objaśnienie prostokątne zaokrąglone 26"/>
          <p:cNvSpPr>
            <a:spLocks noChangeArrowheads="1"/>
          </p:cNvSpPr>
          <p:nvPr/>
        </p:nvSpPr>
        <p:spPr bwMode="auto">
          <a:xfrm>
            <a:off x="179388" y="260350"/>
            <a:ext cx="8640762" cy="2232025"/>
          </a:xfrm>
          <a:prstGeom prst="wedgeRoundRectCallout">
            <a:avLst>
              <a:gd name="adj1" fmla="val 12593"/>
              <a:gd name="adj2" fmla="val 121694"/>
              <a:gd name="adj3" fmla="val 16667"/>
            </a:avLst>
          </a:prstGeom>
          <a:solidFill>
            <a:srgbClr val="B8FEB8">
              <a:alpha val="54117"/>
            </a:srgb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indent="-457200"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FROM POINT OF VIEW OF „PERFORMANCE” (ROAD SURFACE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)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 IT  IS NOT A PROBLEM. C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UT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-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OFF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 SERVE FOR AIMING NOT FOR ROAD ILLUMINATION AND IS VERIFIED STARTING FROM 1.5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 LEFT</a:t>
            </a:r>
            <a:r>
              <a:rPr lang="pl-PL" sz="2400" b="1">
                <a:solidFill>
                  <a:srgbClr val="FF0000"/>
                </a:solidFill>
              </a:rPr>
              <a:t>. 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HOWEVER THIS POINT IS 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RE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MOVED IN PRESENT PROPOSAL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Measurement of luminous intensity on point Q. 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8313" y="908050"/>
            <a:ext cx="8229600" cy="865188"/>
          </a:xfrm>
        </p:spPr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The variation of the luminous intensity in </a:t>
            </a:r>
            <a:r>
              <a:rPr lang="en-US" dirty="0"/>
              <a:t>the </a:t>
            </a:r>
            <a:r>
              <a:rPr lang="en-US" dirty="0" smtClean="0"/>
              <a:t>Neighborhood of « Q » along VV line,  is high: 2000cd/0.1° </a:t>
            </a:r>
            <a:endParaRPr lang="en-US" dirty="0"/>
          </a:p>
        </p:txBody>
      </p:sp>
      <p:pic>
        <p:nvPicPr>
          <p:cNvPr id="13315" name="Imag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989138"/>
            <a:ext cx="575310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Connecteur droit 4"/>
          <p:cNvCxnSpPr/>
          <p:nvPr/>
        </p:nvCxnSpPr>
        <p:spPr>
          <a:xfrm flipV="1">
            <a:off x="3937000" y="4365625"/>
            <a:ext cx="0" cy="1020763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7" name="ZoneTexte 6"/>
          <p:cNvSpPr txBox="1">
            <a:spLocks noChangeArrowheads="1"/>
          </p:cNvSpPr>
          <p:nvPr/>
        </p:nvSpPr>
        <p:spPr bwMode="auto">
          <a:xfrm>
            <a:off x="4067175" y="6165850"/>
            <a:ext cx="365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Q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3851275" y="4005263"/>
            <a:ext cx="144463" cy="719137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13320" idx="1"/>
          </p:cNvCxnSpPr>
          <p:nvPr/>
        </p:nvCxnSpPr>
        <p:spPr>
          <a:xfrm flipH="1">
            <a:off x="3924300" y="3802063"/>
            <a:ext cx="2735263" cy="4905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0" name="ZoneTexte 13"/>
          <p:cNvSpPr txBox="1">
            <a:spLocks noChangeArrowheads="1"/>
          </p:cNvSpPr>
          <p:nvPr/>
        </p:nvSpPr>
        <p:spPr bwMode="auto">
          <a:xfrm>
            <a:off x="6659563" y="2924175"/>
            <a:ext cx="2268537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Variation of the intensity along VV</a:t>
            </a:r>
          </a:p>
          <a:p>
            <a:r>
              <a:rPr lang="en-US">
                <a:latin typeface="Calibri" pitchFamily="34" charset="0"/>
              </a:rPr>
              <a:t>2000Cd / 0.1° for an average value of 5,000 Cd. </a:t>
            </a:r>
          </a:p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Variation of 40%!</a:t>
            </a:r>
          </a:p>
        </p:txBody>
      </p:sp>
      <p:sp>
        <p:nvSpPr>
          <p:cNvPr id="13321" name="Objaśnienie prostokątne zaokrąglone 9"/>
          <p:cNvSpPr>
            <a:spLocks noChangeArrowheads="1"/>
          </p:cNvSpPr>
          <p:nvPr/>
        </p:nvSpPr>
        <p:spPr bwMode="auto">
          <a:xfrm>
            <a:off x="179388" y="2565400"/>
            <a:ext cx="8424862" cy="1871663"/>
          </a:xfrm>
          <a:prstGeom prst="wedgeRoundRectCallout">
            <a:avLst>
              <a:gd name="adj1" fmla="val 28236"/>
              <a:gd name="adj2" fmla="val -148898"/>
              <a:gd name="adj3" fmla="val 16667"/>
            </a:avLst>
          </a:prstGeom>
          <a:solidFill>
            <a:srgbClr val="B8FEB8">
              <a:alpha val="54117"/>
            </a:srgb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indent="-457200"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FROM POINT OF VIEW „PERFORMANCE” (ROAD SURFACE)</a:t>
            </a:r>
            <a:br>
              <a:rPr lang="en-GB" sz="2400" b="1">
                <a:solidFill>
                  <a:srgbClr val="FF0000"/>
                </a:solidFill>
                <a:latin typeface="Calibri" pitchFamily="34" charset="0"/>
              </a:rPr>
            </a:b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 IT IS NOT A PROBLEM. HOWEVER IT IS REMOVED IN PRESENT POLISH PROPOSAL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Adjustment tolerances. </a:t>
            </a:r>
          </a:p>
        </p:txBody>
      </p:sp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539750" y="3789363"/>
            <a:ext cx="8229600" cy="20161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Justification? </a:t>
            </a:r>
          </a:p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This requirement is too binding. </a:t>
            </a:r>
            <a:endParaRPr lang="fr-FR" sz="2400" smtClean="0">
              <a:latin typeface="Arial" charset="0"/>
              <a:cs typeface="Arial" charset="0"/>
            </a:endParaRP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052513"/>
            <a:ext cx="801528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060575"/>
            <a:ext cx="80835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cteur droit avec flèche 6"/>
          <p:cNvCxnSpPr/>
          <p:nvPr/>
        </p:nvCxnSpPr>
        <p:spPr>
          <a:xfrm flipH="1">
            <a:off x="2555875" y="1773238"/>
            <a:ext cx="144463" cy="287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2" name="Objaśnienie prostokątne zaokrąglone 3"/>
          <p:cNvSpPr>
            <a:spLocks noChangeArrowheads="1"/>
          </p:cNvSpPr>
          <p:nvPr/>
        </p:nvSpPr>
        <p:spPr bwMode="auto">
          <a:xfrm>
            <a:off x="539750" y="3716338"/>
            <a:ext cx="7993063" cy="2303462"/>
          </a:xfrm>
          <a:prstGeom prst="wedgeRoundRectCallout">
            <a:avLst>
              <a:gd name="adj1" fmla="val -38005"/>
              <a:gd name="adj2" fmla="val -78120"/>
              <a:gd name="adj3" fmla="val 16667"/>
            </a:avLst>
          </a:prstGeom>
          <a:solidFill>
            <a:srgbClr val="B8FEB8">
              <a:alpha val="54117"/>
            </a:srgb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indent="-457200" algn="ctr"/>
            <a:r>
              <a:rPr lang="en-GB" b="1">
                <a:solidFill>
                  <a:srgbClr val="FF0000"/>
                </a:solidFill>
              </a:rPr>
              <a:t>POSSIBILITY TO MOVE HEADLAMP AFTER AIMING MEANS NOT PREDICTABLE AND NOT REPEATABLE ROAD ILLUMINATION. POLAND PROPOSE ABANDON SUCH POSSIBILITY AS NOT PERFORMANCE BASED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Arial" charset="0"/>
                <a:cs typeface="Arial" charset="0"/>
              </a:rPr>
              <a:t>Questions: </a:t>
            </a:r>
          </a:p>
        </p:txBody>
      </p:sp>
      <p:sp>
        <p:nvSpPr>
          <p:cNvPr id="15362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674688" y="836613"/>
            <a:ext cx="8001000" cy="56880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en-US" smtClean="0">
                <a:latin typeface="Arial" charset="0"/>
                <a:cs typeface="Arial" charset="0"/>
              </a:rPr>
              <a:t>“At any point and area, the value of 50 lux shall not be exceeded.”</a:t>
            </a:r>
          </a:p>
          <a:p>
            <a:pPr lvl="1" algn="just" eaLnBrk="1" hangingPunct="1"/>
            <a:r>
              <a:rPr lang="en-US" smtClean="0">
                <a:latin typeface="Arial" charset="0"/>
                <a:cs typeface="Arial" charset="0"/>
              </a:rPr>
              <a:t>Justification? </a:t>
            </a:r>
          </a:p>
          <a:p>
            <a:pPr algn="just" eaLnBrk="1" hangingPunct="1"/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5363" name="Objaśnienie prostokątne zaokrąglone 3"/>
          <p:cNvSpPr>
            <a:spLocks noChangeArrowheads="1"/>
          </p:cNvSpPr>
          <p:nvPr/>
        </p:nvSpPr>
        <p:spPr bwMode="auto">
          <a:xfrm>
            <a:off x="611188" y="2997200"/>
            <a:ext cx="7993062" cy="2303463"/>
          </a:xfrm>
          <a:prstGeom prst="wedgeRoundRectCallout">
            <a:avLst>
              <a:gd name="adj1" fmla="val -12005"/>
              <a:gd name="adj2" fmla="val -88319"/>
              <a:gd name="adj3" fmla="val 16667"/>
            </a:avLst>
          </a:prstGeom>
          <a:solidFill>
            <a:srgbClr val="B8FEB8">
              <a:alpha val="54117"/>
            </a:srgb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indent="-457200" algn="ctr"/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TO RESTRICT TO HIGH ILLUMINATION (INTENSITY) FOR GLARE REASONS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: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 MISAIMING</a:t>
            </a:r>
            <a:r>
              <a:rPr lang="pl-PL" sz="2400" b="1">
                <a:solidFill>
                  <a:srgbClr val="FF0000"/>
                </a:solidFill>
                <a:latin typeface="Calibri" pitchFamily="34" charset="0"/>
              </a:rPr>
              <a:t>, </a:t>
            </a:r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WET ROAD ETC. IT IS EQUIVALENT FOR PRESENT MAXIMUM IN ZONE I AND MAXIMUM INTENSITY IN REG. 98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Arial" charset="0"/>
                <a:cs typeface="Arial" charset="0"/>
              </a:rPr>
              <a:t>Questions: </a:t>
            </a:r>
          </a:p>
        </p:txBody>
      </p:sp>
      <p:sp>
        <p:nvSpPr>
          <p:cNvPr id="16386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674688" y="836613"/>
            <a:ext cx="8001000" cy="11525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en-US" smtClean="0">
                <a:latin typeface="Arial" charset="0"/>
                <a:cs typeface="Arial" charset="0"/>
              </a:rPr>
              <a:t>“</a:t>
            </a:r>
            <a:r>
              <a:rPr lang="en-US" sz="2000" smtClean="0">
                <a:latin typeface="Arial" charset="0"/>
                <a:cs typeface="Arial" charset="0"/>
              </a:rPr>
              <a:t>the random procedure may be used for reducing the number of measurements”. </a:t>
            </a:r>
          </a:p>
          <a:p>
            <a:pPr lvl="1" algn="just" eaLnBrk="1" hangingPunct="1"/>
            <a:r>
              <a:rPr lang="en-US" sz="2000" smtClean="0">
                <a:latin typeface="Arial" charset="0"/>
                <a:cs typeface="Arial" charset="0"/>
              </a:rPr>
              <a:t>What is “random procedure”? </a:t>
            </a:r>
          </a:p>
        </p:txBody>
      </p:sp>
      <p:sp>
        <p:nvSpPr>
          <p:cNvPr id="16387" name="Objaśnienie prostokątne zaokrąglone 3"/>
          <p:cNvSpPr>
            <a:spLocks noChangeArrowheads="1"/>
          </p:cNvSpPr>
          <p:nvPr/>
        </p:nvSpPr>
        <p:spPr bwMode="auto">
          <a:xfrm>
            <a:off x="179388" y="2060575"/>
            <a:ext cx="8964612" cy="4175125"/>
          </a:xfrm>
          <a:prstGeom prst="wedgeRoundRectCallout">
            <a:avLst>
              <a:gd name="adj1" fmla="val 6472"/>
              <a:gd name="adj2" fmla="val -48329"/>
              <a:gd name="adj3" fmla="val 16667"/>
            </a:avLst>
          </a:prstGeom>
          <a:solidFill>
            <a:srgbClr val="B8FEB8">
              <a:alpha val="54117"/>
            </a:srgb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indent="-457200" algn="ctr"/>
            <a:r>
              <a:rPr lang="en-GB" sz="2000" b="1">
                <a:solidFill>
                  <a:srgbClr val="FF0000"/>
                </a:solidFill>
                <a:latin typeface="Calibri" pitchFamily="34" charset="0"/>
              </a:rPr>
              <a:t>„RANDOM PROCEDURE” IS SUCH PROCEDURE DURING WHICH IS MEASURED RESTRICTED NUMBER OF POINTS. IT IS TO REDUCE TIME OF MEASUREMENTS. REQUIREMENTS ARE FIXED BUT MEASUREMENT PROCEDURE IS  </a:t>
            </a:r>
            <a:r>
              <a:rPr lang="en-GB" sz="2000" b="1" u="sng">
                <a:solidFill>
                  <a:srgbClr val="FF0000"/>
                </a:solidFill>
                <a:latin typeface="Calibri" pitchFamily="34" charset="0"/>
              </a:rPr>
              <a:t>RANDOM</a:t>
            </a:r>
            <a:r>
              <a:rPr lang="en-GB" sz="2000" b="1">
                <a:solidFill>
                  <a:srgbClr val="FF0000"/>
                </a:solidFill>
                <a:latin typeface="Calibri" pitchFamily="34" charset="0"/>
              </a:rPr>
              <a:t> TO PROTECT AGAINST INTENTIONAL PREPARING „EXOTIC” LIGHT DISTRIBUTION E.G. POINTS – LIKE (PIXEL) LIGHT DISTRIBUTION. THIS COULD HAPPEN IF FIXED AND SMALL NUMBER OF POINTS/SEGMENTS IT CHOSEN FOR MEASUREMENTS. BECAUSE IT IS RANDOM IT IS NOT PREDICTABLE AND NOT REPEATABLE. THEREFORE INTENTIONAL „POINT-LIKE” LIGHT DISTRIBUTION WILL NOT PASS TEST PROCEDURE. RANDOM IS NOT OBLIGATORY - CAMERA METHOD OR DENSE SCANNING IS ALSO POSSIBLE AND ANY EQUIVALENT METHOD - </a:t>
            </a:r>
            <a:r>
              <a:rPr lang="pl-PL" sz="2000" b="1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GB" sz="2000" b="1">
                <a:solidFill>
                  <a:srgbClr val="FF0000"/>
                </a:solidFill>
                <a:latin typeface="Calibri" pitchFamily="34" charset="0"/>
              </a:rPr>
              <a:t>O DESIGN RESTRICTIONS FOR MEASURING EQUIPMENT 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fee17bf33a4cfaef32ec9bcfdeec944540edf0"/>
</p:tagLst>
</file>

<file path=ppt/theme/theme1.xml><?xml version="1.0" encoding="utf-8"?>
<a:theme xmlns:a="http://schemas.openxmlformats.org/drawingml/2006/main" name="Chapter Slide - Dar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3196</TotalTime>
  <Words>1488</Words>
  <Application>Microsoft Office PowerPoint</Application>
  <PresentationFormat>Presentazione su schermo (4:3)</PresentationFormat>
  <Paragraphs>142</Paragraphs>
  <Slides>16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16</vt:i4>
      </vt:variant>
    </vt:vector>
  </HeadingPairs>
  <TitlesOfParts>
    <vt:vector size="18" baseType="lpstr">
      <vt:lpstr>Chapter Slide - Dark</vt:lpstr>
      <vt:lpstr>Default Slide</vt:lpstr>
      <vt:lpstr>Analysis of the Polish proposal. GRE2016/18</vt:lpstr>
      <vt:lpstr>Polish Proposal </vt:lpstr>
      <vt:lpstr>Table Angle/Luminous intensity</vt:lpstr>
      <vt:lpstr>Requirement in the angular forward field. </vt:lpstr>
      <vt:lpstr>Zoom on the hot spot area</vt:lpstr>
      <vt:lpstr>Measurement of luminous intensity on point Q. </vt:lpstr>
      <vt:lpstr>Adjustment tolerances. </vt:lpstr>
      <vt:lpstr>Questions: </vt:lpstr>
      <vt:lpstr>Questions: </vt:lpstr>
      <vt:lpstr>Questions: </vt:lpstr>
      <vt:lpstr>Synthesis</vt:lpstr>
      <vt:lpstr>Synthesis</vt:lpstr>
      <vt:lpstr>Synthesis</vt:lpstr>
      <vt:lpstr>Synthesis</vt:lpstr>
      <vt:lpstr>Conclusion</vt:lpstr>
      <vt:lpstr>Synthesis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Sophie</dc:creator>
  <cp:lastModifiedBy>Davide Puglisi</cp:lastModifiedBy>
  <cp:revision>214</cp:revision>
  <dcterms:created xsi:type="dcterms:W3CDTF">2013-07-05T14:06:29Z</dcterms:created>
  <dcterms:modified xsi:type="dcterms:W3CDTF">2018-06-29T09:22:18Z</dcterms:modified>
</cp:coreProperties>
</file>