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44" r:id="rId2"/>
    <p:sldId id="343" r:id="rId3"/>
  </p:sldIdLst>
  <p:sldSz cx="9144000" cy="6858000" type="screen4x3"/>
  <p:notesSz cx="6797675" cy="98567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e Puglisi" initials="D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0CB4"/>
    <a:srgbClr val="CEEAB0"/>
    <a:srgbClr val="B0DD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1" autoAdjust="0"/>
    <p:restoredTop sz="94660"/>
  </p:normalViewPr>
  <p:slideViewPr>
    <p:cSldViewPr snapToGrid="0">
      <p:cViewPr varScale="1">
        <p:scale>
          <a:sx n="113" d="100"/>
          <a:sy n="113" d="100"/>
        </p:scale>
        <p:origin x="-1548" y="-108"/>
      </p:cViewPr>
      <p:guideLst>
        <p:guide orient="horz" pos="2160"/>
        <p:guide pos="2880"/>
      </p:guideLst>
    </p:cSldViewPr>
  </p:slideViewPr>
  <p:notesTextViewPr>
    <p:cViewPr>
      <p:scale>
        <a:sx n="3" d="2"/>
        <a:sy n="3" d="2"/>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9C05EBA-29A2-431C-90C1-F75B2D0D6CCD}" type="datetimeFigureOut">
              <a:rPr lang="en-US" smtClean="0"/>
              <a:pPr/>
              <a:t>6/29/2018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20524-59A0-4ADD-877F-ADA0A220FCBA}" type="slidenum">
              <a:rPr lang="en-US" smtClean="0"/>
              <a:pPr/>
              <a:t>‹N›</a:t>
            </a:fld>
            <a:endParaRPr lang="en-US"/>
          </a:p>
        </p:txBody>
      </p:sp>
    </p:spTree>
    <p:extLst>
      <p:ext uri="{BB962C8B-B14F-4D97-AF65-F5344CB8AC3E}">
        <p14:creationId xmlns:p14="http://schemas.microsoft.com/office/powerpoint/2010/main" val="2035992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C05EBA-29A2-431C-90C1-F75B2D0D6CCD}" type="datetimeFigureOut">
              <a:rPr lang="en-US" smtClean="0"/>
              <a:pPr/>
              <a:t>6/29/2018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20524-59A0-4ADD-877F-ADA0A220FCBA}" type="slidenum">
              <a:rPr lang="en-US" smtClean="0"/>
              <a:pPr/>
              <a:t>‹N›</a:t>
            </a:fld>
            <a:endParaRPr lang="en-US"/>
          </a:p>
        </p:txBody>
      </p:sp>
    </p:spTree>
    <p:extLst>
      <p:ext uri="{BB962C8B-B14F-4D97-AF65-F5344CB8AC3E}">
        <p14:creationId xmlns:p14="http://schemas.microsoft.com/office/powerpoint/2010/main" val="1012749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C05EBA-29A2-431C-90C1-F75B2D0D6CCD}" type="datetimeFigureOut">
              <a:rPr lang="en-US" smtClean="0"/>
              <a:pPr/>
              <a:t>6/29/2018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20524-59A0-4ADD-877F-ADA0A220FCBA}" type="slidenum">
              <a:rPr lang="en-US" smtClean="0"/>
              <a:pPr/>
              <a:t>‹N›</a:t>
            </a:fld>
            <a:endParaRPr lang="en-US"/>
          </a:p>
        </p:txBody>
      </p:sp>
    </p:spTree>
    <p:extLst>
      <p:ext uri="{BB962C8B-B14F-4D97-AF65-F5344CB8AC3E}">
        <p14:creationId xmlns:p14="http://schemas.microsoft.com/office/powerpoint/2010/main" val="1288318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C05EBA-29A2-431C-90C1-F75B2D0D6CCD}" type="datetimeFigureOut">
              <a:rPr lang="en-US" smtClean="0"/>
              <a:pPr/>
              <a:t>6/29/2018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20524-59A0-4ADD-877F-ADA0A220FCBA}" type="slidenum">
              <a:rPr lang="en-US" smtClean="0"/>
              <a:pPr/>
              <a:t>‹N›</a:t>
            </a:fld>
            <a:endParaRPr lang="en-US"/>
          </a:p>
        </p:txBody>
      </p:sp>
    </p:spTree>
    <p:extLst>
      <p:ext uri="{BB962C8B-B14F-4D97-AF65-F5344CB8AC3E}">
        <p14:creationId xmlns:p14="http://schemas.microsoft.com/office/powerpoint/2010/main" val="154370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C05EBA-29A2-431C-90C1-F75B2D0D6CCD}" type="datetimeFigureOut">
              <a:rPr lang="en-US" smtClean="0"/>
              <a:pPr/>
              <a:t>6/29/2018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20524-59A0-4ADD-877F-ADA0A220FCBA}" type="slidenum">
              <a:rPr lang="en-US" smtClean="0"/>
              <a:pPr/>
              <a:t>‹N›</a:t>
            </a:fld>
            <a:endParaRPr lang="en-US"/>
          </a:p>
        </p:txBody>
      </p:sp>
    </p:spTree>
    <p:extLst>
      <p:ext uri="{BB962C8B-B14F-4D97-AF65-F5344CB8AC3E}">
        <p14:creationId xmlns:p14="http://schemas.microsoft.com/office/powerpoint/2010/main" val="3129927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9C05EBA-29A2-431C-90C1-F75B2D0D6CCD}" type="datetimeFigureOut">
              <a:rPr lang="en-US" smtClean="0"/>
              <a:pPr/>
              <a:t>6/29/2018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720524-59A0-4ADD-877F-ADA0A220FCBA}" type="slidenum">
              <a:rPr lang="en-US" smtClean="0"/>
              <a:pPr/>
              <a:t>‹N›</a:t>
            </a:fld>
            <a:endParaRPr lang="en-US"/>
          </a:p>
        </p:txBody>
      </p:sp>
    </p:spTree>
    <p:extLst>
      <p:ext uri="{BB962C8B-B14F-4D97-AF65-F5344CB8AC3E}">
        <p14:creationId xmlns:p14="http://schemas.microsoft.com/office/powerpoint/2010/main" val="1041768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9C05EBA-29A2-431C-90C1-F75B2D0D6CCD}" type="datetimeFigureOut">
              <a:rPr lang="en-US" smtClean="0"/>
              <a:pPr/>
              <a:t>6/29/2018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720524-59A0-4ADD-877F-ADA0A220FCBA}" type="slidenum">
              <a:rPr lang="en-US" smtClean="0"/>
              <a:pPr/>
              <a:t>‹N›</a:t>
            </a:fld>
            <a:endParaRPr lang="en-US"/>
          </a:p>
        </p:txBody>
      </p:sp>
    </p:spTree>
    <p:extLst>
      <p:ext uri="{BB962C8B-B14F-4D97-AF65-F5344CB8AC3E}">
        <p14:creationId xmlns:p14="http://schemas.microsoft.com/office/powerpoint/2010/main" val="30613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9C05EBA-29A2-431C-90C1-F75B2D0D6CCD}" type="datetimeFigureOut">
              <a:rPr lang="en-US" smtClean="0"/>
              <a:pPr/>
              <a:t>6/29/2018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720524-59A0-4ADD-877F-ADA0A220FCBA}" type="slidenum">
              <a:rPr lang="en-US" smtClean="0"/>
              <a:pPr/>
              <a:t>‹N›</a:t>
            </a:fld>
            <a:endParaRPr lang="en-US"/>
          </a:p>
        </p:txBody>
      </p:sp>
    </p:spTree>
    <p:extLst>
      <p:ext uri="{BB962C8B-B14F-4D97-AF65-F5344CB8AC3E}">
        <p14:creationId xmlns:p14="http://schemas.microsoft.com/office/powerpoint/2010/main" val="2033605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C05EBA-29A2-431C-90C1-F75B2D0D6CCD}" type="datetimeFigureOut">
              <a:rPr lang="en-US" smtClean="0"/>
              <a:pPr/>
              <a:t>6/29/2018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720524-59A0-4ADD-877F-ADA0A220FCBA}" type="slidenum">
              <a:rPr lang="en-US" smtClean="0"/>
              <a:pPr/>
              <a:t>‹N›</a:t>
            </a:fld>
            <a:endParaRPr lang="en-US"/>
          </a:p>
        </p:txBody>
      </p:sp>
    </p:spTree>
    <p:extLst>
      <p:ext uri="{BB962C8B-B14F-4D97-AF65-F5344CB8AC3E}">
        <p14:creationId xmlns:p14="http://schemas.microsoft.com/office/powerpoint/2010/main" val="1096135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9C05EBA-29A2-431C-90C1-F75B2D0D6CCD}" type="datetimeFigureOut">
              <a:rPr lang="en-US" smtClean="0"/>
              <a:pPr/>
              <a:t>6/29/2018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720524-59A0-4ADD-877F-ADA0A220FCBA}" type="slidenum">
              <a:rPr lang="en-US" smtClean="0"/>
              <a:pPr/>
              <a:t>‹N›</a:t>
            </a:fld>
            <a:endParaRPr lang="en-US"/>
          </a:p>
        </p:txBody>
      </p:sp>
    </p:spTree>
    <p:extLst>
      <p:ext uri="{BB962C8B-B14F-4D97-AF65-F5344CB8AC3E}">
        <p14:creationId xmlns:p14="http://schemas.microsoft.com/office/powerpoint/2010/main" val="3287657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9C05EBA-29A2-431C-90C1-F75B2D0D6CCD}" type="datetimeFigureOut">
              <a:rPr lang="en-US" smtClean="0"/>
              <a:pPr/>
              <a:t>6/29/2018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720524-59A0-4ADD-877F-ADA0A220FCBA}" type="slidenum">
              <a:rPr lang="en-US" smtClean="0"/>
              <a:pPr/>
              <a:t>‹N›</a:t>
            </a:fld>
            <a:endParaRPr lang="en-US"/>
          </a:p>
        </p:txBody>
      </p:sp>
    </p:spTree>
    <p:extLst>
      <p:ext uri="{BB962C8B-B14F-4D97-AF65-F5344CB8AC3E}">
        <p14:creationId xmlns:p14="http://schemas.microsoft.com/office/powerpoint/2010/main" val="3412192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C05EBA-29A2-431C-90C1-F75B2D0D6CCD}" type="datetimeFigureOut">
              <a:rPr lang="en-US" smtClean="0"/>
              <a:pPr/>
              <a:t>6/29/2018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720524-59A0-4ADD-877F-ADA0A220FCBA}" type="slidenum">
              <a:rPr lang="en-US" smtClean="0"/>
              <a:pPr/>
              <a:t>‹N›</a:t>
            </a:fld>
            <a:endParaRPr lang="en-US"/>
          </a:p>
        </p:txBody>
      </p:sp>
    </p:spTree>
    <p:extLst>
      <p:ext uri="{BB962C8B-B14F-4D97-AF65-F5344CB8AC3E}">
        <p14:creationId xmlns:p14="http://schemas.microsoft.com/office/powerpoint/2010/main" val="20600142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 xmlns:a16="http://schemas.microsoft.com/office/drawing/2014/main" id="{1F7B9679-97AE-4FCB-9E39-0F699EDEA3C9}"/>
              </a:ext>
            </a:extLst>
          </p:cNvPr>
          <p:cNvSpPr txBox="1"/>
          <p:nvPr/>
        </p:nvSpPr>
        <p:spPr>
          <a:xfrm>
            <a:off x="275208" y="6578353"/>
            <a:ext cx="1189608" cy="276999"/>
          </a:xfrm>
          <a:prstGeom prst="rect">
            <a:avLst/>
          </a:prstGeom>
          <a:noFill/>
        </p:spPr>
        <p:txBody>
          <a:bodyPr wrap="square" rtlCol="0">
            <a:spAutoFit/>
          </a:bodyPr>
          <a:lstStyle/>
          <a:p>
            <a:r>
              <a:rPr lang="en-GB" sz="1200" dirty="0"/>
              <a:t>Page </a:t>
            </a:r>
            <a:fld id="{557A6B7E-67B9-4B45-B0CF-3BC2AF9EDF78}" type="slidenum">
              <a:rPr lang="en-GB" sz="1200" smtClean="0"/>
              <a:pPr/>
              <a:t>1</a:t>
            </a:fld>
            <a:endParaRPr lang="en-GB" sz="1200" dirty="0"/>
          </a:p>
        </p:txBody>
      </p:sp>
      <p:sp>
        <p:nvSpPr>
          <p:cNvPr id="4" name="Textfeld 3">
            <a:extLst>
              <a:ext uri="{FF2B5EF4-FFF2-40B4-BE49-F238E27FC236}">
                <a16:creationId xmlns="" xmlns:a16="http://schemas.microsoft.com/office/drawing/2014/main" id="{4013CE07-250B-40B9-A49C-0DA37930730E}"/>
              </a:ext>
            </a:extLst>
          </p:cNvPr>
          <p:cNvSpPr txBox="1"/>
          <p:nvPr/>
        </p:nvSpPr>
        <p:spPr>
          <a:xfrm>
            <a:off x="718960" y="1865737"/>
            <a:ext cx="7685451" cy="3785652"/>
          </a:xfrm>
          <a:prstGeom prst="rect">
            <a:avLst/>
          </a:prstGeom>
          <a:noFill/>
          <a:ln>
            <a:noFill/>
          </a:ln>
        </p:spPr>
        <p:txBody>
          <a:bodyPr wrap="square" rtlCol="0">
            <a:spAutoFit/>
          </a:bodyPr>
          <a:lstStyle/>
          <a:p>
            <a:pPr algn="just">
              <a:spcAft>
                <a:spcPts val="0"/>
              </a:spcAft>
              <a:tabLst>
                <a:tab pos="2969895" algn="ctr"/>
                <a:tab pos="5940425" algn="r"/>
              </a:tabLst>
            </a:pPr>
            <a:r>
              <a:rPr lang="de-DE" sz="2400" b="1" dirty="0">
                <a:solidFill>
                  <a:srgbClr val="180CB4"/>
                </a:solidFill>
              </a:rPr>
              <a:t>IMMA proposal for amendments to informal document GRE 79-12-rev.1 (</a:t>
            </a:r>
            <a:r>
              <a:rPr lang="en-TT" sz="2400" kern="100" dirty="0">
                <a:solidFill>
                  <a:srgbClr val="180CB4"/>
                </a:solidFill>
              </a:rPr>
              <a:t>79</a:t>
            </a:r>
            <a:r>
              <a:rPr lang="en-TT" sz="2400" kern="100" baseline="30000" dirty="0">
                <a:solidFill>
                  <a:srgbClr val="180CB4"/>
                </a:solidFill>
              </a:rPr>
              <a:t>th</a:t>
            </a:r>
            <a:r>
              <a:rPr lang="en-TT" sz="2400" kern="100" dirty="0">
                <a:solidFill>
                  <a:srgbClr val="180CB4"/>
                </a:solidFill>
              </a:rPr>
              <a:t> GRE, 24-27 April 2018,agenda item 4)</a:t>
            </a:r>
          </a:p>
          <a:p>
            <a:pPr algn="just">
              <a:spcAft>
                <a:spcPts val="0"/>
              </a:spcAft>
              <a:tabLst>
                <a:tab pos="2969895" algn="ctr"/>
                <a:tab pos="5940425" algn="r"/>
              </a:tabLst>
            </a:pPr>
            <a:endParaRPr lang="en-TT" sz="2400" kern="100" dirty="0">
              <a:solidFill>
                <a:srgbClr val="180CB4"/>
              </a:solidFill>
            </a:endParaRPr>
          </a:p>
          <a:p>
            <a:pPr algn="just">
              <a:spcAft>
                <a:spcPts val="0"/>
              </a:spcAft>
              <a:tabLst>
                <a:tab pos="2969895" algn="ctr"/>
                <a:tab pos="5940425" algn="r"/>
              </a:tabLst>
            </a:pPr>
            <a:r>
              <a:rPr lang="en-TT" sz="2400" kern="100" dirty="0">
                <a:solidFill>
                  <a:srgbClr val="180CB4"/>
                </a:solidFill>
              </a:rPr>
              <a:t>In order to clarify the application of Change Index and to avoid any misunderstanding,</a:t>
            </a:r>
          </a:p>
          <a:p>
            <a:pPr algn="just">
              <a:spcAft>
                <a:spcPts val="0"/>
              </a:spcAft>
              <a:tabLst>
                <a:tab pos="2969895" algn="ctr"/>
                <a:tab pos="5940425" algn="r"/>
              </a:tabLst>
            </a:pPr>
            <a:r>
              <a:rPr lang="en-TT" sz="2400" kern="100" dirty="0">
                <a:solidFill>
                  <a:srgbClr val="180CB4"/>
                </a:solidFill>
              </a:rPr>
              <a:t>IMMA proposes to add the sentence in blue to slide 7 of GRE-79-12-rev.1; see next slide at the bottom.</a:t>
            </a:r>
          </a:p>
          <a:p>
            <a:pPr algn="just">
              <a:spcAft>
                <a:spcPts val="0"/>
              </a:spcAft>
              <a:tabLst>
                <a:tab pos="2969895" algn="ctr"/>
                <a:tab pos="5940425" algn="r"/>
              </a:tabLst>
            </a:pPr>
            <a:endParaRPr lang="en-TT" sz="2400" kern="100" dirty="0">
              <a:solidFill>
                <a:srgbClr val="180CB4"/>
              </a:solidFill>
            </a:endParaRPr>
          </a:p>
          <a:p>
            <a:pPr algn="just">
              <a:spcAft>
                <a:spcPts val="0"/>
              </a:spcAft>
              <a:tabLst>
                <a:tab pos="2969895" algn="ctr"/>
                <a:tab pos="5940425" algn="r"/>
              </a:tabLst>
            </a:pPr>
            <a:r>
              <a:rPr lang="en-TT" sz="2400" kern="100" dirty="0" smtClean="0">
                <a:solidFill>
                  <a:srgbClr val="180CB4"/>
                </a:solidFill>
              </a:rPr>
              <a:t>If </a:t>
            </a:r>
            <a:r>
              <a:rPr lang="en-TT" sz="2400" kern="100" dirty="0">
                <a:solidFill>
                  <a:srgbClr val="180CB4"/>
                </a:solidFill>
              </a:rPr>
              <a:t>SLR IWG agreed, IMMA recommends to add a </a:t>
            </a:r>
            <a:r>
              <a:rPr lang="en-US" sz="2400" kern="100" dirty="0">
                <a:solidFill>
                  <a:srgbClr val="180CB4"/>
                </a:solidFill>
              </a:rPr>
              <a:t>similar text in the </a:t>
            </a:r>
            <a:r>
              <a:rPr lang="en-US" sz="2400" kern="100" dirty="0" smtClean="0">
                <a:solidFill>
                  <a:srgbClr val="180CB4"/>
                </a:solidFill>
              </a:rPr>
              <a:t>regulations LSD, RID &amp; RRD</a:t>
            </a:r>
            <a:endParaRPr lang="de-DE" sz="2400" strike="dblStrike" dirty="0">
              <a:solidFill>
                <a:srgbClr val="180CB4"/>
              </a:solidFill>
            </a:endParaRPr>
          </a:p>
        </p:txBody>
      </p:sp>
      <p:sp>
        <p:nvSpPr>
          <p:cNvPr id="2" name="CasellaDiTesto 1"/>
          <p:cNvSpPr txBox="1"/>
          <p:nvPr/>
        </p:nvSpPr>
        <p:spPr>
          <a:xfrm>
            <a:off x="6925733" y="567266"/>
            <a:ext cx="1122423" cy="369332"/>
          </a:xfrm>
          <a:prstGeom prst="rect">
            <a:avLst/>
          </a:prstGeom>
          <a:noFill/>
          <a:ln>
            <a:solidFill>
              <a:schemeClr val="accent1"/>
            </a:solidFill>
          </a:ln>
        </p:spPr>
        <p:txBody>
          <a:bodyPr wrap="none" rtlCol="0">
            <a:spAutoFit/>
          </a:bodyPr>
          <a:lstStyle/>
          <a:p>
            <a:r>
              <a:rPr lang="it-IT" b="1" dirty="0" smtClean="0"/>
              <a:t>SLR-25-06</a:t>
            </a:r>
            <a:endParaRPr lang="it-IT" b="1" dirty="0"/>
          </a:p>
        </p:txBody>
      </p:sp>
    </p:spTree>
    <p:extLst>
      <p:ext uri="{BB962C8B-B14F-4D97-AF65-F5344CB8AC3E}">
        <p14:creationId xmlns:p14="http://schemas.microsoft.com/office/powerpoint/2010/main" val="30643692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 xmlns:a16="http://schemas.microsoft.com/office/drawing/2014/main" id="{E7B4AA98-8C51-48E5-9555-9D5523B4FD21}"/>
              </a:ext>
            </a:extLst>
          </p:cNvPr>
          <p:cNvSpPr txBox="1"/>
          <p:nvPr/>
        </p:nvSpPr>
        <p:spPr>
          <a:xfrm>
            <a:off x="100827" y="119616"/>
            <a:ext cx="8950036" cy="646331"/>
          </a:xfrm>
          <a:prstGeom prst="rect">
            <a:avLst/>
          </a:prstGeom>
          <a:noFill/>
          <a:ln>
            <a:solidFill>
              <a:schemeClr val="tx1"/>
            </a:solidFill>
          </a:ln>
        </p:spPr>
        <p:txBody>
          <a:bodyPr wrap="square" rtlCol="0">
            <a:spAutoFit/>
          </a:bodyPr>
          <a:lstStyle/>
          <a:p>
            <a:r>
              <a:rPr lang="en-GB" b="1" dirty="0"/>
              <a:t>GRE Informal Working Group „Simplification of Regulation“</a:t>
            </a:r>
          </a:p>
          <a:p>
            <a:r>
              <a:rPr lang="en-GB" dirty="0"/>
              <a:t>Grouped approval marking – multiple lamp (function) type approval</a:t>
            </a:r>
          </a:p>
        </p:txBody>
      </p:sp>
      <p:sp>
        <p:nvSpPr>
          <p:cNvPr id="55" name="Textfeld 54">
            <a:extLst>
              <a:ext uri="{FF2B5EF4-FFF2-40B4-BE49-F238E27FC236}">
                <a16:creationId xmlns="" xmlns:a16="http://schemas.microsoft.com/office/drawing/2014/main" id="{475FA909-E2BC-4EBB-A831-558F26AB49AE}"/>
              </a:ext>
            </a:extLst>
          </p:cNvPr>
          <p:cNvSpPr txBox="1"/>
          <p:nvPr/>
        </p:nvSpPr>
        <p:spPr>
          <a:xfrm>
            <a:off x="275208" y="6578353"/>
            <a:ext cx="1189608" cy="276999"/>
          </a:xfrm>
          <a:prstGeom prst="rect">
            <a:avLst/>
          </a:prstGeom>
          <a:noFill/>
        </p:spPr>
        <p:txBody>
          <a:bodyPr wrap="square" rtlCol="0">
            <a:spAutoFit/>
          </a:bodyPr>
          <a:lstStyle/>
          <a:p>
            <a:r>
              <a:rPr lang="en-GB" sz="1200"/>
              <a:t>Page </a:t>
            </a:r>
            <a:fld id="{557A6B7E-67B9-4B45-B0CF-3BC2AF9EDF78}" type="slidenum">
              <a:rPr lang="en-GB" sz="1200" smtClean="0"/>
              <a:pPr/>
              <a:t>2</a:t>
            </a:fld>
            <a:endParaRPr lang="en-GB" sz="1200"/>
          </a:p>
        </p:txBody>
      </p:sp>
      <p:sp>
        <p:nvSpPr>
          <p:cNvPr id="23" name="Rectangle 22"/>
          <p:cNvSpPr/>
          <p:nvPr/>
        </p:nvSpPr>
        <p:spPr>
          <a:xfrm>
            <a:off x="1476208" y="730174"/>
            <a:ext cx="5470152" cy="646331"/>
          </a:xfrm>
          <a:prstGeom prst="rect">
            <a:avLst/>
          </a:prstGeom>
        </p:spPr>
        <p:txBody>
          <a:bodyPr wrap="none">
            <a:spAutoFit/>
          </a:bodyPr>
          <a:lstStyle/>
          <a:p>
            <a:pPr algn="ctr"/>
            <a:r>
              <a:rPr lang="en-GB" dirty="0"/>
              <a:t>Example of a  group of lamps (functions)</a:t>
            </a:r>
          </a:p>
          <a:p>
            <a:pPr algn="ctr"/>
            <a:r>
              <a:rPr lang="en-GB" dirty="0"/>
              <a:t>type approved according to the LSD and RID Regulation </a:t>
            </a:r>
          </a:p>
        </p:txBody>
      </p:sp>
      <p:grpSp>
        <p:nvGrpSpPr>
          <p:cNvPr id="35" name="Group 34"/>
          <p:cNvGrpSpPr/>
          <p:nvPr/>
        </p:nvGrpSpPr>
        <p:grpSpPr>
          <a:xfrm>
            <a:off x="5550415" y="2180738"/>
            <a:ext cx="1650288" cy="3249354"/>
            <a:chOff x="6871214" y="2070671"/>
            <a:chExt cx="1650288" cy="3249354"/>
          </a:xfrm>
        </p:grpSpPr>
        <p:sp>
          <p:nvSpPr>
            <p:cNvPr id="24" name="TextBox 101"/>
            <p:cNvSpPr txBox="1"/>
            <p:nvPr/>
          </p:nvSpPr>
          <p:spPr>
            <a:xfrm>
              <a:off x="7377925" y="3663484"/>
              <a:ext cx="979771" cy="769441"/>
            </a:xfrm>
            <a:prstGeom prst="rect">
              <a:avLst/>
            </a:prstGeom>
            <a:noFill/>
          </p:spPr>
          <p:txBody>
            <a:bodyPr wrap="square" rtlCol="0">
              <a:spAutoFit/>
            </a:bodyPr>
            <a:lstStyle/>
            <a:p>
              <a:r>
                <a:rPr lang="en-GB" sz="4400" dirty="0"/>
                <a:t>E</a:t>
              </a:r>
              <a:r>
                <a:rPr lang="en-GB" sz="2800" dirty="0"/>
                <a:t>4</a:t>
              </a:r>
            </a:p>
          </p:txBody>
        </p:sp>
        <p:sp>
          <p:nvSpPr>
            <p:cNvPr id="25" name="Oval 102"/>
            <p:cNvSpPr/>
            <p:nvPr/>
          </p:nvSpPr>
          <p:spPr>
            <a:xfrm>
              <a:off x="7247165" y="3661706"/>
              <a:ext cx="848696" cy="84869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26" name="TextBox 117"/>
            <p:cNvSpPr txBox="1"/>
            <p:nvPr/>
          </p:nvSpPr>
          <p:spPr>
            <a:xfrm>
              <a:off x="7017564" y="4461094"/>
              <a:ext cx="1503938" cy="477054"/>
            </a:xfrm>
            <a:prstGeom prst="rect">
              <a:avLst/>
            </a:prstGeom>
            <a:noFill/>
          </p:spPr>
          <p:txBody>
            <a:bodyPr wrap="none" rtlCol="0">
              <a:spAutoFit/>
            </a:bodyPr>
            <a:lstStyle/>
            <a:p>
              <a:pPr>
                <a:lnSpc>
                  <a:spcPts val="3000"/>
                </a:lnSpc>
              </a:pPr>
              <a:r>
                <a:rPr lang="en-GB" sz="2800" dirty="0"/>
                <a:t>[LSD]R</a:t>
              </a:r>
              <a:r>
                <a:rPr lang="en-GB" sz="2800" dirty="0">
                  <a:solidFill>
                    <a:srgbClr val="C00000"/>
                  </a:solidFill>
                </a:rPr>
                <a:t>03</a:t>
              </a:r>
            </a:p>
          </p:txBody>
        </p:sp>
        <p:sp>
          <p:nvSpPr>
            <p:cNvPr id="27" name="TextBox 117"/>
            <p:cNvSpPr txBox="1"/>
            <p:nvPr/>
          </p:nvSpPr>
          <p:spPr>
            <a:xfrm>
              <a:off x="7011680" y="2527114"/>
              <a:ext cx="556563" cy="477054"/>
            </a:xfrm>
            <a:prstGeom prst="rect">
              <a:avLst/>
            </a:prstGeom>
            <a:noFill/>
          </p:spPr>
          <p:txBody>
            <a:bodyPr wrap="none" rtlCol="0">
              <a:spAutoFit/>
            </a:bodyPr>
            <a:lstStyle/>
            <a:p>
              <a:pPr>
                <a:lnSpc>
                  <a:spcPts val="3000"/>
                </a:lnSpc>
              </a:pPr>
              <a:r>
                <a:rPr lang="en-GB" sz="2800"/>
                <a:t>1b</a:t>
              </a:r>
            </a:p>
          </p:txBody>
        </p:sp>
        <p:sp>
          <p:nvSpPr>
            <p:cNvPr id="28" name="TextBox 117"/>
            <p:cNvSpPr txBox="1"/>
            <p:nvPr/>
          </p:nvSpPr>
          <p:spPr>
            <a:xfrm>
              <a:off x="7681904" y="2527114"/>
              <a:ext cx="530915" cy="477054"/>
            </a:xfrm>
            <a:prstGeom prst="rect">
              <a:avLst/>
            </a:prstGeom>
            <a:noFill/>
          </p:spPr>
          <p:txBody>
            <a:bodyPr wrap="none" rtlCol="0">
              <a:spAutoFit/>
            </a:bodyPr>
            <a:lstStyle/>
            <a:p>
              <a:pPr>
                <a:lnSpc>
                  <a:spcPts val="3000"/>
                </a:lnSpc>
              </a:pPr>
              <a:r>
                <a:rPr lang="en-GB" sz="2800"/>
                <a:t>RL</a:t>
              </a:r>
            </a:p>
          </p:txBody>
        </p:sp>
        <p:cxnSp>
          <p:nvCxnSpPr>
            <p:cNvPr id="29" name="Straight Arrow Connector 120"/>
            <p:cNvCxnSpPr/>
            <p:nvPr/>
          </p:nvCxnSpPr>
          <p:spPr>
            <a:xfrm>
              <a:off x="7072795" y="2940025"/>
              <a:ext cx="456256" cy="0"/>
            </a:xfrm>
            <a:prstGeom prst="straightConnector1">
              <a:avLst/>
            </a:prstGeom>
            <a:ln w="381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0" name="TextBox 117"/>
            <p:cNvSpPr txBox="1"/>
            <p:nvPr/>
          </p:nvSpPr>
          <p:spPr>
            <a:xfrm>
              <a:off x="6871214" y="2070671"/>
              <a:ext cx="795411" cy="477054"/>
            </a:xfrm>
            <a:prstGeom prst="rect">
              <a:avLst/>
            </a:prstGeom>
            <a:noFill/>
          </p:spPr>
          <p:txBody>
            <a:bodyPr wrap="none" rtlCol="0">
              <a:spAutoFit/>
            </a:bodyPr>
            <a:lstStyle/>
            <a:p>
              <a:pPr>
                <a:lnSpc>
                  <a:spcPts val="3000"/>
                </a:lnSpc>
              </a:pPr>
              <a:r>
                <a:rPr lang="en-GB" sz="2800" dirty="0"/>
                <a:t>HCR</a:t>
              </a:r>
            </a:p>
          </p:txBody>
        </p:sp>
        <p:sp>
          <p:nvSpPr>
            <p:cNvPr id="31" name="TextBox 117"/>
            <p:cNvSpPr txBox="1"/>
            <p:nvPr/>
          </p:nvSpPr>
          <p:spPr>
            <a:xfrm>
              <a:off x="7751265" y="2070671"/>
              <a:ext cx="393056" cy="477054"/>
            </a:xfrm>
            <a:prstGeom prst="rect">
              <a:avLst/>
            </a:prstGeom>
            <a:noFill/>
          </p:spPr>
          <p:txBody>
            <a:bodyPr wrap="none" rtlCol="0">
              <a:spAutoFit/>
            </a:bodyPr>
            <a:lstStyle/>
            <a:p>
              <a:pPr>
                <a:lnSpc>
                  <a:spcPts val="3000"/>
                </a:lnSpc>
              </a:pPr>
              <a:r>
                <a:rPr lang="en-GB" sz="2800"/>
                <a:t>A</a:t>
              </a:r>
            </a:p>
          </p:txBody>
        </p:sp>
        <p:cxnSp>
          <p:nvCxnSpPr>
            <p:cNvPr id="32" name="Straight Arrow Connector 120"/>
            <p:cNvCxnSpPr/>
            <p:nvPr/>
          </p:nvCxnSpPr>
          <p:spPr>
            <a:xfrm>
              <a:off x="7747257" y="2466151"/>
              <a:ext cx="456256" cy="0"/>
            </a:xfrm>
            <a:prstGeom prst="straightConnector1">
              <a:avLst/>
            </a:prstGeom>
            <a:ln w="38100">
              <a:solidFill>
                <a:schemeClr val="tx1"/>
              </a:solidFill>
              <a:tailEnd type="triangle" w="med" len="med"/>
            </a:ln>
          </p:spPr>
          <p:style>
            <a:lnRef idx="1">
              <a:schemeClr val="accent1"/>
            </a:lnRef>
            <a:fillRef idx="0">
              <a:schemeClr val="accent1"/>
            </a:fillRef>
            <a:effectRef idx="0">
              <a:schemeClr val="accent1"/>
            </a:effectRef>
            <a:fontRef idx="minor">
              <a:schemeClr val="tx1"/>
            </a:fontRef>
          </p:style>
        </p:cxnSp>
        <p:sp>
          <p:nvSpPr>
            <p:cNvPr id="33" name="TextBox 117"/>
            <p:cNvSpPr txBox="1"/>
            <p:nvPr/>
          </p:nvSpPr>
          <p:spPr>
            <a:xfrm>
              <a:off x="7011680" y="4842971"/>
              <a:ext cx="1473480" cy="477054"/>
            </a:xfrm>
            <a:prstGeom prst="rect">
              <a:avLst/>
            </a:prstGeom>
            <a:noFill/>
          </p:spPr>
          <p:txBody>
            <a:bodyPr wrap="none" rtlCol="0">
              <a:spAutoFit/>
            </a:bodyPr>
            <a:lstStyle/>
            <a:p>
              <a:pPr>
                <a:lnSpc>
                  <a:spcPts val="3000"/>
                </a:lnSpc>
              </a:pPr>
              <a:r>
                <a:rPr lang="en-GB" sz="2800" dirty="0"/>
                <a:t>[RID]R</a:t>
              </a:r>
              <a:r>
                <a:rPr lang="en-GB" sz="2800" dirty="0">
                  <a:solidFill>
                    <a:srgbClr val="C00000"/>
                  </a:solidFill>
                </a:rPr>
                <a:t>05</a:t>
              </a:r>
            </a:p>
          </p:txBody>
        </p:sp>
        <p:sp>
          <p:nvSpPr>
            <p:cNvPr id="34" name="TextBox 117"/>
            <p:cNvSpPr txBox="1"/>
            <p:nvPr/>
          </p:nvSpPr>
          <p:spPr>
            <a:xfrm>
              <a:off x="7170707" y="3237729"/>
              <a:ext cx="915635" cy="477054"/>
            </a:xfrm>
            <a:prstGeom prst="rect">
              <a:avLst/>
            </a:prstGeom>
            <a:noFill/>
          </p:spPr>
          <p:txBody>
            <a:bodyPr wrap="none" rtlCol="0">
              <a:spAutoFit/>
            </a:bodyPr>
            <a:lstStyle/>
            <a:p>
              <a:pPr>
                <a:lnSpc>
                  <a:spcPts val="3000"/>
                </a:lnSpc>
              </a:pPr>
              <a:r>
                <a:rPr lang="en-GB" altLang="ja-JP" sz="2800"/>
                <a:t>1111</a:t>
              </a:r>
              <a:endParaRPr lang="en-GB" sz="2800"/>
            </a:p>
          </p:txBody>
        </p:sp>
      </p:grpSp>
      <p:cxnSp>
        <p:nvCxnSpPr>
          <p:cNvPr id="47" name="Straight Arrow Connector 133"/>
          <p:cNvCxnSpPr/>
          <p:nvPr/>
        </p:nvCxnSpPr>
        <p:spPr>
          <a:xfrm>
            <a:off x="5322288" y="2371905"/>
            <a:ext cx="316513" cy="4519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2" name="TextBox 134"/>
          <p:cNvSpPr txBox="1"/>
          <p:nvPr/>
        </p:nvSpPr>
        <p:spPr>
          <a:xfrm>
            <a:off x="3979334" y="2073009"/>
            <a:ext cx="1600200" cy="723531"/>
          </a:xfrm>
          <a:prstGeom prst="rect">
            <a:avLst/>
          </a:prstGeom>
          <a:noFill/>
        </p:spPr>
        <p:txBody>
          <a:bodyPr wrap="square" rtlCol="0">
            <a:spAutoFit/>
          </a:bodyPr>
          <a:lstStyle/>
          <a:p>
            <a:pPr algn="ctr">
              <a:lnSpc>
                <a:spcPts val="1200"/>
              </a:lnSpc>
            </a:pPr>
            <a:r>
              <a:rPr lang="en-GB" sz="1600" dirty="0">
                <a:solidFill>
                  <a:srgbClr val="00B0F0"/>
                </a:solidFill>
              </a:rPr>
              <a:t>Halogen passing beam and driving beam</a:t>
            </a:r>
          </a:p>
          <a:p>
            <a:pPr algn="ctr">
              <a:lnSpc>
                <a:spcPts val="1200"/>
              </a:lnSpc>
            </a:pPr>
            <a:r>
              <a:rPr lang="en-GB" sz="1600" dirty="0">
                <a:solidFill>
                  <a:srgbClr val="00B0F0"/>
                </a:solidFill>
              </a:rPr>
              <a:t>Headlamp</a:t>
            </a:r>
          </a:p>
        </p:txBody>
      </p:sp>
      <p:cxnSp>
        <p:nvCxnSpPr>
          <p:cNvPr id="53" name="Straight Arrow Connector 133"/>
          <p:cNvCxnSpPr>
            <a:endCxn id="31" idx="3"/>
          </p:cNvCxnSpPr>
          <p:nvPr/>
        </p:nvCxnSpPr>
        <p:spPr>
          <a:xfrm flipH="1">
            <a:off x="6823522" y="2138885"/>
            <a:ext cx="491576" cy="28038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7" name="TextBox 134"/>
          <p:cNvSpPr txBox="1"/>
          <p:nvPr/>
        </p:nvSpPr>
        <p:spPr>
          <a:xfrm>
            <a:off x="6816745" y="1935497"/>
            <a:ext cx="2028150" cy="291536"/>
          </a:xfrm>
          <a:prstGeom prst="rect">
            <a:avLst/>
          </a:prstGeom>
          <a:noFill/>
        </p:spPr>
        <p:txBody>
          <a:bodyPr wrap="square" rtlCol="0">
            <a:spAutoFit/>
          </a:bodyPr>
          <a:lstStyle/>
          <a:p>
            <a:pPr algn="ctr">
              <a:lnSpc>
                <a:spcPts val="1500"/>
              </a:lnSpc>
            </a:pPr>
            <a:r>
              <a:rPr lang="en-GB" sz="1600">
                <a:solidFill>
                  <a:srgbClr val="00B0F0"/>
                </a:solidFill>
              </a:rPr>
              <a:t>Front Position Lamp</a:t>
            </a:r>
          </a:p>
        </p:txBody>
      </p:sp>
      <p:cxnSp>
        <p:nvCxnSpPr>
          <p:cNvPr id="59" name="Straight Arrow Connector 133"/>
          <p:cNvCxnSpPr/>
          <p:nvPr/>
        </p:nvCxnSpPr>
        <p:spPr>
          <a:xfrm flipV="1">
            <a:off x="5240867" y="2912533"/>
            <a:ext cx="499533" cy="508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3" name="TextBox 134"/>
          <p:cNvSpPr txBox="1"/>
          <p:nvPr/>
        </p:nvSpPr>
        <p:spPr>
          <a:xfrm>
            <a:off x="4065438" y="2971382"/>
            <a:ext cx="1581828" cy="483081"/>
          </a:xfrm>
          <a:prstGeom prst="rect">
            <a:avLst/>
          </a:prstGeom>
          <a:noFill/>
        </p:spPr>
        <p:txBody>
          <a:bodyPr wrap="square" rtlCol="0">
            <a:spAutoFit/>
          </a:bodyPr>
          <a:lstStyle/>
          <a:p>
            <a:pPr algn="ctr">
              <a:lnSpc>
                <a:spcPts val="1500"/>
              </a:lnSpc>
            </a:pPr>
            <a:r>
              <a:rPr lang="en-GB" sz="1600">
                <a:solidFill>
                  <a:srgbClr val="00B0F0"/>
                </a:solidFill>
              </a:rPr>
              <a:t>Front Direction</a:t>
            </a:r>
          </a:p>
          <a:p>
            <a:pPr algn="ctr">
              <a:lnSpc>
                <a:spcPts val="1500"/>
              </a:lnSpc>
            </a:pPr>
            <a:r>
              <a:rPr lang="en-GB" sz="1600">
                <a:solidFill>
                  <a:srgbClr val="00B0F0"/>
                </a:solidFill>
              </a:rPr>
              <a:t>Indicator Lamp</a:t>
            </a:r>
          </a:p>
        </p:txBody>
      </p:sp>
      <p:sp>
        <p:nvSpPr>
          <p:cNvPr id="64" name="TextBox 134"/>
          <p:cNvSpPr txBox="1"/>
          <p:nvPr/>
        </p:nvSpPr>
        <p:spPr>
          <a:xfrm>
            <a:off x="7608553" y="2364144"/>
            <a:ext cx="1113557" cy="685505"/>
          </a:xfrm>
          <a:prstGeom prst="rect">
            <a:avLst/>
          </a:prstGeom>
          <a:noFill/>
        </p:spPr>
        <p:txBody>
          <a:bodyPr wrap="square" rtlCol="0">
            <a:spAutoFit/>
          </a:bodyPr>
          <a:lstStyle/>
          <a:p>
            <a:pPr algn="ctr">
              <a:lnSpc>
                <a:spcPts val="1500"/>
              </a:lnSpc>
            </a:pPr>
            <a:r>
              <a:rPr lang="en-GB" sz="1600">
                <a:solidFill>
                  <a:srgbClr val="00B0F0"/>
                </a:solidFill>
              </a:rPr>
              <a:t>Daytime Running Lamp</a:t>
            </a:r>
          </a:p>
        </p:txBody>
      </p:sp>
      <p:cxnSp>
        <p:nvCxnSpPr>
          <p:cNvPr id="69" name="Straight Arrow Connector 133"/>
          <p:cNvCxnSpPr>
            <a:endCxn id="28" idx="3"/>
          </p:cNvCxnSpPr>
          <p:nvPr/>
        </p:nvCxnSpPr>
        <p:spPr>
          <a:xfrm flipH="1">
            <a:off x="6892020" y="2805136"/>
            <a:ext cx="976226" cy="7057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75" name="TextBox 134"/>
          <p:cNvSpPr txBox="1"/>
          <p:nvPr/>
        </p:nvSpPr>
        <p:spPr>
          <a:xfrm>
            <a:off x="6851663" y="3579087"/>
            <a:ext cx="1048498" cy="494693"/>
          </a:xfrm>
          <a:prstGeom prst="rect">
            <a:avLst/>
          </a:prstGeom>
          <a:noFill/>
        </p:spPr>
        <p:txBody>
          <a:bodyPr wrap="square" rtlCol="0">
            <a:spAutoFit/>
          </a:bodyPr>
          <a:lstStyle/>
          <a:p>
            <a:pPr algn="ctr">
              <a:lnSpc>
                <a:spcPts val="1500"/>
              </a:lnSpc>
            </a:pPr>
            <a:r>
              <a:rPr lang="en-GB" sz="1600" dirty="0">
                <a:solidFill>
                  <a:srgbClr val="00B0F0"/>
                </a:solidFill>
              </a:rPr>
              <a:t>Approval No</a:t>
            </a:r>
          </a:p>
        </p:txBody>
      </p:sp>
      <p:cxnSp>
        <p:nvCxnSpPr>
          <p:cNvPr id="80" name="Straight Arrow Connector 133"/>
          <p:cNvCxnSpPr/>
          <p:nvPr/>
        </p:nvCxnSpPr>
        <p:spPr>
          <a:xfrm flipH="1" flipV="1">
            <a:off x="6739010" y="3550450"/>
            <a:ext cx="207350" cy="16389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219402" y="1762700"/>
            <a:ext cx="3716872" cy="3046988"/>
          </a:xfrm>
          <a:prstGeom prst="rect">
            <a:avLst/>
          </a:prstGeom>
          <a:noFill/>
          <a:ln>
            <a:solidFill>
              <a:srgbClr val="0070C0"/>
            </a:solidFill>
          </a:ln>
        </p:spPr>
        <p:txBody>
          <a:bodyPr wrap="square" rtlCol="0">
            <a:spAutoFit/>
          </a:bodyPr>
          <a:lstStyle/>
          <a:p>
            <a:r>
              <a:rPr lang="en-GB" sz="1600"/>
              <a:t>The DRL, Front Position Lamp and Front Direction Indicator Lamp are type approved according to the </a:t>
            </a:r>
            <a:r>
              <a:rPr lang="en-GB" sz="1600">
                <a:solidFill>
                  <a:srgbClr val="C00000"/>
                </a:solidFill>
              </a:rPr>
              <a:t>03 series (for example)</a:t>
            </a:r>
            <a:r>
              <a:rPr lang="en-GB" sz="1600"/>
              <a:t> of amendments to the LSD Regulation</a:t>
            </a:r>
          </a:p>
          <a:p>
            <a:endParaRPr lang="en-GB" sz="1600"/>
          </a:p>
          <a:p>
            <a:r>
              <a:rPr lang="en-GB" sz="1600"/>
              <a:t>The Halogen Passing Beam and Driving Beam Headlamp is type approved according to the </a:t>
            </a:r>
            <a:r>
              <a:rPr lang="en-GB" sz="1600">
                <a:solidFill>
                  <a:srgbClr val="C00000"/>
                </a:solidFill>
              </a:rPr>
              <a:t>05 series (for example) </a:t>
            </a:r>
            <a:r>
              <a:rPr lang="en-GB" sz="1600"/>
              <a:t>of amendments to the RID Regulation</a:t>
            </a:r>
          </a:p>
          <a:p>
            <a:endParaRPr lang="en-GB" sz="1600"/>
          </a:p>
          <a:p>
            <a:endParaRPr lang="en-GB" sz="1600" i="1" dirty="0">
              <a:latin typeface="Arial" pitchFamily="34" charset="0"/>
              <a:cs typeface="Arial" pitchFamily="34" charset="0"/>
            </a:endParaRPr>
          </a:p>
        </p:txBody>
      </p:sp>
      <p:cxnSp>
        <p:nvCxnSpPr>
          <p:cNvPr id="90" name="Straight Arrow Connector 89"/>
          <p:cNvCxnSpPr/>
          <p:nvPr/>
        </p:nvCxnSpPr>
        <p:spPr>
          <a:xfrm>
            <a:off x="3317338" y="2576218"/>
            <a:ext cx="2382132" cy="20942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a:endCxn id="33" idx="1"/>
          </p:cNvCxnSpPr>
          <p:nvPr/>
        </p:nvCxnSpPr>
        <p:spPr>
          <a:xfrm>
            <a:off x="3317338" y="4035624"/>
            <a:ext cx="2373543" cy="115594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6" name="Rettangolo 18"/>
          <p:cNvSpPr/>
          <p:nvPr/>
        </p:nvSpPr>
        <p:spPr>
          <a:xfrm>
            <a:off x="1332546" y="1331654"/>
            <a:ext cx="5853867" cy="369332"/>
          </a:xfrm>
          <a:prstGeom prst="rect">
            <a:avLst/>
          </a:prstGeom>
        </p:spPr>
        <p:txBody>
          <a:bodyPr wrap="square">
            <a:spAutoFit/>
          </a:bodyPr>
          <a:lstStyle/>
          <a:p>
            <a:pPr algn="ctr"/>
            <a:r>
              <a:rPr lang="en-GB" b="1" dirty="0">
                <a:solidFill>
                  <a:srgbClr val="FF0000"/>
                </a:solidFill>
              </a:rPr>
              <a:t>The change index is NOT part of the approval marking</a:t>
            </a:r>
            <a:endParaRPr lang="en-GB" b="1" dirty="0">
              <a:solidFill>
                <a:srgbClr val="0070C0"/>
              </a:solidFill>
            </a:endParaRPr>
          </a:p>
        </p:txBody>
      </p:sp>
      <p:sp>
        <p:nvSpPr>
          <p:cNvPr id="36" name="TextBox 35"/>
          <p:cNvSpPr txBox="1"/>
          <p:nvPr/>
        </p:nvSpPr>
        <p:spPr>
          <a:xfrm rot="20008689">
            <a:off x="7284501" y="521258"/>
            <a:ext cx="1596980" cy="646331"/>
          </a:xfrm>
          <a:prstGeom prst="rect">
            <a:avLst/>
          </a:prstGeom>
          <a:solidFill>
            <a:srgbClr val="FFFF00"/>
          </a:solidFill>
          <a:ln>
            <a:solidFill>
              <a:schemeClr val="accent1"/>
            </a:solidFill>
          </a:ln>
        </p:spPr>
        <p:txBody>
          <a:bodyPr wrap="square" rtlCol="0">
            <a:spAutoFit/>
          </a:bodyPr>
          <a:lstStyle/>
          <a:p>
            <a:r>
              <a:rPr lang="en-GB" dirty="0"/>
              <a:t>This page has </a:t>
            </a:r>
            <a:r>
              <a:rPr lang="en-GB"/>
              <a:t>been amended</a:t>
            </a:r>
            <a:endParaRPr lang="en-GB" dirty="0"/>
          </a:p>
        </p:txBody>
      </p:sp>
      <p:sp>
        <p:nvSpPr>
          <p:cNvPr id="3" name="Rectangle 2"/>
          <p:cNvSpPr/>
          <p:nvPr/>
        </p:nvSpPr>
        <p:spPr>
          <a:xfrm>
            <a:off x="219402" y="5265643"/>
            <a:ext cx="8924598" cy="1397947"/>
          </a:xfrm>
          <a:prstGeom prst="rect">
            <a:avLst/>
          </a:prstGeom>
        </p:spPr>
        <p:txBody>
          <a:bodyPr wrap="square">
            <a:spAutoFit/>
          </a:bodyPr>
          <a:lstStyle/>
          <a:p>
            <a:pPr>
              <a:lnSpc>
                <a:spcPct val="107000"/>
              </a:lnSpc>
              <a:spcAft>
                <a:spcPts val="800"/>
              </a:spcAft>
            </a:pPr>
            <a:r>
              <a:rPr lang="en-GB" sz="1600"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The approval marking always shows the latest series of amendments of the Regulation applicable to the type approval of the specific lamp (function).</a:t>
            </a:r>
            <a:r>
              <a:rPr lang="en-GB" sz="1600" b="1" i="1"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GB" sz="1600" i="1" dirty="0">
                <a:solidFill>
                  <a:srgbClr val="0000FF"/>
                </a:solidFill>
                <a:latin typeface="Calibri" panose="020F0502020204030204" pitchFamily="34" charset="0"/>
                <a:ea typeface="Calibri" panose="020F0502020204030204" pitchFamily="34" charset="0"/>
                <a:cs typeface="Times New Roman" panose="02020603050405020304" pitchFamily="18" charset="0"/>
              </a:rPr>
              <a:t>This may not be the last series of amendment for LSD or RID, since last series of amendment may include another device that is not affecting the change index of the devices covered by the example above (i.e. last series of amendment is for a change in front fog lamp only that is not a part of or affects the above example).</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963203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204</TotalTime>
  <Words>308</Words>
  <Application>Microsoft Office PowerPoint</Application>
  <PresentationFormat>Presentazione su schermo (4:3)</PresentationFormat>
  <Paragraphs>34</Paragraphs>
  <Slides>2</Slides>
  <Notes>0</Notes>
  <HiddenSlides>0</HiddenSlides>
  <MMClips>0</MMClips>
  <ScaleCrop>false</ScaleCrop>
  <HeadingPairs>
    <vt:vector size="4" baseType="variant">
      <vt:variant>
        <vt:lpstr>Tema</vt:lpstr>
      </vt:variant>
      <vt:variant>
        <vt:i4>1</vt:i4>
      </vt:variant>
      <vt:variant>
        <vt:lpstr>Titoli diapositive</vt:lpstr>
      </vt:variant>
      <vt:variant>
        <vt:i4>2</vt:i4>
      </vt:variant>
    </vt:vector>
  </HeadingPairs>
  <TitlesOfParts>
    <vt:vector size="3" baseType="lpstr">
      <vt:lpstr>Office Theme</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Satoshi Tsukamoto</dc:creator>
  <cp:lastModifiedBy>Davide Puglisi</cp:lastModifiedBy>
  <cp:revision>334</cp:revision>
  <cp:lastPrinted>2018-01-05T16:46:37Z</cp:lastPrinted>
  <dcterms:created xsi:type="dcterms:W3CDTF">2017-11-08T09:43:22Z</dcterms:created>
  <dcterms:modified xsi:type="dcterms:W3CDTF">2018-06-29T16:16:31Z</dcterms:modified>
</cp:coreProperties>
</file>