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4" r:id="rId2"/>
    <p:sldId id="275" r:id="rId3"/>
    <p:sldId id="263" r:id="rId4"/>
    <p:sldId id="264" r:id="rId5"/>
    <p:sldId id="277" r:id="rId6"/>
    <p:sldId id="270" r:id="rId7"/>
    <p:sldId id="271" r:id="rId8"/>
    <p:sldId id="272" r:id="rId9"/>
    <p:sldId id="273" r:id="rId10"/>
  </p:sldIdLst>
  <p:sldSz cx="12192000" cy="6858000"/>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139"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9E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29" autoAdjust="0"/>
    <p:restoredTop sz="94660"/>
  </p:normalViewPr>
  <p:slideViewPr>
    <p:cSldViewPr snapToGrid="0">
      <p:cViewPr>
        <p:scale>
          <a:sx n="81" d="100"/>
          <a:sy n="81" d="100"/>
        </p:scale>
        <p:origin x="-438" y="72"/>
      </p:cViewPr>
      <p:guideLst>
        <p:guide orient="horz" pos="1139"/>
        <p:guide pos="5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96BBC95C-01AF-4714-BEC6-01EFF92CC4D2}" type="datetimeFigureOut">
              <a:rPr lang="de-DE" smtClean="0"/>
              <a:t>23.08.2018</a:t>
            </a:fld>
            <a:endParaRPr lang="de-DE"/>
          </a:p>
        </p:txBody>
      </p:sp>
      <p:sp>
        <p:nvSpPr>
          <p:cNvPr id="4" name="Folienbildplatzhalt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E9E72B7-31AD-495E-85BD-38B210EA31A8}" type="slidenum">
              <a:rPr lang="de-DE" smtClean="0"/>
              <a:t>‹#›</a:t>
            </a:fld>
            <a:endParaRPr lang="de-DE"/>
          </a:p>
        </p:txBody>
      </p:sp>
    </p:spTree>
    <p:extLst>
      <p:ext uri="{BB962C8B-B14F-4D97-AF65-F5344CB8AC3E}">
        <p14:creationId xmlns:p14="http://schemas.microsoft.com/office/powerpoint/2010/main" val="153717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1</a:t>
            </a:fld>
            <a:endParaRPr lang="de-DE"/>
          </a:p>
        </p:txBody>
      </p:sp>
    </p:spTree>
    <p:extLst>
      <p:ext uri="{BB962C8B-B14F-4D97-AF65-F5344CB8AC3E}">
        <p14:creationId xmlns:p14="http://schemas.microsoft.com/office/powerpoint/2010/main" val="3778278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2</a:t>
            </a:fld>
            <a:endParaRPr lang="de-DE"/>
          </a:p>
        </p:txBody>
      </p:sp>
    </p:spTree>
    <p:extLst>
      <p:ext uri="{BB962C8B-B14F-4D97-AF65-F5344CB8AC3E}">
        <p14:creationId xmlns:p14="http://schemas.microsoft.com/office/powerpoint/2010/main" val="323637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3</a:t>
            </a:fld>
            <a:endParaRPr lang="de-DE"/>
          </a:p>
        </p:txBody>
      </p:sp>
    </p:spTree>
    <p:extLst>
      <p:ext uri="{BB962C8B-B14F-4D97-AF65-F5344CB8AC3E}">
        <p14:creationId xmlns:p14="http://schemas.microsoft.com/office/powerpoint/2010/main" val="2928917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4</a:t>
            </a:fld>
            <a:endParaRPr lang="de-DE"/>
          </a:p>
        </p:txBody>
      </p:sp>
    </p:spTree>
    <p:extLst>
      <p:ext uri="{BB962C8B-B14F-4D97-AF65-F5344CB8AC3E}">
        <p14:creationId xmlns:p14="http://schemas.microsoft.com/office/powerpoint/2010/main" val="801486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5</a:t>
            </a:fld>
            <a:endParaRPr lang="de-DE"/>
          </a:p>
        </p:txBody>
      </p:sp>
    </p:spTree>
    <p:extLst>
      <p:ext uri="{BB962C8B-B14F-4D97-AF65-F5344CB8AC3E}">
        <p14:creationId xmlns:p14="http://schemas.microsoft.com/office/powerpoint/2010/main" val="1895556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6</a:t>
            </a:fld>
            <a:endParaRPr lang="de-DE"/>
          </a:p>
        </p:txBody>
      </p:sp>
    </p:spTree>
    <p:extLst>
      <p:ext uri="{BB962C8B-B14F-4D97-AF65-F5344CB8AC3E}">
        <p14:creationId xmlns:p14="http://schemas.microsoft.com/office/powerpoint/2010/main" val="3379060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7</a:t>
            </a:fld>
            <a:endParaRPr lang="de-DE"/>
          </a:p>
        </p:txBody>
      </p:sp>
    </p:spTree>
    <p:extLst>
      <p:ext uri="{BB962C8B-B14F-4D97-AF65-F5344CB8AC3E}">
        <p14:creationId xmlns:p14="http://schemas.microsoft.com/office/powerpoint/2010/main" val="1245162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8</a:t>
            </a:fld>
            <a:endParaRPr lang="de-DE"/>
          </a:p>
        </p:txBody>
      </p:sp>
    </p:spTree>
    <p:extLst>
      <p:ext uri="{BB962C8B-B14F-4D97-AF65-F5344CB8AC3E}">
        <p14:creationId xmlns:p14="http://schemas.microsoft.com/office/powerpoint/2010/main" val="23223636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E9E72B7-31AD-495E-85BD-38B210EA31A8}" type="slidenum">
              <a:rPr lang="de-DE" smtClean="0"/>
              <a:t>9</a:t>
            </a:fld>
            <a:endParaRPr lang="de-DE"/>
          </a:p>
        </p:txBody>
      </p:sp>
    </p:spTree>
    <p:extLst>
      <p:ext uri="{BB962C8B-B14F-4D97-AF65-F5344CB8AC3E}">
        <p14:creationId xmlns:p14="http://schemas.microsoft.com/office/powerpoint/2010/main" val="25548699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7626923D-3750-4BAB-A087-68B88F7C33CD}" type="datetimeFigureOut">
              <a:rPr lang="de-DE" smtClean="0"/>
              <a:t>23.08.2018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68C4D7C-62DD-4551-8140-9E8DF18680B4}" type="slidenum">
              <a:rPr lang="de-DE" smtClean="0"/>
              <a:t>‹#›</a:t>
            </a:fld>
            <a:endParaRPr lang="de-DE"/>
          </a:p>
        </p:txBody>
      </p:sp>
      <p:pic>
        <p:nvPicPr>
          <p:cNvPr id="7" name="Picture 8" descr="nouveau logo OICA"/>
          <p:cNvPicPr>
            <a:picLocks noChangeAspect="1" noChangeArrowheads="1"/>
          </p:cNvPicPr>
          <p:nvPr userDrawn="1"/>
        </p:nvPicPr>
        <p:blipFill>
          <a:blip r:embed="rId2" cstate="print"/>
          <a:srcRect/>
          <a:stretch>
            <a:fillRect/>
          </a:stretch>
        </p:blipFill>
        <p:spPr bwMode="auto">
          <a:xfrm>
            <a:off x="10907486" y="230188"/>
            <a:ext cx="1152525" cy="579437"/>
          </a:xfrm>
          <a:prstGeom prst="rect">
            <a:avLst/>
          </a:prstGeom>
          <a:noFill/>
          <a:ln w="9525">
            <a:noFill/>
            <a:miter lim="800000"/>
            <a:headEnd/>
            <a:tailEnd/>
          </a:ln>
        </p:spPr>
      </p:pic>
    </p:spTree>
    <p:extLst>
      <p:ext uri="{BB962C8B-B14F-4D97-AF65-F5344CB8AC3E}">
        <p14:creationId xmlns:p14="http://schemas.microsoft.com/office/powerpoint/2010/main" val="1625280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626923D-3750-4BAB-A087-68B88F7C33CD}" type="datetimeFigureOut">
              <a:rPr lang="de-DE" smtClean="0"/>
              <a:t>23.08.2018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1546644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626923D-3750-4BAB-A087-68B88F7C33CD}" type="datetimeFigureOut">
              <a:rPr lang="de-DE" smtClean="0"/>
              <a:t>23.08.2018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1763088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626923D-3750-4BAB-A087-68B88F7C33CD}" type="datetimeFigureOut">
              <a:rPr lang="de-DE" smtClean="0"/>
              <a:t>23.08.2018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68C4D7C-62DD-4551-8140-9E8DF18680B4}" type="slidenum">
              <a:rPr lang="de-DE" smtClean="0"/>
              <a:t>‹#›</a:t>
            </a:fld>
            <a:endParaRPr lang="de-DE"/>
          </a:p>
        </p:txBody>
      </p:sp>
      <p:pic>
        <p:nvPicPr>
          <p:cNvPr id="7" name="Picture 8" descr="nouveau logo OICA"/>
          <p:cNvPicPr>
            <a:picLocks noChangeAspect="1" noChangeArrowheads="1"/>
          </p:cNvPicPr>
          <p:nvPr userDrawn="1"/>
        </p:nvPicPr>
        <p:blipFill>
          <a:blip r:embed="rId2" cstate="print"/>
          <a:srcRect/>
          <a:stretch>
            <a:fillRect/>
          </a:stretch>
        </p:blipFill>
        <p:spPr bwMode="auto">
          <a:xfrm>
            <a:off x="10907486" y="230188"/>
            <a:ext cx="1152525" cy="579437"/>
          </a:xfrm>
          <a:prstGeom prst="rect">
            <a:avLst/>
          </a:prstGeom>
          <a:noFill/>
          <a:ln w="9525">
            <a:noFill/>
            <a:miter lim="800000"/>
            <a:headEnd/>
            <a:tailEnd/>
          </a:ln>
        </p:spPr>
      </p:pic>
    </p:spTree>
    <p:extLst>
      <p:ext uri="{BB962C8B-B14F-4D97-AF65-F5344CB8AC3E}">
        <p14:creationId xmlns:p14="http://schemas.microsoft.com/office/powerpoint/2010/main" val="2230163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7626923D-3750-4BAB-A087-68B88F7C33CD}" type="datetimeFigureOut">
              <a:rPr lang="de-DE" smtClean="0"/>
              <a:t>23.08.2018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3710970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7626923D-3750-4BAB-A087-68B88F7C33CD}" type="datetimeFigureOut">
              <a:rPr lang="de-DE" smtClean="0"/>
              <a:t>23.08.2018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133450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7626923D-3750-4BAB-A087-68B88F7C33CD}" type="datetimeFigureOut">
              <a:rPr lang="de-DE" smtClean="0"/>
              <a:t>23.08.2018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1339795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7626923D-3750-4BAB-A087-68B88F7C33CD}" type="datetimeFigureOut">
              <a:rPr lang="de-DE" smtClean="0"/>
              <a:t>23.08.2018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895829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626923D-3750-4BAB-A087-68B88F7C33CD}" type="datetimeFigureOut">
              <a:rPr lang="de-DE" smtClean="0"/>
              <a:t>23.08.2018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626882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7626923D-3750-4BAB-A087-68B88F7C33CD}" type="datetimeFigureOut">
              <a:rPr lang="de-DE" smtClean="0"/>
              <a:t>23.08.2018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2002866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7626923D-3750-4BAB-A087-68B88F7C33CD}" type="datetimeFigureOut">
              <a:rPr lang="de-DE" smtClean="0"/>
              <a:t>23.08.2018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68C4D7C-62DD-4551-8140-9E8DF18680B4}" type="slidenum">
              <a:rPr lang="de-DE" smtClean="0"/>
              <a:t>‹#›</a:t>
            </a:fld>
            <a:endParaRPr lang="de-DE"/>
          </a:p>
        </p:txBody>
      </p:sp>
    </p:spTree>
    <p:extLst>
      <p:ext uri="{BB962C8B-B14F-4D97-AF65-F5344CB8AC3E}">
        <p14:creationId xmlns:p14="http://schemas.microsoft.com/office/powerpoint/2010/main" val="888547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26923D-3750-4BAB-A087-68B88F7C33CD}" type="datetimeFigureOut">
              <a:rPr lang="de-DE" smtClean="0"/>
              <a:t>23.08.2018</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8C4D7C-62DD-4551-8140-9E8DF18680B4}" type="slidenum">
              <a:rPr lang="de-DE" smtClean="0"/>
              <a:t>‹#›</a:t>
            </a:fld>
            <a:endParaRPr lang="de-DE"/>
          </a:p>
        </p:txBody>
      </p:sp>
    </p:spTree>
    <p:extLst>
      <p:ext uri="{BB962C8B-B14F-4D97-AF65-F5344CB8AC3E}">
        <p14:creationId xmlns:p14="http://schemas.microsoft.com/office/powerpoint/2010/main" val="762493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70892" y="1450607"/>
            <a:ext cx="9144000" cy="2387600"/>
          </a:xfrm>
        </p:spPr>
        <p:txBody>
          <a:bodyPr>
            <a:normAutofit fontScale="90000"/>
          </a:bodyPr>
          <a:lstStyle/>
          <a:p>
            <a:r>
              <a:rPr lang="en-US" dirty="0" smtClean="0"/>
              <a:t>Relevant test scenarios on proving grounds for the urban use-case – OICA views</a:t>
            </a:r>
            <a:endParaRPr lang="en-US" dirty="0"/>
          </a:p>
        </p:txBody>
      </p:sp>
      <p:sp>
        <p:nvSpPr>
          <p:cNvPr id="6" name="Untertitel 2"/>
          <p:cNvSpPr txBox="1">
            <a:spLocks/>
          </p:cNvSpPr>
          <p:nvPr/>
        </p:nvSpPr>
        <p:spPr>
          <a:xfrm>
            <a:off x="196645" y="4035789"/>
            <a:ext cx="11804855"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smtClean="0"/>
              <a:t>2018-09-03, Paris/OICA Office, 2</a:t>
            </a:r>
            <a:r>
              <a:rPr lang="en-US" baseline="30000" dirty="0" smtClean="0"/>
              <a:t>nd</a:t>
            </a:r>
            <a:r>
              <a:rPr lang="en-US" dirty="0" smtClean="0"/>
              <a:t> meeting of the subgroup Physical Testing and Audit</a:t>
            </a:r>
          </a:p>
          <a:p>
            <a:r>
              <a:rPr lang="en-US" dirty="0" smtClean="0"/>
              <a:t>Submitted by the experts of OICA</a:t>
            </a:r>
          </a:p>
        </p:txBody>
      </p:sp>
      <p:sp>
        <p:nvSpPr>
          <p:cNvPr id="5" name="Textfeld 4"/>
          <p:cNvSpPr txBox="1"/>
          <p:nvPr/>
        </p:nvSpPr>
        <p:spPr>
          <a:xfrm>
            <a:off x="9215021" y="6400800"/>
            <a:ext cx="2786479" cy="276999"/>
          </a:xfrm>
          <a:prstGeom prst="rect">
            <a:avLst/>
          </a:prstGeom>
          <a:noFill/>
        </p:spPr>
        <p:txBody>
          <a:bodyPr wrap="square" rtlCol="0">
            <a:spAutoFit/>
          </a:bodyPr>
          <a:lstStyle/>
          <a:p>
            <a:pPr lvl="1" algn="r"/>
            <a:r>
              <a:rPr lang="de-DE" sz="1200" dirty="0" smtClean="0"/>
              <a:t>M. Esser on behalf </a:t>
            </a:r>
            <a:r>
              <a:rPr lang="de-DE" sz="1200" dirty="0" err="1" smtClean="0"/>
              <a:t>of</a:t>
            </a:r>
            <a:r>
              <a:rPr lang="de-DE" sz="1200" dirty="0" smtClean="0"/>
              <a:t> OICA</a:t>
            </a:r>
            <a:endParaRPr lang="de-DE" sz="1200" dirty="0"/>
          </a:p>
        </p:txBody>
      </p:sp>
      <p:sp>
        <p:nvSpPr>
          <p:cNvPr id="3" name="テキスト ボックス 2"/>
          <p:cNvSpPr txBox="1"/>
          <p:nvPr/>
        </p:nvSpPr>
        <p:spPr>
          <a:xfrm>
            <a:off x="8335108" y="474838"/>
            <a:ext cx="2368060" cy="369332"/>
          </a:xfrm>
          <a:prstGeom prst="rect">
            <a:avLst/>
          </a:prstGeom>
          <a:noFill/>
        </p:spPr>
        <p:txBody>
          <a:bodyPr wrap="square" rtlCol="0">
            <a:spAutoFit/>
          </a:bodyPr>
          <a:lstStyle/>
          <a:p>
            <a:r>
              <a:rPr kumimoji="1" lang="en-US" altLang="ja-JP" smtClean="0"/>
              <a:t>Document </a:t>
            </a:r>
            <a:r>
              <a:rPr kumimoji="1" lang="en-US" altLang="ja-JP" smtClean="0"/>
              <a:t>SG1-02-08</a:t>
            </a:r>
            <a:endParaRPr kumimoji="1" lang="ja-JP" altLang="en-US" dirty="0"/>
          </a:p>
        </p:txBody>
      </p:sp>
      <p:sp>
        <p:nvSpPr>
          <p:cNvPr id="7" name="テキスト ボックス 6"/>
          <p:cNvSpPr txBox="1"/>
          <p:nvPr/>
        </p:nvSpPr>
        <p:spPr>
          <a:xfrm>
            <a:off x="644771" y="580345"/>
            <a:ext cx="3739660" cy="369332"/>
          </a:xfrm>
          <a:prstGeom prst="rect">
            <a:avLst/>
          </a:prstGeom>
          <a:noFill/>
        </p:spPr>
        <p:txBody>
          <a:bodyPr wrap="square" rtlCol="0">
            <a:spAutoFit/>
          </a:bodyPr>
          <a:lstStyle/>
          <a:p>
            <a:r>
              <a:rPr kumimoji="1" lang="en-US" altLang="ja-JP" dirty="0" smtClean="0"/>
              <a:t>Transmitted by the experts of OICA</a:t>
            </a:r>
            <a:endParaRPr kumimoji="1" lang="ja-JP" altLang="en-US" dirty="0"/>
          </a:p>
        </p:txBody>
      </p:sp>
    </p:spTree>
    <p:extLst>
      <p:ext uri="{BB962C8B-B14F-4D97-AF65-F5344CB8AC3E}">
        <p14:creationId xmlns:p14="http://schemas.microsoft.com/office/powerpoint/2010/main" val="789025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Introduction/basis for discussion</a:t>
            </a:r>
            <a:endParaRPr lang="en-US" dirty="0"/>
          </a:p>
        </p:txBody>
      </p:sp>
      <p:sp>
        <p:nvSpPr>
          <p:cNvPr id="3" name="Inhaltsplatzhalter 2"/>
          <p:cNvSpPr>
            <a:spLocks noGrp="1"/>
          </p:cNvSpPr>
          <p:nvPr>
            <p:ph idx="1"/>
          </p:nvPr>
        </p:nvSpPr>
        <p:spPr/>
        <p:txBody>
          <a:bodyPr>
            <a:normAutofit fontScale="92500" lnSpcReduction="20000"/>
          </a:bodyPr>
          <a:lstStyle/>
          <a:p>
            <a:r>
              <a:rPr lang="en-US" sz="2000" dirty="0" smtClean="0"/>
              <a:t>The next slides are based on the concept document “Structure of a future Regulation of autonomous vehicles” that OICA provided to the TF </a:t>
            </a:r>
            <a:r>
              <a:rPr lang="en-US" sz="2000" dirty="0" err="1" smtClean="0"/>
              <a:t>AutoVeh</a:t>
            </a:r>
            <a:r>
              <a:rPr lang="en-US" sz="2000" dirty="0" smtClean="0"/>
              <a:t> at the meeting in Den Haag</a:t>
            </a:r>
            <a:r>
              <a:rPr lang="en-US" sz="2000" dirty="0"/>
              <a:t/>
            </a:r>
            <a:br>
              <a:rPr lang="en-US" sz="2000" dirty="0"/>
            </a:br>
            <a:r>
              <a:rPr lang="en-US" sz="2000" dirty="0" smtClean="0">
                <a:sym typeface="Wingdings" panose="05000000000000000000" pitchFamily="2" charset="2"/>
              </a:rPr>
              <a:t> S</a:t>
            </a:r>
            <a:r>
              <a:rPr lang="en-US" sz="2000" dirty="0" smtClean="0"/>
              <a:t>pecial requirements for the use-case urban traffic: See Annex 5, paragraph 2: “Physical tests required for type approval/certification”</a:t>
            </a:r>
          </a:p>
          <a:p>
            <a:r>
              <a:rPr lang="en-US" sz="2000" dirty="0" smtClean="0"/>
              <a:t>The intention of this presentation is to start the discussion and explain a proposal on four critical test scenarios for the urban use-case that are suitable for testing on proving grounds. There may be additional scenarios to be added</a:t>
            </a:r>
          </a:p>
          <a:p>
            <a:r>
              <a:rPr lang="en-US" sz="2000" dirty="0"/>
              <a:t>These four critical test scenarios for the urban-use-case were presented at the 1</a:t>
            </a:r>
            <a:r>
              <a:rPr lang="en-US" sz="2000" baseline="30000" dirty="0"/>
              <a:t>st</a:t>
            </a:r>
            <a:r>
              <a:rPr lang="en-US" sz="2000" dirty="0"/>
              <a:t> meeting of the subgroup physical testing and audit in Den Haag </a:t>
            </a:r>
            <a:r>
              <a:rPr lang="en-US" sz="2000" dirty="0" smtClean="0"/>
              <a:t>(TFAV-SG1-01-02)  </a:t>
            </a:r>
            <a:r>
              <a:rPr lang="en-US" sz="2000" dirty="0"/>
              <a:t>and were supported by the group as a starting point. OICA was asked to continue the </a:t>
            </a:r>
            <a:r>
              <a:rPr lang="en-US" sz="2000" dirty="0" smtClean="0"/>
              <a:t>work for specifying </a:t>
            </a:r>
            <a:r>
              <a:rPr lang="en-US" sz="2000" dirty="0" smtClean="0">
                <a:sym typeface="Wingdings" panose="05000000000000000000" pitchFamily="2" charset="2"/>
              </a:rPr>
              <a:t>reproducible </a:t>
            </a:r>
            <a:r>
              <a:rPr lang="en-US" sz="2000" dirty="0">
                <a:sym typeface="Wingdings" panose="05000000000000000000" pitchFamily="2" charset="2"/>
              </a:rPr>
              <a:t>tests </a:t>
            </a:r>
            <a:r>
              <a:rPr lang="en-US" sz="2000" dirty="0" smtClean="0">
                <a:sym typeface="Wingdings" panose="05000000000000000000" pitchFamily="2" charset="2"/>
              </a:rPr>
              <a:t>(</a:t>
            </a:r>
            <a:r>
              <a:rPr lang="en-US" sz="2000" dirty="0">
                <a:sym typeface="Wingdings" panose="05000000000000000000" pitchFamily="2" charset="2"/>
              </a:rPr>
              <a:t>i.e. </a:t>
            </a:r>
            <a:r>
              <a:rPr lang="en-US" sz="2000" dirty="0" smtClean="0">
                <a:sym typeface="Wingdings" panose="05000000000000000000" pitchFamily="2" charset="2"/>
              </a:rPr>
              <a:t>define parameters </a:t>
            </a:r>
            <a:r>
              <a:rPr lang="en-US" sz="2000" dirty="0">
                <a:sym typeface="Wingdings" panose="05000000000000000000" pitchFamily="2" charset="2"/>
              </a:rPr>
              <a:t>like e.g. speed and distances, </a:t>
            </a:r>
            <a:r>
              <a:rPr lang="en-US" sz="2000" dirty="0" smtClean="0">
                <a:sym typeface="Wingdings" panose="05000000000000000000" pitchFamily="2" charset="2"/>
              </a:rPr>
              <a:t>infrastructure</a:t>
            </a:r>
            <a:r>
              <a:rPr lang="en-US" sz="2000" dirty="0">
                <a:sym typeface="Wingdings" panose="05000000000000000000" pitchFamily="2" charset="2"/>
              </a:rPr>
              <a:t>, </a:t>
            </a:r>
            <a:r>
              <a:rPr lang="en-US" sz="2000" dirty="0" smtClean="0">
                <a:sym typeface="Wingdings" panose="05000000000000000000" pitchFamily="2" charset="2"/>
              </a:rPr>
              <a:t>targets, </a:t>
            </a:r>
            <a:r>
              <a:rPr lang="en-US" sz="2000" dirty="0">
                <a:sym typeface="Wingdings" panose="05000000000000000000" pitchFamily="2" charset="2"/>
              </a:rPr>
              <a:t>pass/fail criteria, test equipment etc.).</a:t>
            </a:r>
          </a:p>
          <a:p>
            <a:r>
              <a:rPr lang="en-US" sz="2000" dirty="0" smtClean="0"/>
              <a:t>This </a:t>
            </a:r>
            <a:r>
              <a:rPr lang="en-US" sz="2000" dirty="0"/>
              <a:t>updated </a:t>
            </a:r>
            <a:r>
              <a:rPr lang="en-US" sz="2000" dirty="0" smtClean="0"/>
              <a:t>presentation </a:t>
            </a:r>
            <a:r>
              <a:rPr lang="en-US" sz="2000" dirty="0"/>
              <a:t>is based on </a:t>
            </a:r>
            <a:r>
              <a:rPr lang="en-US" sz="2000" dirty="0" smtClean="0"/>
              <a:t>TFAV-SG1-01-02 and adds a first collection of parameters that </a:t>
            </a:r>
            <a:r>
              <a:rPr lang="en-US" sz="2000" dirty="0"/>
              <a:t>need to be defined when developing the test procedures</a:t>
            </a:r>
            <a:r>
              <a:rPr lang="en-US" sz="2000" dirty="0" smtClean="0"/>
              <a:t>. There may be additional parameters to be specified.</a:t>
            </a:r>
            <a:endParaRPr lang="en-US" sz="2000" dirty="0"/>
          </a:p>
          <a:p>
            <a:r>
              <a:rPr lang="en-US" sz="2000" dirty="0" smtClean="0"/>
              <a:t>It should be noted that defined tests on proving grounds/test tracks are only one single element in the overall concept of the system certification/assessment. Additional scenarios are addressed by other means e.g. during the real-world-driving test and the audit/assessment.</a:t>
            </a:r>
          </a:p>
          <a:p>
            <a:endParaRPr lang="en-US" dirty="0" smtClean="0"/>
          </a:p>
          <a:p>
            <a:endParaRPr lang="en-US" dirty="0" smtClean="0"/>
          </a:p>
        </p:txBody>
      </p:sp>
    </p:spTree>
    <p:extLst>
      <p:ext uri="{BB962C8B-B14F-4D97-AF65-F5344CB8AC3E}">
        <p14:creationId xmlns:p14="http://schemas.microsoft.com/office/powerpoint/2010/main" val="410321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Scenario Justification</a:t>
            </a:r>
            <a:endParaRPr lang="en-US" dirty="0"/>
          </a:p>
        </p:txBody>
      </p:sp>
      <p:sp>
        <p:nvSpPr>
          <p:cNvPr id="3" name="Inhaltsplatzhalter 2"/>
          <p:cNvSpPr>
            <a:spLocks noGrp="1"/>
          </p:cNvSpPr>
          <p:nvPr>
            <p:ph idx="1"/>
          </p:nvPr>
        </p:nvSpPr>
        <p:spPr/>
        <p:txBody>
          <a:bodyPr>
            <a:normAutofit/>
          </a:bodyPr>
          <a:lstStyle/>
          <a:p>
            <a:r>
              <a:rPr lang="en-US" sz="2000" dirty="0" smtClean="0"/>
              <a:t>In a first step, the proposed test scenarios were identified and evaluated with an “engineering judgement approach” based on two criteria:</a:t>
            </a:r>
          </a:p>
          <a:p>
            <a:pPr marL="541338" lvl="1" indent="-271463">
              <a:buFontTx/>
              <a:buChar char="-"/>
            </a:pPr>
            <a:r>
              <a:rPr lang="en-US" sz="2000" u="sng" dirty="0"/>
              <a:t>Criteria </a:t>
            </a:r>
            <a:r>
              <a:rPr lang="en-US" sz="2000" dirty="0" smtClean="0"/>
              <a:t>1: Performance based technical </a:t>
            </a:r>
            <a:r>
              <a:rPr lang="en-US" sz="2000" dirty="0"/>
              <a:t>difficulty/complexity for the system to detect/manage the </a:t>
            </a:r>
            <a:r>
              <a:rPr lang="en-US" sz="2000" dirty="0" smtClean="0"/>
              <a:t>particular situation</a:t>
            </a:r>
            <a:endParaRPr lang="en-US" sz="2000" dirty="0"/>
          </a:p>
          <a:p>
            <a:pPr marL="541338" lvl="1" indent="-271463">
              <a:buFontTx/>
              <a:buChar char="-"/>
            </a:pPr>
            <a:r>
              <a:rPr lang="en-US" sz="2000" u="sng" dirty="0">
                <a:sym typeface="Wingdings" panose="05000000000000000000" pitchFamily="2" charset="2"/>
              </a:rPr>
              <a:t>Criteria 2: </a:t>
            </a:r>
            <a:r>
              <a:rPr lang="en-US" sz="2000" dirty="0">
                <a:sym typeface="Wingdings" panose="05000000000000000000" pitchFamily="2" charset="2"/>
              </a:rPr>
              <a:t>Injury/crash </a:t>
            </a:r>
            <a:r>
              <a:rPr lang="en-US" sz="2000" dirty="0" smtClean="0">
                <a:sym typeface="Wingdings" panose="05000000000000000000" pitchFamily="2" charset="2"/>
              </a:rPr>
              <a:t>severity</a:t>
            </a:r>
          </a:p>
          <a:p>
            <a:pPr marL="228600" lvl="1">
              <a:spcBef>
                <a:spcPts val="1000"/>
              </a:spcBef>
            </a:pPr>
            <a:r>
              <a:rPr lang="en-US" sz="2000" dirty="0">
                <a:sym typeface="Wingdings" panose="05000000000000000000" pitchFamily="2" charset="2"/>
              </a:rPr>
              <a:t>Remark: </a:t>
            </a:r>
            <a:r>
              <a:rPr lang="en-US" sz="2000" dirty="0" smtClean="0">
                <a:sym typeface="Wingdings" panose="05000000000000000000" pitchFamily="2" charset="2"/>
              </a:rPr>
              <a:t>It was qualitatively considered that the </a:t>
            </a:r>
            <a:r>
              <a:rPr lang="en-US" sz="2000" dirty="0">
                <a:sym typeface="Wingdings" panose="05000000000000000000" pitchFamily="2" charset="2"/>
              </a:rPr>
              <a:t>scenarios should have a significant </a:t>
            </a:r>
            <a:r>
              <a:rPr lang="en-US" sz="2000" dirty="0" smtClean="0">
                <a:sym typeface="Wingdings" panose="05000000000000000000" pitchFamily="2" charset="2"/>
              </a:rPr>
              <a:t>relevance /occurrence probability in traffic</a:t>
            </a:r>
          </a:p>
          <a:p>
            <a:pPr marL="228600" lvl="1">
              <a:spcBef>
                <a:spcPts val="1000"/>
              </a:spcBef>
            </a:pPr>
            <a:r>
              <a:rPr lang="en-US" sz="2000" dirty="0" smtClean="0">
                <a:sym typeface="Wingdings" panose="05000000000000000000" pitchFamily="2" charset="2"/>
              </a:rPr>
              <a:t>Outlook: Additional statistics/external sources could be added in mid- and long-term to complete the justification on a scientific basis</a:t>
            </a:r>
            <a:endParaRPr lang="en-US" sz="2000" dirty="0">
              <a:sym typeface="Wingdings" panose="05000000000000000000" pitchFamily="2" charset="2"/>
            </a:endParaRPr>
          </a:p>
          <a:p>
            <a:endParaRPr lang="en-US" dirty="0" smtClean="0"/>
          </a:p>
          <a:p>
            <a:pPr lvl="1"/>
            <a:endParaRPr lang="en-US" dirty="0" smtClean="0"/>
          </a:p>
          <a:p>
            <a:endParaRPr lang="en-US" dirty="0" smtClean="0"/>
          </a:p>
        </p:txBody>
      </p:sp>
    </p:spTree>
    <p:extLst>
      <p:ext uri="{BB962C8B-B14F-4D97-AF65-F5344CB8AC3E}">
        <p14:creationId xmlns:p14="http://schemas.microsoft.com/office/powerpoint/2010/main" val="3670732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Proposal Test Track Scenarios „Urban“</a:t>
            </a:r>
            <a:endParaRPr lang="en-US" dirty="0"/>
          </a:p>
        </p:txBody>
      </p:sp>
      <p:sp>
        <p:nvSpPr>
          <p:cNvPr id="3" name="Inhaltsplatzhalter 2"/>
          <p:cNvSpPr>
            <a:spLocks noGrp="1"/>
          </p:cNvSpPr>
          <p:nvPr>
            <p:ph idx="1"/>
          </p:nvPr>
        </p:nvSpPr>
        <p:spPr>
          <a:xfrm>
            <a:off x="838200" y="5103852"/>
            <a:ext cx="7932576" cy="1604963"/>
          </a:xfrm>
          <a:solidFill>
            <a:schemeClr val="bg1">
              <a:lumMod val="85000"/>
            </a:schemeClr>
          </a:solidFill>
        </p:spPr>
        <p:txBody>
          <a:bodyPr>
            <a:normAutofit/>
          </a:bodyPr>
          <a:lstStyle/>
          <a:p>
            <a:pPr marL="0" indent="0">
              <a:buNone/>
            </a:pPr>
            <a:r>
              <a:rPr lang="en-US" sz="1300" b="1" dirty="0">
                <a:latin typeface="Calibri" panose="020F0502020204030204" pitchFamily="34" charset="0"/>
                <a:sym typeface="Wingdings" panose="05000000000000000000" pitchFamily="2" charset="2"/>
              </a:rPr>
              <a:t>Justification:</a:t>
            </a:r>
          </a:p>
          <a:p>
            <a:pPr marL="0" indent="0">
              <a:buNone/>
            </a:pPr>
            <a:r>
              <a:rPr lang="en-US" sz="1300" dirty="0">
                <a:latin typeface="Calibri" panose="020F0502020204030204" pitchFamily="34" charset="0"/>
              </a:rPr>
              <a:t>Criteria 1: Technical difficulty/complexity for the system to detect/manage the situation</a:t>
            </a:r>
          </a:p>
          <a:p>
            <a:pPr lvl="1">
              <a:buFontTx/>
              <a:buChar char="-"/>
            </a:pPr>
            <a:r>
              <a:rPr lang="en-US" sz="1300" dirty="0">
                <a:latin typeface="Calibri" panose="020F0502020204030204" pitchFamily="34" charset="0"/>
              </a:rPr>
              <a:t>Path of other vehicles is difficult to predict/sense; high differential speeds </a:t>
            </a:r>
          </a:p>
          <a:p>
            <a:pPr marL="0" indent="0">
              <a:spcBef>
                <a:spcPts val="1200"/>
              </a:spcBef>
              <a:buNone/>
            </a:pPr>
            <a:r>
              <a:rPr lang="en-US" sz="1300" dirty="0">
                <a:latin typeface="Calibri" panose="020F0502020204030204" pitchFamily="34" charset="0"/>
                <a:sym typeface="Wingdings" panose="05000000000000000000" pitchFamily="2" charset="2"/>
              </a:rPr>
              <a:t>Criteria 2: Injury/crash severity</a:t>
            </a:r>
          </a:p>
          <a:p>
            <a:pPr lvl="1">
              <a:buFontTx/>
              <a:buChar char="-"/>
            </a:pPr>
            <a:r>
              <a:rPr lang="en-US" sz="1300" dirty="0">
                <a:latin typeface="Calibri" panose="020F0502020204030204" pitchFamily="34" charset="0"/>
                <a:sym typeface="Wingdings" panose="05000000000000000000" pitchFamily="2" charset="2"/>
              </a:rPr>
              <a:t>High severity due to side impact and high speeds of involved </a:t>
            </a:r>
            <a:r>
              <a:rPr lang="en-US" sz="1300" dirty="0" smtClean="0">
                <a:latin typeface="Calibri" panose="020F0502020204030204" pitchFamily="34" charset="0"/>
                <a:sym typeface="Wingdings" panose="05000000000000000000" pitchFamily="2" charset="2"/>
              </a:rPr>
              <a:t>vehicles</a:t>
            </a:r>
            <a:endParaRPr lang="en-US" sz="1300" dirty="0" smtClean="0">
              <a:sym typeface="Wingdings" panose="05000000000000000000" pitchFamily="2" charset="2"/>
            </a:endParaRPr>
          </a:p>
        </p:txBody>
      </p:sp>
      <p:sp>
        <p:nvSpPr>
          <p:cNvPr id="5" name="Inhaltsplatzhalter 3"/>
          <p:cNvSpPr txBox="1">
            <a:spLocks/>
          </p:cNvSpPr>
          <p:nvPr/>
        </p:nvSpPr>
        <p:spPr>
          <a:xfrm>
            <a:off x="3057495" y="1813487"/>
            <a:ext cx="5713281" cy="3113075"/>
          </a:xfrm>
          <a:prstGeom prst="rect">
            <a:avLst/>
          </a:prstGeom>
          <a:solidFill>
            <a:srgbClr val="9E9E9E">
              <a:alpha val="20000"/>
            </a:srgbClr>
          </a:solidFill>
        </p:spPr>
        <p:txBody>
          <a:bodyPr vert="horz" lIns="108000" tIns="72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a:spcAft>
                <a:spcPts val="0"/>
              </a:spcAft>
              <a:defRPr/>
            </a:pPr>
            <a:r>
              <a:rPr kumimoji="0" lang="en-US" sz="1300" b="1" i="0" u="none" strike="noStrike" kern="1200" cap="none" spc="0" normalizeH="0" baseline="0" noProof="0" dirty="0" smtClean="0">
                <a:ln>
                  <a:noFill/>
                </a:ln>
                <a:effectLst/>
                <a:uLnTx/>
                <a:uFillTx/>
                <a:latin typeface="Calibri" panose="020F0502020204030204" pitchFamily="34" charset="0"/>
              </a:rPr>
              <a:t>2.1 </a:t>
            </a:r>
            <a:r>
              <a:rPr lang="en-US" sz="1300" b="1" dirty="0" smtClean="0">
                <a:latin typeface="Calibri" panose="020F0502020204030204" pitchFamily="34" charset="0"/>
              </a:rPr>
              <a:t>Unprotected „left turn“ </a:t>
            </a:r>
            <a:r>
              <a:rPr lang="en-US" sz="1300" b="1" dirty="0" smtClean="0">
                <a:latin typeface="Calibri" panose="020F0502020204030204" pitchFamily="34" charset="0"/>
                <a:sym typeface="Wingdings" panose="05000000000000000000" pitchFamily="2" charset="2"/>
              </a:rPr>
              <a:t>(in case of right hand traffic)</a:t>
            </a:r>
            <a:endParaRPr lang="en-US" sz="1300" b="1" dirty="0" smtClean="0">
              <a:latin typeface="Calibri" panose="020F0502020204030204" pitchFamily="34" charset="0"/>
            </a:endParaRPr>
          </a:p>
          <a:p>
            <a:pPr lvl="0">
              <a:spcBef>
                <a:spcPts val="600"/>
              </a:spcBef>
              <a:spcAft>
                <a:spcPts val="0"/>
              </a:spcAft>
              <a:defRPr/>
            </a:pPr>
            <a:r>
              <a:rPr lang="en-US" sz="1300" u="sng" dirty="0" smtClean="0">
                <a:latin typeface="Calibri" panose="020F0502020204030204" pitchFamily="34" charset="0"/>
              </a:rPr>
              <a:t>Situation: </a:t>
            </a:r>
            <a:r>
              <a:rPr lang="en-US" sz="1300" dirty="0" smtClean="0">
                <a:latin typeface="Calibri" panose="020F0502020204030204" pitchFamily="34" charset="0"/>
              </a:rPr>
              <a:t>The vehicle approaches an intersection in autonomous mode with the intention to perform a left turn. Other Dynamic Objects are present. </a:t>
            </a:r>
          </a:p>
          <a:p>
            <a:pPr lvl="0">
              <a:spcBef>
                <a:spcPts val="600"/>
              </a:spcBef>
              <a:spcAft>
                <a:spcPts val="0"/>
              </a:spcAft>
              <a:defRPr/>
            </a:pPr>
            <a:r>
              <a:rPr lang="en-US" sz="1300" u="sng" dirty="0" smtClean="0">
                <a:latin typeface="Calibri" panose="020F0502020204030204" pitchFamily="34" charset="0"/>
              </a:rPr>
              <a:t>Expected Behavior: </a:t>
            </a:r>
            <a:r>
              <a:rPr lang="en-US" sz="1300" dirty="0" smtClean="0">
                <a:latin typeface="Calibri" panose="020F0502020204030204" pitchFamily="34" charset="0"/>
              </a:rPr>
              <a:t>The vehicle should automatically activate the left direction indicator when slowing down. Then, the vehicle yields considering the traffic rules from the corresponding country and turns left.</a:t>
            </a:r>
          </a:p>
          <a:p>
            <a:pPr marL="0" marR="0" lvl="0" indent="0" algn="l" defTabSz="914271" rtl="0" eaLnBrk="1" fontAlgn="auto" latinLnBrk="0" hangingPunct="1">
              <a:lnSpc>
                <a:spcPct val="108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latin typeface="Calibri" panose="020F0502020204030204" pitchFamily="34" charset="0"/>
              </a:rPr>
              <a:t>Initial Condition: </a:t>
            </a:r>
            <a:r>
              <a:rPr kumimoji="0" lang="en-US" sz="1300" b="0" i="0" u="none" strike="noStrike" kern="1200" cap="none" spc="0" normalizeH="0" baseline="0" noProof="0" dirty="0" smtClean="0">
                <a:ln>
                  <a:noFill/>
                </a:ln>
                <a:effectLst/>
                <a:uLnTx/>
                <a:uFillTx/>
                <a:latin typeface="Calibri" panose="020F0502020204030204" pitchFamily="34" charset="0"/>
              </a:rPr>
              <a:t>The </a:t>
            </a:r>
            <a:r>
              <a:rPr lang="en-US" sz="1300" noProof="0" dirty="0" smtClean="0">
                <a:latin typeface="Calibri" panose="020F0502020204030204" pitchFamily="34" charset="0"/>
              </a:rPr>
              <a:t>vehicle </a:t>
            </a:r>
            <a:r>
              <a:rPr kumimoji="0" lang="en-US" sz="1300" b="0" i="0" u="none" strike="noStrike" kern="1200" cap="none" spc="0" normalizeH="0" baseline="0" noProof="0" dirty="0" smtClean="0">
                <a:ln>
                  <a:noFill/>
                </a:ln>
                <a:effectLst/>
                <a:uLnTx/>
                <a:uFillTx/>
                <a:latin typeface="Calibri" panose="020F0502020204030204" pitchFamily="34" charset="0"/>
              </a:rPr>
              <a:t>follows the ego-lane and is heading an </a:t>
            </a:r>
            <a:r>
              <a:rPr lang="en-US" sz="1300" dirty="0" smtClean="0">
                <a:latin typeface="Calibri" panose="020F0502020204030204" pitchFamily="34" charset="0"/>
              </a:rPr>
              <a:t>intersection</a:t>
            </a:r>
            <a:r>
              <a:rPr kumimoji="0" lang="en-US" sz="1300" b="0" i="0" u="none" strike="noStrike" kern="1200" cap="none" spc="0" normalizeH="0" baseline="0" noProof="0" dirty="0" smtClean="0">
                <a:ln>
                  <a:noFill/>
                </a:ln>
                <a:effectLst/>
                <a:uLnTx/>
                <a:uFillTx/>
                <a:latin typeface="Calibri" panose="020F0502020204030204" pitchFamily="34" charset="0"/>
              </a:rPr>
              <a:t> that is controlled by a traffic light without green arrows as status, by a yield sign or without any traffic elements at all.</a:t>
            </a:r>
          </a:p>
          <a:p>
            <a:pPr lvl="0">
              <a:lnSpc>
                <a:spcPct val="100000"/>
              </a:lnSpc>
              <a:spcBef>
                <a:spcPts val="600"/>
              </a:spcBef>
              <a:spcAft>
                <a:spcPts val="0"/>
              </a:spcAft>
              <a:defRPr/>
            </a:pPr>
            <a:r>
              <a:rPr kumimoji="0" lang="en-US" sz="1300" b="0" i="0" u="sng" strike="noStrike" kern="1200" cap="none" spc="0" normalizeH="0" baseline="0" noProof="0" dirty="0" smtClean="0">
                <a:ln>
                  <a:noFill/>
                </a:ln>
                <a:effectLst/>
                <a:uLnTx/>
                <a:uFillTx/>
                <a:latin typeface="Calibri" panose="020F0502020204030204" pitchFamily="34" charset="0"/>
              </a:rPr>
              <a:t>Final Condition:</a:t>
            </a:r>
            <a:r>
              <a:rPr kumimoji="0" lang="en-US" sz="1300" b="0" i="0" u="sng" strike="noStrike" kern="1200" cap="none" spc="0" normalizeH="0" noProof="0" dirty="0" smtClean="0">
                <a:ln>
                  <a:noFill/>
                </a:ln>
                <a:effectLst/>
                <a:uLnTx/>
                <a:uFillTx/>
                <a:latin typeface="Calibri" panose="020F0502020204030204" pitchFamily="34" charset="0"/>
              </a:rPr>
              <a:t> </a:t>
            </a:r>
            <a:r>
              <a:rPr lang="en-US" sz="1300" dirty="0" smtClean="0">
                <a:latin typeface="Calibri" panose="020F0502020204030204" pitchFamily="34" charset="0"/>
              </a:rPr>
              <a:t>The vehicle has applied the left turn indicators and turned left according to the traffic rules without endangering oncoming traffic. </a:t>
            </a:r>
            <a:r>
              <a:rPr kumimoji="0" lang="en-US" sz="1300" b="0" i="0" u="none" strike="noStrike" kern="1200" cap="none" spc="0" normalizeH="0" baseline="0" noProof="0" dirty="0" smtClean="0">
                <a:ln>
                  <a:noFill/>
                </a:ln>
                <a:effectLst/>
                <a:uLnTx/>
                <a:uFillTx/>
                <a:latin typeface="Calibri" panose="020F0502020204030204" pitchFamily="34" charset="0"/>
              </a:rPr>
              <a:t>The </a:t>
            </a:r>
            <a:r>
              <a:rPr lang="en-US" sz="1300" noProof="0" dirty="0" smtClean="0">
                <a:latin typeface="Calibri" panose="020F0502020204030204" pitchFamily="34" charset="0"/>
              </a:rPr>
              <a:t>vehicle</a:t>
            </a:r>
            <a:r>
              <a:rPr kumimoji="0" lang="en-US" sz="1300" b="0" i="0" u="none" strike="noStrike" kern="1200" cap="none" spc="0" normalizeH="0" baseline="0" noProof="0" dirty="0" smtClean="0">
                <a:ln>
                  <a:noFill/>
                </a:ln>
                <a:effectLst/>
                <a:uLnTx/>
                <a:uFillTx/>
                <a:latin typeface="Calibri" panose="020F0502020204030204" pitchFamily="34" charset="0"/>
              </a:rPr>
              <a:t> drives on at the</a:t>
            </a:r>
            <a:r>
              <a:rPr kumimoji="0" lang="en-US" sz="1300" b="0" i="0" u="none" strike="noStrike" kern="1200" cap="none" spc="0" normalizeH="0" noProof="0" dirty="0" smtClean="0">
                <a:ln>
                  <a:noFill/>
                </a:ln>
                <a:effectLst/>
                <a:uLnTx/>
                <a:uFillTx/>
                <a:latin typeface="Calibri" panose="020F0502020204030204" pitchFamily="34" charset="0"/>
              </a:rPr>
              <a:t> </a:t>
            </a:r>
            <a:r>
              <a:rPr lang="en-US" sz="1300" dirty="0" smtClean="0">
                <a:latin typeface="Calibri" panose="020F0502020204030204" pitchFamily="34" charset="0"/>
              </a:rPr>
              <a:t>new lane.</a:t>
            </a:r>
            <a:endParaRPr lang="en-US" sz="1300" dirty="0">
              <a:latin typeface="Calibri" panose="020F0502020204030204" pitchFamily="34" charset="0"/>
            </a:endParaRPr>
          </a:p>
        </p:txBody>
      </p:sp>
      <p:sp>
        <p:nvSpPr>
          <p:cNvPr id="6" name="Inhaltsplatzhalter 3"/>
          <p:cNvSpPr txBox="1">
            <a:spLocks/>
          </p:cNvSpPr>
          <p:nvPr/>
        </p:nvSpPr>
        <p:spPr>
          <a:xfrm>
            <a:off x="8910732" y="1813488"/>
            <a:ext cx="3116425" cy="4895328"/>
          </a:xfrm>
          <a:prstGeom prst="rect">
            <a:avLst/>
          </a:prstGeom>
          <a:solidFill>
            <a:srgbClr val="9E9E9E">
              <a:alpha val="20000"/>
            </a:srgbClr>
          </a:solidFill>
        </p:spPr>
        <p:txBody>
          <a:bodyPr vert="horz" lIns="108000" tIns="72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a:spcAft>
                <a:spcPts val="0"/>
              </a:spcAft>
              <a:defRPr/>
            </a:pPr>
            <a:r>
              <a:rPr lang="en-US" sz="1300" b="1" dirty="0" smtClean="0">
                <a:latin typeface="Calibri" panose="020F0502020204030204" pitchFamily="34" charset="0"/>
              </a:rPr>
              <a:t>Excerpt Parameters Test Procedure</a:t>
            </a:r>
            <a:endParaRPr lang="en-US" sz="1300" b="1" dirty="0">
              <a:latin typeface="Calibri" panose="020F0502020204030204" pitchFamily="34" charset="0"/>
            </a:endParaRPr>
          </a:p>
          <a:p>
            <a:pPr lvl="0">
              <a:spcBef>
                <a:spcPts val="600"/>
              </a:spcBef>
              <a:spcAft>
                <a:spcPts val="0"/>
              </a:spcAft>
              <a:defRPr/>
            </a:pPr>
            <a:r>
              <a:rPr lang="en-US" sz="1300" b="1" u="sng" dirty="0" smtClean="0">
                <a:latin typeface="Calibri" panose="020F0502020204030204" pitchFamily="34" charset="0"/>
              </a:rPr>
              <a:t>INITIAL CONDITIONS</a:t>
            </a:r>
            <a:r>
              <a:rPr lang="en-US" sz="1300" b="1" u="sng" noProof="0" dirty="0" smtClean="0">
                <a:latin typeface="Calibri" panose="020F0502020204030204" pitchFamily="34" charset="0"/>
              </a:rPr>
              <a:t>:</a:t>
            </a:r>
            <a:endParaRPr lang="en-US" sz="1300" u="sng" noProof="0" dirty="0" smtClean="0">
              <a:latin typeface="Calibri" panose="020F0502020204030204" pitchFamily="34" charset="0"/>
            </a:endParaRPr>
          </a:p>
          <a:p>
            <a:pPr lvl="0">
              <a:spcBef>
                <a:spcPts val="600"/>
              </a:spcBef>
              <a:spcAft>
                <a:spcPts val="0"/>
              </a:spcAft>
              <a:defRPr/>
            </a:pPr>
            <a:r>
              <a:rPr lang="en-US" sz="1300" b="1" dirty="0" smtClean="0">
                <a:latin typeface="Calibri" panose="020F0502020204030204" pitchFamily="34" charset="0"/>
              </a:rPr>
              <a:t>Infrastructure: </a:t>
            </a:r>
            <a:r>
              <a:rPr lang="en-US" sz="1300" dirty="0" smtClean="0">
                <a:latin typeface="Calibri" panose="020F0502020204030204" pitchFamily="34" charset="0"/>
              </a:rPr>
              <a:t>Crossing (dimensions, lane markings, design and position of traffic lights) </a:t>
            </a:r>
            <a:r>
              <a:rPr lang="en-US" sz="1300" dirty="0" smtClean="0">
                <a:latin typeface="Calibri" panose="020F0502020204030204" pitchFamily="34" charset="0"/>
                <a:sym typeface="Wingdings" panose="05000000000000000000" pitchFamily="2" charset="2"/>
              </a:rPr>
              <a:t> </a:t>
            </a:r>
            <a:r>
              <a:rPr lang="en-US" sz="1300" i="1" dirty="0" smtClean="0">
                <a:latin typeface="Calibri" panose="020F0502020204030204" pitchFamily="34" charset="0"/>
                <a:sym typeface="Wingdings" panose="05000000000000000000" pitchFamily="2" charset="2"/>
              </a:rPr>
              <a:t>see e.g. EU-Project PROSPECT</a:t>
            </a:r>
            <a:r>
              <a:rPr lang="en-US" sz="1300" dirty="0" smtClean="0">
                <a:latin typeface="Calibri" panose="020F0502020204030204" pitchFamily="34" charset="0"/>
                <a:sym typeface="Wingdings" panose="05000000000000000000" pitchFamily="2" charset="2"/>
              </a:rPr>
              <a:t>,</a:t>
            </a:r>
            <a:r>
              <a:rPr lang="en-US" sz="1300" dirty="0" smtClean="0">
                <a:latin typeface="Calibri" panose="020F0502020204030204" pitchFamily="34" charset="0"/>
              </a:rPr>
              <a:t> design and position of speed sign on ego lane before the crossing, area before crossing to allow smooth acceleration of Ego to reach initial speed</a:t>
            </a:r>
          </a:p>
          <a:p>
            <a:pPr>
              <a:spcBef>
                <a:spcPts val="600"/>
              </a:spcBef>
              <a:spcAft>
                <a:spcPts val="0"/>
              </a:spcAft>
              <a:defRPr/>
            </a:pPr>
            <a:r>
              <a:rPr lang="en-US" sz="1300" b="1" noProof="0" dirty="0" smtClean="0">
                <a:latin typeface="Calibri" panose="020F0502020204030204" pitchFamily="34" charset="0"/>
              </a:rPr>
              <a:t>Environment: </a:t>
            </a:r>
            <a:r>
              <a:rPr lang="en-US" sz="1300" noProof="0" dirty="0" smtClean="0">
                <a:latin typeface="Calibri" panose="020F0502020204030204" pitchFamily="34" charset="0"/>
              </a:rPr>
              <a:t>A</a:t>
            </a:r>
            <a:r>
              <a:rPr lang="en-US" sz="1300" dirty="0" err="1" smtClean="0">
                <a:latin typeface="Calibri" panose="020F0502020204030204" pitchFamily="34" charset="0"/>
                <a:sym typeface="Wingdings" panose="05000000000000000000" pitchFamily="2" charset="2"/>
              </a:rPr>
              <a:t>mbient</a:t>
            </a:r>
            <a:r>
              <a:rPr lang="en-US" sz="1300" dirty="0" smtClean="0">
                <a:latin typeface="Calibri" panose="020F0502020204030204" pitchFamily="34" charset="0"/>
                <a:sym typeface="Wingdings" panose="05000000000000000000" pitchFamily="2" charset="2"/>
              </a:rPr>
              <a:t> </a:t>
            </a:r>
            <a:r>
              <a:rPr lang="en-US" sz="1300" dirty="0">
                <a:latin typeface="Calibri" panose="020F0502020204030204" pitchFamily="34" charset="0"/>
                <a:sym typeface="Wingdings" panose="05000000000000000000" pitchFamily="2" charset="2"/>
              </a:rPr>
              <a:t>temperature, track temperature, wind speed, ambient illumination etc</a:t>
            </a:r>
            <a:r>
              <a:rPr lang="en-US" sz="1300" dirty="0" smtClean="0">
                <a:latin typeface="Calibri" panose="020F0502020204030204" pitchFamily="34" charset="0"/>
                <a:sym typeface="Wingdings" panose="05000000000000000000" pitchFamily="2" charset="2"/>
              </a:rPr>
              <a:t>.</a:t>
            </a:r>
          </a:p>
          <a:p>
            <a:pPr>
              <a:spcBef>
                <a:spcPts val="600"/>
              </a:spcBef>
              <a:spcAft>
                <a:spcPts val="0"/>
              </a:spcAft>
              <a:defRPr/>
            </a:pPr>
            <a:r>
              <a:rPr lang="en-US" sz="1300" b="1" dirty="0" smtClean="0">
                <a:latin typeface="Calibri" panose="020F0502020204030204" pitchFamily="34" charset="0"/>
                <a:sym typeface="Wingdings" panose="05000000000000000000" pitchFamily="2" charset="2"/>
              </a:rPr>
              <a:t>Ego-Vehicle: </a:t>
            </a:r>
            <a:r>
              <a:rPr lang="en-US" sz="1300" dirty="0" smtClean="0">
                <a:latin typeface="Calibri" panose="020F0502020204030204" pitchFamily="34" charset="0"/>
                <a:sym typeface="Wingdings" panose="05000000000000000000" pitchFamily="2" charset="2"/>
              </a:rPr>
              <a:t>Initial </a:t>
            </a:r>
            <a:r>
              <a:rPr lang="en-US" sz="1300" dirty="0">
                <a:latin typeface="Calibri" panose="020F0502020204030204" pitchFamily="34" charset="0"/>
                <a:sym typeface="Wingdings" panose="05000000000000000000" pitchFamily="2" charset="2"/>
              </a:rPr>
              <a:t>speed/speed range </a:t>
            </a:r>
            <a:r>
              <a:rPr lang="en-US" sz="1300" dirty="0" smtClean="0">
                <a:latin typeface="Calibri" panose="020F0502020204030204" pitchFamily="34" charset="0"/>
                <a:sym typeface="Wingdings" panose="05000000000000000000" pitchFamily="2" charset="2"/>
              </a:rPr>
              <a:t>to approach the  crossing</a:t>
            </a:r>
            <a:endParaRPr lang="en-US" sz="1300" dirty="0">
              <a:latin typeface="Calibri" panose="020F0502020204030204" pitchFamily="34" charset="0"/>
              <a:sym typeface="Wingdings" panose="05000000000000000000" pitchFamily="2" charset="2"/>
            </a:endParaRPr>
          </a:p>
          <a:p>
            <a:pPr>
              <a:spcBef>
                <a:spcPts val="600"/>
              </a:spcBef>
              <a:spcAft>
                <a:spcPts val="0"/>
              </a:spcAft>
              <a:defRPr/>
            </a:pPr>
            <a:r>
              <a:rPr lang="en-US" sz="1300" b="1" u="sng" dirty="0" smtClean="0">
                <a:latin typeface="Calibri" panose="020F0502020204030204" pitchFamily="34" charset="0"/>
                <a:sym typeface="Wingdings" panose="05000000000000000000" pitchFamily="2" charset="2"/>
              </a:rPr>
              <a:t>TEST MANEUVER:</a:t>
            </a:r>
          </a:p>
          <a:p>
            <a:pPr>
              <a:spcBef>
                <a:spcPts val="600"/>
              </a:spcBef>
              <a:spcAft>
                <a:spcPts val="0"/>
              </a:spcAft>
              <a:defRPr/>
            </a:pPr>
            <a:r>
              <a:rPr lang="en-US" sz="1300" b="1" dirty="0" smtClean="0">
                <a:latin typeface="Calibri" panose="020F0502020204030204" pitchFamily="34" charset="0"/>
                <a:sym typeface="Wingdings" panose="05000000000000000000" pitchFamily="2" charset="2"/>
              </a:rPr>
              <a:t>Vehicles V1: </a:t>
            </a:r>
            <a:r>
              <a:rPr lang="en-US" sz="1300" dirty="0" smtClean="0">
                <a:latin typeface="Calibri" panose="020F0502020204030204" pitchFamily="34" charset="0"/>
                <a:sym typeface="Wingdings" panose="05000000000000000000" pitchFamily="2" charset="2"/>
              </a:rPr>
              <a:t>Speed/speed range, differential position/trajectory to Ego </a:t>
            </a:r>
          </a:p>
          <a:p>
            <a:pPr>
              <a:spcBef>
                <a:spcPts val="600"/>
              </a:spcBef>
              <a:spcAft>
                <a:spcPts val="0"/>
              </a:spcAft>
              <a:defRPr/>
            </a:pPr>
            <a:r>
              <a:rPr lang="en-US" sz="1300" b="1" dirty="0" smtClean="0">
                <a:latin typeface="Calibri" panose="020F0502020204030204" pitchFamily="34" charset="0"/>
                <a:sym typeface="Wingdings" panose="05000000000000000000" pitchFamily="2" charset="2"/>
              </a:rPr>
              <a:t>Options: </a:t>
            </a:r>
            <a:r>
              <a:rPr lang="en-US" sz="1300" dirty="0" smtClean="0">
                <a:latin typeface="Calibri" panose="020F0502020204030204" pitchFamily="34" charset="0"/>
                <a:sym typeface="Wingdings" panose="05000000000000000000" pitchFamily="2" charset="2"/>
              </a:rPr>
              <a:t>Number and dimension of gaps between vehicles V1, trajectory of V1 (drive straight or left/right turn)</a:t>
            </a:r>
            <a:endParaRPr lang="en-US" sz="1300" dirty="0">
              <a:latin typeface="Calibri" panose="020F0502020204030204" pitchFamily="34" charset="0"/>
              <a:sym typeface="Wingdings" panose="05000000000000000000" pitchFamily="2" charset="2"/>
            </a:endParaRPr>
          </a:p>
          <a:p>
            <a:pPr lvl="0">
              <a:spcBef>
                <a:spcPts val="600"/>
              </a:spcBef>
              <a:spcAft>
                <a:spcPts val="0"/>
              </a:spcAft>
              <a:defRPr/>
            </a:pPr>
            <a:endParaRPr lang="en-US" sz="1400" noProof="0" dirty="0" smtClean="0">
              <a:latin typeface="Calibri" panose="020F0502020204030204" pitchFamily="34" charset="0"/>
            </a:endParaRPr>
          </a:p>
          <a:p>
            <a:pPr lvl="0">
              <a:spcBef>
                <a:spcPts val="600"/>
              </a:spcBef>
              <a:spcAft>
                <a:spcPts val="0"/>
              </a:spcAft>
              <a:defRPr/>
            </a:pPr>
            <a:endParaRPr kumimoji="0" lang="en-US" sz="1400" i="0" strike="noStrike" kern="1200" cap="none" spc="0" normalizeH="0" noProof="0" dirty="0" smtClean="0">
              <a:ln>
                <a:noFill/>
              </a:ln>
              <a:effectLst/>
              <a:uLnTx/>
              <a:uFillTx/>
              <a:latin typeface="Calibri" panose="020F0502020204030204" pitchFamily="34" charset="0"/>
            </a:endParaRPr>
          </a:p>
          <a:p>
            <a:pPr>
              <a:spcAft>
                <a:spcPts val="0"/>
              </a:spcAft>
              <a:defRPr/>
            </a:pPr>
            <a:endParaRPr lang="en-US" sz="1400" b="1" dirty="0" smtClean="0">
              <a:latin typeface="Calibri" panose="020F0502020204030204" pitchFamily="34" charset="0"/>
            </a:endParaRPr>
          </a:p>
        </p:txBody>
      </p:sp>
      <p:pic>
        <p:nvPicPr>
          <p:cNvPr id="11" name="Grafik 10"/>
          <p:cNvPicPr>
            <a:picLocks noChangeAspect="1"/>
          </p:cNvPicPr>
          <p:nvPr/>
        </p:nvPicPr>
        <p:blipFill rotWithShape="1">
          <a:blip r:embed="rId3"/>
          <a:srcRect l="20148" t="12517" r="18171" b="12789"/>
          <a:stretch/>
        </p:blipFill>
        <p:spPr>
          <a:xfrm>
            <a:off x="847538" y="1808163"/>
            <a:ext cx="2074340" cy="2547679"/>
          </a:xfrm>
          <a:prstGeom prst="rect">
            <a:avLst/>
          </a:prstGeom>
        </p:spPr>
      </p:pic>
    </p:spTree>
    <p:extLst>
      <p:ext uri="{BB962C8B-B14F-4D97-AF65-F5344CB8AC3E}">
        <p14:creationId xmlns:p14="http://schemas.microsoft.com/office/powerpoint/2010/main" val="3188260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8" y="365125"/>
            <a:ext cx="10629123" cy="1325563"/>
          </a:xfrm>
        </p:spPr>
        <p:txBody>
          <a:bodyPr/>
          <a:lstStyle/>
          <a:p>
            <a:r>
              <a:rPr lang="en-US" dirty="0" smtClean="0"/>
              <a:t>EU Project PROSPECT* – Standard Intersection Layout</a:t>
            </a:r>
            <a:endParaRPr lang="en-US" dirty="0"/>
          </a:p>
        </p:txBody>
      </p:sp>
      <p:sp>
        <p:nvSpPr>
          <p:cNvPr id="3" name="Inhaltsplatzhalter 2"/>
          <p:cNvSpPr>
            <a:spLocks noGrp="1"/>
          </p:cNvSpPr>
          <p:nvPr>
            <p:ph idx="1"/>
          </p:nvPr>
        </p:nvSpPr>
        <p:spPr>
          <a:xfrm>
            <a:off x="7016620" y="1825625"/>
            <a:ext cx="4337179" cy="4351338"/>
          </a:xfrm>
        </p:spPr>
        <p:txBody>
          <a:bodyPr>
            <a:normAutofit fontScale="92500" lnSpcReduction="10000"/>
          </a:bodyPr>
          <a:lstStyle/>
          <a:p>
            <a:r>
              <a:rPr lang="en-US" sz="2000" dirty="0" smtClean="0"/>
              <a:t>EU-Project PROSPECT issued a draft proposal for standard intersection layout : </a:t>
            </a:r>
            <a:r>
              <a:rPr lang="en-US" sz="2000" i="1" dirty="0" smtClean="0"/>
              <a:t>“Deliverable </a:t>
            </a:r>
            <a:r>
              <a:rPr lang="en-US" sz="2000" i="1" dirty="0"/>
              <a:t>D7.4 proposes an intersection geometry that allows the conduction of all intersection test cases with no need to manipulate the lane markings in-between tests: only tracks for Vehicle-Under-Test and VRU Dummy need to be reprogrammed, object positions need to be shifted and implemented</a:t>
            </a:r>
            <a:r>
              <a:rPr lang="en-US" sz="2000" i="1" dirty="0" smtClean="0"/>
              <a:t>.”</a:t>
            </a:r>
          </a:p>
          <a:p>
            <a:r>
              <a:rPr lang="en-US" sz="2000" dirty="0" smtClean="0"/>
              <a:t>OICA proposes to consider this intersection geometry proposal for test scenario 2.1 and 2.3</a:t>
            </a:r>
          </a:p>
          <a:p>
            <a:r>
              <a:rPr lang="en-US" sz="2000" dirty="0" smtClean="0"/>
              <a:t>Open point: Different intersection layouts needed for other countries like USA/CAN, China, etc.?</a:t>
            </a:r>
            <a:endParaRPr lang="en-US" dirty="0" smtClean="0"/>
          </a:p>
          <a:p>
            <a:pPr lvl="1"/>
            <a:endParaRPr lang="en-US" dirty="0" smtClean="0"/>
          </a:p>
          <a:p>
            <a:endParaRPr lang="en-US" dirty="0" smtClean="0"/>
          </a:p>
        </p:txBody>
      </p:sp>
      <p:pic>
        <p:nvPicPr>
          <p:cNvPr id="4" name="Grafik 3"/>
          <p:cNvPicPr>
            <a:picLocks noChangeAspect="1"/>
          </p:cNvPicPr>
          <p:nvPr/>
        </p:nvPicPr>
        <p:blipFill>
          <a:blip r:embed="rId3"/>
          <a:stretch>
            <a:fillRect/>
          </a:stretch>
        </p:blipFill>
        <p:spPr>
          <a:xfrm>
            <a:off x="718456" y="1823802"/>
            <a:ext cx="5971653" cy="4429631"/>
          </a:xfrm>
          <a:prstGeom prst="rect">
            <a:avLst/>
          </a:prstGeom>
        </p:spPr>
      </p:pic>
      <p:sp>
        <p:nvSpPr>
          <p:cNvPr id="6" name="Textfeld 5"/>
          <p:cNvSpPr txBox="1"/>
          <p:nvPr/>
        </p:nvSpPr>
        <p:spPr>
          <a:xfrm>
            <a:off x="1763493" y="6285830"/>
            <a:ext cx="5660570" cy="461665"/>
          </a:xfrm>
          <a:prstGeom prst="rect">
            <a:avLst/>
          </a:prstGeom>
          <a:noFill/>
        </p:spPr>
        <p:txBody>
          <a:bodyPr wrap="square" rtlCol="0">
            <a:spAutoFit/>
          </a:bodyPr>
          <a:lstStyle/>
          <a:p>
            <a:r>
              <a:rPr lang="de-DE" sz="1200" dirty="0" smtClean="0"/>
              <a:t>* Source: </a:t>
            </a:r>
            <a:r>
              <a:rPr lang="de-DE" sz="1200" dirty="0" err="1" smtClean="0"/>
              <a:t>Proactive</a:t>
            </a:r>
            <a:r>
              <a:rPr lang="de-DE" sz="1200" dirty="0" smtClean="0"/>
              <a:t> </a:t>
            </a:r>
            <a:r>
              <a:rPr lang="de-DE" sz="1200" dirty="0" err="1" smtClean="0"/>
              <a:t>Safety</a:t>
            </a:r>
            <a:r>
              <a:rPr lang="de-DE" sz="1200" dirty="0" smtClean="0"/>
              <a:t> </a:t>
            </a:r>
            <a:r>
              <a:rPr lang="de-DE" sz="1200" dirty="0" err="1" smtClean="0"/>
              <a:t>for</a:t>
            </a:r>
            <a:r>
              <a:rPr lang="de-DE" sz="1200" dirty="0" smtClean="0"/>
              <a:t> </a:t>
            </a:r>
            <a:r>
              <a:rPr lang="de-DE" sz="1200" dirty="0" err="1" smtClean="0"/>
              <a:t>Pedestrians</a:t>
            </a:r>
            <a:r>
              <a:rPr lang="de-DE" sz="1200" dirty="0" smtClean="0"/>
              <a:t> </a:t>
            </a:r>
            <a:r>
              <a:rPr lang="de-DE" sz="1200" dirty="0" err="1" smtClean="0"/>
              <a:t>and</a:t>
            </a:r>
            <a:r>
              <a:rPr lang="de-DE" sz="1200" dirty="0" smtClean="0"/>
              <a:t> </a:t>
            </a:r>
            <a:r>
              <a:rPr lang="de-DE" sz="1200" dirty="0" err="1" smtClean="0"/>
              <a:t>Cyclists</a:t>
            </a:r>
            <a:r>
              <a:rPr lang="de-DE" sz="1200" dirty="0" smtClean="0"/>
              <a:t>, European </a:t>
            </a:r>
            <a:r>
              <a:rPr lang="de-DE" sz="1200" dirty="0" err="1" smtClean="0"/>
              <a:t>Commission</a:t>
            </a:r>
            <a:r>
              <a:rPr lang="de-DE" sz="1200" dirty="0" smtClean="0"/>
              <a:t>, </a:t>
            </a:r>
            <a:r>
              <a:rPr lang="de-DE" sz="1200" dirty="0" err="1" smtClean="0"/>
              <a:t>Eigth</a:t>
            </a:r>
            <a:r>
              <a:rPr lang="de-DE" sz="1200" dirty="0" smtClean="0"/>
              <a:t> Framework Programme, </a:t>
            </a:r>
            <a:r>
              <a:rPr lang="de-DE" sz="1200" dirty="0" err="1" smtClean="0"/>
              <a:t>Horizon</a:t>
            </a:r>
            <a:r>
              <a:rPr lang="de-DE" sz="1200" dirty="0" smtClean="0"/>
              <a:t> 2020, GA </a:t>
            </a:r>
            <a:r>
              <a:rPr lang="de-DE" sz="1200" dirty="0" err="1" smtClean="0"/>
              <a:t>No</a:t>
            </a:r>
            <a:r>
              <a:rPr lang="de-DE" sz="1200" dirty="0" smtClean="0"/>
              <a:t>. 634149; </a:t>
            </a:r>
            <a:r>
              <a:rPr lang="de-DE" sz="1200" dirty="0" err="1" smtClean="0"/>
              <a:t>Deliverable</a:t>
            </a:r>
            <a:r>
              <a:rPr lang="de-DE" sz="1200" dirty="0" smtClean="0"/>
              <a:t> D7.4</a:t>
            </a:r>
            <a:endParaRPr lang="de-DE" sz="1200" dirty="0"/>
          </a:p>
        </p:txBody>
      </p:sp>
    </p:spTree>
    <p:extLst>
      <p:ext uri="{BB962C8B-B14F-4D97-AF65-F5344CB8AC3E}">
        <p14:creationId xmlns:p14="http://schemas.microsoft.com/office/powerpoint/2010/main" val="3286091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Proposal Test Track Scenarios „Urban“</a:t>
            </a:r>
            <a:endParaRPr lang="en-US" dirty="0"/>
          </a:p>
        </p:txBody>
      </p:sp>
      <p:sp>
        <p:nvSpPr>
          <p:cNvPr id="3" name="Inhaltsplatzhalter 2"/>
          <p:cNvSpPr>
            <a:spLocks noGrp="1"/>
          </p:cNvSpPr>
          <p:nvPr>
            <p:ph idx="1"/>
          </p:nvPr>
        </p:nvSpPr>
        <p:spPr>
          <a:xfrm>
            <a:off x="838200" y="4898570"/>
            <a:ext cx="7921625" cy="1604963"/>
          </a:xfrm>
          <a:solidFill>
            <a:schemeClr val="bg1">
              <a:lumMod val="85000"/>
            </a:schemeClr>
          </a:solidFill>
        </p:spPr>
        <p:txBody>
          <a:bodyPr>
            <a:normAutofit/>
          </a:bodyPr>
          <a:lstStyle/>
          <a:p>
            <a:pPr marL="0" indent="0">
              <a:buNone/>
            </a:pPr>
            <a:r>
              <a:rPr lang="en-US" sz="1300" b="1" dirty="0">
                <a:sym typeface="Wingdings" panose="05000000000000000000" pitchFamily="2" charset="2"/>
              </a:rPr>
              <a:t>Justification:</a:t>
            </a:r>
          </a:p>
          <a:p>
            <a:pPr marL="0" indent="0">
              <a:buNone/>
            </a:pPr>
            <a:r>
              <a:rPr lang="en-US" sz="1300" dirty="0"/>
              <a:t>Criteria 1: Technical difficulty/complexity for the system to detect/manage the situation</a:t>
            </a:r>
          </a:p>
          <a:p>
            <a:pPr lvl="1">
              <a:buFontTx/>
              <a:buChar char="-"/>
            </a:pPr>
            <a:r>
              <a:rPr lang="en-US" sz="1300" dirty="0" smtClean="0">
                <a:sym typeface="Wingdings" panose="05000000000000000000" pitchFamily="2" charset="2"/>
              </a:rPr>
              <a:t>Dynamic </a:t>
            </a:r>
            <a:r>
              <a:rPr lang="en-US" sz="1300" dirty="0">
                <a:sym typeface="Wingdings" panose="05000000000000000000" pitchFamily="2" charset="2"/>
              </a:rPr>
              <a:t>obstacle test including obstruction of the pedestrian </a:t>
            </a:r>
            <a:r>
              <a:rPr lang="en-US" sz="1300" dirty="0" smtClean="0">
                <a:sym typeface="Wingdings" panose="05000000000000000000" pitchFamily="2" charset="2"/>
              </a:rPr>
              <a:t>(child) </a:t>
            </a:r>
            <a:r>
              <a:rPr lang="en-US" sz="1300" dirty="0">
                <a:sym typeface="Wingdings" panose="05000000000000000000" pitchFamily="2" charset="2"/>
              </a:rPr>
              <a:t>dummy by other </a:t>
            </a:r>
            <a:r>
              <a:rPr lang="en-US" sz="1300" dirty="0" smtClean="0">
                <a:sym typeface="Wingdings" panose="05000000000000000000" pitchFamily="2" charset="2"/>
              </a:rPr>
              <a:t>vehicles/objects </a:t>
            </a:r>
            <a:r>
              <a:rPr lang="en-US" sz="1300" dirty="0">
                <a:sym typeface="Wingdings" panose="05000000000000000000" pitchFamily="2" charset="2"/>
              </a:rPr>
              <a:t>on the side of the </a:t>
            </a:r>
            <a:r>
              <a:rPr lang="en-US" sz="1300" dirty="0" smtClean="0">
                <a:sym typeface="Wingdings" panose="05000000000000000000" pitchFamily="2" charset="2"/>
              </a:rPr>
              <a:t>road is </a:t>
            </a:r>
            <a:r>
              <a:rPr lang="en-US" sz="1300" dirty="0" smtClean="0">
                <a:latin typeface="Calibri" panose="020F0502020204030204" pitchFamily="34" charset="0"/>
              </a:rPr>
              <a:t>difficult </a:t>
            </a:r>
            <a:r>
              <a:rPr lang="en-US" sz="1300" dirty="0">
                <a:latin typeface="Calibri" panose="020F0502020204030204" pitchFamily="34" charset="0"/>
              </a:rPr>
              <a:t>to predict/sense; high differential speeds </a:t>
            </a:r>
          </a:p>
          <a:p>
            <a:pPr marL="0" indent="0">
              <a:spcBef>
                <a:spcPts val="1200"/>
              </a:spcBef>
              <a:buNone/>
            </a:pPr>
            <a:r>
              <a:rPr lang="en-US" sz="1300" dirty="0" smtClean="0">
                <a:sym typeface="Wingdings" panose="05000000000000000000" pitchFamily="2" charset="2"/>
              </a:rPr>
              <a:t>Criteria </a:t>
            </a:r>
            <a:r>
              <a:rPr lang="en-US" sz="1300" dirty="0">
                <a:sym typeface="Wingdings" panose="05000000000000000000" pitchFamily="2" charset="2"/>
              </a:rPr>
              <a:t>2: Injury/crash severity</a:t>
            </a:r>
          </a:p>
          <a:p>
            <a:pPr lvl="1">
              <a:buFontTx/>
              <a:buChar char="-"/>
            </a:pPr>
            <a:r>
              <a:rPr lang="en-US" sz="1300" dirty="0">
                <a:sym typeface="Wingdings" panose="05000000000000000000" pitchFamily="2" charset="2"/>
              </a:rPr>
              <a:t>High severity for an unprotected pedestrian if the vehicle does not safely </a:t>
            </a:r>
            <a:r>
              <a:rPr lang="en-US" sz="1300" dirty="0" smtClean="0">
                <a:sym typeface="Wingdings" panose="05000000000000000000" pitchFamily="2" charset="2"/>
              </a:rPr>
              <a:t>stop</a:t>
            </a:r>
          </a:p>
        </p:txBody>
      </p:sp>
      <p:sp>
        <p:nvSpPr>
          <p:cNvPr id="6" name="Inhaltsplatzhalter 3"/>
          <p:cNvSpPr txBox="1">
            <a:spLocks/>
          </p:cNvSpPr>
          <p:nvPr/>
        </p:nvSpPr>
        <p:spPr>
          <a:xfrm>
            <a:off x="3039622" y="1813486"/>
            <a:ext cx="5720204" cy="2861151"/>
          </a:xfrm>
          <a:prstGeom prst="rect">
            <a:avLst/>
          </a:prstGeom>
          <a:solidFill>
            <a:srgbClr val="9E9E9E">
              <a:alpha val="20000"/>
            </a:srgbClr>
          </a:solidFill>
        </p:spPr>
        <p:txBody>
          <a:bodyPr vert="horz" lIns="108000" tIns="108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marL="0" marR="0" lvl="0" indent="0" algn="l" defTabSz="914271" rtl="0" eaLnBrk="1" fontAlgn="auto" latinLnBrk="0" hangingPunct="1">
              <a:lnSpc>
                <a:spcPct val="108000"/>
              </a:lnSpc>
              <a:spcBef>
                <a:spcPts val="0"/>
              </a:spcBef>
              <a:spcAft>
                <a:spcPts val="0"/>
              </a:spcAft>
              <a:buClrTx/>
              <a:buSzTx/>
              <a:buFont typeface="+mj-lt"/>
              <a:buNone/>
              <a:tabLst/>
              <a:defRPr/>
            </a:pPr>
            <a:r>
              <a:rPr kumimoji="0" lang="en-US" sz="1300" b="1" i="0" u="none" strike="noStrike" kern="1200" cap="none" spc="0" normalizeH="0" baseline="0" dirty="0" smtClean="0">
                <a:ln>
                  <a:noFill/>
                </a:ln>
                <a:effectLst/>
                <a:uLnTx/>
                <a:uFillTx/>
                <a:latin typeface="Calibri" panose="020F0502020204030204" pitchFamily="34" charset="0"/>
              </a:rPr>
              <a:t>2.2</a:t>
            </a:r>
            <a:r>
              <a:rPr kumimoji="0" lang="en-US" sz="1300" b="1" i="0" u="none" strike="noStrike" kern="1200" cap="none" spc="0" normalizeH="0" dirty="0" smtClean="0">
                <a:ln>
                  <a:noFill/>
                </a:ln>
                <a:effectLst/>
                <a:uLnTx/>
                <a:uFillTx/>
                <a:latin typeface="Calibri" panose="020F0502020204030204" pitchFamily="34" charset="0"/>
              </a:rPr>
              <a:t> Obstructed </a:t>
            </a:r>
            <a:r>
              <a:rPr kumimoji="0" lang="en-US" sz="1300" b="1" i="0" u="none" strike="noStrike" kern="1200" cap="none" spc="0" normalizeH="0" baseline="0" dirty="0" smtClean="0">
                <a:ln>
                  <a:noFill/>
                </a:ln>
                <a:effectLst/>
                <a:uLnTx/>
                <a:uFillTx/>
                <a:latin typeface="Calibri" panose="020F0502020204030204" pitchFamily="34" charset="0"/>
              </a:rPr>
              <a:t>Pedestrian crossing (without traffic lights, without pedestrian walkway)</a:t>
            </a:r>
            <a:endParaRPr kumimoji="0" lang="en-US" sz="1300" b="1" i="0" u="sng" strike="noStrike" kern="1200" cap="none" spc="0" normalizeH="0" baseline="0" dirty="0" smtClean="0">
              <a:ln>
                <a:noFill/>
              </a:ln>
              <a:effectLst/>
              <a:uLnTx/>
              <a:uFillTx/>
              <a:latin typeface="Calibri" panose="020F0502020204030204" pitchFamily="34" charset="0"/>
            </a:endParaRPr>
          </a:p>
          <a:p>
            <a:pPr marL="0" marR="0" lvl="0" indent="0" algn="l" defTabSz="914271" rtl="0" eaLnBrk="1" fontAlgn="auto" latinLnBrk="0" hangingPunct="1">
              <a:lnSpc>
                <a:spcPct val="108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latin typeface="Calibri" panose="020F0502020204030204" pitchFamily="34" charset="0"/>
              </a:rPr>
              <a:t>Situation: </a:t>
            </a:r>
            <a:r>
              <a:rPr kumimoji="0" lang="en-US" sz="1300" b="0" i="0" u="none" strike="noStrike" kern="1200" cap="none" spc="0" normalizeH="0" baseline="0" noProof="0" dirty="0" smtClean="0">
                <a:ln>
                  <a:noFill/>
                </a:ln>
                <a:effectLst/>
                <a:uLnTx/>
                <a:uFillTx/>
                <a:latin typeface="Calibri" panose="020F0502020204030204" pitchFamily="34" charset="0"/>
              </a:rPr>
              <a:t>The </a:t>
            </a:r>
            <a:r>
              <a:rPr lang="en-US" sz="1300" dirty="0" smtClean="0">
                <a:latin typeface="Calibri" panose="020F0502020204030204" pitchFamily="34" charset="0"/>
              </a:rPr>
              <a:t>vehicle</a:t>
            </a:r>
            <a:r>
              <a:rPr kumimoji="0" lang="en-US" sz="1300" b="0" i="0" u="none" strike="noStrike" kern="1200" cap="none" spc="0" normalizeH="0" baseline="0" noProof="0" dirty="0" smtClean="0">
                <a:ln>
                  <a:noFill/>
                </a:ln>
                <a:effectLst/>
                <a:uLnTx/>
                <a:uFillTx/>
                <a:latin typeface="Calibri" panose="020F0502020204030204" pitchFamily="34" charset="0"/>
              </a:rPr>
              <a:t> follows in autonomous mode the ego-lane and approaches a </a:t>
            </a:r>
            <a:r>
              <a:rPr lang="en-US" sz="1300" dirty="0" smtClean="0">
                <a:latin typeface="Calibri" panose="020F0502020204030204" pitchFamily="34" charset="0"/>
              </a:rPr>
              <a:t>gap after parked vehicles, where an obstructed </a:t>
            </a:r>
            <a:r>
              <a:rPr kumimoji="0" lang="en-US" sz="1300" b="0" i="0" u="none" strike="noStrike" kern="1200" cap="none" spc="0" normalizeH="0" baseline="0" noProof="0" dirty="0" smtClean="0">
                <a:ln>
                  <a:noFill/>
                </a:ln>
                <a:effectLst/>
                <a:uLnTx/>
                <a:uFillTx/>
                <a:latin typeface="Calibri" panose="020F0502020204030204" pitchFamily="34" charset="0"/>
              </a:rPr>
              <a:t>pedestrian passes the </a:t>
            </a:r>
            <a:r>
              <a:rPr lang="en-US" sz="1300" dirty="0" smtClean="0">
                <a:latin typeface="Calibri" panose="020F0502020204030204" pitchFamily="34" charset="0"/>
              </a:rPr>
              <a:t>street. </a:t>
            </a:r>
          </a:p>
          <a:p>
            <a:pPr lvl="0">
              <a:spcBef>
                <a:spcPts val="600"/>
              </a:spcBef>
              <a:spcAft>
                <a:spcPts val="0"/>
              </a:spcAft>
              <a:defRPr/>
            </a:pPr>
            <a:r>
              <a:rPr lang="en-US" sz="1300" u="sng" dirty="0" smtClean="0">
                <a:latin typeface="Calibri" panose="020F0502020204030204" pitchFamily="34" charset="0"/>
              </a:rPr>
              <a:t>Expected Behavior: </a:t>
            </a:r>
            <a:r>
              <a:rPr kumimoji="0" lang="en-US" sz="1300" b="0" i="0" u="none" strike="noStrike" kern="1200" cap="none" spc="0" normalizeH="0" baseline="0" noProof="0" dirty="0" smtClean="0">
                <a:ln>
                  <a:noFill/>
                </a:ln>
                <a:effectLst/>
                <a:uLnTx/>
                <a:uFillTx/>
                <a:latin typeface="Calibri" panose="020F0502020204030204" pitchFamily="34" charset="0"/>
              </a:rPr>
              <a:t>The </a:t>
            </a:r>
            <a:r>
              <a:rPr lang="en-US" sz="1300" noProof="0" dirty="0" smtClean="0">
                <a:latin typeface="Calibri" panose="020F0502020204030204" pitchFamily="34" charset="0"/>
              </a:rPr>
              <a:t>vehicle</a:t>
            </a:r>
            <a:r>
              <a:rPr lang="en-US" sz="1300" dirty="0" smtClean="0">
                <a:latin typeface="Calibri" panose="020F0502020204030204" pitchFamily="34" charset="0"/>
              </a:rPr>
              <a:t> shall</a:t>
            </a:r>
            <a:r>
              <a:rPr kumimoji="0" lang="en-US" sz="1300" b="0" i="0" u="none" strike="noStrike" kern="1200" cap="none" spc="0" normalizeH="0" baseline="0" noProof="0" dirty="0" smtClean="0">
                <a:ln>
                  <a:noFill/>
                </a:ln>
                <a:effectLst/>
                <a:uLnTx/>
                <a:uFillTx/>
                <a:latin typeface="Calibri" panose="020F0502020204030204" pitchFamily="34" charset="0"/>
              </a:rPr>
              <a:t> stop in a safe manner in order to avoid the collision. The </a:t>
            </a:r>
            <a:r>
              <a:rPr lang="en-US" sz="1300" dirty="0" smtClean="0">
                <a:latin typeface="Calibri" panose="020F0502020204030204" pitchFamily="34" charset="0"/>
              </a:rPr>
              <a:t>vehicle</a:t>
            </a:r>
            <a:r>
              <a:rPr kumimoji="0" lang="en-US" sz="1300" b="0" i="0" u="none" strike="noStrike" kern="1200" cap="none" spc="0" normalizeH="0" baseline="0" noProof="0" dirty="0" smtClean="0">
                <a:ln>
                  <a:noFill/>
                </a:ln>
                <a:effectLst/>
                <a:uLnTx/>
                <a:uFillTx/>
                <a:latin typeface="Calibri" panose="020F0502020204030204" pitchFamily="34" charset="0"/>
              </a:rPr>
              <a:t> can continue the drive, when </a:t>
            </a:r>
            <a:r>
              <a:rPr kumimoji="0" lang="en-US" sz="1300" b="0" i="0" u="none" strike="noStrike" kern="1200" cap="none" spc="0" normalizeH="0" noProof="0" dirty="0" smtClean="0">
                <a:ln>
                  <a:noFill/>
                </a:ln>
                <a:effectLst/>
                <a:uLnTx/>
                <a:uFillTx/>
                <a:latin typeface="Calibri" panose="020F0502020204030204" pitchFamily="34" charset="0"/>
              </a:rPr>
              <a:t>the driving path is clear.</a:t>
            </a:r>
            <a:r>
              <a:rPr kumimoji="0" lang="en-US" sz="1300" b="0" i="0" u="none" strike="noStrike" kern="1200" cap="none" spc="0" normalizeH="0" baseline="0" noProof="0" dirty="0" smtClean="0">
                <a:ln>
                  <a:noFill/>
                </a:ln>
                <a:effectLst/>
                <a:uLnTx/>
                <a:uFillTx/>
                <a:latin typeface="Calibri" panose="020F0502020204030204" pitchFamily="34" charset="0"/>
              </a:rPr>
              <a:t> </a:t>
            </a:r>
            <a:endParaRPr lang="en-US" sz="1300" u="sng" dirty="0" smtClean="0">
              <a:latin typeface="Calibri" panose="020F0502020204030204" pitchFamily="34" charset="0"/>
            </a:endParaRPr>
          </a:p>
          <a:p>
            <a:pPr>
              <a:lnSpc>
                <a:spcPct val="108000"/>
              </a:lnSpc>
              <a:spcBef>
                <a:spcPts val="600"/>
              </a:spcBef>
              <a:spcAft>
                <a:spcPts val="0"/>
              </a:spcAft>
              <a:defRPr/>
            </a:pPr>
            <a:r>
              <a:rPr lang="en-US" sz="1300" u="sng" dirty="0" smtClean="0">
                <a:latin typeface="Calibri" panose="020F0502020204030204" pitchFamily="34" charset="0"/>
              </a:rPr>
              <a:t>Initial Condition: </a:t>
            </a:r>
            <a:r>
              <a:rPr lang="en-US" sz="1300" dirty="0" smtClean="0">
                <a:latin typeface="Calibri" panose="020F0502020204030204" pitchFamily="34" charset="0"/>
              </a:rPr>
              <a:t>The vehicle follows the ego-lane and is heading towards an obstructed pedestrian behind parked vehicles. </a:t>
            </a:r>
          </a:p>
          <a:p>
            <a:pPr>
              <a:lnSpc>
                <a:spcPct val="100000"/>
              </a:lnSpc>
              <a:spcBef>
                <a:spcPts val="600"/>
              </a:spcBef>
              <a:spcAft>
                <a:spcPts val="0"/>
              </a:spcAft>
              <a:defRPr/>
            </a:pPr>
            <a:r>
              <a:rPr lang="en-US" sz="1300" u="sng" dirty="0" smtClean="0">
                <a:latin typeface="Calibri" panose="020F0502020204030204" pitchFamily="34" charset="0"/>
              </a:rPr>
              <a:t>Final Condition: </a:t>
            </a:r>
            <a:r>
              <a:rPr lang="en-US" sz="1300" dirty="0" smtClean="0">
                <a:latin typeface="Calibri" panose="020F0502020204030204" pitchFamily="34" charset="0"/>
              </a:rPr>
              <a:t>The vehicle continues its drive without violating traffic rules as well as safety and comfort criteria.</a:t>
            </a:r>
            <a:endParaRPr lang="en-US" sz="1300" dirty="0">
              <a:latin typeface="Calibri" panose="020F0502020204030204" pitchFamily="34" charset="0"/>
            </a:endParaRPr>
          </a:p>
        </p:txBody>
      </p:sp>
      <p:pic>
        <p:nvPicPr>
          <p:cNvPr id="7" name="Grafik 6"/>
          <p:cNvPicPr>
            <a:picLocks noChangeAspect="1"/>
          </p:cNvPicPr>
          <p:nvPr/>
        </p:nvPicPr>
        <p:blipFill>
          <a:blip r:embed="rId3"/>
          <a:stretch>
            <a:fillRect/>
          </a:stretch>
        </p:blipFill>
        <p:spPr>
          <a:xfrm>
            <a:off x="838200" y="1813487"/>
            <a:ext cx="2186405" cy="2182176"/>
          </a:xfrm>
          <a:prstGeom prst="rect">
            <a:avLst/>
          </a:prstGeom>
        </p:spPr>
      </p:pic>
      <p:sp>
        <p:nvSpPr>
          <p:cNvPr id="8" name="Inhaltsplatzhalter 3"/>
          <p:cNvSpPr txBox="1">
            <a:spLocks/>
          </p:cNvSpPr>
          <p:nvPr/>
        </p:nvSpPr>
        <p:spPr>
          <a:xfrm>
            <a:off x="8910732" y="1813488"/>
            <a:ext cx="3116425" cy="4690045"/>
          </a:xfrm>
          <a:prstGeom prst="rect">
            <a:avLst/>
          </a:prstGeom>
          <a:solidFill>
            <a:srgbClr val="9E9E9E">
              <a:alpha val="20000"/>
            </a:srgbClr>
          </a:solidFill>
        </p:spPr>
        <p:txBody>
          <a:bodyPr vert="horz" lIns="108000" tIns="72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a:spcAft>
                <a:spcPts val="0"/>
              </a:spcAft>
              <a:defRPr/>
            </a:pPr>
            <a:r>
              <a:rPr lang="en-US" sz="1300" b="1" dirty="0" smtClean="0">
                <a:latin typeface="Calibri" panose="020F0502020204030204" pitchFamily="34" charset="0"/>
              </a:rPr>
              <a:t>Excerpt Parameters Test Procedure</a:t>
            </a:r>
            <a:endParaRPr lang="en-US" sz="1300" b="1" dirty="0">
              <a:latin typeface="Calibri" panose="020F0502020204030204" pitchFamily="34" charset="0"/>
            </a:endParaRPr>
          </a:p>
          <a:p>
            <a:pPr lvl="0">
              <a:spcBef>
                <a:spcPts val="600"/>
              </a:spcBef>
              <a:spcAft>
                <a:spcPts val="0"/>
              </a:spcAft>
              <a:defRPr/>
            </a:pPr>
            <a:r>
              <a:rPr lang="en-US" sz="1300" b="1" u="sng" dirty="0" smtClean="0">
                <a:latin typeface="Calibri" panose="020F0502020204030204" pitchFamily="34" charset="0"/>
              </a:rPr>
              <a:t>OICA </a:t>
            </a:r>
            <a:r>
              <a:rPr lang="en-US" sz="1300" b="1" u="sng" dirty="0">
                <a:latin typeface="Calibri" panose="020F0502020204030204" pitchFamily="34" charset="0"/>
              </a:rPr>
              <a:t>p</a:t>
            </a:r>
            <a:r>
              <a:rPr lang="en-US" sz="1300" b="1" u="sng" dirty="0" smtClean="0">
                <a:latin typeface="Calibri" panose="020F0502020204030204" pitchFamily="34" charset="0"/>
              </a:rPr>
              <a:t>roposal: </a:t>
            </a:r>
          </a:p>
          <a:p>
            <a:pPr lvl="0">
              <a:spcBef>
                <a:spcPts val="600"/>
              </a:spcBef>
              <a:spcAft>
                <a:spcPts val="0"/>
              </a:spcAft>
              <a:defRPr/>
            </a:pPr>
            <a:r>
              <a:rPr lang="en-US" sz="1300" dirty="0" smtClean="0">
                <a:latin typeface="Calibri" panose="020F0502020204030204" pitchFamily="34" charset="0"/>
              </a:rPr>
              <a:t>Use established </a:t>
            </a:r>
            <a:r>
              <a:rPr lang="en-US" sz="1300" dirty="0" err="1" smtClean="0">
                <a:latin typeface="Calibri" panose="020F0502020204030204" pitchFamily="34" charset="0"/>
              </a:rPr>
              <a:t>EuroNCAP</a:t>
            </a:r>
            <a:r>
              <a:rPr lang="en-US" sz="1300" dirty="0" smtClean="0">
                <a:latin typeface="Calibri" panose="020F0502020204030204" pitchFamily="34" charset="0"/>
              </a:rPr>
              <a:t> maneuver CPNC-50 scenario (running child from nearside from obstruction vehicles (</a:t>
            </a:r>
            <a:r>
              <a:rPr lang="en-US" sz="1300" i="1" dirty="0" smtClean="0">
                <a:latin typeface="Calibri" panose="020F0502020204030204" pitchFamily="34" charset="0"/>
              </a:rPr>
              <a:t>see Test Protocol AEB VRU systems, Version 2.0.2, November 2017</a:t>
            </a:r>
            <a:r>
              <a:rPr lang="en-US" sz="1300" dirty="0" smtClean="0">
                <a:latin typeface="Calibri" panose="020F0502020204030204" pitchFamily="34" charset="0"/>
              </a:rPr>
              <a:t>)</a:t>
            </a:r>
          </a:p>
          <a:p>
            <a:pPr lvl="0">
              <a:spcBef>
                <a:spcPts val="600"/>
              </a:spcBef>
              <a:spcAft>
                <a:spcPts val="0"/>
              </a:spcAft>
              <a:defRPr/>
            </a:pPr>
            <a:r>
              <a:rPr lang="en-US" sz="1300" dirty="0" smtClean="0">
                <a:latin typeface="Calibri" panose="020F0502020204030204" pitchFamily="34" charset="0"/>
              </a:rPr>
              <a:t>A test protocol with all parameters is already available. A carry-over to automated driving is possible with the only deviation that the ego vehicle speed would not be constant throughout the scenario and therefore the pedestrian target’s trajectory needs to be synchronized with the Ego vehicle speed (the automated driving system can automatically reduce speed in the particular driving situation). </a:t>
            </a:r>
          </a:p>
          <a:p>
            <a:pPr lvl="0">
              <a:spcBef>
                <a:spcPts val="600"/>
              </a:spcBef>
              <a:spcAft>
                <a:spcPts val="0"/>
              </a:spcAft>
              <a:defRPr/>
            </a:pPr>
            <a:r>
              <a:rPr lang="en-US" sz="1300" b="1" dirty="0" smtClean="0">
                <a:latin typeface="Calibri" panose="020F0502020204030204" pitchFamily="34" charset="0"/>
                <a:sym typeface="Wingdings" panose="05000000000000000000" pitchFamily="2" charset="2"/>
              </a:rPr>
              <a:t>Child pedestrian target: </a:t>
            </a:r>
            <a:r>
              <a:rPr lang="en-US" sz="1300" dirty="0" smtClean="0">
                <a:latin typeface="Calibri" panose="020F0502020204030204" pitchFamily="34" charset="0"/>
                <a:sym typeface="Wingdings" panose="05000000000000000000" pitchFamily="2" charset="2"/>
              </a:rPr>
              <a:t>Specified by NCAP, speed 5 </a:t>
            </a:r>
            <a:r>
              <a:rPr lang="en-US" sz="1300" dirty="0" err="1" smtClean="0">
                <a:latin typeface="Calibri" panose="020F0502020204030204" pitchFamily="34" charset="0"/>
                <a:sym typeface="Wingdings" panose="05000000000000000000" pitchFamily="2" charset="2"/>
              </a:rPr>
              <a:t>kph</a:t>
            </a:r>
            <a:r>
              <a:rPr lang="en-US" sz="1300" dirty="0" smtClean="0">
                <a:latin typeface="Calibri" panose="020F0502020204030204" pitchFamily="34" charset="0"/>
                <a:sym typeface="Wingdings" panose="05000000000000000000" pitchFamily="2" charset="2"/>
              </a:rPr>
              <a:t>, synchronized trajectory depending on Ego vehicle trajectory</a:t>
            </a:r>
          </a:p>
          <a:p>
            <a:pPr lvl="0">
              <a:spcBef>
                <a:spcPts val="600"/>
              </a:spcBef>
              <a:spcAft>
                <a:spcPts val="0"/>
              </a:spcAft>
              <a:defRPr/>
            </a:pPr>
            <a:endParaRPr lang="en-US" sz="1300" noProof="0" dirty="0" smtClean="0">
              <a:solidFill>
                <a:srgbClr val="0070C0"/>
              </a:solidFill>
              <a:latin typeface="Calibri" panose="020F0502020204030204" pitchFamily="34" charset="0"/>
            </a:endParaRPr>
          </a:p>
          <a:p>
            <a:pPr lvl="0">
              <a:spcBef>
                <a:spcPts val="600"/>
              </a:spcBef>
              <a:spcAft>
                <a:spcPts val="0"/>
              </a:spcAft>
              <a:defRPr/>
            </a:pPr>
            <a:endParaRPr kumimoji="0" lang="en-US" sz="1400" i="0" strike="noStrike" kern="1200" cap="none" spc="0" normalizeH="0" noProof="0" dirty="0" smtClean="0">
              <a:ln>
                <a:noFill/>
              </a:ln>
              <a:effectLst/>
              <a:uLnTx/>
              <a:uFillTx/>
              <a:latin typeface="Calibri" panose="020F0502020204030204" pitchFamily="34" charset="0"/>
            </a:endParaRPr>
          </a:p>
          <a:p>
            <a:pPr>
              <a:spcAft>
                <a:spcPts val="0"/>
              </a:spcAft>
              <a:defRPr/>
            </a:pPr>
            <a:endParaRPr lang="en-US" sz="1400" b="1" dirty="0" smtClean="0">
              <a:latin typeface="Calibri" panose="020F0502020204030204" pitchFamily="34" charset="0"/>
            </a:endParaRPr>
          </a:p>
        </p:txBody>
      </p:sp>
    </p:spTree>
    <p:extLst>
      <p:ext uri="{BB962C8B-B14F-4D97-AF65-F5344CB8AC3E}">
        <p14:creationId xmlns:p14="http://schemas.microsoft.com/office/powerpoint/2010/main" val="379631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Proposal Test Track Scenarios „Urban“</a:t>
            </a:r>
            <a:endParaRPr lang="en-US" dirty="0"/>
          </a:p>
        </p:txBody>
      </p:sp>
      <p:sp>
        <p:nvSpPr>
          <p:cNvPr id="3" name="Inhaltsplatzhalter 2"/>
          <p:cNvSpPr>
            <a:spLocks noGrp="1"/>
          </p:cNvSpPr>
          <p:nvPr>
            <p:ph idx="1"/>
          </p:nvPr>
        </p:nvSpPr>
        <p:spPr>
          <a:xfrm>
            <a:off x="838200" y="5237273"/>
            <a:ext cx="7921625" cy="1471543"/>
          </a:xfrm>
          <a:solidFill>
            <a:schemeClr val="bg1">
              <a:lumMod val="85000"/>
            </a:schemeClr>
          </a:solidFill>
        </p:spPr>
        <p:txBody>
          <a:bodyPr>
            <a:normAutofit fontScale="92500" lnSpcReduction="20000"/>
          </a:bodyPr>
          <a:lstStyle/>
          <a:p>
            <a:pPr marL="0" indent="0">
              <a:buNone/>
            </a:pPr>
            <a:r>
              <a:rPr lang="en-US" sz="1400" b="1" dirty="0">
                <a:sym typeface="Wingdings" panose="05000000000000000000" pitchFamily="2" charset="2"/>
              </a:rPr>
              <a:t>Justification:</a:t>
            </a:r>
          </a:p>
          <a:p>
            <a:pPr marL="0" indent="0">
              <a:buNone/>
            </a:pPr>
            <a:r>
              <a:rPr lang="en-US" sz="1400" dirty="0"/>
              <a:t>Criteria 1: Technical difficulty/complexity for the system to detect/manage the situation</a:t>
            </a:r>
          </a:p>
          <a:p>
            <a:pPr lvl="1">
              <a:buFontTx/>
              <a:buChar char="-"/>
            </a:pPr>
            <a:r>
              <a:rPr lang="en-US" sz="1400" dirty="0">
                <a:sym typeface="Wingdings" panose="05000000000000000000" pitchFamily="2" charset="2"/>
              </a:rPr>
              <a:t>Path of the cyclist that has a certain (parallel) distance to the road is difficult to predict/detect, relatively high differential speeds   </a:t>
            </a:r>
          </a:p>
          <a:p>
            <a:pPr marL="0" indent="0">
              <a:spcBef>
                <a:spcPts val="1200"/>
              </a:spcBef>
              <a:buNone/>
            </a:pPr>
            <a:r>
              <a:rPr lang="en-US" sz="1400" dirty="0">
                <a:sym typeface="Wingdings" panose="05000000000000000000" pitchFamily="2" charset="2"/>
              </a:rPr>
              <a:t>Criteria 2: Injury/crash severity</a:t>
            </a:r>
          </a:p>
          <a:p>
            <a:pPr lvl="1">
              <a:buFontTx/>
              <a:buChar char="-"/>
            </a:pPr>
            <a:r>
              <a:rPr lang="en-US" sz="1400" dirty="0">
                <a:sym typeface="Wingdings" panose="05000000000000000000" pitchFamily="2" charset="2"/>
              </a:rPr>
              <a:t>High severity for </a:t>
            </a:r>
            <a:r>
              <a:rPr lang="en-US" sz="1400" dirty="0" smtClean="0">
                <a:sym typeface="Wingdings" panose="05000000000000000000" pitchFamily="2" charset="2"/>
              </a:rPr>
              <a:t>a protected/unprotected cyclist </a:t>
            </a:r>
            <a:r>
              <a:rPr lang="en-US" sz="1400" dirty="0">
                <a:sym typeface="Wingdings" panose="05000000000000000000" pitchFamily="2" charset="2"/>
              </a:rPr>
              <a:t>if the vehicle does not safely stop before making the </a:t>
            </a:r>
            <a:r>
              <a:rPr lang="en-US" sz="1400" dirty="0" smtClean="0">
                <a:sym typeface="Wingdings" panose="05000000000000000000" pitchFamily="2" charset="2"/>
              </a:rPr>
              <a:t>right turn</a:t>
            </a:r>
            <a:endParaRPr lang="en-US" dirty="0" smtClean="0">
              <a:sym typeface="Wingdings" panose="05000000000000000000" pitchFamily="2" charset="2"/>
            </a:endParaRPr>
          </a:p>
        </p:txBody>
      </p:sp>
      <p:sp>
        <p:nvSpPr>
          <p:cNvPr id="6" name="Inhaltsplatzhalter 3"/>
          <p:cNvSpPr txBox="1">
            <a:spLocks/>
          </p:cNvSpPr>
          <p:nvPr/>
        </p:nvSpPr>
        <p:spPr>
          <a:xfrm>
            <a:off x="2995806" y="1792929"/>
            <a:ext cx="5764019" cy="3226940"/>
          </a:xfrm>
          <a:prstGeom prst="rect">
            <a:avLst/>
          </a:prstGeom>
          <a:solidFill>
            <a:srgbClr val="9E9E9E">
              <a:alpha val="20000"/>
            </a:srgbClr>
          </a:solidFill>
        </p:spPr>
        <p:txBody>
          <a:bodyPr vert="horz" lIns="108000" tIns="108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marL="0" marR="0" lvl="0" indent="0" algn="l" defTabSz="914271" rtl="0" eaLnBrk="1" fontAlgn="auto" latinLnBrk="0" hangingPunct="1">
              <a:lnSpc>
                <a:spcPct val="108000"/>
              </a:lnSpc>
              <a:spcBef>
                <a:spcPts val="0"/>
              </a:spcBef>
              <a:spcAft>
                <a:spcPts val="0"/>
              </a:spcAft>
              <a:buClrTx/>
              <a:buSzTx/>
              <a:buFont typeface="+mj-lt"/>
              <a:buNone/>
              <a:tabLst/>
              <a:defRPr/>
            </a:pPr>
            <a:r>
              <a:rPr kumimoji="0" lang="en-US" sz="1300" b="1" i="0" u="none" strike="noStrike" kern="1200" cap="none" spc="0" normalizeH="0" baseline="0" noProof="0" dirty="0" smtClean="0">
                <a:ln>
                  <a:noFill/>
                </a:ln>
                <a:effectLst/>
                <a:uLnTx/>
                <a:uFillTx/>
              </a:rPr>
              <a:t>2.3</a:t>
            </a:r>
            <a:r>
              <a:rPr kumimoji="0" lang="en-US" sz="1300" b="1" i="0" u="none" strike="noStrike" kern="1200" cap="none" spc="0" normalizeH="0" noProof="0" dirty="0" smtClean="0">
                <a:ln>
                  <a:noFill/>
                </a:ln>
                <a:effectLst/>
                <a:uLnTx/>
                <a:uFillTx/>
              </a:rPr>
              <a:t> </a:t>
            </a:r>
            <a:r>
              <a:rPr kumimoji="0" lang="en-US" sz="1300" b="1" i="0" u="none" strike="noStrike" kern="1200" cap="none" spc="0" normalizeH="0" baseline="0" noProof="0" dirty="0" smtClean="0">
                <a:ln>
                  <a:noFill/>
                </a:ln>
                <a:effectLst/>
                <a:uLnTx/>
                <a:uFillTx/>
              </a:rPr>
              <a:t>Cyclist test in combination with right turn</a:t>
            </a:r>
            <a:endParaRPr kumimoji="0" lang="en-US" sz="1300" b="1" i="0" u="sng" strike="noStrike" kern="1200" cap="none" spc="0" normalizeH="0" baseline="0" noProof="0" dirty="0" smtClean="0">
              <a:ln>
                <a:noFill/>
              </a:ln>
              <a:effectLst/>
              <a:uLnTx/>
              <a:uFillTx/>
            </a:endParaRPr>
          </a:p>
          <a:p>
            <a:pPr marL="0" marR="0" lvl="0" indent="0" algn="l" defTabSz="914271" rtl="0" eaLnBrk="1" fontAlgn="auto" latinLnBrk="0" hangingPunct="1">
              <a:lnSpc>
                <a:spcPct val="108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rPr>
              <a:t>Situation: </a:t>
            </a:r>
            <a:r>
              <a:rPr kumimoji="0" lang="en-US" sz="1300" b="0" i="0" u="none" strike="noStrike" kern="1200" cap="none" spc="0" normalizeH="0" baseline="0" noProof="0" dirty="0" smtClean="0">
                <a:ln>
                  <a:noFill/>
                </a:ln>
                <a:effectLst/>
                <a:uLnTx/>
                <a:uFillTx/>
              </a:rPr>
              <a:t>The </a:t>
            </a:r>
            <a:r>
              <a:rPr lang="en-US" sz="1300" noProof="0" dirty="0" smtClean="0"/>
              <a:t>vehicle</a:t>
            </a:r>
            <a:r>
              <a:rPr kumimoji="0" lang="en-US" sz="1300" b="0" i="0" u="none" strike="noStrike" kern="1200" cap="none" spc="0" normalizeH="0" baseline="0" noProof="0" dirty="0" smtClean="0">
                <a:ln>
                  <a:noFill/>
                </a:ln>
                <a:effectLst/>
                <a:uLnTx/>
                <a:uFillTx/>
              </a:rPr>
              <a:t> is driving with [50 km/h] in autonomous</a:t>
            </a:r>
            <a:r>
              <a:rPr kumimoji="0" lang="en-US" sz="1300" b="0" i="0" u="none" strike="noStrike" kern="1200" cap="none" spc="0" normalizeH="0" noProof="0" dirty="0" smtClean="0">
                <a:ln>
                  <a:noFill/>
                </a:ln>
                <a:effectLst/>
                <a:uLnTx/>
                <a:uFillTx/>
              </a:rPr>
              <a:t> mode </a:t>
            </a:r>
            <a:r>
              <a:rPr kumimoji="0" lang="en-US" sz="1300" b="0" i="0" u="none" strike="noStrike" kern="1200" cap="none" spc="0" normalizeH="0" baseline="0" noProof="0" dirty="0" smtClean="0">
                <a:ln>
                  <a:noFill/>
                </a:ln>
                <a:effectLst/>
                <a:uLnTx/>
                <a:uFillTx/>
              </a:rPr>
              <a:t>on a priority road</a:t>
            </a:r>
            <a:r>
              <a:rPr kumimoji="0" lang="en-US" sz="1300" b="0" i="0" u="none" strike="noStrike" kern="1200" cap="none" spc="0" normalizeH="0" noProof="0" dirty="0" smtClean="0">
                <a:ln>
                  <a:noFill/>
                </a:ln>
                <a:effectLst/>
                <a:uLnTx/>
                <a:uFillTx/>
              </a:rPr>
              <a:t> </a:t>
            </a:r>
            <a:r>
              <a:rPr kumimoji="0" lang="en-US" sz="1300" b="0" i="0" u="none" strike="noStrike" kern="1200" cap="none" spc="0" normalizeH="0" baseline="0" noProof="0" dirty="0" smtClean="0">
                <a:ln>
                  <a:noFill/>
                </a:ln>
                <a:effectLst/>
                <a:uLnTx/>
                <a:uFillTx/>
              </a:rPr>
              <a:t>and approaches an </a:t>
            </a:r>
            <a:r>
              <a:rPr lang="en-US" sz="1300" dirty="0" smtClean="0"/>
              <a:t>intersection</a:t>
            </a:r>
            <a:r>
              <a:rPr kumimoji="0" lang="en-US" sz="1300" b="0" i="0" u="none" strike="noStrike" kern="1200" cap="none" spc="0" normalizeH="0" baseline="0" noProof="0" dirty="0" smtClean="0">
                <a:ln>
                  <a:noFill/>
                </a:ln>
                <a:effectLst/>
                <a:uLnTx/>
                <a:uFillTx/>
              </a:rPr>
              <a:t> (</a:t>
            </a:r>
            <a:r>
              <a:rPr lang="en-US" sz="1300" dirty="0" smtClean="0"/>
              <a:t>vehicle</a:t>
            </a:r>
            <a:r>
              <a:rPr kumimoji="0" lang="en-US" sz="1300" b="0" i="0" u="none" strike="noStrike" kern="1200" cap="none" spc="0" normalizeH="0" baseline="0" noProof="0" dirty="0" smtClean="0">
                <a:ln>
                  <a:noFill/>
                </a:ln>
                <a:effectLst/>
                <a:uLnTx/>
                <a:uFillTx/>
              </a:rPr>
              <a:t> has right of way</a:t>
            </a:r>
            <a:r>
              <a:rPr kumimoji="0" lang="en-US" sz="1300" b="0" i="0" u="none" strike="noStrike" kern="1200" cap="none" spc="0" normalizeH="0" noProof="0" dirty="0" smtClean="0">
                <a:ln>
                  <a:noFill/>
                </a:ln>
                <a:effectLst/>
                <a:uLnTx/>
                <a:uFillTx/>
              </a:rPr>
              <a:t> or traffic light “green”</a:t>
            </a:r>
            <a:r>
              <a:rPr kumimoji="0" lang="en-US" sz="1300" b="0" i="0" u="none" strike="noStrike" kern="1200" cap="none" spc="0" normalizeH="0" baseline="0" noProof="0" dirty="0" smtClean="0">
                <a:ln>
                  <a:noFill/>
                </a:ln>
                <a:effectLst/>
                <a:uLnTx/>
                <a:uFillTx/>
              </a:rPr>
              <a:t>) to perform a right turn. A</a:t>
            </a:r>
            <a:r>
              <a:rPr lang="en-US" sz="1300" dirty="0" smtClean="0"/>
              <a:t> cyclist </a:t>
            </a:r>
            <a:r>
              <a:rPr kumimoji="0" lang="en-US" sz="1300" b="0" i="0" u="none" strike="noStrike" kern="1200" cap="none" spc="0" normalizeH="0" baseline="0" noProof="0" dirty="0" smtClean="0">
                <a:ln>
                  <a:noFill/>
                </a:ln>
                <a:effectLst/>
                <a:uLnTx/>
                <a:uFillTx/>
              </a:rPr>
              <a:t>is driving </a:t>
            </a:r>
            <a:r>
              <a:rPr lang="en-US" sz="1300" dirty="0" smtClean="0"/>
              <a:t>with</a:t>
            </a:r>
            <a:r>
              <a:rPr kumimoji="0" lang="en-US" sz="1300" b="0" i="0" u="none" strike="noStrike" kern="1200" cap="none" spc="0" normalizeH="0" baseline="0" noProof="0" dirty="0" smtClean="0">
                <a:ln>
                  <a:noFill/>
                </a:ln>
                <a:effectLst/>
                <a:uLnTx/>
                <a:uFillTx/>
              </a:rPr>
              <a:t> [15 km/h] in the same direction using a separate bicycle lane adjacent to the priority road and wants to keep</a:t>
            </a:r>
            <a:r>
              <a:rPr kumimoji="0" lang="en-US" sz="1300" b="0" i="0" u="none" strike="noStrike" kern="1200" cap="none" spc="0" normalizeH="0" noProof="0" dirty="0" smtClean="0">
                <a:ln>
                  <a:noFill/>
                </a:ln>
                <a:effectLst/>
                <a:uLnTx/>
                <a:uFillTx/>
              </a:rPr>
              <a:t> straight on</a:t>
            </a:r>
            <a:r>
              <a:rPr kumimoji="0" lang="en-US" sz="1300" b="0" i="0" u="none" strike="noStrike" kern="1200" cap="none" spc="0" normalizeH="0" baseline="0" noProof="0" dirty="0" smtClean="0">
                <a:ln>
                  <a:noFill/>
                </a:ln>
                <a:effectLst/>
                <a:uLnTx/>
                <a:uFillTx/>
              </a:rPr>
              <a:t> across the intersection. A second bicycle is following with a [20m] gap to the first, also driving with [15km/h]. </a:t>
            </a:r>
          </a:p>
          <a:p>
            <a:pPr>
              <a:spcBef>
                <a:spcPts val="600"/>
              </a:spcBef>
              <a:spcAft>
                <a:spcPts val="0"/>
              </a:spcAft>
              <a:defRPr/>
            </a:pPr>
            <a:r>
              <a:rPr lang="en-US" sz="1300" u="sng" dirty="0" smtClean="0"/>
              <a:t>Expected Behavior:</a:t>
            </a:r>
            <a:r>
              <a:rPr lang="en-US" sz="1300" dirty="0" smtClean="0"/>
              <a:t> The vehicle should automatically activate the right direction indicator when slowing down, first stop and let the first bicycle pass and then use the gap between the first and the second cyclist in order to turn right.</a:t>
            </a:r>
            <a:endParaRPr kumimoji="0" lang="en-US" sz="1300" b="0" i="0" u="sng" strike="noStrike" kern="1200" cap="none" spc="0" normalizeH="0" baseline="0" noProof="0" dirty="0" smtClean="0">
              <a:ln>
                <a:noFill/>
              </a:ln>
              <a:effectLst/>
              <a:uLnTx/>
              <a:uFillTx/>
            </a:endParaRPr>
          </a:p>
          <a:p>
            <a:pPr marL="0" marR="0" lvl="0" indent="0" algn="l" defTabSz="914271" rtl="0" eaLnBrk="1" fontAlgn="auto" latinLnBrk="0" hangingPunct="1">
              <a:lnSpc>
                <a:spcPct val="108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rPr>
              <a:t>Initial Condition: </a:t>
            </a:r>
            <a:r>
              <a:rPr kumimoji="0" lang="en-US" sz="1300" b="0" i="0" u="none" strike="noStrike" kern="1200" cap="none" spc="0" normalizeH="0" baseline="0" noProof="0" dirty="0" smtClean="0">
                <a:ln>
                  <a:noFill/>
                </a:ln>
                <a:effectLst/>
                <a:uLnTx/>
                <a:uFillTx/>
              </a:rPr>
              <a:t>The </a:t>
            </a:r>
            <a:r>
              <a:rPr lang="en-US" sz="1300" noProof="0" dirty="0" smtClean="0"/>
              <a:t>vehicle</a:t>
            </a:r>
            <a:r>
              <a:rPr kumimoji="0" lang="en-US" sz="1300" b="0" i="0" u="none" strike="noStrike" kern="1200" cap="none" spc="0" normalizeH="0" baseline="0" noProof="0" dirty="0" smtClean="0">
                <a:ln>
                  <a:noFill/>
                </a:ln>
                <a:effectLst/>
                <a:uLnTx/>
                <a:uFillTx/>
              </a:rPr>
              <a:t> follows the ego-lane.</a:t>
            </a:r>
          </a:p>
          <a:p>
            <a:pPr marL="0" marR="0" lvl="0" indent="0" algn="l" defTabSz="914271" rtl="0" eaLnBrk="1" fontAlgn="auto" latinLnBrk="0" hangingPunct="1">
              <a:lnSpc>
                <a:spcPct val="100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rPr>
              <a:t>Final Condition: </a:t>
            </a:r>
            <a:r>
              <a:rPr kumimoji="0" lang="en-US" sz="1300" b="0" i="0" u="none" strike="noStrike" kern="1200" cap="none" spc="0" normalizeH="0" baseline="0" noProof="0" dirty="0" smtClean="0">
                <a:ln>
                  <a:noFill/>
                </a:ln>
                <a:effectLst/>
                <a:uLnTx/>
                <a:uFillTx/>
              </a:rPr>
              <a:t>The </a:t>
            </a:r>
            <a:r>
              <a:rPr lang="en-US" sz="1300" noProof="0" dirty="0" smtClean="0"/>
              <a:t>vehicle</a:t>
            </a:r>
            <a:r>
              <a:rPr kumimoji="0" lang="en-US" sz="1300" b="0" i="0" u="none" strike="noStrike" kern="1200" cap="none" spc="0" normalizeH="0" baseline="0" noProof="0" dirty="0" smtClean="0">
                <a:ln>
                  <a:noFill/>
                </a:ln>
                <a:effectLst/>
                <a:uLnTx/>
                <a:uFillTx/>
              </a:rPr>
              <a:t> has applied the right</a:t>
            </a:r>
            <a:r>
              <a:rPr kumimoji="0" lang="en-US" sz="1300" b="0" i="0" u="none" strike="noStrike" kern="1200" cap="none" spc="0" normalizeH="0" noProof="0" dirty="0" smtClean="0">
                <a:ln>
                  <a:noFill/>
                </a:ln>
                <a:effectLst/>
                <a:uLnTx/>
                <a:uFillTx/>
              </a:rPr>
              <a:t> turn indicators and used the gap between the two cyclists for turning right. The </a:t>
            </a:r>
            <a:r>
              <a:rPr lang="en-US" sz="1300" dirty="0" smtClean="0"/>
              <a:t>vehicle</a:t>
            </a:r>
            <a:r>
              <a:rPr kumimoji="0" lang="en-US" sz="1300" b="0" i="0" u="none" strike="noStrike" kern="1200" cap="none" spc="0" normalizeH="0" noProof="0" dirty="0" smtClean="0">
                <a:ln>
                  <a:noFill/>
                </a:ln>
                <a:effectLst/>
                <a:uLnTx/>
                <a:uFillTx/>
              </a:rPr>
              <a:t> drives on at the new lane.</a:t>
            </a:r>
            <a:endParaRPr kumimoji="0" lang="en-US" sz="1300" b="0" i="0" u="none" strike="noStrike" kern="1200" cap="none" spc="0" normalizeH="0" baseline="0" noProof="0" dirty="0">
              <a:ln>
                <a:noFill/>
              </a:ln>
              <a:effectLst/>
              <a:uLnTx/>
              <a:uFillTx/>
            </a:endParaRPr>
          </a:p>
        </p:txBody>
      </p:sp>
      <p:sp>
        <p:nvSpPr>
          <p:cNvPr id="8" name="Inhaltsplatzhalter 3"/>
          <p:cNvSpPr txBox="1">
            <a:spLocks/>
          </p:cNvSpPr>
          <p:nvPr/>
        </p:nvSpPr>
        <p:spPr>
          <a:xfrm>
            <a:off x="8910732" y="1813488"/>
            <a:ext cx="3116425" cy="4895328"/>
          </a:xfrm>
          <a:prstGeom prst="rect">
            <a:avLst/>
          </a:prstGeom>
          <a:solidFill>
            <a:srgbClr val="9E9E9E">
              <a:alpha val="20000"/>
            </a:srgbClr>
          </a:solidFill>
        </p:spPr>
        <p:txBody>
          <a:bodyPr vert="horz" lIns="108000" tIns="72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a:spcAft>
                <a:spcPts val="0"/>
              </a:spcAft>
              <a:defRPr/>
            </a:pPr>
            <a:r>
              <a:rPr lang="en-US" sz="1300" b="1" dirty="0" smtClean="0">
                <a:latin typeface="Calibri" panose="020F0502020204030204" pitchFamily="34" charset="0"/>
              </a:rPr>
              <a:t>Excerpt Parameters Test Procedure</a:t>
            </a:r>
          </a:p>
          <a:p>
            <a:pPr>
              <a:spcAft>
                <a:spcPts val="0"/>
              </a:spcAft>
              <a:defRPr/>
            </a:pPr>
            <a:endParaRPr lang="en-US" sz="1300" b="1" u="sng" dirty="0" smtClean="0">
              <a:latin typeface="Calibri" panose="020F0502020204030204" pitchFamily="34" charset="0"/>
            </a:endParaRPr>
          </a:p>
          <a:p>
            <a:pPr>
              <a:spcAft>
                <a:spcPts val="0"/>
              </a:spcAft>
              <a:defRPr/>
            </a:pPr>
            <a:r>
              <a:rPr lang="en-US" sz="1300" b="1" u="sng" dirty="0" smtClean="0">
                <a:latin typeface="Calibri" panose="020F0502020204030204" pitchFamily="34" charset="0"/>
              </a:rPr>
              <a:t>INITIAL </a:t>
            </a:r>
            <a:r>
              <a:rPr lang="en-US" sz="1300" b="1" u="sng" dirty="0">
                <a:latin typeface="Calibri" panose="020F0502020204030204" pitchFamily="34" charset="0"/>
              </a:rPr>
              <a:t>CONDITIONS:</a:t>
            </a:r>
            <a:endParaRPr lang="en-US" sz="1300" u="sng" dirty="0">
              <a:latin typeface="Calibri" panose="020F0502020204030204" pitchFamily="34" charset="0"/>
            </a:endParaRPr>
          </a:p>
          <a:p>
            <a:pPr lvl="0">
              <a:spcBef>
                <a:spcPts val="600"/>
              </a:spcBef>
              <a:spcAft>
                <a:spcPts val="0"/>
              </a:spcAft>
              <a:defRPr/>
            </a:pPr>
            <a:r>
              <a:rPr lang="en-US" sz="1300" b="1" dirty="0" smtClean="0">
                <a:latin typeface="Calibri" panose="020F0502020204030204" pitchFamily="34" charset="0"/>
              </a:rPr>
              <a:t>Infrastructure: </a:t>
            </a:r>
            <a:r>
              <a:rPr lang="en-US" sz="1300" dirty="0" smtClean="0">
                <a:latin typeface="Calibri" panose="020F0502020204030204" pitchFamily="34" charset="0"/>
              </a:rPr>
              <a:t>Crossing (dimensions, lane markings for both vehicles and bicycles, design and position of traffic lights </a:t>
            </a:r>
            <a:r>
              <a:rPr lang="en-US" sz="1300" dirty="0" smtClean="0">
                <a:latin typeface="Calibri" panose="020F0502020204030204" pitchFamily="34" charset="0"/>
                <a:sym typeface="Wingdings" panose="05000000000000000000" pitchFamily="2" charset="2"/>
              </a:rPr>
              <a:t> </a:t>
            </a:r>
            <a:r>
              <a:rPr lang="en-US" sz="1300" i="1" dirty="0" smtClean="0">
                <a:latin typeface="Calibri" panose="020F0502020204030204" pitchFamily="34" charset="0"/>
                <a:sym typeface="Wingdings" panose="05000000000000000000" pitchFamily="2" charset="2"/>
              </a:rPr>
              <a:t>see e.g. PROSPECT intersection </a:t>
            </a:r>
            <a:r>
              <a:rPr lang="en-US" sz="1300" dirty="0" smtClean="0">
                <a:latin typeface="Calibri" panose="020F0502020204030204" pitchFamily="34" charset="0"/>
                <a:sym typeface="Wingdings" panose="05000000000000000000" pitchFamily="2" charset="2"/>
              </a:rPr>
              <a:t>which includes bicycle lane),</a:t>
            </a:r>
            <a:r>
              <a:rPr lang="en-US" sz="1300" dirty="0" smtClean="0">
                <a:latin typeface="Calibri" panose="020F0502020204030204" pitchFamily="34" charset="0"/>
              </a:rPr>
              <a:t> design and position of speed sign on ego lane before the crossing, area before crossing to allow smooth acceleration to reach initial speed</a:t>
            </a:r>
          </a:p>
          <a:p>
            <a:pPr>
              <a:spcBef>
                <a:spcPts val="600"/>
              </a:spcBef>
              <a:spcAft>
                <a:spcPts val="0"/>
              </a:spcAft>
              <a:defRPr/>
            </a:pPr>
            <a:r>
              <a:rPr lang="en-US" sz="1300" b="1" noProof="0" dirty="0" smtClean="0">
                <a:latin typeface="Calibri" panose="020F0502020204030204" pitchFamily="34" charset="0"/>
              </a:rPr>
              <a:t>Environment: </a:t>
            </a:r>
            <a:r>
              <a:rPr lang="en-US" sz="1300" noProof="0" dirty="0" smtClean="0">
                <a:latin typeface="Calibri" panose="020F0502020204030204" pitchFamily="34" charset="0"/>
              </a:rPr>
              <a:t>A</a:t>
            </a:r>
            <a:r>
              <a:rPr lang="en-US" sz="1300" dirty="0" err="1" smtClean="0">
                <a:latin typeface="Calibri" panose="020F0502020204030204" pitchFamily="34" charset="0"/>
                <a:sym typeface="Wingdings" panose="05000000000000000000" pitchFamily="2" charset="2"/>
              </a:rPr>
              <a:t>mbient</a:t>
            </a:r>
            <a:r>
              <a:rPr lang="en-US" sz="1300" dirty="0" smtClean="0">
                <a:latin typeface="Calibri" panose="020F0502020204030204" pitchFamily="34" charset="0"/>
                <a:sym typeface="Wingdings" panose="05000000000000000000" pitchFamily="2" charset="2"/>
              </a:rPr>
              <a:t> </a:t>
            </a:r>
            <a:r>
              <a:rPr lang="en-US" sz="1300" dirty="0">
                <a:latin typeface="Calibri" panose="020F0502020204030204" pitchFamily="34" charset="0"/>
                <a:sym typeface="Wingdings" panose="05000000000000000000" pitchFamily="2" charset="2"/>
              </a:rPr>
              <a:t>temperature, track temperature, wind speed, </a:t>
            </a:r>
            <a:r>
              <a:rPr lang="en-US" sz="1300" dirty="0" smtClean="0">
                <a:latin typeface="Calibri" panose="020F0502020204030204" pitchFamily="34" charset="0"/>
                <a:sym typeface="Wingdings" panose="05000000000000000000" pitchFamily="2" charset="2"/>
              </a:rPr>
              <a:t>ambient illumination </a:t>
            </a:r>
            <a:r>
              <a:rPr lang="en-US" sz="1300" dirty="0">
                <a:latin typeface="Calibri" panose="020F0502020204030204" pitchFamily="34" charset="0"/>
                <a:sym typeface="Wingdings" panose="05000000000000000000" pitchFamily="2" charset="2"/>
              </a:rPr>
              <a:t>etc</a:t>
            </a:r>
            <a:r>
              <a:rPr lang="en-US" sz="1300" dirty="0" smtClean="0">
                <a:latin typeface="Calibri" panose="020F0502020204030204" pitchFamily="34" charset="0"/>
                <a:sym typeface="Wingdings" panose="05000000000000000000" pitchFamily="2" charset="2"/>
              </a:rPr>
              <a:t>.</a:t>
            </a:r>
          </a:p>
          <a:p>
            <a:pPr>
              <a:spcBef>
                <a:spcPts val="600"/>
              </a:spcBef>
              <a:spcAft>
                <a:spcPts val="0"/>
              </a:spcAft>
              <a:defRPr/>
            </a:pPr>
            <a:r>
              <a:rPr lang="en-US" sz="1300" b="1" dirty="0" smtClean="0">
                <a:latin typeface="Calibri" panose="020F0502020204030204" pitchFamily="34" charset="0"/>
                <a:sym typeface="Wingdings" panose="05000000000000000000" pitchFamily="2" charset="2"/>
              </a:rPr>
              <a:t>Ego-Vehicle: </a:t>
            </a:r>
            <a:r>
              <a:rPr lang="en-US" sz="1300" dirty="0">
                <a:latin typeface="Calibri" panose="020F0502020204030204" pitchFamily="34" charset="0"/>
                <a:sym typeface="Wingdings" panose="05000000000000000000" pitchFamily="2" charset="2"/>
              </a:rPr>
              <a:t>Initial speed/speed range to approach the  crossing</a:t>
            </a:r>
          </a:p>
          <a:p>
            <a:pPr>
              <a:spcBef>
                <a:spcPts val="600"/>
              </a:spcBef>
              <a:spcAft>
                <a:spcPts val="0"/>
              </a:spcAft>
              <a:defRPr/>
            </a:pPr>
            <a:r>
              <a:rPr lang="en-US" sz="1300" b="1" u="sng" dirty="0" smtClean="0">
                <a:latin typeface="Calibri" panose="020F0502020204030204" pitchFamily="34" charset="0"/>
                <a:sym typeface="Wingdings" panose="05000000000000000000" pitchFamily="2" charset="2"/>
              </a:rPr>
              <a:t>TEST </a:t>
            </a:r>
            <a:r>
              <a:rPr lang="en-US" sz="1300" b="1" u="sng" dirty="0">
                <a:latin typeface="Calibri" panose="020F0502020204030204" pitchFamily="34" charset="0"/>
                <a:sym typeface="Wingdings" panose="05000000000000000000" pitchFamily="2" charset="2"/>
              </a:rPr>
              <a:t>MANEUVER</a:t>
            </a:r>
            <a:r>
              <a:rPr lang="en-US" sz="1300" b="1" u="sng" dirty="0" smtClean="0">
                <a:latin typeface="Calibri" panose="020F0502020204030204" pitchFamily="34" charset="0"/>
                <a:sym typeface="Wingdings" panose="05000000000000000000" pitchFamily="2" charset="2"/>
              </a:rPr>
              <a:t>:</a:t>
            </a:r>
            <a:endParaRPr lang="en-US" sz="1300" dirty="0" smtClean="0">
              <a:latin typeface="Calibri" panose="020F0502020204030204" pitchFamily="34" charset="0"/>
              <a:sym typeface="Wingdings" panose="05000000000000000000" pitchFamily="2" charset="2"/>
            </a:endParaRPr>
          </a:p>
          <a:p>
            <a:pPr>
              <a:spcBef>
                <a:spcPts val="600"/>
              </a:spcBef>
              <a:spcAft>
                <a:spcPts val="0"/>
              </a:spcAft>
              <a:defRPr/>
            </a:pPr>
            <a:r>
              <a:rPr lang="en-US" sz="1300" b="1" dirty="0" smtClean="0">
                <a:latin typeface="Calibri" panose="020F0502020204030204" pitchFamily="34" charset="0"/>
                <a:sym typeface="Wingdings" panose="05000000000000000000" pitchFamily="2" charset="2"/>
              </a:rPr>
              <a:t>Bicycles: </a:t>
            </a:r>
            <a:r>
              <a:rPr lang="en-US" sz="1300" dirty="0" smtClean="0">
                <a:latin typeface="Calibri" panose="020F0502020204030204" pitchFamily="34" charset="0"/>
                <a:sym typeface="Wingdings" panose="05000000000000000000" pitchFamily="2" charset="2"/>
              </a:rPr>
              <a:t>Speed, </a:t>
            </a:r>
            <a:r>
              <a:rPr lang="en-US" sz="1300" dirty="0">
                <a:latin typeface="Calibri" panose="020F0502020204030204" pitchFamily="34" charset="0"/>
                <a:sym typeface="Wingdings" panose="05000000000000000000" pitchFamily="2" charset="2"/>
              </a:rPr>
              <a:t>synchronized trajectory depending on Ego vehicle </a:t>
            </a:r>
            <a:r>
              <a:rPr lang="en-US" sz="1300" dirty="0" smtClean="0">
                <a:latin typeface="Calibri" panose="020F0502020204030204" pitchFamily="34" charset="0"/>
                <a:sym typeface="Wingdings" panose="05000000000000000000" pitchFamily="2" charset="2"/>
              </a:rPr>
              <a:t>trajectory, dimension of gap between bicycles, target’s dimension (NCAP bicycle target available)</a:t>
            </a:r>
          </a:p>
        </p:txBody>
      </p:sp>
      <p:pic>
        <p:nvPicPr>
          <p:cNvPr id="5" name="Grafik 4"/>
          <p:cNvPicPr>
            <a:picLocks noChangeAspect="1"/>
          </p:cNvPicPr>
          <p:nvPr/>
        </p:nvPicPr>
        <p:blipFill rotWithShape="1">
          <a:blip r:embed="rId3"/>
          <a:srcRect l="5653" r="1232"/>
          <a:stretch/>
        </p:blipFill>
        <p:spPr>
          <a:xfrm>
            <a:off x="838200" y="1820956"/>
            <a:ext cx="2161155" cy="2747748"/>
          </a:xfrm>
          <a:prstGeom prst="rect">
            <a:avLst/>
          </a:prstGeom>
        </p:spPr>
      </p:pic>
    </p:spTree>
    <p:extLst>
      <p:ext uri="{BB962C8B-B14F-4D97-AF65-F5344CB8AC3E}">
        <p14:creationId xmlns:p14="http://schemas.microsoft.com/office/powerpoint/2010/main" val="2892340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Proposal Test Track Scenarios „Urban“</a:t>
            </a:r>
            <a:endParaRPr lang="en-US" dirty="0"/>
          </a:p>
        </p:txBody>
      </p:sp>
      <p:sp>
        <p:nvSpPr>
          <p:cNvPr id="3" name="Inhaltsplatzhalter 2"/>
          <p:cNvSpPr>
            <a:spLocks noGrp="1"/>
          </p:cNvSpPr>
          <p:nvPr>
            <p:ph idx="1"/>
          </p:nvPr>
        </p:nvSpPr>
        <p:spPr>
          <a:xfrm>
            <a:off x="838200" y="5281129"/>
            <a:ext cx="7921625" cy="1539658"/>
          </a:xfrm>
          <a:solidFill>
            <a:schemeClr val="bg1">
              <a:lumMod val="85000"/>
            </a:schemeClr>
          </a:solidFill>
        </p:spPr>
        <p:txBody>
          <a:bodyPr>
            <a:normAutofit fontScale="92500" lnSpcReduction="20000"/>
          </a:bodyPr>
          <a:lstStyle/>
          <a:p>
            <a:pPr marL="0" indent="0">
              <a:buNone/>
            </a:pPr>
            <a:r>
              <a:rPr lang="en-US" sz="1400" b="1" dirty="0">
                <a:sym typeface="Wingdings" panose="05000000000000000000" pitchFamily="2" charset="2"/>
              </a:rPr>
              <a:t>Justification:</a:t>
            </a:r>
          </a:p>
          <a:p>
            <a:pPr marL="0" indent="0">
              <a:buNone/>
            </a:pPr>
            <a:r>
              <a:rPr lang="en-US" sz="1400" dirty="0"/>
              <a:t>Criteria 1: Technical difficulty/complexity for the system to detect/manage the situation</a:t>
            </a:r>
          </a:p>
          <a:p>
            <a:pPr lvl="1">
              <a:buFontTx/>
              <a:buChar char="-"/>
            </a:pPr>
            <a:r>
              <a:rPr lang="en-US" sz="1400" dirty="0">
                <a:sym typeface="Wingdings" panose="05000000000000000000" pitchFamily="2" charset="2"/>
              </a:rPr>
              <a:t>Detect the stationary obstacle and then drive around/evade including consideration of oncoming traffic is difficult! Note: The dynamic object that suddenly crosses the road would be covered by 2.2. and requires different technical capabilities.</a:t>
            </a:r>
          </a:p>
          <a:p>
            <a:pPr marL="0" indent="0">
              <a:spcBef>
                <a:spcPts val="1200"/>
              </a:spcBef>
              <a:buNone/>
            </a:pPr>
            <a:r>
              <a:rPr lang="en-US" sz="1400" dirty="0">
                <a:sym typeface="Wingdings" panose="05000000000000000000" pitchFamily="2" charset="2"/>
              </a:rPr>
              <a:t>Criteria 2: Injury/crash severity</a:t>
            </a:r>
          </a:p>
          <a:p>
            <a:pPr lvl="1">
              <a:buFontTx/>
              <a:buChar char="-"/>
            </a:pPr>
            <a:r>
              <a:rPr lang="en-US" sz="1400" dirty="0">
                <a:sym typeface="Wingdings" panose="05000000000000000000" pitchFamily="2" charset="2"/>
              </a:rPr>
              <a:t>High severity for drivers/passengers due to oncoming </a:t>
            </a:r>
            <a:r>
              <a:rPr lang="en-US" sz="1400" dirty="0" smtClean="0">
                <a:sym typeface="Wingdings" panose="05000000000000000000" pitchFamily="2" charset="2"/>
              </a:rPr>
              <a:t>traffic</a:t>
            </a:r>
            <a:endParaRPr lang="en-US" dirty="0" smtClean="0">
              <a:sym typeface="Wingdings" panose="05000000000000000000" pitchFamily="2" charset="2"/>
            </a:endParaRPr>
          </a:p>
        </p:txBody>
      </p:sp>
      <p:sp>
        <p:nvSpPr>
          <p:cNvPr id="6" name="Inhaltsplatzhalter 3"/>
          <p:cNvSpPr txBox="1">
            <a:spLocks/>
          </p:cNvSpPr>
          <p:nvPr/>
        </p:nvSpPr>
        <p:spPr>
          <a:xfrm>
            <a:off x="2724165" y="1821845"/>
            <a:ext cx="6035660" cy="3347313"/>
          </a:xfrm>
          <a:prstGeom prst="rect">
            <a:avLst/>
          </a:prstGeom>
          <a:solidFill>
            <a:srgbClr val="9E9E9E">
              <a:alpha val="20000"/>
            </a:srgbClr>
          </a:solidFill>
        </p:spPr>
        <p:txBody>
          <a:bodyPr vert="horz" lIns="108000" tIns="108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marL="0" marR="0" lvl="0" indent="0" algn="l" defTabSz="914271" rtl="0" eaLnBrk="1" fontAlgn="auto" latinLnBrk="0" hangingPunct="1">
              <a:lnSpc>
                <a:spcPct val="108000"/>
              </a:lnSpc>
              <a:spcBef>
                <a:spcPts val="0"/>
              </a:spcBef>
              <a:spcAft>
                <a:spcPts val="0"/>
              </a:spcAft>
              <a:buClrTx/>
              <a:buSzTx/>
              <a:buFont typeface="+mj-lt"/>
              <a:buNone/>
              <a:tabLst/>
              <a:defRPr/>
            </a:pPr>
            <a:r>
              <a:rPr kumimoji="0" lang="en-US" sz="1300" b="1" i="0" u="none" strike="noStrike" kern="1200" cap="none" spc="0" normalizeH="0" baseline="0" noProof="0" dirty="0" smtClean="0">
                <a:ln>
                  <a:noFill/>
                </a:ln>
                <a:effectLst/>
                <a:uLnTx/>
                <a:uFillTx/>
              </a:rPr>
              <a:t>2.4 Obstacle test</a:t>
            </a:r>
            <a:endParaRPr kumimoji="0" lang="en-US" sz="1300" b="1" i="0" u="sng" strike="noStrike" kern="1200" cap="none" spc="0" normalizeH="0" baseline="0" noProof="0" dirty="0" smtClean="0">
              <a:ln>
                <a:noFill/>
              </a:ln>
              <a:effectLst/>
              <a:uLnTx/>
              <a:uFillTx/>
            </a:endParaRPr>
          </a:p>
          <a:p>
            <a:pPr>
              <a:spcBef>
                <a:spcPts val="600"/>
              </a:spcBef>
              <a:spcAft>
                <a:spcPts val="0"/>
              </a:spcAft>
              <a:defRPr/>
            </a:pPr>
            <a:r>
              <a:rPr lang="en-US" sz="1300" u="sng" dirty="0" smtClean="0"/>
              <a:t>Situation</a:t>
            </a:r>
            <a:r>
              <a:rPr kumimoji="0" lang="en-US" sz="1300" b="0" i="0" u="sng" strike="noStrike" kern="1200" cap="none" spc="0" normalizeH="0" baseline="0" noProof="0" dirty="0" smtClean="0">
                <a:ln>
                  <a:noFill/>
                </a:ln>
                <a:effectLst/>
                <a:uLnTx/>
                <a:uFillTx/>
              </a:rPr>
              <a:t>: </a:t>
            </a:r>
            <a:r>
              <a:rPr kumimoji="0" lang="en-US" sz="1300" b="0" i="0" u="none" strike="noStrike" kern="1200" cap="none" spc="0" normalizeH="0" baseline="0" noProof="0" dirty="0" smtClean="0">
                <a:ln>
                  <a:noFill/>
                </a:ln>
                <a:effectLst/>
                <a:uLnTx/>
                <a:uFillTx/>
              </a:rPr>
              <a:t>The </a:t>
            </a:r>
            <a:r>
              <a:rPr lang="en-US" sz="1300" dirty="0" smtClean="0"/>
              <a:t>vehicle</a:t>
            </a:r>
            <a:r>
              <a:rPr kumimoji="0" lang="en-US" sz="1300" b="0" i="0" u="none" strike="noStrike" kern="1200" cap="none" spc="0" normalizeH="0" baseline="0" noProof="0" dirty="0" smtClean="0">
                <a:ln>
                  <a:noFill/>
                </a:ln>
                <a:effectLst/>
                <a:uLnTx/>
                <a:uFillTx/>
              </a:rPr>
              <a:t> follows in autonomous</a:t>
            </a:r>
            <a:r>
              <a:rPr kumimoji="0" lang="en-US" sz="1300" b="0" i="0" u="none" strike="noStrike" kern="1200" cap="none" spc="0" normalizeH="0" noProof="0" dirty="0" smtClean="0">
                <a:ln>
                  <a:noFill/>
                </a:ln>
                <a:effectLst/>
                <a:uLnTx/>
                <a:uFillTx/>
              </a:rPr>
              <a:t> mode</a:t>
            </a:r>
            <a:r>
              <a:rPr kumimoji="0" lang="en-US" sz="1300" b="0" i="0" u="none" strike="noStrike" kern="1200" cap="none" spc="0" normalizeH="0" baseline="0" noProof="0" dirty="0" smtClean="0">
                <a:ln>
                  <a:noFill/>
                </a:ln>
                <a:effectLst/>
                <a:uLnTx/>
                <a:uFillTx/>
              </a:rPr>
              <a:t> the ego-lane and reacts on </a:t>
            </a:r>
            <a:r>
              <a:rPr lang="en-US" sz="1300" dirty="0" smtClean="0"/>
              <a:t>s</a:t>
            </a:r>
            <a:r>
              <a:rPr kumimoji="0" lang="en-US" sz="1300" b="0" i="0" u="none" strike="noStrike" kern="1200" cap="none" spc="0" normalizeH="0" baseline="0" noProof="0" dirty="0" err="1" smtClean="0">
                <a:ln>
                  <a:noFill/>
                </a:ln>
                <a:effectLst/>
                <a:uLnTx/>
                <a:uFillTx/>
              </a:rPr>
              <a:t>tatic</a:t>
            </a:r>
            <a:r>
              <a:rPr kumimoji="0" lang="en-US" sz="1300" b="0" i="0" u="none" strike="noStrike" kern="1200" cap="none" spc="0" normalizeH="0" baseline="0" noProof="0" dirty="0" smtClean="0">
                <a:ln>
                  <a:noFill/>
                </a:ln>
                <a:effectLst/>
                <a:uLnTx/>
                <a:uFillTx/>
              </a:rPr>
              <a:t> </a:t>
            </a:r>
            <a:r>
              <a:rPr lang="en-US" sz="1300" dirty="0" smtClean="0"/>
              <a:t>o</a:t>
            </a:r>
            <a:r>
              <a:rPr kumimoji="0" lang="en-US" sz="1300" b="0" i="0" u="none" strike="noStrike" kern="1200" cap="none" spc="0" normalizeH="0" baseline="0" noProof="0" dirty="0" err="1" smtClean="0">
                <a:ln>
                  <a:noFill/>
                </a:ln>
                <a:effectLst/>
                <a:uLnTx/>
                <a:uFillTx/>
              </a:rPr>
              <a:t>bjects</a:t>
            </a:r>
            <a:r>
              <a:rPr kumimoji="0" lang="en-US" sz="1300" b="0" i="0" u="none" strike="noStrike" kern="1200" cap="none" spc="0" normalizeH="0" baseline="0" noProof="0" dirty="0" smtClean="0">
                <a:ln>
                  <a:noFill/>
                </a:ln>
                <a:effectLst/>
                <a:uLnTx/>
                <a:uFillTx/>
              </a:rPr>
              <a:t> located ahead</a:t>
            </a:r>
            <a:r>
              <a:rPr kumimoji="0" lang="en-US" sz="1300" b="0" i="0" u="none" strike="noStrike" kern="1200" cap="none" spc="0" normalizeH="0" noProof="0" dirty="0" smtClean="0">
                <a:ln>
                  <a:noFill/>
                </a:ln>
                <a:effectLst/>
                <a:uLnTx/>
                <a:uFillTx/>
              </a:rPr>
              <a:t> of the vehicle</a:t>
            </a:r>
            <a:r>
              <a:rPr lang="en-US" sz="1300" dirty="0"/>
              <a:t> </a:t>
            </a:r>
            <a:r>
              <a:rPr lang="en-US" sz="1300" dirty="0" smtClean="0"/>
              <a:t>on </a:t>
            </a:r>
            <a:r>
              <a:rPr kumimoji="0" lang="en-US" sz="1300" b="0" i="0" u="none" strike="noStrike" kern="1200" cap="none" spc="0" normalizeH="0" baseline="0" noProof="0" dirty="0" smtClean="0">
                <a:ln>
                  <a:noFill/>
                </a:ln>
                <a:effectLst/>
                <a:uLnTx/>
                <a:uFillTx/>
              </a:rPr>
              <a:t>the driving lane while</a:t>
            </a:r>
            <a:r>
              <a:rPr kumimoji="0" lang="en-US" sz="1300" b="0" i="0" u="none" strike="noStrike" kern="1200" cap="none" spc="0" normalizeH="0" noProof="0" dirty="0" smtClean="0">
                <a:ln>
                  <a:noFill/>
                </a:ln>
                <a:effectLst/>
                <a:uLnTx/>
                <a:uFillTx/>
              </a:rPr>
              <a:t> there is oncoming traffic on the neighbor lane (so that there is not at all times a possibility for evading the s</a:t>
            </a:r>
            <a:r>
              <a:rPr lang="en-US" sz="1300" dirty="0" err="1" smtClean="0"/>
              <a:t>tatic</a:t>
            </a:r>
            <a:r>
              <a:rPr lang="en-US" sz="1300" dirty="0" smtClean="0"/>
              <a:t> object</a:t>
            </a:r>
            <a:r>
              <a:rPr kumimoji="0" lang="en-US" sz="1300" b="0" i="0" u="none" strike="noStrike" kern="1200" cap="none" spc="0" normalizeH="0" noProof="0" dirty="0" smtClean="0">
                <a:ln>
                  <a:noFill/>
                </a:ln>
                <a:effectLst/>
                <a:uLnTx/>
                <a:uFillTx/>
              </a:rPr>
              <a:t>)</a:t>
            </a:r>
            <a:r>
              <a:rPr lang="en-US" sz="1300" dirty="0" smtClean="0"/>
              <a:t>. The static object may have different sizes, but is not moved by itself. </a:t>
            </a:r>
            <a:endParaRPr kumimoji="0" lang="en-US" sz="1300" b="0" i="0" u="none" strike="noStrike" kern="1200" cap="none" spc="0" normalizeH="0" baseline="0" noProof="0" dirty="0" smtClean="0">
              <a:ln>
                <a:noFill/>
              </a:ln>
              <a:effectLst/>
              <a:uLnTx/>
              <a:uFillTx/>
            </a:endParaRPr>
          </a:p>
          <a:p>
            <a:pPr marL="0" marR="0" lvl="0" indent="0" algn="l" defTabSz="914271" rtl="0" eaLnBrk="1" fontAlgn="auto" latinLnBrk="0" hangingPunct="1">
              <a:lnSpc>
                <a:spcPct val="108000"/>
              </a:lnSpc>
              <a:spcBef>
                <a:spcPts val="600"/>
              </a:spcBef>
              <a:spcAft>
                <a:spcPts val="0"/>
              </a:spcAft>
              <a:buClrTx/>
              <a:buSzTx/>
              <a:buFont typeface="+mj-lt"/>
              <a:buNone/>
              <a:tabLst/>
              <a:defRPr/>
            </a:pPr>
            <a:r>
              <a:rPr lang="en-US" sz="1300" u="sng" dirty="0" smtClean="0"/>
              <a:t>Expected Behavior: </a:t>
            </a:r>
            <a:r>
              <a:rPr kumimoji="0" lang="en-US" sz="1300" b="0" i="0" u="none" strike="noStrike" kern="1200" cap="none" spc="0" normalizeH="0" baseline="0" noProof="0" dirty="0" smtClean="0">
                <a:ln>
                  <a:noFill/>
                </a:ln>
                <a:effectLst/>
                <a:uLnTx/>
                <a:uFillTx/>
              </a:rPr>
              <a:t>The </a:t>
            </a:r>
            <a:r>
              <a:rPr lang="en-US" sz="1300" dirty="0" smtClean="0"/>
              <a:t>vehicle</a:t>
            </a:r>
            <a:r>
              <a:rPr kumimoji="0" lang="en-US" sz="1300" b="0" i="0" u="none" strike="noStrike" kern="1200" cap="none" spc="0" normalizeH="0" baseline="0" noProof="0" dirty="0" smtClean="0">
                <a:ln>
                  <a:noFill/>
                </a:ln>
                <a:effectLst/>
                <a:uLnTx/>
                <a:uFillTx/>
              </a:rPr>
              <a:t> has to decide if </a:t>
            </a:r>
            <a:r>
              <a:rPr lang="en-US" sz="1300" dirty="0" smtClean="0"/>
              <a:t>the </a:t>
            </a:r>
            <a:r>
              <a:rPr lang="en-US" sz="1300" noProof="0" dirty="0" smtClean="0"/>
              <a:t>s</a:t>
            </a:r>
            <a:r>
              <a:rPr lang="en-US" sz="1300" dirty="0" err="1" smtClean="0"/>
              <a:t>tatic</a:t>
            </a:r>
            <a:r>
              <a:rPr lang="en-US" sz="1300" dirty="0" smtClean="0"/>
              <a:t> object is traversable or not</a:t>
            </a:r>
            <a:r>
              <a:rPr kumimoji="0" lang="en-US" sz="1300" b="0" i="0" u="none" strike="noStrike" kern="1200" cap="none" spc="0" normalizeH="0" baseline="0" noProof="0" dirty="0" smtClean="0">
                <a:ln>
                  <a:noFill/>
                </a:ln>
                <a:effectLst/>
                <a:uLnTx/>
                <a:uFillTx/>
              </a:rPr>
              <a:t>. If it is not traversable, t</a:t>
            </a:r>
            <a:r>
              <a:rPr lang="en-US" sz="1300" dirty="0" smtClean="0"/>
              <a:t>he vehicle has to decide when it has to stop and when to evade/drive around the static object.</a:t>
            </a:r>
            <a:endParaRPr kumimoji="0" lang="en-US" sz="1300" b="0" i="0" u="none" strike="noStrike" kern="1200" cap="none" spc="0" normalizeH="0" baseline="0" noProof="0" dirty="0" smtClean="0">
              <a:ln>
                <a:noFill/>
              </a:ln>
              <a:effectLst/>
              <a:uLnTx/>
              <a:uFillTx/>
            </a:endParaRPr>
          </a:p>
          <a:p>
            <a:pPr marL="0" marR="0" lvl="0" indent="0" algn="l" defTabSz="914271" rtl="0" eaLnBrk="1" fontAlgn="auto" latinLnBrk="0" hangingPunct="1">
              <a:lnSpc>
                <a:spcPct val="108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rPr>
              <a:t>Initial Condition: </a:t>
            </a:r>
            <a:r>
              <a:rPr kumimoji="0" lang="en-US" sz="1300" b="0" i="0" u="none" strike="noStrike" kern="1200" cap="none" spc="0" normalizeH="0" baseline="0" noProof="0" dirty="0" smtClean="0">
                <a:ln>
                  <a:noFill/>
                </a:ln>
                <a:effectLst/>
                <a:uLnTx/>
                <a:uFillTx/>
              </a:rPr>
              <a:t>The </a:t>
            </a:r>
            <a:r>
              <a:rPr lang="en-US" sz="1300" noProof="0" dirty="0" smtClean="0"/>
              <a:t>vehicle</a:t>
            </a:r>
            <a:r>
              <a:rPr kumimoji="0" lang="en-US" sz="1300" b="0" i="0" u="none" strike="noStrike" kern="1200" cap="none" spc="0" normalizeH="0" baseline="0" noProof="0" dirty="0" smtClean="0">
                <a:ln>
                  <a:noFill/>
                </a:ln>
                <a:effectLst/>
                <a:uLnTx/>
                <a:uFillTx/>
              </a:rPr>
              <a:t> follows the ego-lane. The </a:t>
            </a:r>
            <a:r>
              <a:rPr lang="en-US" sz="1300" dirty="0" smtClean="0"/>
              <a:t>vehicle</a:t>
            </a:r>
            <a:r>
              <a:rPr kumimoji="0" lang="en-US" sz="1300" b="0" i="0" u="none" strike="noStrike" kern="1200" cap="none" spc="0" normalizeH="0" baseline="0" noProof="0" dirty="0" smtClean="0">
                <a:ln>
                  <a:noFill/>
                </a:ln>
                <a:effectLst/>
                <a:uLnTx/>
                <a:uFillTx/>
              </a:rPr>
              <a:t> is heading a static object in lane.</a:t>
            </a:r>
          </a:p>
          <a:p>
            <a:pPr marL="0" marR="0" lvl="0" indent="0" algn="l" defTabSz="914271" rtl="0" eaLnBrk="1" fontAlgn="auto" latinLnBrk="0" hangingPunct="1">
              <a:lnSpc>
                <a:spcPct val="100000"/>
              </a:lnSpc>
              <a:spcBef>
                <a:spcPts val="600"/>
              </a:spcBef>
              <a:spcAft>
                <a:spcPts val="0"/>
              </a:spcAft>
              <a:buClrTx/>
              <a:buSzTx/>
              <a:buFont typeface="+mj-lt"/>
              <a:buNone/>
              <a:tabLst/>
              <a:defRPr/>
            </a:pPr>
            <a:r>
              <a:rPr kumimoji="0" lang="en-US" sz="1300" b="0" i="0" u="sng" strike="noStrike" kern="1200" cap="none" spc="0" normalizeH="0" baseline="0" noProof="0" dirty="0" smtClean="0">
                <a:ln>
                  <a:noFill/>
                </a:ln>
                <a:effectLst/>
                <a:uLnTx/>
                <a:uFillTx/>
              </a:rPr>
              <a:t>Final Condition: </a:t>
            </a:r>
            <a:r>
              <a:rPr kumimoji="0" lang="en-US" sz="1300" b="0" i="0" u="none" strike="noStrike" kern="1200" cap="none" spc="0" normalizeH="0" baseline="0" noProof="0" dirty="0" smtClean="0">
                <a:ln>
                  <a:noFill/>
                </a:ln>
                <a:effectLst/>
                <a:uLnTx/>
                <a:uFillTx/>
              </a:rPr>
              <a:t>The </a:t>
            </a:r>
            <a:r>
              <a:rPr lang="en-US" sz="1300" noProof="0" dirty="0" smtClean="0"/>
              <a:t>vehicle</a:t>
            </a:r>
            <a:r>
              <a:rPr kumimoji="0" lang="en-US" sz="1300" b="0" i="0" u="none" strike="noStrike" kern="1200" cap="none" spc="0" normalizeH="0" baseline="0" noProof="0" dirty="0" smtClean="0">
                <a:ln>
                  <a:noFill/>
                </a:ln>
                <a:effectLst/>
                <a:uLnTx/>
                <a:uFillTx/>
              </a:rPr>
              <a:t> has </a:t>
            </a:r>
            <a:r>
              <a:rPr lang="en-US" sz="1300" noProof="0" dirty="0" smtClean="0"/>
              <a:t>just followed the ego-lane if the static object is traversable. </a:t>
            </a:r>
            <a:r>
              <a:rPr lang="en-US" sz="1300" dirty="0" smtClean="0"/>
              <a:t>If it is not traversable, the vehicle </a:t>
            </a:r>
            <a:r>
              <a:rPr kumimoji="0" lang="en-US" sz="1300" b="0" i="0" u="none" strike="noStrike" kern="1200" cap="none" spc="0" normalizeH="0" baseline="0" noProof="0" dirty="0" smtClean="0">
                <a:ln>
                  <a:noFill/>
                </a:ln>
                <a:effectLst/>
                <a:uLnTx/>
                <a:uFillTx/>
              </a:rPr>
              <a:t>has safely (without</a:t>
            </a:r>
            <a:r>
              <a:rPr kumimoji="0" lang="en-US" sz="1300" b="0" i="0" u="none" strike="noStrike" kern="1200" cap="none" spc="0" normalizeH="0" noProof="0" dirty="0" smtClean="0">
                <a:ln>
                  <a:noFill/>
                </a:ln>
                <a:effectLst/>
                <a:uLnTx/>
                <a:uFillTx/>
              </a:rPr>
              <a:t> endangering </a:t>
            </a:r>
            <a:r>
              <a:rPr lang="en-US" sz="1300" dirty="0" smtClean="0"/>
              <a:t>oncoming traffic) </a:t>
            </a:r>
            <a:r>
              <a:rPr kumimoji="0" lang="en-US" sz="1300" b="0" i="0" u="none" strike="noStrike" kern="1200" cap="none" spc="0" normalizeH="0" baseline="0" noProof="0" dirty="0" smtClean="0">
                <a:ln>
                  <a:noFill/>
                </a:ln>
                <a:effectLst/>
                <a:uLnTx/>
                <a:uFillTx/>
              </a:rPr>
              <a:t>driven around the obstacle to </a:t>
            </a:r>
            <a:r>
              <a:rPr lang="en-US" sz="1300" dirty="0" smtClean="0"/>
              <a:t>follow the ego-lane</a:t>
            </a:r>
            <a:r>
              <a:rPr kumimoji="0" lang="en-US" sz="1300" b="0" i="0" u="none" strike="noStrike" kern="1200" cap="none" spc="0" normalizeH="0" baseline="0" noProof="0" dirty="0" smtClean="0">
                <a:ln>
                  <a:noFill/>
                </a:ln>
                <a:effectLst/>
                <a:uLnTx/>
                <a:uFillTx/>
              </a:rPr>
              <a:t>.</a:t>
            </a:r>
            <a:endParaRPr kumimoji="0" lang="en-US" sz="1300" b="0" i="0" u="none" strike="noStrike" kern="1200" cap="none" spc="0" normalizeH="0" baseline="0" noProof="0" dirty="0">
              <a:ln>
                <a:noFill/>
              </a:ln>
              <a:effectLst/>
              <a:uLnTx/>
              <a:uFillTx/>
            </a:endParaRPr>
          </a:p>
        </p:txBody>
      </p:sp>
      <p:grpSp>
        <p:nvGrpSpPr>
          <p:cNvPr id="4" name="Gruppieren 3"/>
          <p:cNvGrpSpPr>
            <a:grpSpLocks noChangeAspect="1"/>
          </p:cNvGrpSpPr>
          <p:nvPr/>
        </p:nvGrpSpPr>
        <p:grpSpPr>
          <a:xfrm>
            <a:off x="838200" y="1814224"/>
            <a:ext cx="1830587" cy="1927597"/>
            <a:chOff x="838200" y="1814224"/>
            <a:chExt cx="2331128" cy="2454664"/>
          </a:xfrm>
        </p:grpSpPr>
        <p:pic>
          <p:nvPicPr>
            <p:cNvPr id="7" name="Grafik 6"/>
            <p:cNvPicPr>
              <a:picLocks noChangeAspect="1"/>
            </p:cNvPicPr>
            <p:nvPr/>
          </p:nvPicPr>
          <p:blipFill>
            <a:blip r:embed="rId3"/>
            <a:stretch>
              <a:fillRect/>
            </a:stretch>
          </p:blipFill>
          <p:spPr>
            <a:xfrm>
              <a:off x="838200" y="1814224"/>
              <a:ext cx="2331128" cy="2454664"/>
            </a:xfrm>
            <a:prstGeom prst="rect">
              <a:avLst/>
            </a:prstGeom>
          </p:spPr>
        </p:pic>
        <p:sp>
          <p:nvSpPr>
            <p:cNvPr id="5" name="Freihandform 4"/>
            <p:cNvSpPr/>
            <p:nvPr/>
          </p:nvSpPr>
          <p:spPr>
            <a:xfrm>
              <a:off x="1696197" y="2148396"/>
              <a:ext cx="310156" cy="1411550"/>
            </a:xfrm>
            <a:custGeom>
              <a:avLst/>
              <a:gdLst>
                <a:gd name="connsiteX0" fmla="*/ 88215 w 310156"/>
                <a:gd name="connsiteY0" fmla="*/ 1411550 h 1411550"/>
                <a:gd name="connsiteX1" fmla="*/ 8316 w 310156"/>
                <a:gd name="connsiteY1" fmla="*/ 719091 h 1411550"/>
                <a:gd name="connsiteX2" fmla="*/ 265768 w 310156"/>
                <a:gd name="connsiteY2" fmla="*/ 310719 h 1411550"/>
                <a:gd name="connsiteX3" fmla="*/ 310156 w 310156"/>
                <a:gd name="connsiteY3" fmla="*/ 0 h 1411550"/>
              </a:gdLst>
              <a:ahLst/>
              <a:cxnLst>
                <a:cxn ang="0">
                  <a:pos x="connsiteX0" y="connsiteY0"/>
                </a:cxn>
                <a:cxn ang="0">
                  <a:pos x="connsiteX1" y="connsiteY1"/>
                </a:cxn>
                <a:cxn ang="0">
                  <a:pos x="connsiteX2" y="connsiteY2"/>
                </a:cxn>
                <a:cxn ang="0">
                  <a:pos x="connsiteX3" y="connsiteY3"/>
                </a:cxn>
              </a:cxnLst>
              <a:rect l="l" t="t" r="r" b="b"/>
              <a:pathLst>
                <a:path w="310156" h="1411550">
                  <a:moveTo>
                    <a:pt x="88215" y="1411550"/>
                  </a:moveTo>
                  <a:cubicBezTo>
                    <a:pt x="33469" y="1157056"/>
                    <a:pt x="-21276" y="902563"/>
                    <a:pt x="8316" y="719091"/>
                  </a:cubicBezTo>
                  <a:cubicBezTo>
                    <a:pt x="37908" y="535619"/>
                    <a:pt x="215461" y="430567"/>
                    <a:pt x="265768" y="310719"/>
                  </a:cubicBezTo>
                  <a:cubicBezTo>
                    <a:pt x="316075" y="190871"/>
                    <a:pt x="299799" y="29592"/>
                    <a:pt x="310156" y="0"/>
                  </a:cubicBezTo>
                </a:path>
              </a:pathLst>
            </a:custGeom>
            <a:noFill/>
            <a:ln w="22225">
              <a:solidFill>
                <a:srgbClr val="C00000"/>
              </a:solidFill>
              <a:prstDash val="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8" name="Inhaltsplatzhalter 3"/>
          <p:cNvSpPr txBox="1">
            <a:spLocks/>
          </p:cNvSpPr>
          <p:nvPr/>
        </p:nvSpPr>
        <p:spPr>
          <a:xfrm>
            <a:off x="8910732" y="1808163"/>
            <a:ext cx="3116425" cy="5012624"/>
          </a:xfrm>
          <a:prstGeom prst="rect">
            <a:avLst/>
          </a:prstGeom>
          <a:solidFill>
            <a:srgbClr val="9E9E9E">
              <a:alpha val="20000"/>
            </a:srgbClr>
          </a:solidFill>
        </p:spPr>
        <p:txBody>
          <a:bodyPr vert="horz" lIns="108000" tIns="72000" rIns="0" bIns="0" rtlCol="0" anchor="t" anchorCtr="0">
            <a:noAutofit/>
          </a:bodyPr>
          <a:lstStyle>
            <a:lvl1pPr marL="0" indent="0" algn="l" defTabSz="914271" rtl="0" eaLnBrk="1" latinLnBrk="0" hangingPunct="1">
              <a:lnSpc>
                <a:spcPct val="108000"/>
              </a:lnSpc>
              <a:spcBef>
                <a:spcPts val="0"/>
              </a:spcBef>
              <a:spcAft>
                <a:spcPts val="1008"/>
              </a:spcAft>
              <a:buFont typeface="+mj-lt"/>
              <a:buNone/>
              <a:defRPr sz="2000" b="0" i="0" kern="1200">
                <a:solidFill>
                  <a:schemeClr val="tx1"/>
                </a:solidFill>
                <a:latin typeface="+mn-lt"/>
                <a:ea typeface="+mn-ea"/>
                <a:cs typeface="+mn-cs"/>
              </a:defRPr>
            </a:lvl1pPr>
            <a:lvl2pPr marL="341952" indent="-341952" algn="l" defTabSz="914271" rtl="0" eaLnBrk="1" latinLnBrk="0" hangingPunct="1">
              <a:lnSpc>
                <a:spcPct val="108000"/>
              </a:lnSpc>
              <a:spcBef>
                <a:spcPts val="0"/>
              </a:spcBef>
              <a:spcAft>
                <a:spcPts val="1008"/>
              </a:spcAft>
              <a:buFont typeface="Arial" panose="020B0604020202020204" pitchFamily="34" charset="0"/>
              <a:buChar char="•"/>
              <a:defRPr sz="2000" b="0" i="0" kern="1200">
                <a:solidFill>
                  <a:schemeClr val="tx1"/>
                </a:solidFill>
                <a:latin typeface="+mn-lt"/>
                <a:ea typeface="+mn-ea"/>
                <a:cs typeface="+mn-cs"/>
              </a:defRPr>
            </a:lvl2pPr>
            <a:lvl3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3pPr>
            <a:lvl4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4pPr>
            <a:lvl5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5pPr>
            <a:lvl6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6pPr>
            <a:lvl7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7pPr>
            <a:lvl8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8pPr>
            <a:lvl9pPr marL="539654" indent="-197873" algn="l" defTabSz="914271" rtl="0" eaLnBrk="1" latinLnBrk="0" hangingPunct="1">
              <a:lnSpc>
                <a:spcPct val="108000"/>
              </a:lnSpc>
              <a:spcBef>
                <a:spcPts val="0"/>
              </a:spcBef>
              <a:spcAft>
                <a:spcPts val="1008"/>
              </a:spcAft>
              <a:buFont typeface="Arial" panose="020B0604020202020204" pitchFamily="34" charset="0"/>
              <a:buChar char="•"/>
              <a:defRPr sz="1999" b="0" i="0" kern="1200">
                <a:solidFill>
                  <a:schemeClr val="tx1"/>
                </a:solidFill>
                <a:latin typeface="+mn-lt"/>
                <a:ea typeface="+mn-ea"/>
                <a:cs typeface="+mn-cs"/>
              </a:defRPr>
            </a:lvl9pPr>
          </a:lstStyle>
          <a:p>
            <a:pPr>
              <a:spcAft>
                <a:spcPts val="0"/>
              </a:spcAft>
              <a:defRPr/>
            </a:pPr>
            <a:r>
              <a:rPr lang="en-US" sz="1200" b="1" dirty="0" smtClean="0">
                <a:latin typeface="Calibri" panose="020F0502020204030204" pitchFamily="34" charset="0"/>
              </a:rPr>
              <a:t>Excerpt Parameters Test Procedure</a:t>
            </a:r>
            <a:endParaRPr lang="en-US" sz="1200" b="1" dirty="0">
              <a:latin typeface="Calibri" panose="020F0502020204030204" pitchFamily="34" charset="0"/>
            </a:endParaRPr>
          </a:p>
          <a:p>
            <a:pPr lvl="0">
              <a:spcBef>
                <a:spcPts val="600"/>
              </a:spcBef>
              <a:spcAft>
                <a:spcPts val="0"/>
              </a:spcAft>
              <a:defRPr/>
            </a:pPr>
            <a:r>
              <a:rPr lang="en-US" sz="1200" b="1" u="sng" dirty="0">
                <a:latin typeface="Calibri" panose="020F0502020204030204" pitchFamily="34" charset="0"/>
              </a:rPr>
              <a:t>INITIAL CONDITIONS:</a:t>
            </a:r>
            <a:endParaRPr lang="en-US" sz="1200" u="sng" dirty="0">
              <a:latin typeface="Calibri" panose="020F0502020204030204" pitchFamily="34" charset="0"/>
            </a:endParaRPr>
          </a:p>
          <a:p>
            <a:pPr lvl="0">
              <a:spcBef>
                <a:spcPts val="600"/>
              </a:spcBef>
              <a:spcAft>
                <a:spcPts val="0"/>
              </a:spcAft>
              <a:defRPr/>
            </a:pPr>
            <a:r>
              <a:rPr lang="en-US" sz="1200" b="1" dirty="0" smtClean="0">
                <a:latin typeface="Calibri" panose="020F0502020204030204" pitchFamily="34" charset="0"/>
              </a:rPr>
              <a:t>Infrastructure: </a:t>
            </a:r>
            <a:r>
              <a:rPr lang="en-US" sz="1200" dirty="0">
                <a:latin typeface="Calibri" panose="020F0502020204030204" pitchFamily="34" charset="0"/>
              </a:rPr>
              <a:t>L</a:t>
            </a:r>
            <a:r>
              <a:rPr lang="en-US" sz="1200" dirty="0">
                <a:latin typeface="Calibri" panose="020F0502020204030204" pitchFamily="34" charset="0"/>
                <a:sym typeface="Wingdings" panose="05000000000000000000" pitchFamily="2" charset="2"/>
              </a:rPr>
              <a:t>ane dimensions and markings, design and position of speed sign on ego lane before stationary object, </a:t>
            </a:r>
            <a:r>
              <a:rPr lang="en-US" sz="1200" dirty="0" smtClean="0">
                <a:latin typeface="Calibri" panose="020F0502020204030204" pitchFamily="34" charset="0"/>
                <a:sym typeface="Wingdings" panose="05000000000000000000" pitchFamily="2" charset="2"/>
              </a:rPr>
              <a:t>area’s </a:t>
            </a:r>
            <a:r>
              <a:rPr lang="en-US" sz="1200" dirty="0">
                <a:latin typeface="Calibri" panose="020F0502020204030204" pitchFamily="34" charset="0"/>
                <a:sym typeface="Wingdings" panose="05000000000000000000" pitchFamily="2" charset="2"/>
              </a:rPr>
              <a:t>dimension before object to allow smooth acceleration to reach initial speed</a:t>
            </a:r>
          </a:p>
          <a:p>
            <a:pPr>
              <a:spcBef>
                <a:spcPts val="600"/>
              </a:spcBef>
              <a:spcAft>
                <a:spcPts val="0"/>
              </a:spcAft>
              <a:defRPr/>
            </a:pPr>
            <a:r>
              <a:rPr lang="en-US" sz="1200" b="1" noProof="0" dirty="0" smtClean="0">
                <a:latin typeface="Calibri" panose="020F0502020204030204" pitchFamily="34" charset="0"/>
              </a:rPr>
              <a:t>Environment: </a:t>
            </a:r>
            <a:r>
              <a:rPr lang="en-US" sz="1200" noProof="0" dirty="0" smtClean="0">
                <a:latin typeface="Calibri" panose="020F0502020204030204" pitchFamily="34" charset="0"/>
              </a:rPr>
              <a:t>A</a:t>
            </a:r>
            <a:r>
              <a:rPr lang="en-US" sz="1200" dirty="0" err="1" smtClean="0">
                <a:latin typeface="Calibri" panose="020F0502020204030204" pitchFamily="34" charset="0"/>
                <a:sym typeface="Wingdings" panose="05000000000000000000" pitchFamily="2" charset="2"/>
              </a:rPr>
              <a:t>mbient</a:t>
            </a:r>
            <a:r>
              <a:rPr lang="en-US" sz="1200" dirty="0" smtClean="0">
                <a:latin typeface="Calibri" panose="020F0502020204030204" pitchFamily="34" charset="0"/>
                <a:sym typeface="Wingdings" panose="05000000000000000000" pitchFamily="2" charset="2"/>
              </a:rPr>
              <a:t> temperature, track temperature, wind speed, ambient illumination etc.</a:t>
            </a:r>
          </a:p>
          <a:p>
            <a:pPr>
              <a:spcBef>
                <a:spcPts val="600"/>
              </a:spcBef>
              <a:spcAft>
                <a:spcPts val="0"/>
              </a:spcAft>
              <a:defRPr/>
            </a:pPr>
            <a:r>
              <a:rPr lang="en-US" sz="1200" b="1" dirty="0" smtClean="0">
                <a:latin typeface="Calibri" panose="020F0502020204030204" pitchFamily="34" charset="0"/>
                <a:sym typeface="Wingdings" panose="05000000000000000000" pitchFamily="2" charset="2"/>
              </a:rPr>
              <a:t>Ego-vehicle: </a:t>
            </a:r>
            <a:r>
              <a:rPr lang="en-US" sz="1200" dirty="0">
                <a:latin typeface="Calibri" panose="020F0502020204030204" pitchFamily="34" charset="0"/>
                <a:sym typeface="Wingdings" panose="05000000000000000000" pitchFamily="2" charset="2"/>
              </a:rPr>
              <a:t>Initial speed/speed range to approach the  </a:t>
            </a:r>
            <a:r>
              <a:rPr lang="en-US" sz="1200" dirty="0" smtClean="0">
                <a:latin typeface="Calibri" panose="020F0502020204030204" pitchFamily="34" charset="0"/>
                <a:sym typeface="Wingdings" panose="05000000000000000000" pitchFamily="2" charset="2"/>
              </a:rPr>
              <a:t>stationary object</a:t>
            </a:r>
            <a:endParaRPr lang="en-US" sz="1200" dirty="0">
              <a:latin typeface="Calibri" panose="020F0502020204030204" pitchFamily="34" charset="0"/>
              <a:sym typeface="Wingdings" panose="05000000000000000000" pitchFamily="2" charset="2"/>
            </a:endParaRPr>
          </a:p>
          <a:p>
            <a:pPr>
              <a:spcBef>
                <a:spcPts val="600"/>
              </a:spcBef>
              <a:spcAft>
                <a:spcPts val="0"/>
              </a:spcAft>
              <a:defRPr/>
            </a:pPr>
            <a:r>
              <a:rPr lang="en-US" sz="1200" b="1" u="sng" dirty="0">
                <a:latin typeface="Calibri" panose="020F0502020204030204" pitchFamily="34" charset="0"/>
                <a:sym typeface="Wingdings" panose="05000000000000000000" pitchFamily="2" charset="2"/>
              </a:rPr>
              <a:t>TEST MANEUVER</a:t>
            </a:r>
            <a:r>
              <a:rPr lang="en-US" sz="1200" b="1" u="sng" dirty="0" smtClean="0">
                <a:latin typeface="Calibri" panose="020F0502020204030204" pitchFamily="34" charset="0"/>
                <a:sym typeface="Wingdings" panose="05000000000000000000" pitchFamily="2" charset="2"/>
              </a:rPr>
              <a:t>:</a:t>
            </a:r>
            <a:endParaRPr lang="en-US" sz="1200" dirty="0" smtClean="0">
              <a:latin typeface="Calibri" panose="020F0502020204030204" pitchFamily="34" charset="0"/>
              <a:sym typeface="Wingdings" panose="05000000000000000000" pitchFamily="2" charset="2"/>
            </a:endParaRPr>
          </a:p>
          <a:p>
            <a:pPr>
              <a:spcBef>
                <a:spcPts val="600"/>
              </a:spcBef>
              <a:spcAft>
                <a:spcPts val="0"/>
              </a:spcAft>
              <a:defRPr/>
            </a:pPr>
            <a:r>
              <a:rPr lang="en-US" sz="1200" b="1" dirty="0" smtClean="0">
                <a:latin typeface="Calibri" panose="020F0502020204030204" pitchFamily="34" charset="0"/>
                <a:sym typeface="Wingdings" panose="05000000000000000000" pitchFamily="2" charset="2"/>
              </a:rPr>
              <a:t>Vehicle V2: </a:t>
            </a:r>
            <a:r>
              <a:rPr lang="en-US" sz="1200" dirty="0" smtClean="0">
                <a:latin typeface="Calibri" panose="020F0502020204030204" pitchFamily="34" charset="0"/>
                <a:sym typeface="Wingdings" panose="05000000000000000000" pitchFamily="2" charset="2"/>
              </a:rPr>
              <a:t>Speed; </a:t>
            </a:r>
            <a:r>
              <a:rPr lang="en-US" sz="1200" dirty="0">
                <a:latin typeface="Calibri" panose="020F0502020204030204" pitchFamily="34" charset="0"/>
                <a:sym typeface="Wingdings" panose="05000000000000000000" pitchFamily="2" charset="2"/>
              </a:rPr>
              <a:t>synchronized trajectory depending on Ego vehicle </a:t>
            </a:r>
            <a:r>
              <a:rPr lang="en-US" sz="1200" dirty="0" smtClean="0">
                <a:latin typeface="Calibri" panose="020F0502020204030204" pitchFamily="34" charset="0"/>
                <a:sym typeface="Wingdings" panose="05000000000000000000" pitchFamily="2" charset="2"/>
              </a:rPr>
              <a:t>trajectory</a:t>
            </a:r>
            <a:endParaRPr lang="en-US" sz="1200" dirty="0">
              <a:latin typeface="Calibri" panose="020F0502020204030204" pitchFamily="34" charset="0"/>
              <a:sym typeface="Wingdings" panose="05000000000000000000" pitchFamily="2" charset="2"/>
            </a:endParaRPr>
          </a:p>
          <a:p>
            <a:pPr>
              <a:spcBef>
                <a:spcPts val="600"/>
              </a:spcBef>
              <a:spcAft>
                <a:spcPts val="0"/>
              </a:spcAft>
              <a:defRPr/>
            </a:pPr>
            <a:r>
              <a:rPr lang="en-US" sz="1200" b="1" dirty="0" smtClean="0">
                <a:latin typeface="Calibri" panose="020F0502020204030204" pitchFamily="34" charset="0"/>
                <a:sym typeface="Wingdings" panose="05000000000000000000" pitchFamily="2" charset="2"/>
              </a:rPr>
              <a:t>Stationary object: </a:t>
            </a:r>
            <a:r>
              <a:rPr lang="en-US" sz="1200" dirty="0">
                <a:latin typeface="Calibri" panose="020F0502020204030204" pitchFamily="34" charset="0"/>
                <a:sym typeface="Wingdings" panose="05000000000000000000" pitchFamily="2" charset="2"/>
              </a:rPr>
              <a:t>Dimension (</a:t>
            </a:r>
            <a:r>
              <a:rPr lang="en-US" sz="1200" dirty="0" smtClean="0">
                <a:latin typeface="Calibri" panose="020F0502020204030204" pitchFamily="34" charset="0"/>
                <a:sym typeface="Wingdings" panose="05000000000000000000" pitchFamily="2" charset="2"/>
              </a:rPr>
              <a:t>traversable/non-traversable; extent of lane blockage), position within the lane</a:t>
            </a:r>
          </a:p>
          <a:p>
            <a:pPr>
              <a:spcBef>
                <a:spcPts val="600"/>
              </a:spcBef>
              <a:spcAft>
                <a:spcPts val="0"/>
              </a:spcAft>
              <a:defRPr/>
            </a:pPr>
            <a:r>
              <a:rPr lang="en-US" sz="1200" b="1" dirty="0" smtClean="0">
                <a:latin typeface="Calibri" panose="020F0502020204030204" pitchFamily="34" charset="0"/>
                <a:sym typeface="Wingdings" panose="05000000000000000000" pitchFamily="2" charset="2"/>
              </a:rPr>
              <a:t>Options: </a:t>
            </a:r>
            <a:r>
              <a:rPr lang="en-US" sz="1200" dirty="0">
                <a:latin typeface="Calibri" panose="020F0502020204030204" pitchFamily="34" charset="0"/>
                <a:sym typeface="Wingdings" panose="05000000000000000000" pitchFamily="2" charset="2"/>
              </a:rPr>
              <a:t>Number of approaching vehicles V2, </a:t>
            </a:r>
            <a:r>
              <a:rPr lang="en-US" sz="1200" dirty="0" smtClean="0">
                <a:latin typeface="Calibri" panose="020F0502020204030204" pitchFamily="34" charset="0"/>
                <a:sym typeface="Wingdings" panose="05000000000000000000" pitchFamily="2" charset="2"/>
              </a:rPr>
              <a:t>different differential speeds Ego to wait vs. Ego to evade immediately), </a:t>
            </a:r>
            <a:r>
              <a:rPr lang="en-US" sz="1200" dirty="0">
                <a:latin typeface="Calibri" panose="020F0502020204030204" pitchFamily="34" charset="0"/>
                <a:sym typeface="Wingdings" panose="05000000000000000000" pitchFamily="2" charset="2"/>
              </a:rPr>
              <a:t>additional vehicles in front of </a:t>
            </a:r>
            <a:r>
              <a:rPr lang="en-US" sz="1200" dirty="0" smtClean="0">
                <a:latin typeface="Calibri" panose="020F0502020204030204" pitchFamily="34" charset="0"/>
                <a:sym typeface="Wingdings" panose="05000000000000000000" pitchFamily="2" charset="2"/>
              </a:rPr>
              <a:t>Ego</a:t>
            </a:r>
            <a:endParaRPr lang="en-US" sz="1200" b="1" dirty="0" smtClean="0">
              <a:latin typeface="Calibri" panose="020F0502020204030204" pitchFamily="34" charset="0"/>
            </a:endParaRPr>
          </a:p>
        </p:txBody>
      </p:sp>
    </p:spTree>
    <p:extLst>
      <p:ext uri="{BB962C8B-B14F-4D97-AF65-F5344CB8AC3E}">
        <p14:creationId xmlns:p14="http://schemas.microsoft.com/office/powerpoint/2010/main" val="1624884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Next steps</a:t>
            </a:r>
            <a:endParaRPr lang="en-US" dirty="0"/>
          </a:p>
        </p:txBody>
      </p:sp>
      <p:sp>
        <p:nvSpPr>
          <p:cNvPr id="3" name="Inhaltsplatzhalter 2"/>
          <p:cNvSpPr>
            <a:spLocks noGrp="1"/>
          </p:cNvSpPr>
          <p:nvPr>
            <p:ph idx="1"/>
          </p:nvPr>
        </p:nvSpPr>
        <p:spPr/>
        <p:txBody>
          <a:bodyPr>
            <a:normAutofit lnSpcReduction="10000"/>
          </a:bodyPr>
          <a:lstStyle/>
          <a:p>
            <a:pPr>
              <a:buFontTx/>
              <a:buChar char="-"/>
            </a:pPr>
            <a:r>
              <a:rPr lang="en-US" sz="2000" dirty="0" smtClean="0"/>
              <a:t>Agree on how to handle certain options/variants of the test scenarios in a next step to have transparency what elements the scenarios should include</a:t>
            </a:r>
          </a:p>
          <a:p>
            <a:pPr>
              <a:buFontTx/>
              <a:buChar char="-"/>
            </a:pPr>
            <a:r>
              <a:rPr lang="en-US" sz="2000" dirty="0" smtClean="0">
                <a:sym typeface="Wingdings" panose="05000000000000000000" pitchFamily="2" charset="2"/>
              </a:rPr>
              <a:t>Based on this, continue </a:t>
            </a:r>
            <a:r>
              <a:rPr lang="en-US" sz="2000" dirty="0">
                <a:sym typeface="Wingdings" panose="05000000000000000000" pitchFamily="2" charset="2"/>
              </a:rPr>
              <a:t>working on a draft specification of reproducible tests for the scenarios 2.1 – 2.4  (i.e. define numerical values/parameters like e.g. speed and distances, road infrastructure, definition of objects, pass/fail criteria, test equipment etc.).  </a:t>
            </a:r>
          </a:p>
          <a:p>
            <a:pPr>
              <a:buFontTx/>
              <a:buChar char="-"/>
            </a:pPr>
            <a:r>
              <a:rPr lang="en-US" sz="2000" dirty="0" smtClean="0"/>
              <a:t>OICA </a:t>
            </a:r>
            <a:r>
              <a:rPr lang="en-US" sz="2000" dirty="0"/>
              <a:t>proposes to consider the intersection geometry </a:t>
            </a:r>
            <a:r>
              <a:rPr lang="en-US" sz="2000" dirty="0" smtClean="0"/>
              <a:t>proposal of the EU-Project PROSPECT </a:t>
            </a:r>
            <a:r>
              <a:rPr lang="en-US" sz="2000" dirty="0"/>
              <a:t>for test scenario 2.1 and </a:t>
            </a:r>
            <a:r>
              <a:rPr lang="en-US" sz="2000" dirty="0" smtClean="0"/>
              <a:t>2.3 and not to start a separate activity.</a:t>
            </a:r>
            <a:r>
              <a:rPr lang="en-US" sz="2000" dirty="0"/>
              <a:t/>
            </a:r>
            <a:br>
              <a:rPr lang="en-US" sz="2000" dirty="0"/>
            </a:br>
            <a:r>
              <a:rPr lang="en-US" sz="2000" dirty="0" smtClean="0">
                <a:sym typeface="Wingdings" panose="05000000000000000000" pitchFamily="2" charset="2"/>
              </a:rPr>
              <a:t> </a:t>
            </a:r>
            <a:r>
              <a:rPr lang="en-US" sz="2000" dirty="0" smtClean="0"/>
              <a:t>Are different </a:t>
            </a:r>
            <a:r>
              <a:rPr lang="en-US" sz="2000" dirty="0"/>
              <a:t>intersection layouts needed for other countries like </a:t>
            </a:r>
            <a:r>
              <a:rPr lang="en-US" sz="2000" dirty="0" smtClean="0"/>
              <a:t>e.g. USA/CAN</a:t>
            </a:r>
            <a:r>
              <a:rPr lang="en-US" sz="2000" dirty="0"/>
              <a:t>, China, etc</a:t>
            </a:r>
            <a:r>
              <a:rPr lang="en-US" sz="2000" dirty="0" smtClean="0"/>
              <a:t>.? What is the expectation of the Contracting Parties?</a:t>
            </a:r>
            <a:endParaRPr lang="en-US" sz="2000" dirty="0"/>
          </a:p>
          <a:p>
            <a:pPr>
              <a:buFontTx/>
              <a:buChar char="-"/>
            </a:pPr>
            <a:r>
              <a:rPr lang="en-US" sz="2000" dirty="0" smtClean="0"/>
              <a:t>Test Scenario 2.2 (Obstructed </a:t>
            </a:r>
            <a:r>
              <a:rPr lang="en-US" sz="2000" dirty="0"/>
              <a:t>Pedestrian </a:t>
            </a:r>
            <a:r>
              <a:rPr lang="en-US" sz="2000" dirty="0" smtClean="0"/>
              <a:t>crossing): OICA proposes to u</a:t>
            </a:r>
            <a:r>
              <a:rPr lang="en-US" sz="2000" dirty="0" smtClean="0">
                <a:latin typeface="Calibri" panose="020F0502020204030204" pitchFamily="34" charset="0"/>
              </a:rPr>
              <a:t>se the existing </a:t>
            </a:r>
            <a:r>
              <a:rPr lang="en-US" sz="2000" dirty="0" err="1" smtClean="0">
                <a:latin typeface="Calibri" panose="020F0502020204030204" pitchFamily="34" charset="0"/>
              </a:rPr>
              <a:t>EuroNCAP</a:t>
            </a:r>
            <a:r>
              <a:rPr lang="en-US" sz="2000" dirty="0" smtClean="0">
                <a:latin typeface="Calibri" panose="020F0502020204030204" pitchFamily="34" charset="0"/>
              </a:rPr>
              <a:t> </a:t>
            </a:r>
            <a:r>
              <a:rPr lang="en-US" sz="2000" dirty="0">
                <a:latin typeface="Calibri" panose="020F0502020204030204" pitchFamily="34" charset="0"/>
              </a:rPr>
              <a:t>maneuver CPNC-50 scenario (running child from nearside from obstruction </a:t>
            </a:r>
            <a:r>
              <a:rPr lang="en-US" sz="2000" dirty="0" smtClean="0">
                <a:latin typeface="Calibri" panose="020F0502020204030204" pitchFamily="34" charset="0"/>
              </a:rPr>
              <a:t>vehicles, </a:t>
            </a:r>
            <a:r>
              <a:rPr lang="en-US" sz="2000" i="1" dirty="0" smtClean="0">
                <a:latin typeface="Calibri" panose="020F0502020204030204" pitchFamily="34" charset="0"/>
              </a:rPr>
              <a:t>see </a:t>
            </a:r>
            <a:r>
              <a:rPr lang="en-US" sz="2000" i="1" dirty="0">
                <a:latin typeface="Calibri" panose="020F0502020204030204" pitchFamily="34" charset="0"/>
              </a:rPr>
              <a:t>Test Protocol AEB VRU systems, Version 2.0.2, November 2017</a:t>
            </a:r>
            <a:r>
              <a:rPr lang="en-US" sz="2000" dirty="0" smtClean="0">
                <a:latin typeface="Calibri" panose="020F0502020204030204" pitchFamily="34" charset="0"/>
              </a:rPr>
              <a:t>) with </a:t>
            </a:r>
            <a:r>
              <a:rPr lang="en-US" sz="2000" dirty="0">
                <a:latin typeface="Calibri" panose="020F0502020204030204" pitchFamily="34" charset="0"/>
              </a:rPr>
              <a:t>the only </a:t>
            </a:r>
            <a:r>
              <a:rPr lang="en-US" sz="2000" dirty="0" smtClean="0">
                <a:latin typeface="Calibri" panose="020F0502020204030204" pitchFamily="34" charset="0"/>
              </a:rPr>
              <a:t>deviation </a:t>
            </a:r>
            <a:r>
              <a:rPr lang="en-US" sz="2000" dirty="0">
                <a:latin typeface="Calibri" panose="020F0502020204030204" pitchFamily="34" charset="0"/>
              </a:rPr>
              <a:t>that the ego vehicle speed would not be constant throughout the </a:t>
            </a:r>
            <a:r>
              <a:rPr lang="en-US" sz="2000" dirty="0" smtClean="0">
                <a:latin typeface="Calibri" panose="020F0502020204030204" pitchFamily="34" charset="0"/>
              </a:rPr>
              <a:t>scenario (initial speed would be fixed, but the automated driving system may then automatically adapt its speed </a:t>
            </a:r>
            <a:r>
              <a:rPr lang="en-US" sz="2000" dirty="0">
                <a:latin typeface="Calibri" panose="020F0502020204030204" pitchFamily="34" charset="0"/>
              </a:rPr>
              <a:t>to the particular driving </a:t>
            </a:r>
            <a:r>
              <a:rPr lang="en-US" sz="2000" dirty="0" smtClean="0">
                <a:latin typeface="Calibri" panose="020F0502020204030204" pitchFamily="34" charset="0"/>
              </a:rPr>
              <a:t>situation)</a:t>
            </a:r>
            <a:endParaRPr lang="en-US" sz="2000" dirty="0">
              <a:latin typeface="Calibri" panose="020F0502020204030204" pitchFamily="34" charset="0"/>
            </a:endParaRPr>
          </a:p>
          <a:p>
            <a:pPr marL="0" indent="0">
              <a:buNone/>
            </a:pPr>
            <a:endParaRPr lang="en-US" sz="2000" dirty="0" smtClean="0">
              <a:solidFill>
                <a:srgbClr val="0070C0"/>
              </a:solidFill>
            </a:endParaRPr>
          </a:p>
          <a:p>
            <a:pPr>
              <a:buFontTx/>
              <a:buChar char="-"/>
            </a:pPr>
            <a:endParaRPr lang="en-US" sz="2000" dirty="0">
              <a:sym typeface="Wingdings" panose="05000000000000000000" pitchFamily="2" charset="2"/>
            </a:endParaRPr>
          </a:p>
          <a:p>
            <a:pPr>
              <a:buFontTx/>
              <a:buChar char="-"/>
            </a:pPr>
            <a:endParaRPr lang="en-US" sz="2000" dirty="0">
              <a:sym typeface="Wingdings" panose="05000000000000000000" pitchFamily="2" charset="2"/>
            </a:endParaRPr>
          </a:p>
          <a:p>
            <a:endParaRPr lang="en-US" dirty="0" smtClean="0"/>
          </a:p>
          <a:p>
            <a:endParaRPr lang="en-US" dirty="0" smtClean="0"/>
          </a:p>
        </p:txBody>
      </p:sp>
    </p:spTree>
    <p:extLst>
      <p:ext uri="{BB962C8B-B14F-4D97-AF65-F5344CB8AC3E}">
        <p14:creationId xmlns:p14="http://schemas.microsoft.com/office/powerpoint/2010/main" val="3951708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1736</Words>
  <Application>Microsoft Office PowerPoint</Application>
  <PresentationFormat>ユーザー設定</PresentationFormat>
  <Paragraphs>117</Paragraphs>
  <Slides>9</Slides>
  <Notes>9</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Office Theme</vt:lpstr>
      <vt:lpstr>Relevant test scenarios on proving grounds for the urban use-case – OICA views</vt:lpstr>
      <vt:lpstr>Introduction/basis for discussion</vt:lpstr>
      <vt:lpstr>Scenario Justification</vt:lpstr>
      <vt:lpstr>Proposal Test Track Scenarios „Urban“</vt:lpstr>
      <vt:lpstr>EU Project PROSPECT* – Standard Intersection Layout</vt:lpstr>
      <vt:lpstr>Proposal Test Track Scenarios „Urban“</vt:lpstr>
      <vt:lpstr>Proposal Test Track Scenarios „Urban“</vt:lpstr>
      <vt:lpstr>Proposal Test Track Scenarios „Urban“</vt:lpstr>
      <vt:lpstr>Next steps</vt:lpstr>
    </vt:vector>
  </TitlesOfParts>
  <Company>Daimler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Prüfgeländetests / ODD / Lokalisierung</dc:title>
  <dc:creator>Esser, Matthias (059)</dc:creator>
  <cp:lastModifiedBy>トヨタ自動車</cp:lastModifiedBy>
  <cp:revision>92</cp:revision>
  <cp:lastPrinted>2018-08-20T23:20:38Z</cp:lastPrinted>
  <dcterms:created xsi:type="dcterms:W3CDTF">2018-04-03T10:44:56Z</dcterms:created>
  <dcterms:modified xsi:type="dcterms:W3CDTF">2018-08-23T06:15:16Z</dcterms:modified>
</cp:coreProperties>
</file>