
<file path=[Content_Types].xml><?xml version="1.0" encoding="utf-8"?>
<Types xmlns="http://schemas.openxmlformats.org/package/2006/content-types">
  <Default Extension="tmp" ContentType="image/png"/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0" d="100"/>
          <a:sy n="80" d="100"/>
        </p:scale>
        <p:origin x="-1080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79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544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634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90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3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233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18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0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47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90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51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B5CB-9E74-4EF4-A08A-C3801099AB0D}" type="datetimeFigureOut">
              <a:rPr kumimoji="1" lang="ja-JP" altLang="en-US" smtClean="0"/>
              <a:t>2018/9/3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1187E-3EFB-47F8-8663-C2C5E48FF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nvcb.or.jp/index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="" xmlns:a16="http://schemas.microsoft.com/office/drawing/2014/main" id="{B81775BE-143A-47CB-9DBD-8FC20CFA7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3354" y="257888"/>
            <a:ext cx="6858000" cy="440572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3200" b="1" dirty="0">
                <a:solidFill>
                  <a:srgbClr val="FF0000"/>
                </a:solidFill>
              </a:rPr>
              <a:t>3</a:t>
            </a:r>
            <a:r>
              <a:rPr kumimoji="1" lang="en-US" altLang="ja-JP" sz="3200" b="1" baseline="30000" dirty="0">
                <a:solidFill>
                  <a:srgbClr val="FF0000"/>
                </a:solidFill>
              </a:rPr>
              <a:t>rd</a:t>
            </a:r>
            <a:r>
              <a:rPr kumimoji="1" lang="en-US" altLang="ja-JP" sz="3200" b="1" dirty="0">
                <a:solidFill>
                  <a:srgbClr val="FF0000"/>
                </a:solidFill>
              </a:rPr>
              <a:t> Session AutoVeh, SG1 and SG2</a:t>
            </a:r>
          </a:p>
          <a:p>
            <a:endParaRPr kumimoji="1" lang="ja-JP" altLang="en-US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="" xmlns:a16="http://schemas.microsoft.com/office/drawing/2014/main" id="{7313CD9C-2DB5-4415-8DCF-E9D703793892}"/>
              </a:ext>
            </a:extLst>
          </p:cNvPr>
          <p:cNvSpPr txBox="1"/>
          <p:nvPr/>
        </p:nvSpPr>
        <p:spPr>
          <a:xfrm>
            <a:off x="377791" y="1050733"/>
            <a:ext cx="1027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Date :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="" xmlns:a16="http://schemas.microsoft.com/office/drawing/2014/main" id="{1DE1FE8D-A65D-4453-A549-75F5E047D1AF}"/>
              </a:ext>
            </a:extLst>
          </p:cNvPr>
          <p:cNvSpPr txBox="1"/>
          <p:nvPr/>
        </p:nvSpPr>
        <p:spPr>
          <a:xfrm>
            <a:off x="1838424" y="1099926"/>
            <a:ext cx="3561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23-25,</a:t>
            </a:r>
            <a:r>
              <a:rPr kumimoji="1" lang="ja-JP" altLang="en-US" sz="2400" dirty="0"/>
              <a:t> </a:t>
            </a:r>
            <a:r>
              <a:rPr kumimoji="1" lang="en-US" altLang="ja-JP" sz="2400" dirty="0"/>
              <a:t>October 2018</a:t>
            </a:r>
            <a:endParaRPr kumimoji="1"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="" xmlns:a16="http://schemas.microsoft.com/office/drawing/2014/main" id="{7CDF786B-B41D-400F-996F-E8BA37A78F01}"/>
              </a:ext>
            </a:extLst>
          </p:cNvPr>
          <p:cNvSpPr txBox="1"/>
          <p:nvPr/>
        </p:nvSpPr>
        <p:spPr>
          <a:xfrm>
            <a:off x="377790" y="1479229"/>
            <a:ext cx="1191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Place :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7792E3B7-D9DD-41CD-8444-E19A2695467A}"/>
              </a:ext>
            </a:extLst>
          </p:cNvPr>
          <p:cNvSpPr txBox="1"/>
          <p:nvPr/>
        </p:nvSpPr>
        <p:spPr>
          <a:xfrm>
            <a:off x="1838424" y="1515359"/>
            <a:ext cx="2916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Niigata City, Japan</a:t>
            </a:r>
            <a:endParaRPr kumimoji="1" lang="ja-JP" altLang="en-US" sz="2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="" xmlns:a16="http://schemas.microsoft.com/office/drawing/2014/main" id="{B41ADDF7-EDF4-49AD-80C2-3660932D8520}"/>
              </a:ext>
            </a:extLst>
          </p:cNvPr>
          <p:cNvSpPr txBox="1"/>
          <p:nvPr/>
        </p:nvSpPr>
        <p:spPr>
          <a:xfrm>
            <a:off x="377790" y="1907725"/>
            <a:ext cx="1191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Venue :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DBBAF48E-F3F2-4088-B79D-13182E674FF0}"/>
              </a:ext>
            </a:extLst>
          </p:cNvPr>
          <p:cNvSpPr txBox="1"/>
          <p:nvPr/>
        </p:nvSpPr>
        <p:spPr>
          <a:xfrm>
            <a:off x="1838424" y="1913864"/>
            <a:ext cx="391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N.A.  </a:t>
            </a:r>
            <a:endParaRPr kumimoji="1" lang="ja-JP" altLang="en-US" sz="24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="" xmlns:a16="http://schemas.microsoft.com/office/drawing/2014/main" id="{2134AA6B-8B29-414E-AB34-8B172F0B95CA}"/>
              </a:ext>
            </a:extLst>
          </p:cNvPr>
          <p:cNvSpPr/>
          <p:nvPr/>
        </p:nvSpPr>
        <p:spPr>
          <a:xfrm>
            <a:off x="211755" y="2510455"/>
            <a:ext cx="88456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6B6764"/>
                </a:solidFill>
                <a:latin typeface="Arial" panose="020B0604020202020204" pitchFamily="34" charset="0"/>
              </a:rPr>
              <a:t>Getting To </a:t>
            </a:r>
            <a:r>
              <a:rPr lang="en-US" altLang="ja-JP" sz="1600" dirty="0">
                <a:solidFill>
                  <a:srgbClr val="6B6764"/>
                </a:solidFill>
                <a:latin typeface="Times New Roman" panose="02020603050405020304" pitchFamily="18" charset="0"/>
              </a:rPr>
              <a:t>&amp; </a:t>
            </a:r>
            <a:r>
              <a:rPr lang="en-US" altLang="ja-JP" sz="1600" dirty="0">
                <a:solidFill>
                  <a:srgbClr val="6B6764"/>
                </a:solidFill>
                <a:latin typeface="Arial" panose="020B0604020202020204" pitchFamily="34" charset="0"/>
              </a:rPr>
              <a:t>Getting Around</a:t>
            </a:r>
          </a:p>
          <a:p>
            <a:endParaRPr lang="ja-JP" altLang="en-US" sz="1600" dirty="0">
              <a:latin typeface="Arial" panose="020B0604020202020204" pitchFamily="34" charset="0"/>
            </a:endParaRPr>
          </a:p>
          <a:p>
            <a:pPr marR="1070"/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Niigata City is located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on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the northwest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coast of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Honshu </a:t>
            </a:r>
            <a:r>
              <a:rPr lang="en-US" altLang="ja-JP" sz="1400" dirty="0">
                <a:solidFill>
                  <a:srgbClr val="2A2F36"/>
                </a:solidFill>
                <a:latin typeface="Arial" panose="020B0604020202020204" pitchFamily="34" charset="0"/>
              </a:rPr>
              <a:t>,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Japan's largest island, facing the Japan Sea. The two main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ways of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reaching the city are by plane into Niigata International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Airport </a:t>
            </a:r>
            <a:r>
              <a:rPr lang="en-US" altLang="ja-JP" sz="1400" dirty="0">
                <a:solidFill>
                  <a:srgbClr val="2A2F36"/>
                </a:solidFill>
                <a:latin typeface="Arial" panose="020B0604020202020204" pitchFamily="34" charset="0"/>
              </a:rPr>
              <a:t>,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and by train into JR Niigata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Station </a:t>
            </a:r>
            <a:r>
              <a:rPr lang="en-US" altLang="ja-JP" sz="1400" dirty="0">
                <a:solidFill>
                  <a:srgbClr val="4F5962"/>
                </a:solidFill>
                <a:latin typeface="Arial" panose="020B0604020202020204" pitchFamily="34" charset="0"/>
              </a:rPr>
              <a:t>.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Direct international flights fly to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and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from Seoul </a:t>
            </a:r>
            <a:r>
              <a:rPr lang="en-US" altLang="ja-JP" sz="1400" dirty="0">
                <a:solidFill>
                  <a:srgbClr val="2A2F36"/>
                </a:solidFill>
                <a:latin typeface="Arial" panose="020B0604020202020204" pitchFamily="34" charset="0"/>
              </a:rPr>
              <a:t>,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Shanghai,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and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Harbin. Domestic flights fly to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and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from many major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cities,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including Tokyo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(Narita),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Osaka, Nagoya, Fukuoka,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and </a:t>
            </a:r>
            <a:r>
              <a:rPr lang="en-US" altLang="ja-JP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Sappo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 ro</a:t>
            </a:r>
            <a:r>
              <a:rPr lang="en-US" altLang="ja-JP" sz="1400" dirty="0">
                <a:solidFill>
                  <a:srgbClr val="3F4449"/>
                </a:solidFill>
                <a:latin typeface="Arial" panose="020B0604020202020204" pitchFamily="34" charset="0"/>
              </a:rPr>
              <a:t>.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The JR </a:t>
            </a:r>
            <a:r>
              <a:rPr lang="en-US" altLang="ja-JP" sz="1400" dirty="0" err="1">
                <a:solidFill>
                  <a:srgbClr val="080808"/>
                </a:solidFill>
                <a:latin typeface="Arial" panose="020B0604020202020204" pitchFamily="34" charset="0"/>
              </a:rPr>
              <a:t>Joetsu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shinkansen (bullet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train)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can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take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you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from Tokyo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Station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to JR Niigata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Station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in </a:t>
            </a:r>
            <a:r>
              <a:rPr lang="en-US" altLang="ja-JP" sz="1400" dirty="0">
                <a:solidFill>
                  <a:srgbClr val="181818"/>
                </a:solidFill>
                <a:latin typeface="Arial" panose="020B0604020202020204" pitchFamily="34" charset="0"/>
              </a:rPr>
              <a:t>about </a:t>
            </a:r>
            <a:r>
              <a:rPr lang="en-US" altLang="ja-JP" sz="1400" dirty="0">
                <a:solidFill>
                  <a:srgbClr val="080808"/>
                </a:solidFill>
                <a:latin typeface="Arial" panose="020B0604020202020204" pitchFamily="34" charset="0"/>
              </a:rPr>
              <a:t>2 hours</a:t>
            </a:r>
          </a:p>
          <a:p>
            <a:pPr lvl="1"/>
            <a:endParaRPr lang="ja-JP" altLang="en-US" sz="1000" dirty="0">
              <a:latin typeface="Arial" panose="020B0604020202020204" pitchFamily="34" charset="0"/>
            </a:endParaRPr>
          </a:p>
        </p:txBody>
      </p:sp>
      <p:pic>
        <p:nvPicPr>
          <p:cNvPr id="17" name="図 16" descr="index_acc.pdf - Adobe Acrobat Standard DC">
            <a:extLst>
              <a:ext uri="{FF2B5EF4-FFF2-40B4-BE49-F238E27FC236}">
                <a16:creationId xmlns="" xmlns:a16="http://schemas.microsoft.com/office/drawing/2014/main" id="{AFDF99CA-AD69-46C4-B6AD-B5CD15071F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4" t="36121" r="34406" b="25672"/>
          <a:stretch/>
        </p:blipFill>
        <p:spPr>
          <a:xfrm>
            <a:off x="1838424" y="4246848"/>
            <a:ext cx="4949792" cy="252828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588333" y="274330"/>
            <a:ext cx="121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SG1-02-09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039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ndex_acc.pdf - Adobe Acrobat Standard DC">
            <a:extLst>
              <a:ext uri="{FF2B5EF4-FFF2-40B4-BE49-F238E27FC236}">
                <a16:creationId xmlns="" xmlns:a16="http://schemas.microsoft.com/office/drawing/2014/main" id="{A63CFF60-7B52-4E7C-AD5A-82D9144A30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7" t="31654" r="59531" b="22200"/>
          <a:stretch/>
        </p:blipFill>
        <p:spPr>
          <a:xfrm>
            <a:off x="612409" y="595399"/>
            <a:ext cx="4179794" cy="4571999"/>
          </a:xfrm>
          <a:prstGeom prst="rect">
            <a:avLst/>
          </a:prstGeom>
        </p:spPr>
      </p:pic>
      <p:pic>
        <p:nvPicPr>
          <p:cNvPr id="7" name="図 6" descr="index_acc.pdf - Adobe Acrobat Standard DC">
            <a:extLst>
              <a:ext uri="{FF2B5EF4-FFF2-40B4-BE49-F238E27FC236}">
                <a16:creationId xmlns="" xmlns:a16="http://schemas.microsoft.com/office/drawing/2014/main" id="{5E8F2E95-EE8F-4161-A09C-AF92529C3D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84" t="14259" r="33961" b="55185"/>
          <a:stretch/>
        </p:blipFill>
        <p:spPr>
          <a:xfrm>
            <a:off x="5531518" y="375385"/>
            <a:ext cx="3179346" cy="2967989"/>
          </a:xfrm>
          <a:prstGeom prst="rect">
            <a:avLst/>
          </a:prstGeom>
        </p:spPr>
      </p:pic>
      <p:pic>
        <p:nvPicPr>
          <p:cNvPr id="9" name="図 8" descr="index_acc.pdf - Adobe Acrobat Standard DC">
            <a:extLst>
              <a:ext uri="{FF2B5EF4-FFF2-40B4-BE49-F238E27FC236}">
                <a16:creationId xmlns="" xmlns:a16="http://schemas.microsoft.com/office/drawing/2014/main" id="{F621F228-12C2-427D-9EFA-94B405D2A3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7" t="45000" r="33865" b="19211"/>
          <a:stretch/>
        </p:blipFill>
        <p:spPr>
          <a:xfrm>
            <a:off x="5531518" y="3343374"/>
            <a:ext cx="3179346" cy="3448673"/>
          </a:xfrm>
          <a:prstGeom prst="rect">
            <a:avLst/>
          </a:prstGeom>
        </p:spPr>
      </p:pic>
      <p:pic>
        <p:nvPicPr>
          <p:cNvPr id="11" name="図 10" descr="index_acc.pdf - Adobe Acrobat Standard DC">
            <a:extLst>
              <a:ext uri="{FF2B5EF4-FFF2-40B4-BE49-F238E27FC236}">
                <a16:creationId xmlns="" xmlns:a16="http://schemas.microsoft.com/office/drawing/2014/main" id="{AB14831B-EBE0-4BD0-94DB-C3D755178E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01" t="81488" r="33044" b="-962"/>
          <a:stretch/>
        </p:blipFill>
        <p:spPr>
          <a:xfrm>
            <a:off x="875194" y="5067710"/>
            <a:ext cx="2956390" cy="171811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="" xmlns:a16="http://schemas.microsoft.com/office/drawing/2014/main" id="{E9697CEE-914D-4552-8CB0-E14EE8BFADB8}"/>
              </a:ext>
            </a:extLst>
          </p:cNvPr>
          <p:cNvSpPr txBox="1"/>
          <p:nvPr/>
        </p:nvSpPr>
        <p:spPr>
          <a:xfrm>
            <a:off x="144379" y="72179"/>
            <a:ext cx="1251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Access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5405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="" xmlns:a16="http://schemas.microsoft.com/office/drawing/2014/main" id="{FDF3CEF0-9A0C-4C56-9004-19A9473F6759}"/>
              </a:ext>
            </a:extLst>
          </p:cNvPr>
          <p:cNvSpPr txBox="1"/>
          <p:nvPr/>
        </p:nvSpPr>
        <p:spPr>
          <a:xfrm>
            <a:off x="300788" y="144379"/>
            <a:ext cx="3332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Hotel information</a:t>
            </a:r>
            <a:endParaRPr kumimoji="1" lang="ja-JP" altLang="en-US" sz="28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="" xmlns:a16="http://schemas.microsoft.com/office/drawing/2014/main" id="{692AE625-2D59-4736-957E-D5BB19E4B1C4}"/>
              </a:ext>
            </a:extLst>
          </p:cNvPr>
          <p:cNvSpPr/>
          <p:nvPr/>
        </p:nvSpPr>
        <p:spPr>
          <a:xfrm>
            <a:off x="1383631" y="7627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ART HOTEL NIIGATA STATION</a:t>
            </a:r>
          </a:p>
          <a:p>
            <a:r>
              <a:rPr lang="en-US" altLang="ja-JP" dirty="0"/>
              <a:t>1-1 </a:t>
            </a:r>
            <a:r>
              <a:rPr lang="en-US" altLang="ja-JP" dirty="0" err="1"/>
              <a:t>Sasaguchi</a:t>
            </a:r>
            <a:r>
              <a:rPr lang="en-US" altLang="ja-JP" dirty="0"/>
              <a:t> Chuo-</a:t>
            </a:r>
            <a:r>
              <a:rPr lang="en-US" altLang="ja-JP" dirty="0" err="1"/>
              <a:t>ku</a:t>
            </a:r>
            <a:r>
              <a:rPr lang="en-US" altLang="ja-JP" dirty="0"/>
              <a:t> Niigata-</a:t>
            </a:r>
            <a:r>
              <a:rPr lang="en-US" altLang="ja-JP" dirty="0" err="1"/>
              <a:t>shi</a:t>
            </a:r>
            <a:r>
              <a:rPr lang="en-US" altLang="ja-JP" dirty="0"/>
              <a:t>  Niigata</a:t>
            </a:r>
          </a:p>
          <a:p>
            <a:r>
              <a:rPr lang="en-US" altLang="ja-JP" dirty="0"/>
              <a:t>TEL/+81-25-240-2111   FAX/ +81-25-240-2112</a:t>
            </a:r>
          </a:p>
          <a:p>
            <a:r>
              <a:rPr lang="en-US" altLang="ja-JP" dirty="0"/>
              <a:t>http://www.art-niigata-station.com/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="" xmlns:a16="http://schemas.microsoft.com/office/drawing/2014/main" id="{877C0664-AF0F-4F16-9BB2-6C0CD94963EB}"/>
              </a:ext>
            </a:extLst>
          </p:cNvPr>
          <p:cNvSpPr/>
          <p:nvPr/>
        </p:nvSpPr>
        <p:spPr>
          <a:xfrm>
            <a:off x="1347536" y="23581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Niigata </a:t>
            </a:r>
            <a:r>
              <a:rPr lang="en-US" altLang="ja-JP" b="1" dirty="0" err="1">
                <a:solidFill>
                  <a:srgbClr val="FF0000"/>
                </a:solidFill>
              </a:rPr>
              <a:t>daiichi</a:t>
            </a:r>
            <a:r>
              <a:rPr lang="en-US" altLang="ja-JP" b="1" dirty="0">
                <a:solidFill>
                  <a:srgbClr val="FF0000"/>
                </a:solidFill>
              </a:rPr>
              <a:t> Hotel</a:t>
            </a:r>
          </a:p>
          <a:p>
            <a:r>
              <a:rPr lang="pl-PL" altLang="ja-JP" dirty="0"/>
              <a:t>1-3-12, Hanazono, Chuo-ku Niigata-shi, Niigata, </a:t>
            </a:r>
          </a:p>
          <a:p>
            <a:r>
              <a:rPr lang="pl-PL" altLang="ja-JP" dirty="0"/>
              <a:t> TEL / 025-243-1111</a:t>
            </a:r>
            <a:r>
              <a:rPr lang="ja-JP" altLang="pl-PL" dirty="0"/>
              <a:t>　</a:t>
            </a:r>
            <a:r>
              <a:rPr lang="pl-PL" altLang="ja-JP" dirty="0"/>
              <a:t>FAX / 025-243-1040</a:t>
            </a:r>
            <a:endParaRPr lang="en-US" altLang="ja-JP" dirty="0"/>
          </a:p>
          <a:p>
            <a:r>
              <a:rPr lang="en-US" altLang="ja-JP" dirty="0"/>
              <a:t>http://0252431111.com/</a:t>
            </a:r>
            <a:endParaRPr lang="ja-JP" altLang="en-US" dirty="0"/>
          </a:p>
        </p:txBody>
      </p:sp>
      <p:sp>
        <p:nvSpPr>
          <p:cNvPr id="8" name="星: 5 pt 7">
            <a:extLst>
              <a:ext uri="{FF2B5EF4-FFF2-40B4-BE49-F238E27FC236}">
                <a16:creationId xmlns="" xmlns:a16="http://schemas.microsoft.com/office/drawing/2014/main" id="{73E310DC-D859-46E5-A5AF-0BC6DA85F6D8}"/>
              </a:ext>
            </a:extLst>
          </p:cNvPr>
          <p:cNvSpPr/>
          <p:nvPr/>
        </p:nvSpPr>
        <p:spPr>
          <a:xfrm>
            <a:off x="1130968" y="846945"/>
            <a:ext cx="216568" cy="228600"/>
          </a:xfrm>
          <a:prstGeom prst="star5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星: 5 pt 8">
            <a:extLst>
              <a:ext uri="{FF2B5EF4-FFF2-40B4-BE49-F238E27FC236}">
                <a16:creationId xmlns="" xmlns:a16="http://schemas.microsoft.com/office/drawing/2014/main" id="{225D5007-AEEE-4F30-AAF2-589FBBF8256D}"/>
              </a:ext>
            </a:extLst>
          </p:cNvPr>
          <p:cNvSpPr/>
          <p:nvPr/>
        </p:nvSpPr>
        <p:spPr>
          <a:xfrm>
            <a:off x="1130968" y="2402685"/>
            <a:ext cx="216568" cy="228600"/>
          </a:xfrm>
          <a:prstGeom prst="star5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="" xmlns:a16="http://schemas.microsoft.com/office/drawing/2014/main" id="{CED837AD-A821-4060-AC34-08910117269F}"/>
              </a:ext>
            </a:extLst>
          </p:cNvPr>
          <p:cNvSpPr/>
          <p:nvPr/>
        </p:nvSpPr>
        <p:spPr>
          <a:xfrm>
            <a:off x="1347536" y="41234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NIIGATA TOEI HOTEL</a:t>
            </a:r>
          </a:p>
          <a:p>
            <a:r>
              <a:rPr lang="en-US" altLang="ja-JP" dirty="0"/>
              <a:t>2-1-6 </a:t>
            </a:r>
            <a:r>
              <a:rPr lang="en-US" altLang="ja-JP" dirty="0" err="1"/>
              <a:t>Benten</a:t>
            </a:r>
            <a:r>
              <a:rPr lang="en-US" altLang="ja-JP" dirty="0"/>
              <a:t>, Chuo-</a:t>
            </a:r>
            <a:r>
              <a:rPr lang="en-US" altLang="ja-JP" dirty="0" err="1"/>
              <a:t>ku</a:t>
            </a:r>
            <a:r>
              <a:rPr lang="en-US" altLang="ja-JP" dirty="0"/>
              <a:t>, Niigata-</a:t>
            </a:r>
            <a:r>
              <a:rPr lang="en-US" altLang="ja-JP" dirty="0" err="1"/>
              <a:t>shi</a:t>
            </a:r>
            <a:r>
              <a:rPr lang="en-US" altLang="ja-JP" dirty="0"/>
              <a:t>, Niigata, </a:t>
            </a:r>
            <a:r>
              <a:rPr lang="ja-JP" altLang="en-US" dirty="0"/>
              <a:t>　</a:t>
            </a:r>
            <a:r>
              <a:rPr lang="en-US" altLang="ja-JP" dirty="0"/>
              <a:t>TEL/ +81-25-244-7101</a:t>
            </a:r>
          </a:p>
          <a:p>
            <a:r>
              <a:rPr lang="en-US" altLang="ja-JP" dirty="0"/>
              <a:t>https://toeihotel-niigata.com/</a:t>
            </a:r>
          </a:p>
        </p:txBody>
      </p:sp>
      <p:sp>
        <p:nvSpPr>
          <p:cNvPr id="11" name="星: 5 pt 10">
            <a:extLst>
              <a:ext uri="{FF2B5EF4-FFF2-40B4-BE49-F238E27FC236}">
                <a16:creationId xmlns="" xmlns:a16="http://schemas.microsoft.com/office/drawing/2014/main" id="{8AE0A8BE-FEDE-49B9-B5CB-1D23E4A5915E}"/>
              </a:ext>
            </a:extLst>
          </p:cNvPr>
          <p:cNvSpPr/>
          <p:nvPr/>
        </p:nvSpPr>
        <p:spPr>
          <a:xfrm>
            <a:off x="1130968" y="4190292"/>
            <a:ext cx="216568" cy="228600"/>
          </a:xfrm>
          <a:prstGeom prst="star5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="" xmlns:a16="http://schemas.microsoft.com/office/drawing/2014/main" id="{55445279-B04F-479C-9AE6-D026C7F311E6}"/>
              </a:ext>
            </a:extLst>
          </p:cNvPr>
          <p:cNvSpPr txBox="1"/>
          <p:nvPr/>
        </p:nvSpPr>
        <p:spPr>
          <a:xfrm>
            <a:off x="300787" y="5725944"/>
            <a:ext cx="4090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Niigata information site</a:t>
            </a:r>
            <a:endParaRPr kumimoji="1" lang="ja-JP" altLang="en-US" sz="2800" dirty="0"/>
          </a:p>
        </p:txBody>
      </p:sp>
      <p:sp>
        <p:nvSpPr>
          <p:cNvPr id="13" name="正方形/長方形 12">
            <a:hlinkClick r:id="rId2"/>
            <a:extLst>
              <a:ext uri="{FF2B5EF4-FFF2-40B4-BE49-F238E27FC236}">
                <a16:creationId xmlns="" xmlns:a16="http://schemas.microsoft.com/office/drawing/2014/main" id="{EC44AA06-3B96-418A-A70D-8524275CC883}"/>
              </a:ext>
            </a:extLst>
          </p:cNvPr>
          <p:cNvSpPr/>
          <p:nvPr/>
        </p:nvSpPr>
        <p:spPr>
          <a:xfrm>
            <a:off x="1053481" y="6162111"/>
            <a:ext cx="3446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https://www.nvcb.or.jp/index.html</a:t>
            </a:r>
            <a:endParaRPr lang="ja-JP" altLang="en-US" dirty="0"/>
          </a:p>
        </p:txBody>
      </p:sp>
      <p:pic>
        <p:nvPicPr>
          <p:cNvPr id="15" name="グラフィックス 14" descr="足跡">
            <a:extLst>
              <a:ext uri="{FF2B5EF4-FFF2-40B4-BE49-F238E27FC236}">
                <a16:creationId xmlns="" xmlns:a16="http://schemas.microsoft.com/office/drawing/2014/main" id="{ED1A52C2-62A6-44A4-8783-158C37E276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81074" y="1684376"/>
            <a:ext cx="529389" cy="4572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976670FE-DE79-48CF-AFB7-DD558576C8F7}"/>
              </a:ext>
            </a:extLst>
          </p:cNvPr>
          <p:cNvSpPr txBox="1"/>
          <p:nvPr/>
        </p:nvSpPr>
        <p:spPr>
          <a:xfrm>
            <a:off x="5402178" y="1742428"/>
            <a:ext cx="359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Foot by 1minits from Niigata station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974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="" xmlns:a16="http://schemas.microsoft.com/office/drawing/2014/main" id="{84A5D99B-87B7-4A72-BED0-AD37DE4C9BEC}"/>
              </a:ext>
            </a:extLst>
          </p:cNvPr>
          <p:cNvSpPr txBox="1"/>
          <p:nvPr/>
        </p:nvSpPr>
        <p:spPr>
          <a:xfrm>
            <a:off x="360948" y="312821"/>
            <a:ext cx="482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Information on VISA in JAPAN  </a:t>
            </a:r>
            <a:endParaRPr kumimoji="1" lang="ja-JP" altLang="en-US" sz="2400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="" xmlns:a16="http://schemas.microsoft.com/office/drawing/2014/main" id="{5282EE45-BCEA-4C17-9F22-2F5090A69242}"/>
              </a:ext>
            </a:extLst>
          </p:cNvPr>
          <p:cNvSpPr/>
          <p:nvPr/>
        </p:nvSpPr>
        <p:spPr>
          <a:xfrm>
            <a:off x="890337" y="831866"/>
            <a:ext cx="5739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https://www.mofa.go.jp/j_info/visit/visa/index.html</a:t>
            </a:r>
            <a:endParaRPr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3AB67126-CC52-41D0-B736-E89D378BC271}"/>
              </a:ext>
            </a:extLst>
          </p:cNvPr>
          <p:cNvSpPr/>
          <p:nvPr/>
        </p:nvSpPr>
        <p:spPr>
          <a:xfrm>
            <a:off x="581644" y="1853434"/>
            <a:ext cx="3553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Exemption of Visa (Short-Term Stay)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="" xmlns:a16="http://schemas.microsoft.com/office/drawing/2014/main" id="{5BE516B4-ED65-46A0-B286-5120C4B10B16}"/>
              </a:ext>
            </a:extLst>
          </p:cNvPr>
          <p:cNvSpPr/>
          <p:nvPr/>
        </p:nvSpPr>
        <p:spPr>
          <a:xfrm>
            <a:off x="982459" y="2222766"/>
            <a:ext cx="7932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As of July 2017, Japan has taken measures concerning the Visa Exemption Arrangements with 68 countries and regions.</a:t>
            </a:r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="" xmlns:a16="http://schemas.microsoft.com/office/drawing/2014/main" id="{730C997A-5214-4C0D-B3E6-094B958C354E}"/>
              </a:ext>
            </a:extLst>
          </p:cNvPr>
          <p:cNvSpPr/>
          <p:nvPr/>
        </p:nvSpPr>
        <p:spPr>
          <a:xfrm>
            <a:off x="1156916" y="3053763"/>
            <a:ext cx="75840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https://www.mofa.go.jp/j_info/visit/visa/short/novisa.html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9783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235</Words>
  <Application>Microsoft Office PowerPoint</Application>
  <PresentationFormat>画面に合わせる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Naomi Mori</dc:creator>
  <cp:lastModifiedBy>mobile</cp:lastModifiedBy>
  <cp:revision>12</cp:revision>
  <dcterms:created xsi:type="dcterms:W3CDTF">2018-08-31T00:40:26Z</dcterms:created>
  <dcterms:modified xsi:type="dcterms:W3CDTF">2018-09-03T04:15:17Z</dcterms:modified>
</cp:coreProperties>
</file>