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58" r:id="rId17"/>
    <p:sldId id="259" r:id="rId18"/>
    <p:sldId id="274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rault, Denis" initials="BD" lastIdx="2" clrIdx="0">
    <p:extLst>
      <p:ext uri="{19B8F6BF-5375-455C-9EA6-DF929625EA0E}">
        <p15:presenceInfo xmlns:p15="http://schemas.microsoft.com/office/powerpoint/2012/main" userId="S-1-5-21-85988526-1538548721-1197542801-1498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68" d="100"/>
          <a:sy n="68" d="100"/>
        </p:scale>
        <p:origin x="424" y="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A7E3D-0C62-4283-BF7C-6186F6EED7C1}" type="datetimeFigureOut">
              <a:rPr lang="en-US" smtClean="0"/>
              <a:pPr/>
              <a:t>8/31/2018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D45-B45B-4DC8-B4CD-98E2CBCC619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47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A7E3D-0C62-4283-BF7C-6186F6EED7C1}" type="datetimeFigureOut">
              <a:rPr lang="en-US" smtClean="0"/>
              <a:pPr/>
              <a:t>8/31/2018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D45-B45B-4DC8-B4CD-98E2CBCC619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9172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A7E3D-0C62-4283-BF7C-6186F6EED7C1}" type="datetimeFigureOut">
              <a:rPr lang="en-US" smtClean="0"/>
              <a:pPr/>
              <a:t>8/31/2018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D45-B45B-4DC8-B4CD-98E2CBCC619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069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A7E3D-0C62-4283-BF7C-6186F6EED7C1}" type="datetimeFigureOut">
              <a:rPr lang="en-US" smtClean="0"/>
              <a:pPr/>
              <a:t>8/31/2018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D45-B45B-4DC8-B4CD-98E2CBCC619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412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A7E3D-0C62-4283-BF7C-6186F6EED7C1}" type="datetimeFigureOut">
              <a:rPr lang="en-US" smtClean="0"/>
              <a:pPr/>
              <a:t>8/31/2018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D45-B45B-4DC8-B4CD-98E2CBCC619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8816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A7E3D-0C62-4283-BF7C-6186F6EED7C1}" type="datetimeFigureOut">
              <a:rPr lang="en-US" smtClean="0"/>
              <a:pPr/>
              <a:t>8/31/2018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D45-B45B-4DC8-B4CD-98E2CBCC619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2871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A7E3D-0C62-4283-BF7C-6186F6EED7C1}" type="datetimeFigureOut">
              <a:rPr lang="en-US" smtClean="0"/>
              <a:pPr/>
              <a:t>8/31/2018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D45-B45B-4DC8-B4CD-98E2CBCC619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1723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A7E3D-0C62-4283-BF7C-6186F6EED7C1}" type="datetimeFigureOut">
              <a:rPr lang="en-US" smtClean="0"/>
              <a:pPr/>
              <a:t>8/31/2018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D45-B45B-4DC8-B4CD-98E2CBCC619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7785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A7E3D-0C62-4283-BF7C-6186F6EED7C1}" type="datetimeFigureOut">
              <a:rPr lang="en-US" smtClean="0"/>
              <a:pPr/>
              <a:t>8/31/2018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D45-B45B-4DC8-B4CD-98E2CBCC619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7697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A7E3D-0C62-4283-BF7C-6186F6EED7C1}" type="datetimeFigureOut">
              <a:rPr lang="en-US" smtClean="0"/>
              <a:pPr/>
              <a:t>8/31/2018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D45-B45B-4DC8-B4CD-98E2CBCC619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3475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A7E3D-0C62-4283-BF7C-6186F6EED7C1}" type="datetimeFigureOut">
              <a:rPr lang="en-US" smtClean="0"/>
              <a:pPr/>
              <a:t>8/31/2018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D45-B45B-4DC8-B4CD-98E2CBCC619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174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8A7E3D-0C62-4283-BF7C-6186F6EED7C1}" type="datetimeFigureOut">
              <a:rPr lang="en-US" smtClean="0"/>
              <a:pPr/>
              <a:t>8/31/2018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6ACD45-B45B-4DC8-B4CD-98E2CBCC619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641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/>
              <a:t>China amendment proposal for </a:t>
            </a:r>
            <a:r>
              <a:rPr lang="en-US" altLang="zh-CN" dirty="0" err="1"/>
              <a:t>tyre</a:t>
            </a:r>
            <a:r>
              <a:rPr lang="en-US" altLang="zh-CN" dirty="0"/>
              <a:t> marking of </a:t>
            </a:r>
            <a:r>
              <a:rPr lang="en-US" dirty="0"/>
              <a:t>GTR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509963"/>
            <a:ext cx="9144000" cy="1655762"/>
          </a:xfrm>
        </p:spPr>
        <p:txBody>
          <a:bodyPr>
            <a:normAutofit/>
          </a:bodyPr>
          <a:lstStyle/>
          <a:p>
            <a:r>
              <a:rPr lang="en-US" dirty="0"/>
              <a:t>Geneva, </a:t>
            </a:r>
            <a:r>
              <a:rPr lang="en-US" altLang="zh-CN" dirty="0"/>
              <a:t>Switzerland</a:t>
            </a:r>
          </a:p>
          <a:p>
            <a:r>
              <a:rPr lang="en-US" dirty="0"/>
              <a:t>Sep. 11, 2018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8257309" y="424873"/>
            <a:ext cx="36298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/>
              <a:t>TYREGTR-19-05</a:t>
            </a:r>
          </a:p>
          <a:p>
            <a:r>
              <a:rPr lang="fr-BE" dirty="0"/>
              <a:t>Agenda item 4.1</a:t>
            </a:r>
          </a:p>
          <a:p>
            <a:r>
              <a:rPr lang="en-US" altLang="zh-CN" dirty="0"/>
              <a:t>Action item IWG18/2</a:t>
            </a:r>
            <a:endParaRPr lang="fr-BE" altLang="zh-CN" dirty="0"/>
          </a:p>
          <a:p>
            <a:endParaRPr lang="fr-BE" dirty="0"/>
          </a:p>
        </p:txBody>
      </p:sp>
      <p:sp>
        <p:nvSpPr>
          <p:cNvPr id="5" name="矩形 4"/>
          <p:cNvSpPr/>
          <p:nvPr/>
        </p:nvSpPr>
        <p:spPr>
          <a:xfrm>
            <a:off x="1003281" y="408856"/>
            <a:ext cx="36923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Submitted  by the experts from China</a:t>
            </a:r>
            <a:endParaRPr lang="zh-CN" altLang="en-US" dirty="0"/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2399251" y="5158886"/>
            <a:ext cx="870777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Comment on </a:t>
            </a:r>
            <a:r>
              <a:rPr lang="en-US" altLang="zh-CN" sz="1600" b="1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document TYREGTR-18-25 , addition to existing text is shown in bold blue</a:t>
            </a:r>
          </a:p>
        </p:txBody>
      </p:sp>
    </p:spTree>
    <p:extLst>
      <p:ext uri="{BB962C8B-B14F-4D97-AF65-F5344CB8AC3E}">
        <p14:creationId xmlns:p14="http://schemas.microsoft.com/office/powerpoint/2010/main" val="8160557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9784" y="215223"/>
            <a:ext cx="11677337" cy="1325563"/>
          </a:xfrm>
        </p:spPr>
        <p:txBody>
          <a:bodyPr>
            <a:noAutofit/>
          </a:bodyPr>
          <a:lstStyle/>
          <a:p>
            <a:r>
              <a:rPr lang="en-US" sz="3600" b="1" dirty="0"/>
              <a:t>The </a:t>
            </a:r>
            <a:r>
              <a:rPr lang="en-US" sz="3600" b="1" dirty="0" err="1"/>
              <a:t>tyre</a:t>
            </a:r>
            <a:r>
              <a:rPr lang="en-US" sz="3600" b="1" dirty="0"/>
              <a:t> marking requirement according to China standard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9785" y="1768839"/>
            <a:ext cx="11497454" cy="4751882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5"/>
            </a:pPr>
            <a:r>
              <a:rPr lang="en-US" altLang="zh-CN" sz="3200" dirty="0"/>
              <a:t>For </a:t>
            </a:r>
            <a:r>
              <a:rPr lang="en-US" altLang="zh-CN" sz="3200" dirty="0" err="1"/>
              <a:t>tyre</a:t>
            </a:r>
            <a:r>
              <a:rPr lang="en-US" altLang="zh-CN" sz="3200" dirty="0"/>
              <a:t> assembly requirements with inside and outside, the out sidewall shall be </a:t>
            </a:r>
            <a:r>
              <a:rPr lang="en-US" altLang="zh-CN" sz="3200" dirty="0" err="1"/>
              <a:t>moulded</a:t>
            </a:r>
            <a:r>
              <a:rPr lang="en-US" altLang="zh-CN" sz="3200" dirty="0"/>
              <a:t> with “OUTSIDE” marking.</a:t>
            </a:r>
            <a:br>
              <a:rPr lang="en-US" altLang="zh-CN" sz="3200" dirty="0"/>
            </a:br>
            <a:br>
              <a:rPr lang="en-US" altLang="zh-CN" sz="3200" dirty="0"/>
            </a:br>
            <a:endParaRPr lang="en-US" altLang="zh-CN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9237" y="3012352"/>
            <a:ext cx="4508419" cy="270330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8452" y="3012352"/>
            <a:ext cx="4133333" cy="26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5353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9784" y="215223"/>
            <a:ext cx="11677337" cy="1325563"/>
          </a:xfrm>
        </p:spPr>
        <p:txBody>
          <a:bodyPr>
            <a:noAutofit/>
          </a:bodyPr>
          <a:lstStyle/>
          <a:p>
            <a:r>
              <a:rPr lang="en-US" sz="3600" b="1" dirty="0"/>
              <a:t>The </a:t>
            </a:r>
            <a:r>
              <a:rPr lang="en-US" sz="3600" b="1" dirty="0" err="1"/>
              <a:t>tyre</a:t>
            </a:r>
            <a:r>
              <a:rPr lang="en-US" sz="3600" b="1" dirty="0"/>
              <a:t> marking requirement according to China standard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9785" y="1768839"/>
            <a:ext cx="11497454" cy="4751882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6"/>
            </a:pPr>
            <a:r>
              <a:rPr lang="en-US" altLang="zh-CN" sz="3200" dirty="0"/>
              <a:t>Mud &amp; snow </a:t>
            </a:r>
            <a:r>
              <a:rPr lang="en-US" altLang="zh-CN" sz="3200" dirty="0" err="1"/>
              <a:t>tyre</a:t>
            </a:r>
            <a:r>
              <a:rPr lang="en-US" altLang="zh-CN" sz="3200" dirty="0"/>
              <a:t> shall be </a:t>
            </a:r>
            <a:r>
              <a:rPr lang="en-US" altLang="zh-CN" sz="3200" dirty="0" err="1"/>
              <a:t>moulded</a:t>
            </a:r>
            <a:r>
              <a:rPr lang="en-US" altLang="zh-CN" sz="3200" dirty="0"/>
              <a:t> with M+S pattern marking.</a:t>
            </a:r>
            <a:br>
              <a:rPr lang="en-US" altLang="zh-CN" sz="3200" dirty="0"/>
            </a:br>
            <a:br>
              <a:rPr lang="en-US" altLang="zh-CN" sz="3200" dirty="0"/>
            </a:br>
            <a:endParaRPr lang="en-US" altLang="zh-CN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7444" y="2708404"/>
            <a:ext cx="5702136" cy="4040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34750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9784" y="215223"/>
            <a:ext cx="11677337" cy="1325563"/>
          </a:xfrm>
        </p:spPr>
        <p:txBody>
          <a:bodyPr>
            <a:noAutofit/>
          </a:bodyPr>
          <a:lstStyle/>
          <a:p>
            <a:r>
              <a:rPr lang="en-US" sz="3600" b="1" dirty="0"/>
              <a:t>The </a:t>
            </a:r>
            <a:r>
              <a:rPr lang="en-US" sz="3600" b="1" dirty="0" err="1"/>
              <a:t>tyre</a:t>
            </a:r>
            <a:r>
              <a:rPr lang="en-US" sz="3600" b="1" dirty="0"/>
              <a:t> marking requirement according to China standard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9785" y="1768839"/>
            <a:ext cx="11497454" cy="4751882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7"/>
            </a:pPr>
            <a:r>
              <a:rPr lang="en-US" altLang="zh-CN" sz="3200" dirty="0"/>
              <a:t>Snow </a:t>
            </a:r>
            <a:r>
              <a:rPr lang="en-US" altLang="zh-CN" sz="3200" dirty="0" err="1"/>
              <a:t>tyre</a:t>
            </a:r>
            <a:r>
              <a:rPr lang="en-US" altLang="zh-CN" sz="3200" dirty="0"/>
              <a:t> should be </a:t>
            </a:r>
            <a:r>
              <a:rPr lang="en-US" altLang="zh-CN" sz="3200" dirty="0" err="1"/>
              <a:t>moulded</a:t>
            </a:r>
            <a:r>
              <a:rPr lang="en-US" altLang="zh-CN" sz="3200" dirty="0"/>
              <a:t> with “Alpine” symbol marking.</a:t>
            </a:r>
            <a:br>
              <a:rPr lang="en-US" altLang="zh-CN" sz="3200" dirty="0"/>
            </a:br>
            <a:br>
              <a:rPr lang="en-US" altLang="zh-CN" sz="3200" dirty="0"/>
            </a:br>
            <a:endParaRPr lang="en-US" altLang="zh-CN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9901" y="2751057"/>
            <a:ext cx="4533905" cy="2895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5599" y="2751057"/>
            <a:ext cx="4632001" cy="289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14070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9784" y="215223"/>
            <a:ext cx="11677337" cy="1325563"/>
          </a:xfrm>
        </p:spPr>
        <p:txBody>
          <a:bodyPr>
            <a:noAutofit/>
          </a:bodyPr>
          <a:lstStyle/>
          <a:p>
            <a:r>
              <a:rPr lang="en-US" sz="3600" b="1" dirty="0"/>
              <a:t>The </a:t>
            </a:r>
            <a:r>
              <a:rPr lang="en-US" sz="3600" b="1" dirty="0" err="1"/>
              <a:t>tyre</a:t>
            </a:r>
            <a:r>
              <a:rPr lang="en-US" sz="3600" b="1" dirty="0"/>
              <a:t> marking requirement according to China standard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9785" y="1768839"/>
            <a:ext cx="11677336" cy="4751882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8"/>
            </a:pPr>
            <a:r>
              <a:rPr lang="en-US" altLang="zh-CN" sz="3200" dirty="0"/>
              <a:t>For passenger car </a:t>
            </a:r>
            <a:r>
              <a:rPr lang="en-US" altLang="zh-CN" sz="3200" dirty="0" err="1"/>
              <a:t>tyre</a:t>
            </a:r>
            <a:r>
              <a:rPr lang="en-US" altLang="zh-CN" sz="3200" dirty="0"/>
              <a:t>, reinforced </a:t>
            </a:r>
            <a:r>
              <a:rPr lang="en-US" altLang="zh-CN" sz="3200" dirty="0" err="1"/>
              <a:t>tyre</a:t>
            </a:r>
            <a:r>
              <a:rPr lang="en-US" altLang="zh-CN" sz="3200" dirty="0"/>
              <a:t> shall be </a:t>
            </a:r>
            <a:r>
              <a:rPr lang="en-US" altLang="zh-CN" sz="3200" dirty="0" err="1"/>
              <a:t>be</a:t>
            </a:r>
            <a:r>
              <a:rPr lang="en-US" altLang="zh-CN" sz="3200" dirty="0"/>
              <a:t> </a:t>
            </a:r>
            <a:r>
              <a:rPr lang="en-US" altLang="zh-CN" sz="3200" dirty="0" err="1"/>
              <a:t>moulded</a:t>
            </a:r>
            <a:r>
              <a:rPr lang="en-US" altLang="zh-CN" sz="3200" dirty="0"/>
              <a:t> with reinforced type marking.</a:t>
            </a:r>
            <a:br>
              <a:rPr lang="en-US" altLang="zh-CN" sz="3200" dirty="0"/>
            </a:br>
            <a:br>
              <a:rPr lang="en-US" altLang="zh-CN" sz="3200" dirty="0"/>
            </a:br>
            <a:endParaRPr lang="en-US" altLang="zh-CN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526" y="2778112"/>
            <a:ext cx="5201592" cy="269628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2721" y="2741069"/>
            <a:ext cx="5561905" cy="2733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43932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9784" y="215223"/>
            <a:ext cx="11677337" cy="1325563"/>
          </a:xfrm>
        </p:spPr>
        <p:txBody>
          <a:bodyPr>
            <a:noAutofit/>
          </a:bodyPr>
          <a:lstStyle/>
          <a:p>
            <a:r>
              <a:rPr lang="en-US" sz="3600" b="1" dirty="0"/>
              <a:t>The </a:t>
            </a:r>
            <a:r>
              <a:rPr lang="en-US" sz="3600" b="1" dirty="0" err="1"/>
              <a:t>tyre</a:t>
            </a:r>
            <a:r>
              <a:rPr lang="en-US" sz="3600" b="1" dirty="0"/>
              <a:t> marking requirement according to China standard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9785" y="1768839"/>
            <a:ext cx="11677336" cy="4751882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8"/>
            </a:pPr>
            <a:r>
              <a:rPr lang="en-US" altLang="zh-CN" sz="3200" dirty="0"/>
              <a:t>For truck </a:t>
            </a:r>
            <a:r>
              <a:rPr lang="en-US" altLang="zh-CN" sz="3200" dirty="0" err="1"/>
              <a:t>tyre</a:t>
            </a:r>
            <a:r>
              <a:rPr lang="en-US" altLang="zh-CN" sz="3200" dirty="0"/>
              <a:t>, </a:t>
            </a:r>
            <a:r>
              <a:rPr lang="en-US" altLang="zh-CN" sz="3200" dirty="0" err="1"/>
              <a:t>regroovable</a:t>
            </a:r>
            <a:r>
              <a:rPr lang="en-US" altLang="zh-CN" sz="3200" dirty="0"/>
              <a:t> </a:t>
            </a:r>
            <a:r>
              <a:rPr lang="en-US" altLang="zh-CN" sz="3200" dirty="0" err="1"/>
              <a:t>tyres</a:t>
            </a:r>
            <a:r>
              <a:rPr lang="en-US" altLang="zh-CN" sz="3200" dirty="0"/>
              <a:t> should be </a:t>
            </a:r>
            <a:r>
              <a:rPr lang="en-US" altLang="zh-CN" sz="3200" dirty="0" err="1"/>
              <a:t>moulded</a:t>
            </a:r>
            <a:r>
              <a:rPr lang="en-US" altLang="zh-CN" sz="3200" dirty="0"/>
              <a:t> with “REGROOVABLE” marking.</a:t>
            </a:r>
            <a:br>
              <a:rPr lang="en-US" altLang="zh-CN" sz="3200" dirty="0"/>
            </a:br>
            <a:br>
              <a:rPr lang="en-US" altLang="zh-CN" sz="3200" dirty="0"/>
            </a:br>
            <a:endParaRPr lang="en-US" altLang="zh-CN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2495" y="3116208"/>
            <a:ext cx="5352381" cy="20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41005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9784" y="215223"/>
            <a:ext cx="11677337" cy="1325563"/>
          </a:xfrm>
        </p:spPr>
        <p:txBody>
          <a:bodyPr>
            <a:noAutofit/>
          </a:bodyPr>
          <a:lstStyle/>
          <a:p>
            <a:r>
              <a:rPr lang="en-US" sz="3600" b="1" dirty="0"/>
              <a:t>The </a:t>
            </a:r>
            <a:r>
              <a:rPr lang="en-US" sz="3600" b="1" dirty="0" err="1"/>
              <a:t>tyre</a:t>
            </a:r>
            <a:r>
              <a:rPr lang="en-US" sz="3600" b="1" dirty="0"/>
              <a:t> marking requirement according to China standard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9785" y="1768839"/>
            <a:ext cx="11677336" cy="4751882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9"/>
            </a:pPr>
            <a:r>
              <a:rPr lang="en-US" altLang="zh-CN" sz="3200" dirty="0"/>
              <a:t>Outer casing of each </a:t>
            </a:r>
            <a:r>
              <a:rPr lang="en-US" altLang="zh-CN" sz="3200" dirty="0" err="1"/>
              <a:t>tyre</a:t>
            </a:r>
            <a:r>
              <a:rPr lang="en-US" altLang="zh-CN" sz="3200" dirty="0"/>
              <a:t> shall have at least 4 </a:t>
            </a:r>
            <a:r>
              <a:rPr lang="en-US" altLang="zh-CN" sz="3200" dirty="0" err="1"/>
              <a:t>treadwear</a:t>
            </a:r>
            <a:r>
              <a:rPr lang="en-US" altLang="zh-CN" sz="3200" dirty="0"/>
              <a:t> indicators (TWI) that can be observed visually and are spaced equally around the circumference of the </a:t>
            </a:r>
            <a:r>
              <a:rPr lang="en-US" altLang="zh-CN" sz="3200" dirty="0" err="1"/>
              <a:t>tyre</a:t>
            </a:r>
            <a:r>
              <a:rPr lang="en-US" altLang="zh-CN" sz="3200" dirty="0"/>
              <a:t>, the depth of TWI should be no less than 1.6mm.</a:t>
            </a:r>
          </a:p>
          <a:p>
            <a:pPr marL="514350" indent="-514350">
              <a:buFont typeface="+mj-lt"/>
              <a:buAutoNum type="arabicPeriod" startAt="9"/>
            </a:pPr>
            <a:r>
              <a:rPr lang="en-US" altLang="zh-CN" sz="3200" dirty="0"/>
              <a:t> Location marks of should be </a:t>
            </a:r>
            <a:r>
              <a:rPr lang="en-US" altLang="zh-CN" sz="3200" dirty="0" err="1"/>
              <a:t>moulded</a:t>
            </a:r>
            <a:r>
              <a:rPr lang="en-US" altLang="zh-CN" sz="3200" dirty="0"/>
              <a:t> on both shoulders of </a:t>
            </a:r>
            <a:r>
              <a:rPr lang="en-US" altLang="zh-CN" sz="3200" dirty="0" err="1"/>
              <a:t>tyre</a:t>
            </a:r>
            <a:r>
              <a:rPr lang="en-US" altLang="zh-CN" sz="3200" dirty="0"/>
              <a:t>. </a:t>
            </a:r>
            <a:br>
              <a:rPr lang="en-US" altLang="zh-CN" sz="3200" dirty="0"/>
            </a:br>
            <a:br>
              <a:rPr lang="en-US" altLang="zh-CN" sz="3200" dirty="0"/>
            </a:br>
            <a:br>
              <a:rPr lang="en-US" altLang="zh-CN" sz="3200" dirty="0"/>
            </a:b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9703745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/>
              <a:t>Meeting Presentations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“</a:t>
            </a:r>
            <a:r>
              <a:rPr lang="de-DE" sz="3200" dirty="0"/>
              <a:t>IWG17-11 comment AB ETRTO</a:t>
            </a:r>
            <a:r>
              <a:rPr lang="en-US" sz="3200" dirty="0"/>
              <a:t>.”(China,</a:t>
            </a:r>
            <a:r>
              <a:rPr lang="de-DE" altLang="zh-CN" sz="3200" dirty="0"/>
              <a:t>TYREGTR-18-06</a:t>
            </a:r>
            <a:r>
              <a:rPr lang="en-US" sz="3200" dirty="0"/>
              <a:t>)</a:t>
            </a:r>
          </a:p>
          <a:p>
            <a:r>
              <a:rPr lang="en-US" sz="3200" dirty="0"/>
              <a:t> “Proposal for Amendment 1 to global technical regulation (UN GTR) No.16 (</a:t>
            </a:r>
            <a:r>
              <a:rPr lang="en-US" sz="3200" dirty="0" err="1"/>
              <a:t>Tyres</a:t>
            </a:r>
            <a:r>
              <a:rPr lang="en-US" sz="3200" dirty="0"/>
              <a:t>)” (China, GRRF-84-12)</a:t>
            </a:r>
          </a:p>
          <a:p>
            <a:r>
              <a:rPr lang="en-US" sz="3200" dirty="0"/>
              <a:t>“Proposal for </a:t>
            </a:r>
            <a:r>
              <a:rPr lang="en-US" sz="3200" dirty="0" err="1"/>
              <a:t>harmonisation</a:t>
            </a:r>
            <a:r>
              <a:rPr lang="en-US" sz="3200" dirty="0"/>
              <a:t> with the current provisions of GTR No.16”</a:t>
            </a:r>
            <a:r>
              <a:rPr lang="en-US" altLang="zh-CN" sz="3200" dirty="0"/>
              <a:t> (China, GRRF-84-11)</a:t>
            </a:r>
          </a:p>
          <a:p>
            <a:endParaRPr lang="en-US" sz="32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95793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/>
              <a:t>Conclusions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5714" y="1545772"/>
            <a:ext cx="11045372" cy="531222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altLang="zh-CN" sz="4500" b="1" dirty="0">
                <a:solidFill>
                  <a:srgbClr val="FF0000"/>
                </a:solidFill>
              </a:rPr>
              <a:t>(Optional marking requirements  for China )</a:t>
            </a:r>
            <a:endParaRPr lang="zh-CN" altLang="zh-CN" sz="4500" b="1" dirty="0">
              <a:solidFill>
                <a:srgbClr val="FF0000"/>
              </a:solidFill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en-US" altLang="zh-CN" sz="3200" b="1" dirty="0"/>
              <a:t>Add paragraph 3.3.16 amending as following: </a:t>
            </a:r>
          </a:p>
          <a:p>
            <a:pPr marL="0" lvl="0" indent="0">
              <a:buNone/>
            </a:pPr>
            <a:r>
              <a:rPr lang="en-US" altLang="zh-CN" b="1" dirty="0">
                <a:solidFill>
                  <a:srgbClr val="0070C0"/>
                </a:solidFill>
              </a:rPr>
              <a:t>Name(or code) and </a:t>
            </a:r>
            <a:r>
              <a:rPr lang="en-US" altLang="zh-CN" sz="2900" b="1" dirty="0">
                <a:solidFill>
                  <a:srgbClr val="0070C0"/>
                </a:solidFill>
              </a:rPr>
              <a:t>number of plies of framework material should be observed visually on </a:t>
            </a:r>
            <a:r>
              <a:rPr lang="en-US" altLang="zh-CN" sz="2900" b="1" dirty="0" err="1">
                <a:solidFill>
                  <a:srgbClr val="0070C0"/>
                </a:solidFill>
              </a:rPr>
              <a:t>tyre</a:t>
            </a:r>
            <a:r>
              <a:rPr lang="en-US" altLang="zh-CN" sz="2900" b="1" dirty="0">
                <a:solidFill>
                  <a:srgbClr val="0070C0"/>
                </a:solidFill>
              </a:rPr>
              <a:t> sidewall. For passenger car </a:t>
            </a:r>
            <a:r>
              <a:rPr lang="en-US" altLang="zh-CN" sz="2900" b="1" dirty="0" err="1">
                <a:solidFill>
                  <a:srgbClr val="0070C0"/>
                </a:solidFill>
              </a:rPr>
              <a:t>tyre</a:t>
            </a:r>
            <a:r>
              <a:rPr lang="en-US" altLang="zh-CN" sz="2900" b="1" dirty="0">
                <a:solidFill>
                  <a:srgbClr val="0070C0"/>
                </a:solidFill>
              </a:rPr>
              <a:t>: name and number of plies of framework material for radial </a:t>
            </a:r>
            <a:r>
              <a:rPr lang="en-US" altLang="zh-CN" sz="2900" b="1" dirty="0" err="1">
                <a:solidFill>
                  <a:srgbClr val="0070C0"/>
                </a:solidFill>
              </a:rPr>
              <a:t>tyre</a:t>
            </a:r>
            <a:r>
              <a:rPr lang="en-US" altLang="zh-CN" sz="2900" b="1" dirty="0">
                <a:solidFill>
                  <a:srgbClr val="0070C0"/>
                </a:solidFill>
              </a:rPr>
              <a:t> crown and sidewall, name of framework material for bias </a:t>
            </a:r>
            <a:r>
              <a:rPr lang="en-US" altLang="zh-CN" sz="2900" b="1" dirty="0" err="1">
                <a:solidFill>
                  <a:srgbClr val="0070C0"/>
                </a:solidFill>
              </a:rPr>
              <a:t>tyre</a:t>
            </a:r>
            <a:r>
              <a:rPr lang="en-US" altLang="zh-CN" sz="2900" b="1" dirty="0">
                <a:solidFill>
                  <a:srgbClr val="0070C0"/>
                </a:solidFill>
              </a:rPr>
              <a:t>; For LT </a:t>
            </a:r>
            <a:r>
              <a:rPr lang="en-US" altLang="zh-CN" sz="2900" b="1" dirty="0" err="1">
                <a:solidFill>
                  <a:srgbClr val="0070C0"/>
                </a:solidFill>
              </a:rPr>
              <a:t>tyre</a:t>
            </a:r>
            <a:r>
              <a:rPr lang="en-US" altLang="zh-CN" sz="2900" b="1" dirty="0">
                <a:solidFill>
                  <a:srgbClr val="0070C0"/>
                </a:solidFill>
              </a:rPr>
              <a:t>: name (or code) of framework material of </a:t>
            </a:r>
            <a:r>
              <a:rPr lang="en-US" altLang="zh-CN" sz="2900" b="1" dirty="0" err="1">
                <a:solidFill>
                  <a:srgbClr val="0070C0"/>
                </a:solidFill>
              </a:rPr>
              <a:t>tyre</a:t>
            </a:r>
            <a:r>
              <a:rPr lang="en-US" altLang="zh-CN" sz="2900" b="1" dirty="0">
                <a:solidFill>
                  <a:srgbClr val="0070C0"/>
                </a:solidFill>
              </a:rPr>
              <a:t> crown and sidewall.  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US" altLang="zh-CN" sz="3200" b="1" dirty="0"/>
              <a:t>Add paragraph 3.3.17 amending as following:</a:t>
            </a:r>
          </a:p>
          <a:p>
            <a:pPr marL="0" indent="0">
              <a:buNone/>
            </a:pPr>
            <a:r>
              <a:rPr lang="en-US" altLang="zh-CN" b="1" dirty="0">
                <a:solidFill>
                  <a:srgbClr val="0070C0"/>
                </a:solidFill>
              </a:rPr>
              <a:t>Plant inspection mark shall be observed visually on sidewall of </a:t>
            </a:r>
            <a:r>
              <a:rPr lang="en-US" altLang="zh-CN" b="1" dirty="0" err="1">
                <a:solidFill>
                  <a:srgbClr val="0070C0"/>
                </a:solidFill>
              </a:rPr>
              <a:t>tyre</a:t>
            </a:r>
            <a:r>
              <a:rPr lang="en-US" altLang="zh-CN" b="1" dirty="0">
                <a:solidFill>
                  <a:srgbClr val="0070C0"/>
                </a:solidFill>
              </a:rPr>
              <a:t>.</a:t>
            </a:r>
          </a:p>
          <a:p>
            <a:pPr marL="514350" indent="-514350">
              <a:buFont typeface="+mj-lt"/>
              <a:buAutoNum type="arabicPeriod" startAt="3"/>
            </a:pPr>
            <a:r>
              <a:rPr lang="en-US" altLang="zh-CN" sz="3200" b="1" dirty="0"/>
              <a:t>Add paragraph 3.3.18 amending as following: </a:t>
            </a:r>
          </a:p>
          <a:p>
            <a:pPr marL="0" indent="0">
              <a:buNone/>
            </a:pPr>
            <a:r>
              <a:rPr lang="en-US" altLang="zh-CN" sz="2900" b="1" dirty="0" err="1">
                <a:solidFill>
                  <a:srgbClr val="0070C0"/>
                </a:solidFill>
              </a:rPr>
              <a:t>Tyre</a:t>
            </a:r>
            <a:r>
              <a:rPr lang="en-US" altLang="zh-CN" sz="2900" b="1" dirty="0">
                <a:solidFill>
                  <a:srgbClr val="0070C0"/>
                </a:solidFill>
              </a:rPr>
              <a:t> with driving direction for tread pattern shall be </a:t>
            </a:r>
            <a:r>
              <a:rPr lang="en-US" altLang="zh-CN" sz="2900" b="1" dirty="0" err="1">
                <a:solidFill>
                  <a:srgbClr val="0070C0"/>
                </a:solidFill>
              </a:rPr>
              <a:t>moulded</a:t>
            </a:r>
            <a:r>
              <a:rPr lang="en-US" altLang="zh-CN" sz="2900" b="1" dirty="0">
                <a:solidFill>
                  <a:srgbClr val="0070C0"/>
                </a:solidFill>
              </a:rPr>
              <a:t> with driving direction.</a:t>
            </a:r>
          </a:p>
          <a:p>
            <a:pPr marL="514350" indent="-514350">
              <a:buFont typeface="+mj-lt"/>
              <a:buAutoNum type="arabicPeriod" startAt="4"/>
            </a:pPr>
            <a:r>
              <a:rPr lang="en-US" altLang="zh-CN" sz="3200" b="1" dirty="0"/>
              <a:t>Add paragraph 3.3.19 amending as following :</a:t>
            </a:r>
          </a:p>
          <a:p>
            <a:pPr marL="0" indent="0">
              <a:buNone/>
            </a:pPr>
            <a:r>
              <a:rPr lang="en-US" altLang="zh-CN" sz="2900" b="1" dirty="0">
                <a:solidFill>
                  <a:srgbClr val="0070C0"/>
                </a:solidFill>
              </a:rPr>
              <a:t>For </a:t>
            </a:r>
            <a:r>
              <a:rPr lang="en-US" altLang="zh-CN" sz="2900" b="1" dirty="0" err="1">
                <a:solidFill>
                  <a:srgbClr val="0070C0"/>
                </a:solidFill>
              </a:rPr>
              <a:t>tyre</a:t>
            </a:r>
            <a:r>
              <a:rPr lang="en-US" altLang="zh-CN" sz="2900" b="1" dirty="0">
                <a:solidFill>
                  <a:srgbClr val="0070C0"/>
                </a:solidFill>
              </a:rPr>
              <a:t> assembly requirements with inside and outside, the out sidewall shall be </a:t>
            </a:r>
            <a:r>
              <a:rPr lang="en-US" altLang="zh-CN" sz="2900" b="1" dirty="0" err="1">
                <a:solidFill>
                  <a:srgbClr val="0070C0"/>
                </a:solidFill>
              </a:rPr>
              <a:t>moulded</a:t>
            </a:r>
            <a:r>
              <a:rPr lang="en-US" altLang="zh-CN" sz="2900" b="1" dirty="0">
                <a:solidFill>
                  <a:srgbClr val="0070C0"/>
                </a:solidFill>
              </a:rPr>
              <a:t> with “OUTSIDE” marking.</a:t>
            </a:r>
          </a:p>
          <a:p>
            <a:pPr marL="514350" indent="-514350">
              <a:buFont typeface="+mj-lt"/>
              <a:buAutoNum type="arabicPeriod" startAt="5"/>
            </a:pPr>
            <a:r>
              <a:rPr lang="en-US" altLang="zh-CN" sz="3200" b="1" dirty="0"/>
              <a:t>Add paragraph 3.3.20 amending as following:</a:t>
            </a:r>
          </a:p>
          <a:p>
            <a:pPr marL="0" indent="0">
              <a:buNone/>
            </a:pPr>
            <a:r>
              <a:rPr lang="en-US" altLang="zh-CN" sz="2900" b="1" dirty="0" err="1">
                <a:solidFill>
                  <a:srgbClr val="0070C0"/>
                </a:solidFill>
              </a:rPr>
              <a:t>Regroovable</a:t>
            </a:r>
            <a:r>
              <a:rPr lang="en-US" altLang="zh-CN" sz="2900" b="1" dirty="0">
                <a:solidFill>
                  <a:srgbClr val="0070C0"/>
                </a:solidFill>
              </a:rPr>
              <a:t> </a:t>
            </a:r>
            <a:r>
              <a:rPr lang="en-US" altLang="zh-CN" sz="2900" b="1" dirty="0" err="1">
                <a:solidFill>
                  <a:srgbClr val="0070C0"/>
                </a:solidFill>
              </a:rPr>
              <a:t>tyres</a:t>
            </a:r>
            <a:r>
              <a:rPr lang="en-US" altLang="zh-CN" sz="2900" b="1" dirty="0">
                <a:solidFill>
                  <a:srgbClr val="0070C0"/>
                </a:solidFill>
              </a:rPr>
              <a:t> should be </a:t>
            </a:r>
            <a:r>
              <a:rPr lang="en-US" altLang="zh-CN" sz="2900" b="1" dirty="0" err="1">
                <a:solidFill>
                  <a:srgbClr val="0070C0"/>
                </a:solidFill>
              </a:rPr>
              <a:t>moulded</a:t>
            </a:r>
            <a:r>
              <a:rPr lang="en-US" altLang="zh-CN" sz="2900" b="1" dirty="0">
                <a:solidFill>
                  <a:srgbClr val="0070C0"/>
                </a:solidFill>
              </a:rPr>
              <a:t> with “REGROOVABLE” marking.</a:t>
            </a:r>
            <a:endParaRPr lang="en-US" sz="29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71693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片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175660"/>
            <a:ext cx="12200439" cy="5210628"/>
          </a:xfrm>
          <a:prstGeom prst="rect">
            <a:avLst/>
          </a:prstGeom>
        </p:spPr>
      </p:pic>
      <p:sp>
        <p:nvSpPr>
          <p:cNvPr id="6" name="内容占位符 2"/>
          <p:cNvSpPr>
            <a:spLocks noGrp="1"/>
          </p:cNvSpPr>
          <p:nvPr>
            <p:ph idx="1"/>
          </p:nvPr>
        </p:nvSpPr>
        <p:spPr>
          <a:xfrm>
            <a:off x="657680" y="3269979"/>
            <a:ext cx="7886700" cy="80127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altLang="zh-CN" sz="4800" b="1" i="1" dirty="0">
                <a:solidFill>
                  <a:srgbClr val="FFFF00"/>
                </a:solidFill>
              </a:rPr>
              <a:t>Thanks for your attention.</a:t>
            </a:r>
            <a:endParaRPr lang="zh-CN" altLang="en-US" sz="4800" b="1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8536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9784" y="215223"/>
            <a:ext cx="11677337" cy="1325563"/>
          </a:xfrm>
        </p:spPr>
        <p:txBody>
          <a:bodyPr>
            <a:noAutofit/>
          </a:bodyPr>
          <a:lstStyle/>
          <a:p>
            <a:r>
              <a:rPr lang="en-US" sz="3600" b="1" dirty="0"/>
              <a:t>The </a:t>
            </a:r>
            <a:r>
              <a:rPr lang="en-US" sz="3600" b="1" dirty="0" err="1"/>
              <a:t>tyre</a:t>
            </a:r>
            <a:r>
              <a:rPr lang="en-US" sz="3600" b="1" dirty="0"/>
              <a:t> marking requirement according to China standard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9785" y="1768839"/>
            <a:ext cx="11497454" cy="4751882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altLang="zh-CN" sz="3200" dirty="0"/>
              <a:t>The following marks should appear on the sidewall of each </a:t>
            </a:r>
            <a:r>
              <a:rPr lang="en-US" altLang="zh-CN" sz="3200" dirty="0" err="1"/>
              <a:t>tyre</a:t>
            </a:r>
            <a:r>
              <a:rPr lang="en-US" altLang="zh-CN" sz="3200" dirty="0"/>
              <a:t>:</a:t>
            </a:r>
            <a:endParaRPr lang="en-US" sz="3200" dirty="0"/>
          </a:p>
          <a:p>
            <a:pPr marL="914400" lvl="1" indent="-457200">
              <a:buFont typeface="+mj-lt"/>
              <a:buAutoNum type="alphaLcParenR"/>
            </a:pPr>
            <a:r>
              <a:rPr lang="en-GB" altLang="zh-CN" dirty="0"/>
              <a:t>Tyre size designation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US" altLang="zh-CN" dirty="0"/>
              <a:t>Trade mark and manufacture’s name or plant address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US" altLang="zh-CN" dirty="0"/>
              <a:t>Load index or ply rating, loading capacity, inflation pressure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US" altLang="zh-CN" dirty="0"/>
              <a:t>Speed symbol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US" altLang="zh-CN" dirty="0"/>
              <a:t>For passenger car </a:t>
            </a:r>
            <a:r>
              <a:rPr lang="en-US" altLang="zh-CN" dirty="0" err="1"/>
              <a:t>tyre</a:t>
            </a:r>
            <a:r>
              <a:rPr lang="en-US" altLang="zh-CN" dirty="0"/>
              <a:t>: name and number of plies of framework material for radial </a:t>
            </a:r>
            <a:r>
              <a:rPr lang="en-US" altLang="zh-CN" dirty="0" err="1"/>
              <a:t>tyre</a:t>
            </a:r>
            <a:r>
              <a:rPr lang="en-US" altLang="zh-CN" dirty="0"/>
              <a:t> crown and sidewall, name of framework material for bias </a:t>
            </a:r>
            <a:r>
              <a:rPr lang="en-US" altLang="zh-CN" dirty="0" err="1"/>
              <a:t>tyre</a:t>
            </a:r>
            <a:r>
              <a:rPr lang="en-US" altLang="zh-CN" dirty="0"/>
              <a:t>;</a:t>
            </a:r>
          </a:p>
          <a:p>
            <a:pPr marL="457200" lvl="1" indent="0">
              <a:buNone/>
            </a:pPr>
            <a:r>
              <a:rPr lang="en-US" altLang="zh-CN" dirty="0"/>
              <a:t>       For LT </a:t>
            </a:r>
            <a:r>
              <a:rPr lang="en-US" altLang="zh-CN" dirty="0" err="1"/>
              <a:t>tyre</a:t>
            </a:r>
            <a:r>
              <a:rPr lang="en-US" altLang="zh-CN" dirty="0"/>
              <a:t>: name (or code) of framework material of </a:t>
            </a:r>
            <a:r>
              <a:rPr lang="en-US" altLang="zh-CN" dirty="0" err="1"/>
              <a:t>tyre</a:t>
            </a:r>
            <a:r>
              <a:rPr lang="en-US" altLang="zh-CN" dirty="0"/>
              <a:t> crown and sidewall  </a:t>
            </a:r>
          </a:p>
          <a:p>
            <a:pPr marL="914400" lvl="1" indent="-457200">
              <a:buFont typeface="+mj-lt"/>
              <a:buAutoNum type="alphaLcParenR" startAt="6"/>
            </a:pPr>
            <a:r>
              <a:rPr lang="en-US" altLang="zh-CN" dirty="0"/>
              <a:t>Location marks of </a:t>
            </a:r>
            <a:r>
              <a:rPr lang="en-US" altLang="zh-CN" dirty="0" err="1"/>
              <a:t>tyre</a:t>
            </a:r>
            <a:r>
              <a:rPr lang="en-US" altLang="zh-CN" dirty="0"/>
              <a:t> </a:t>
            </a:r>
            <a:r>
              <a:rPr lang="en-US" altLang="zh-CN" dirty="0" err="1"/>
              <a:t>treadwear</a:t>
            </a:r>
            <a:r>
              <a:rPr lang="en-US" altLang="zh-CN" dirty="0"/>
              <a:t> indicator (TWI)</a:t>
            </a:r>
          </a:p>
          <a:p>
            <a:pPr marL="914400" lvl="1" indent="-457200">
              <a:buFont typeface="+mj-lt"/>
              <a:buAutoNum type="alphaLcParenR" startAt="6"/>
            </a:pPr>
            <a:r>
              <a:rPr lang="en-US" altLang="zh-CN" dirty="0"/>
              <a:t>Production code</a:t>
            </a:r>
          </a:p>
          <a:p>
            <a:pPr marL="914400" lvl="1" indent="-457200">
              <a:buFont typeface="+mj-lt"/>
              <a:buAutoNum type="alphaLcParenR" startAt="6"/>
            </a:pPr>
            <a:r>
              <a:rPr lang="en-US" altLang="zh-CN" dirty="0"/>
              <a:t>Plant inspection mark</a:t>
            </a:r>
          </a:p>
        </p:txBody>
      </p:sp>
      <p:sp>
        <p:nvSpPr>
          <p:cNvPr id="10" name="矩形 9"/>
          <p:cNvSpPr/>
          <p:nvPr/>
        </p:nvSpPr>
        <p:spPr>
          <a:xfrm>
            <a:off x="201117" y="6163986"/>
            <a:ext cx="1193466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altLang="zh-CN" sz="2400" b="1" dirty="0"/>
              <a:t>In which, </a:t>
            </a:r>
            <a:r>
              <a:rPr lang="en-US" altLang="zh-CN" sz="2400" b="1" dirty="0" err="1"/>
              <a:t>a~f</a:t>
            </a:r>
            <a:r>
              <a:rPr lang="en-US" altLang="zh-CN" sz="2400" b="1" dirty="0"/>
              <a:t> are </a:t>
            </a:r>
            <a:r>
              <a:rPr lang="en-US" altLang="zh-CN" sz="2400" b="1" dirty="0" err="1"/>
              <a:t>moulded</a:t>
            </a:r>
            <a:r>
              <a:rPr lang="en-US" altLang="zh-CN" sz="2400" b="1" dirty="0"/>
              <a:t> marks/ g is permanent mark/ h is unable to be washed off.</a:t>
            </a:r>
            <a:endParaRPr lang="en-GB" altLang="zh-CN" sz="2400" b="1" i="1" dirty="0"/>
          </a:p>
        </p:txBody>
      </p:sp>
    </p:spTree>
    <p:extLst>
      <p:ext uri="{BB962C8B-B14F-4D97-AF65-F5344CB8AC3E}">
        <p14:creationId xmlns:p14="http://schemas.microsoft.com/office/powerpoint/2010/main" val="18034262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4675" y="215223"/>
            <a:ext cx="11332563" cy="1325563"/>
          </a:xfrm>
        </p:spPr>
        <p:txBody>
          <a:bodyPr>
            <a:noAutofit/>
          </a:bodyPr>
          <a:lstStyle/>
          <a:p>
            <a:r>
              <a:rPr lang="en-US" sz="3200" b="1" dirty="0"/>
              <a:t>The </a:t>
            </a:r>
            <a:r>
              <a:rPr lang="en-US" sz="3200" b="1" dirty="0" err="1"/>
              <a:t>tyre</a:t>
            </a:r>
            <a:r>
              <a:rPr lang="en-US" sz="3200" b="1" dirty="0"/>
              <a:t> marking requirement according to China standard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/>
          <a:srcRect l="1775" t="1867" r="3726" b="21571"/>
          <a:stretch/>
        </p:blipFill>
        <p:spPr>
          <a:xfrm>
            <a:off x="381428" y="4682706"/>
            <a:ext cx="4566132" cy="206863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/>
          <a:srcRect l="2678"/>
          <a:stretch/>
        </p:blipFill>
        <p:spPr>
          <a:xfrm>
            <a:off x="5056275" y="4682706"/>
            <a:ext cx="3024232" cy="206863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55367" y="1985602"/>
            <a:ext cx="4219668" cy="2180952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89223" y="4682707"/>
            <a:ext cx="3689224" cy="2068635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362012" y="1454000"/>
            <a:ext cx="31046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914400" lvl="1" indent="-457200">
              <a:buFont typeface="+mj-lt"/>
              <a:buAutoNum type="alphaLcParenR"/>
            </a:pPr>
            <a:r>
              <a:rPr lang="en-GB" altLang="zh-CN" b="1" i="1" dirty="0"/>
              <a:t>Tyre size designation</a:t>
            </a:r>
          </a:p>
        </p:txBody>
      </p:sp>
      <p:sp>
        <p:nvSpPr>
          <p:cNvPr id="13" name="矩形 12"/>
          <p:cNvSpPr/>
          <p:nvPr/>
        </p:nvSpPr>
        <p:spPr>
          <a:xfrm>
            <a:off x="362012" y="4215494"/>
            <a:ext cx="62063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914400" lvl="1" indent="-457200">
              <a:buFont typeface="+mj-lt"/>
              <a:buAutoNum type="alphaLcParenR" startAt="2"/>
            </a:pPr>
            <a:r>
              <a:rPr lang="en-US" altLang="zh-CN" b="1" i="1" dirty="0"/>
              <a:t>Trade mark and manufacture’s name or plant address</a:t>
            </a:r>
          </a:p>
        </p:txBody>
      </p:sp>
    </p:spTree>
    <p:extLst>
      <p:ext uri="{BB962C8B-B14F-4D97-AF65-F5344CB8AC3E}">
        <p14:creationId xmlns:p14="http://schemas.microsoft.com/office/powerpoint/2010/main" val="11245221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4675" y="215223"/>
            <a:ext cx="11332563" cy="1325563"/>
          </a:xfrm>
        </p:spPr>
        <p:txBody>
          <a:bodyPr>
            <a:noAutofit/>
          </a:bodyPr>
          <a:lstStyle/>
          <a:p>
            <a:r>
              <a:rPr lang="en-US" sz="3200" b="1" dirty="0"/>
              <a:t>The </a:t>
            </a:r>
            <a:r>
              <a:rPr lang="en-US" sz="3200" b="1" dirty="0" err="1"/>
              <a:t>tyre</a:t>
            </a:r>
            <a:r>
              <a:rPr lang="en-US" sz="3200" b="1" dirty="0"/>
              <a:t> marking requirement according to China standard</a:t>
            </a:r>
          </a:p>
        </p:txBody>
      </p:sp>
      <p:sp>
        <p:nvSpPr>
          <p:cNvPr id="12" name="矩形 11"/>
          <p:cNvSpPr/>
          <p:nvPr/>
        </p:nvSpPr>
        <p:spPr>
          <a:xfrm>
            <a:off x="362012" y="1454000"/>
            <a:ext cx="68363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914400" lvl="1" indent="-457200">
              <a:buFont typeface="+mj-lt"/>
              <a:buAutoNum type="alphaLcParenR" startAt="3"/>
            </a:pPr>
            <a:r>
              <a:rPr lang="en-US" altLang="zh-CN" b="1" i="1" dirty="0"/>
              <a:t>Load index or ply rating, loading capacity, inflation pressure</a:t>
            </a:r>
          </a:p>
        </p:txBody>
      </p:sp>
      <p:sp>
        <p:nvSpPr>
          <p:cNvPr id="13" name="矩形 12"/>
          <p:cNvSpPr/>
          <p:nvPr/>
        </p:nvSpPr>
        <p:spPr>
          <a:xfrm>
            <a:off x="405554" y="4389662"/>
            <a:ext cx="24118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914400" lvl="1" indent="-457200">
              <a:buFont typeface="+mj-lt"/>
              <a:buAutoNum type="alphaLcParenR" startAt="4"/>
            </a:pPr>
            <a:r>
              <a:rPr lang="en-US" altLang="zh-CN" b="1" i="1" dirty="0"/>
              <a:t>Speed symbol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4399" y="1835318"/>
            <a:ext cx="4405151" cy="256484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1424" y="1795080"/>
            <a:ext cx="5047493" cy="259845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22213" y="4502942"/>
            <a:ext cx="2576158" cy="2277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30611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4675" y="215223"/>
            <a:ext cx="11332563" cy="1325563"/>
          </a:xfrm>
        </p:spPr>
        <p:txBody>
          <a:bodyPr>
            <a:noAutofit/>
          </a:bodyPr>
          <a:lstStyle/>
          <a:p>
            <a:r>
              <a:rPr lang="en-US" sz="3200" b="1" dirty="0"/>
              <a:t>The </a:t>
            </a:r>
            <a:r>
              <a:rPr lang="en-US" sz="3200" b="1" dirty="0" err="1"/>
              <a:t>tyre</a:t>
            </a:r>
            <a:r>
              <a:rPr lang="en-US" sz="3200" b="1" dirty="0"/>
              <a:t> marking requirement according to China standard</a:t>
            </a:r>
          </a:p>
        </p:txBody>
      </p:sp>
      <p:sp>
        <p:nvSpPr>
          <p:cNvPr id="12" name="矩形 11"/>
          <p:cNvSpPr/>
          <p:nvPr/>
        </p:nvSpPr>
        <p:spPr>
          <a:xfrm>
            <a:off x="362012" y="1454000"/>
            <a:ext cx="91210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914400" lvl="1" indent="-457200">
              <a:buFont typeface="+mj-lt"/>
              <a:buAutoNum type="alphaLcParenR" startAt="5"/>
            </a:pPr>
            <a:r>
              <a:rPr lang="en-US" altLang="zh-CN" b="1" i="1" dirty="0"/>
              <a:t>Name and number of plies of framework material for radial </a:t>
            </a:r>
            <a:r>
              <a:rPr lang="en-US" altLang="zh-CN" b="1" i="1" dirty="0" err="1"/>
              <a:t>tyre</a:t>
            </a:r>
            <a:r>
              <a:rPr lang="en-US" altLang="zh-CN" b="1" i="1" dirty="0"/>
              <a:t> crown and sidewall</a:t>
            </a:r>
          </a:p>
        </p:txBody>
      </p:sp>
      <p:sp>
        <p:nvSpPr>
          <p:cNvPr id="13" name="矩形 12"/>
          <p:cNvSpPr/>
          <p:nvPr/>
        </p:nvSpPr>
        <p:spPr>
          <a:xfrm>
            <a:off x="405554" y="4578344"/>
            <a:ext cx="57983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914400" lvl="1" indent="-457200">
              <a:buFont typeface="+mj-lt"/>
              <a:buAutoNum type="alphaLcParenR" startAt="6"/>
            </a:pPr>
            <a:r>
              <a:rPr lang="en-US" altLang="zh-CN" b="1" i="1" dirty="0"/>
              <a:t>Location marks of </a:t>
            </a:r>
            <a:r>
              <a:rPr lang="en-US" altLang="zh-CN" b="1" i="1" dirty="0" err="1"/>
              <a:t>tyre</a:t>
            </a:r>
            <a:r>
              <a:rPr lang="en-US" altLang="zh-CN" b="1" i="1" dirty="0"/>
              <a:t> </a:t>
            </a:r>
            <a:r>
              <a:rPr lang="en-US" altLang="zh-CN" b="1" i="1" dirty="0" err="1"/>
              <a:t>treadwear</a:t>
            </a:r>
            <a:r>
              <a:rPr lang="en-US" altLang="zh-CN" b="1" i="1" dirty="0"/>
              <a:t> indicator (TWI)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401" y="4908150"/>
            <a:ext cx="2770192" cy="1916274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7669" y="4865063"/>
            <a:ext cx="3677479" cy="1959361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2401" y="1915123"/>
            <a:ext cx="5019048" cy="2571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3761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4675" y="215223"/>
            <a:ext cx="11332563" cy="1325563"/>
          </a:xfrm>
        </p:spPr>
        <p:txBody>
          <a:bodyPr>
            <a:noAutofit/>
          </a:bodyPr>
          <a:lstStyle/>
          <a:p>
            <a:r>
              <a:rPr lang="en-US" sz="3200" b="1" dirty="0"/>
              <a:t>The </a:t>
            </a:r>
            <a:r>
              <a:rPr lang="en-US" sz="3200" b="1" dirty="0" err="1"/>
              <a:t>tyre</a:t>
            </a:r>
            <a:r>
              <a:rPr lang="en-US" sz="3200" b="1" dirty="0"/>
              <a:t> marking requirement according to China standard</a:t>
            </a:r>
          </a:p>
        </p:txBody>
      </p:sp>
      <p:sp>
        <p:nvSpPr>
          <p:cNvPr id="12" name="矩形 11"/>
          <p:cNvSpPr/>
          <p:nvPr/>
        </p:nvSpPr>
        <p:spPr>
          <a:xfrm>
            <a:off x="362012" y="1454000"/>
            <a:ext cx="26476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914400" lvl="1" indent="-457200">
              <a:buFont typeface="+mj-lt"/>
              <a:buAutoNum type="alphaLcParenR" startAt="7"/>
            </a:pPr>
            <a:r>
              <a:rPr lang="en-US" altLang="zh-CN" b="1" i="1" dirty="0"/>
              <a:t>Production code</a:t>
            </a:r>
          </a:p>
        </p:txBody>
      </p:sp>
      <p:sp>
        <p:nvSpPr>
          <p:cNvPr id="13" name="矩形 12"/>
          <p:cNvSpPr/>
          <p:nvPr/>
        </p:nvSpPr>
        <p:spPr>
          <a:xfrm>
            <a:off x="405554" y="4273550"/>
            <a:ext cx="31945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914400" lvl="1" indent="-457200">
              <a:buFont typeface="+mj-lt"/>
              <a:buAutoNum type="alphaLcParenR" startAt="8"/>
            </a:pPr>
            <a:r>
              <a:rPr lang="en-US" altLang="zh-CN" b="1" i="1" dirty="0"/>
              <a:t>Plant inspection mark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6326" y="1825216"/>
            <a:ext cx="3466667" cy="242857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8743" y="1825216"/>
            <a:ext cx="3714286" cy="24000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6326" y="4662646"/>
            <a:ext cx="3466667" cy="2029461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5"/>
          <a:srcRect r="8719"/>
          <a:stretch/>
        </p:blipFill>
        <p:spPr>
          <a:xfrm>
            <a:off x="5138743" y="4568297"/>
            <a:ext cx="3729486" cy="2123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42191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9784" y="215223"/>
            <a:ext cx="11677337" cy="1325563"/>
          </a:xfrm>
        </p:spPr>
        <p:txBody>
          <a:bodyPr>
            <a:noAutofit/>
          </a:bodyPr>
          <a:lstStyle/>
          <a:p>
            <a:r>
              <a:rPr lang="en-US" sz="3600" b="1" dirty="0"/>
              <a:t>The </a:t>
            </a:r>
            <a:r>
              <a:rPr lang="en-US" sz="3600" b="1" dirty="0" err="1"/>
              <a:t>tyre</a:t>
            </a:r>
            <a:r>
              <a:rPr lang="en-US" sz="3600" b="1" dirty="0"/>
              <a:t> marking requirement according to China standard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9785" y="1768839"/>
            <a:ext cx="11497454" cy="4751882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altLang="zh-CN" sz="3200" dirty="0"/>
              <a:t>Radial </a:t>
            </a:r>
            <a:r>
              <a:rPr lang="en-US" altLang="zh-CN" sz="3200" dirty="0" err="1"/>
              <a:t>tyre</a:t>
            </a:r>
            <a:r>
              <a:rPr lang="en-US" altLang="zh-CN" sz="3200" dirty="0"/>
              <a:t> shall be </a:t>
            </a:r>
            <a:r>
              <a:rPr lang="en-US" altLang="zh-CN" sz="3200" dirty="0" err="1"/>
              <a:t>moulded</a:t>
            </a:r>
            <a:r>
              <a:rPr lang="en-US" altLang="zh-CN" sz="3200" dirty="0"/>
              <a:t> with “RADIAL” marking, tubeless </a:t>
            </a:r>
            <a:r>
              <a:rPr lang="en-US" altLang="zh-CN" sz="3200" dirty="0" err="1"/>
              <a:t>tyre</a:t>
            </a:r>
            <a:r>
              <a:rPr lang="en-US" altLang="zh-CN" sz="3200" dirty="0"/>
              <a:t> shall be </a:t>
            </a:r>
            <a:r>
              <a:rPr lang="en-US" altLang="zh-CN" sz="3200" dirty="0" err="1"/>
              <a:t>moulded</a:t>
            </a:r>
            <a:r>
              <a:rPr lang="en-US" altLang="zh-CN" sz="3200" dirty="0"/>
              <a:t> with “TUBELESS” marking.</a:t>
            </a:r>
            <a:br>
              <a:rPr lang="en-US" altLang="zh-CN" sz="3200" dirty="0"/>
            </a:br>
            <a:endParaRPr lang="en-US" altLang="zh-CN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1999" y="3156093"/>
            <a:ext cx="4325715" cy="281459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9296" y="3156093"/>
            <a:ext cx="4633919" cy="2814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99783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9784" y="215223"/>
            <a:ext cx="11677337" cy="1325563"/>
          </a:xfrm>
        </p:spPr>
        <p:txBody>
          <a:bodyPr>
            <a:noAutofit/>
          </a:bodyPr>
          <a:lstStyle/>
          <a:p>
            <a:r>
              <a:rPr lang="en-US" sz="3600" b="1" dirty="0"/>
              <a:t>The </a:t>
            </a:r>
            <a:r>
              <a:rPr lang="en-US" sz="3600" b="1" dirty="0" err="1"/>
              <a:t>tyre</a:t>
            </a:r>
            <a:r>
              <a:rPr lang="en-US" sz="3600" b="1" dirty="0"/>
              <a:t> marking requirement according to China standard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9785" y="1768839"/>
            <a:ext cx="11497454" cy="4751882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n-US" altLang="zh-CN" sz="3200" dirty="0"/>
              <a:t>Mini-type truck </a:t>
            </a:r>
            <a:r>
              <a:rPr lang="en-US" altLang="zh-CN" sz="3200" dirty="0" err="1"/>
              <a:t>tyres</a:t>
            </a:r>
            <a:r>
              <a:rPr lang="en-US" altLang="zh-CN" sz="3200" dirty="0"/>
              <a:t> shall be </a:t>
            </a:r>
            <a:r>
              <a:rPr lang="en-US" altLang="zh-CN" sz="3200" dirty="0" err="1"/>
              <a:t>moulded</a:t>
            </a:r>
            <a:r>
              <a:rPr lang="en-US" altLang="zh-CN" sz="3200" dirty="0"/>
              <a:t> with “ULT” marking, Light truck </a:t>
            </a:r>
            <a:r>
              <a:rPr lang="en-US" altLang="zh-CN" sz="3200" dirty="0" err="1"/>
              <a:t>tyres</a:t>
            </a:r>
            <a:r>
              <a:rPr lang="en-US" altLang="zh-CN" sz="3200" dirty="0"/>
              <a:t> shall be </a:t>
            </a:r>
            <a:r>
              <a:rPr lang="en-US" altLang="zh-CN" sz="3200" dirty="0" err="1"/>
              <a:t>moulded</a:t>
            </a:r>
            <a:r>
              <a:rPr lang="en-US" altLang="zh-CN" sz="3200" dirty="0"/>
              <a:t> with “LT” marking.</a:t>
            </a:r>
            <a:br>
              <a:rPr lang="en-US" altLang="zh-CN" sz="3200" dirty="0"/>
            </a:br>
            <a:endParaRPr lang="en-US" altLang="zh-CN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42151" y="3122562"/>
            <a:ext cx="4823651" cy="2428233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/>
          <a:srcRect l="6645" t="3200" r="2670"/>
          <a:stretch/>
        </p:blipFill>
        <p:spPr>
          <a:xfrm>
            <a:off x="576161" y="3122563"/>
            <a:ext cx="5592291" cy="242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47866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9784" y="215223"/>
            <a:ext cx="11677337" cy="1325563"/>
          </a:xfrm>
        </p:spPr>
        <p:txBody>
          <a:bodyPr>
            <a:noAutofit/>
          </a:bodyPr>
          <a:lstStyle/>
          <a:p>
            <a:r>
              <a:rPr lang="en-US" sz="3600" b="1" dirty="0"/>
              <a:t>The </a:t>
            </a:r>
            <a:r>
              <a:rPr lang="en-US" sz="3600" b="1" dirty="0" err="1"/>
              <a:t>tyre</a:t>
            </a:r>
            <a:r>
              <a:rPr lang="en-US" sz="3600" b="1" dirty="0"/>
              <a:t> marking requirement according to China standard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9785" y="1768839"/>
            <a:ext cx="11497454" cy="4751882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4"/>
            </a:pPr>
            <a:r>
              <a:rPr lang="en-US" altLang="zh-CN" sz="3200" dirty="0" err="1"/>
              <a:t>Tyre</a:t>
            </a:r>
            <a:r>
              <a:rPr lang="en-US" altLang="zh-CN" sz="3200" dirty="0"/>
              <a:t> with driving direction for tread pattern shall be </a:t>
            </a:r>
            <a:r>
              <a:rPr lang="en-US" altLang="zh-CN" sz="3200" dirty="0" err="1"/>
              <a:t>moulded</a:t>
            </a:r>
            <a:r>
              <a:rPr lang="en-US" altLang="zh-CN" sz="3200" dirty="0"/>
              <a:t> with driving direction marking.</a:t>
            </a:r>
            <a:br>
              <a:rPr lang="en-US" altLang="zh-CN" sz="3200" dirty="0"/>
            </a:br>
            <a:endParaRPr lang="en-US" altLang="zh-CN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013" y="3199437"/>
            <a:ext cx="4190476" cy="275238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6028" y="3199437"/>
            <a:ext cx="5238095" cy="274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44382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926</TotalTime>
  <Words>748</Words>
  <Application>Microsoft Office PowerPoint</Application>
  <PresentationFormat>Grand écran</PresentationFormat>
  <Paragraphs>68</Paragraphs>
  <Slides>18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26" baseType="lpstr">
      <vt:lpstr>等线</vt:lpstr>
      <vt:lpstr>等线 Light</vt:lpstr>
      <vt:lpstr>宋体</vt:lpstr>
      <vt:lpstr>Arial</vt:lpstr>
      <vt:lpstr>Calibri</vt:lpstr>
      <vt:lpstr>Calibri Light</vt:lpstr>
      <vt:lpstr>Times New Roman</vt:lpstr>
      <vt:lpstr>Office Theme</vt:lpstr>
      <vt:lpstr>China amendment proposal for tyre marking of GTR</vt:lpstr>
      <vt:lpstr>The tyre marking requirement according to China standard</vt:lpstr>
      <vt:lpstr>The tyre marking requirement according to China standard</vt:lpstr>
      <vt:lpstr>The tyre marking requirement according to China standard</vt:lpstr>
      <vt:lpstr>The tyre marking requirement according to China standard</vt:lpstr>
      <vt:lpstr>The tyre marking requirement according to China standard</vt:lpstr>
      <vt:lpstr>The tyre marking requirement according to China standard</vt:lpstr>
      <vt:lpstr>The tyre marking requirement according to China standard</vt:lpstr>
      <vt:lpstr>The tyre marking requirement according to China standard</vt:lpstr>
      <vt:lpstr>The tyre marking requirement according to China standard</vt:lpstr>
      <vt:lpstr>The tyre marking requirement according to China standard</vt:lpstr>
      <vt:lpstr>The tyre marking requirement according to China standard</vt:lpstr>
      <vt:lpstr>The tyre marking requirement according to China standard</vt:lpstr>
      <vt:lpstr>The tyre marking requirement according to China standard</vt:lpstr>
      <vt:lpstr>The tyre marking requirement according to China standard</vt:lpstr>
      <vt:lpstr>Meeting Presentations</vt:lpstr>
      <vt:lpstr>Conclusions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North American All-Season Tire Pre-meeting</dc:title>
  <dc:creator>Versailles, Mary (NHTSA)</dc:creator>
  <cp:lastModifiedBy>ndm</cp:lastModifiedBy>
  <cp:revision>91</cp:revision>
  <dcterms:created xsi:type="dcterms:W3CDTF">2018-08-01T14:41:32Z</dcterms:created>
  <dcterms:modified xsi:type="dcterms:W3CDTF">2018-08-31T11:53:14Z</dcterms:modified>
</cp:coreProperties>
</file>