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35763" cy="98663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>
        <p:scale>
          <a:sx n="81" d="100"/>
          <a:sy n="81" d="100"/>
        </p:scale>
        <p:origin x="-103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7935" cy="49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248" y="1"/>
            <a:ext cx="2917934" cy="49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735" y="4686063"/>
            <a:ext cx="5388294" cy="4439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0534"/>
            <a:ext cx="2917935" cy="494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248" y="9370534"/>
            <a:ext cx="2917934" cy="494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20530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55F9AB65-48AB-4ADF-A9A1-A51ECD7198C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4" y="197221"/>
            <a:ext cx="2005717" cy="108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DA39124A-B18B-49E4-A30C-9CDAD43E3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150570"/>
              </p:ext>
            </p:extLst>
          </p:nvPr>
        </p:nvGraphicFramePr>
        <p:xfrm>
          <a:off x="611560" y="188640"/>
          <a:ext cx="8075240" cy="144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235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516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</a:rPr>
                        <a:t>Submitted by the expert from OICA</a:t>
                      </a:r>
                      <a:endParaRPr lang="fr-FR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894080" algn="l">
                        <a:spcAft>
                          <a:spcPts val="0"/>
                        </a:spcAft>
                      </a:pPr>
                      <a:endParaRPr lang="fr-FR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0DBAF195-D317-47F5-9D7F-B88D41B59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altLang="ja-JP" sz="1000" dirty="0"/>
              <a:t>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15F0EFB7-85DF-472C-8A37-F5B6F8070459}"/>
              </a:ext>
            </a:extLst>
          </p:cNvPr>
          <p:cNvSpPr txBox="1"/>
          <p:nvPr/>
        </p:nvSpPr>
        <p:spPr>
          <a:xfrm>
            <a:off x="8389" y="2515543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Review of Approval Numbering in GRPE in view of Schedule 4 of Revision 3 of the 58 Agreement</a:t>
            </a:r>
          </a:p>
          <a:p>
            <a:pPr algn="ctr"/>
            <a:r>
              <a:rPr lang="en-GB" dirty="0" smtClean="0"/>
              <a:t>IWVTA Ambassador - GRPE</a:t>
            </a:r>
            <a:endParaRPr lang="en-GB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579350" y="48086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400" dirty="0" smtClean="0"/>
              <a:t>IWVTA-28-07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104456"/>
          </a:xfrm>
        </p:spPr>
        <p:txBody>
          <a:bodyPr/>
          <a:lstStyle/>
          <a:p>
            <a:r>
              <a:rPr lang="en-GB" sz="1800" b="1" dirty="0" smtClean="0"/>
              <a:t>Without access to approval certificates, the Regulations were reviewed</a:t>
            </a:r>
            <a:br>
              <a:rPr lang="en-GB" sz="1800" b="1" dirty="0" smtClean="0"/>
            </a:br>
            <a:r>
              <a:rPr lang="en-GB" sz="1800" b="1" dirty="0" smtClean="0"/>
              <a:t>(24, 40, 47, 49, 68, 83, 85, 96, 101, 103, 115, 120, 132, 133 &amp; 143)</a:t>
            </a:r>
          </a:p>
          <a:p>
            <a:r>
              <a:rPr lang="en-GB" sz="1800" b="1" dirty="0" smtClean="0"/>
              <a:t>The Regulations provide little or no guidance regarding approval </a:t>
            </a:r>
            <a:r>
              <a:rPr lang="en-GB" sz="1800" b="1" u="sng" dirty="0" smtClean="0"/>
              <a:t>numbering</a:t>
            </a:r>
            <a:r>
              <a:rPr lang="en-GB" sz="1800" b="1" dirty="0" smtClean="0"/>
              <a:t> but clear instructions and examples of approval </a:t>
            </a:r>
            <a:r>
              <a:rPr lang="en-GB" sz="1800" b="1" u="sng" dirty="0" smtClean="0"/>
              <a:t>marking</a:t>
            </a:r>
            <a:r>
              <a:rPr lang="en-GB" sz="1800" b="1" dirty="0" smtClean="0"/>
              <a:t>.</a:t>
            </a:r>
          </a:p>
          <a:p>
            <a:r>
              <a:rPr lang="en-GB" sz="1800" b="1" dirty="0" smtClean="0"/>
              <a:t>It is understood that these are different subjects but there should be no contradiction between the two.</a:t>
            </a:r>
          </a:p>
          <a:p>
            <a:r>
              <a:rPr lang="en-GB" sz="1800" b="1" dirty="0" smtClean="0"/>
              <a:t>Some Regulations have a „2 part stage</a:t>
            </a:r>
            <a:r>
              <a:rPr lang="en-GB" sz="1400" b="1" dirty="0" smtClean="0"/>
              <a:t>“ e.g.</a:t>
            </a:r>
          </a:p>
          <a:p>
            <a:pPr lvl="1"/>
            <a:r>
              <a:rPr lang="en-GB" sz="1600" b="1" dirty="0" err="1" smtClean="0"/>
              <a:t>R49</a:t>
            </a:r>
            <a:r>
              <a:rPr lang="en-GB" sz="1600" b="1" dirty="0" smtClean="0"/>
              <a:t> fuel type (up to 3 characters) and emissions level (1 character)</a:t>
            </a:r>
          </a:p>
          <a:p>
            <a:pPr lvl="1"/>
            <a:r>
              <a:rPr lang="en-GB" sz="1600" b="1" dirty="0" err="1" smtClean="0"/>
              <a:t>R96</a:t>
            </a:r>
            <a:r>
              <a:rPr lang="en-GB" sz="1600" b="1" dirty="0" smtClean="0"/>
              <a:t> power band and variable or constant speed (each 1 character)</a:t>
            </a:r>
          </a:p>
          <a:p>
            <a:r>
              <a:rPr lang="en-GB" sz="1800" b="1" dirty="0" smtClean="0"/>
              <a:t>Some Regulations use symbols as the „stage“ e.g. </a:t>
            </a:r>
          </a:p>
          <a:p>
            <a:pPr lvl="1"/>
            <a:r>
              <a:rPr lang="en-GB" sz="1600" b="1" dirty="0" err="1" smtClean="0"/>
              <a:t>R115</a:t>
            </a:r>
            <a:r>
              <a:rPr lang="en-GB" sz="1600" b="1" dirty="0" smtClean="0"/>
              <a:t> uses # or *</a:t>
            </a:r>
          </a:p>
          <a:p>
            <a:pPr lvl="1"/>
            <a:r>
              <a:rPr lang="en-GB" sz="1600" b="1" dirty="0" err="1" smtClean="0"/>
              <a:t>R143</a:t>
            </a:r>
            <a:r>
              <a:rPr lang="en-GB" sz="1600" b="1" dirty="0" smtClean="0"/>
              <a:t> uses #, % or *</a:t>
            </a:r>
          </a:p>
          <a:p>
            <a:pPr lvl="1"/>
            <a:endParaRPr lang="en-GB" sz="1600" b="1" dirty="0" smtClean="0"/>
          </a:p>
          <a:p>
            <a:endParaRPr lang="en-GB" sz="1800" b="1" dirty="0" smtClean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C509C6BE-78E5-4432-886F-D50D81CA4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2</a:t>
            </a:fld>
            <a:endParaRPr lang="fr-FR" altLang="ja-JP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467544" y="1124744"/>
            <a:ext cx="82296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sz="3600" u="sng" kern="0" dirty="0" err="1" smtClean="0"/>
              <a:t>Status</a:t>
            </a:r>
            <a:r>
              <a:rPr lang="fr-FR" sz="3600" u="sng" kern="0" dirty="0" smtClean="0"/>
              <a:t> of </a:t>
            </a:r>
            <a:r>
              <a:rPr lang="fr-FR" sz="3600" u="sng" kern="0" dirty="0" err="1" smtClean="0"/>
              <a:t>review</a:t>
            </a:r>
            <a:r>
              <a:rPr lang="fr-FR" sz="3600" u="sng" kern="0" dirty="0" smtClean="0"/>
              <a:t>:</a:t>
            </a:r>
            <a:endParaRPr lang="fr-FR" sz="3600" u="sng" kern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104456"/>
          </a:xfrm>
        </p:spPr>
        <p:txBody>
          <a:bodyPr/>
          <a:lstStyle/>
          <a:p>
            <a:r>
              <a:rPr lang="en-GB" sz="1800" b="1" dirty="0" smtClean="0"/>
              <a:t>Should a separator be prescribed for multi part stages?</a:t>
            </a:r>
          </a:p>
          <a:p>
            <a:r>
              <a:rPr lang="en-GB" sz="1800" b="1" dirty="0" smtClean="0"/>
              <a:t>Should symbols be avoided?</a:t>
            </a:r>
          </a:p>
          <a:p>
            <a:pPr lvl="1"/>
            <a:r>
              <a:rPr lang="en-GB" sz="1800" b="1" dirty="0" smtClean="0"/>
              <a:t>As the part separator in Schedule 4 is an asterisk, the use of an asterisk in the approval number leads to *** where the first and third asterisks are separators and the second one has meaning. </a:t>
            </a:r>
          </a:p>
          <a:p>
            <a:pPr lvl="1"/>
            <a:endParaRPr lang="en-GB" sz="1600" b="1" dirty="0" smtClean="0"/>
          </a:p>
          <a:p>
            <a:endParaRPr lang="en-GB" sz="1800" b="1" dirty="0" smtClean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C509C6BE-78E5-4432-886F-D50D81CA4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3</a:t>
            </a:fld>
            <a:endParaRPr lang="fr-FR" altLang="ja-JP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467544" y="1124744"/>
            <a:ext cx="82296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sz="3600" u="sng" kern="0" dirty="0" err="1" smtClean="0"/>
              <a:t>Summary</a:t>
            </a:r>
            <a:r>
              <a:rPr lang="fr-FR" sz="3600" u="sng" kern="0" dirty="0" smtClean="0"/>
              <a:t>, questions:</a:t>
            </a:r>
            <a:endParaRPr lang="fr-FR" sz="3600" u="sng" kern="0" dirty="0"/>
          </a:p>
        </p:txBody>
      </p:sp>
    </p:spTree>
    <p:extLst>
      <p:ext uri="{BB962C8B-B14F-4D97-AF65-F5344CB8AC3E}">
        <p14:creationId xmlns:p14="http://schemas.microsoft.com/office/powerpoint/2010/main" val="1525046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4</a:t>
            </a:fld>
            <a:endParaRPr lang="fr-FR" altLang="ja-JP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069926"/>
            <a:ext cx="8784976" cy="5671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247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5</a:t>
            </a:fld>
            <a:endParaRPr lang="fr-FR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268761"/>
            <a:ext cx="8856984" cy="4495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509860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2</TotalTime>
  <Words>105</Words>
  <Application>Microsoft Office PowerPoint</Application>
  <PresentationFormat>画面に合わせる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Masque présentation OICA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Jocelyne Nziendolo</dc:creator>
  <cp:lastModifiedBy>トヨタ自動車</cp:lastModifiedBy>
  <cp:revision>14</cp:revision>
  <cp:lastPrinted>2018-10-30T05:38:42Z</cp:lastPrinted>
  <dcterms:created xsi:type="dcterms:W3CDTF">2018-05-24T09:21:32Z</dcterms:created>
  <dcterms:modified xsi:type="dcterms:W3CDTF">2018-10-30T07:08:14Z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