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761163" cy="985678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ob Gardner 151018" initials="RG 151018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FF"/>
    <a:srgbClr val="0033CC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737" autoAdjust="0"/>
  </p:normalViewPr>
  <p:slideViewPr>
    <p:cSldViewPr>
      <p:cViewPr>
        <p:scale>
          <a:sx n="99" d="100"/>
          <a:sy n="99" d="100"/>
        </p:scale>
        <p:origin x="-714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0638" y="0"/>
            <a:ext cx="292893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275" y="4681538"/>
            <a:ext cx="5408613" cy="443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/>
              <a:t>Cliquez pour modifier les styles du texte du masque</a:t>
            </a:r>
          </a:p>
          <a:p>
            <a:pPr lvl="1"/>
            <a:r>
              <a:rPr lang="fr-FR" altLang="ja-JP"/>
              <a:t>Deuxième niveau</a:t>
            </a:r>
          </a:p>
          <a:p>
            <a:pPr lvl="2"/>
            <a:r>
              <a:rPr lang="fr-FR" altLang="ja-JP"/>
              <a:t>Troisième niveau</a:t>
            </a:r>
          </a:p>
          <a:p>
            <a:pPr lvl="3"/>
            <a:r>
              <a:rPr lang="fr-FR" altLang="ja-JP"/>
              <a:t>Quatrième niveau</a:t>
            </a:r>
          </a:p>
          <a:p>
            <a:pPr lvl="4"/>
            <a:r>
              <a:rPr lang="fr-FR" altLang="ja-JP"/>
              <a:t>Cinquième niveau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289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0638" y="9361488"/>
            <a:ext cx="29289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fld id="{41FE2CFF-C77F-45F5-8196-7FFE9E57B434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5205305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E22B0-3A17-45B7-AF4B-28357ACE90C3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32B0-8A42-44E7-9B4D-3C2296BFBD2E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D464-134C-4C80-B41F-7081051DEBC1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F56F4-53F4-4744-8FEF-840AE151320B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CAE38-802C-4BCD-8E23-F653FABC34F1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F7609-A126-430D-864C-5251E8DC0566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2F580-C48E-4C14-8111-BE255E1134ED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A974D-1DC4-4C29-960C-4F23E42A2DA2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50A2B-ED20-46DB-805A-96BB748EB760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7C1A6-5432-4A88-9199-948E52B80477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dirty="0"/>
              <a:t>Cliquez pour modifier les styles du texte du masque</a:t>
            </a:r>
          </a:p>
          <a:p>
            <a:pPr lvl="1"/>
            <a:r>
              <a:rPr lang="fr-FR" altLang="ja-JP" dirty="0"/>
              <a:t>Deuxième niveau</a:t>
            </a:r>
          </a:p>
          <a:p>
            <a:pPr lvl="2"/>
            <a:r>
              <a:rPr lang="fr-FR" altLang="ja-JP" dirty="0"/>
              <a:t>Troisième niveau</a:t>
            </a:r>
          </a:p>
          <a:p>
            <a:pPr lvl="3"/>
            <a:r>
              <a:rPr lang="fr-FR" altLang="ja-JP" dirty="0"/>
              <a:t>Quatrième niveau</a:t>
            </a:r>
          </a:p>
          <a:p>
            <a:pPr lvl="4"/>
            <a:r>
              <a:rPr lang="fr-FR" altLang="ja-JP" dirty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34" charset="-128"/>
              </a:defRPr>
            </a:lvl1pPr>
          </a:lstStyle>
          <a:p>
            <a:endParaRPr lang="fr-FR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34" charset="-128"/>
              </a:defRPr>
            </a:lvl1pPr>
          </a:lstStyle>
          <a:p>
            <a:endParaRPr lang="fr-FR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34" charset="-128"/>
              </a:defRPr>
            </a:lvl1pPr>
          </a:lstStyle>
          <a:p>
            <a:fld id="{841ADF96-E6CA-4184-9617-4AA0842E2F41}" type="slidenum">
              <a:rPr lang="ja-JP" altLang="fr-FR"/>
              <a:pPr/>
              <a:t>‹#›</a:t>
            </a:fld>
            <a:endParaRPr lang="fr-FR" altLang="ja-JP"/>
          </a:p>
        </p:txBody>
      </p:sp>
      <p:pic>
        <p:nvPicPr>
          <p:cNvPr id="7" name="Image 6">
            <a:extLst>
              <a:ext uri="{FF2B5EF4-FFF2-40B4-BE49-F238E27FC236}">
                <a16:creationId xmlns="" xmlns:a16="http://schemas.microsoft.com/office/drawing/2014/main" id="{55F9AB65-48AB-4ADF-A9A1-A51ECD7198C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94" y="197221"/>
            <a:ext cx="2005717" cy="1080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v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>
            <a:extLst>
              <a:ext uri="{FF2B5EF4-FFF2-40B4-BE49-F238E27FC236}">
                <a16:creationId xmlns="" xmlns:a16="http://schemas.microsoft.com/office/drawing/2014/main" id="{DA39124A-B18B-49E4-A30C-9CDAD43E3E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9150570"/>
              </p:ext>
            </p:extLst>
          </p:nvPr>
        </p:nvGraphicFramePr>
        <p:xfrm>
          <a:off x="611560" y="188640"/>
          <a:ext cx="8075240" cy="1440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32355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75169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440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</a:rPr>
                        <a:t>Submitted by the expert from OICA</a:t>
                      </a:r>
                      <a:endParaRPr lang="fr-FR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894080" algn="l">
                        <a:spcAft>
                          <a:spcPts val="0"/>
                        </a:spcAft>
                      </a:pPr>
                      <a:endParaRPr lang="fr-FR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0DBAF195-D317-47F5-9D7F-B88D41B59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altLang="ja-JP" sz="1000" dirty="0"/>
              <a:t>1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="" xmlns:a16="http://schemas.microsoft.com/office/drawing/2014/main" id="{15F0EFB7-85DF-472C-8A37-F5B6F8070459}"/>
              </a:ext>
            </a:extLst>
          </p:cNvPr>
          <p:cNvSpPr txBox="1"/>
          <p:nvPr/>
        </p:nvSpPr>
        <p:spPr>
          <a:xfrm>
            <a:off x="8389" y="2515543"/>
            <a:ext cx="914400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WLTP Transposition</a:t>
            </a:r>
          </a:p>
          <a:p>
            <a:pPr algn="ctr"/>
            <a:r>
              <a:rPr lang="en-GB" sz="3200" dirty="0" smtClean="0"/>
              <a:t>Development of new </a:t>
            </a:r>
            <a:r>
              <a:rPr lang="en-GB" sz="3200" dirty="0" err="1" smtClean="0"/>
              <a:t>UNR</a:t>
            </a:r>
            <a:r>
              <a:rPr lang="en-GB" sz="3200" dirty="0" smtClean="0"/>
              <a:t> </a:t>
            </a:r>
            <a:r>
              <a:rPr lang="en-GB" sz="3200" dirty="0" err="1" smtClean="0"/>
              <a:t>WLTP</a:t>
            </a:r>
            <a:r>
              <a:rPr lang="en-GB" sz="3200" dirty="0" smtClean="0"/>
              <a:t> and UNR83 08 series of amendments</a:t>
            </a:r>
          </a:p>
          <a:p>
            <a:pPr algn="ctr"/>
            <a:endParaRPr lang="en-GB" sz="3200" dirty="0" smtClean="0"/>
          </a:p>
          <a:p>
            <a:pPr algn="ctr"/>
            <a:r>
              <a:rPr lang="en-GB" dirty="0" smtClean="0"/>
              <a:t>IWVTA Ambassador - GRPE</a:t>
            </a:r>
            <a:endParaRPr lang="en-GB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6804248" y="476672"/>
            <a:ext cx="18722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1400" dirty="0" smtClean="0"/>
              <a:t>IWVTA-28-08-rev.1</a:t>
            </a:r>
            <a:endParaRPr kumimoji="1" lang="ja-JP" altLang="en-US" sz="1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="" xmlns:a16="http://schemas.microsoft.com/office/drawing/2014/main" id="{C509C6BE-78E5-4432-886F-D50D81CA4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5D464-134C-4C80-B41F-7081051DEBC1}" type="slidenum">
              <a:rPr lang="ja-JP" altLang="fr-FR" smtClean="0"/>
              <a:pPr/>
              <a:t>2</a:t>
            </a:fld>
            <a:endParaRPr lang="fr-FR" altLang="ja-JP"/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 bwMode="auto">
          <a:xfrm>
            <a:off x="2901427" y="188640"/>
            <a:ext cx="5781328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fr-FR" sz="3600" u="sng" kern="0" dirty="0" smtClean="0"/>
              <a:t>WLTP Transposition:</a:t>
            </a:r>
            <a:endParaRPr lang="fr-FR" sz="3600" u="sng" kern="0" dirty="0"/>
          </a:p>
        </p:txBody>
      </p:sp>
      <p:sp>
        <p:nvSpPr>
          <p:cNvPr id="6" name="Rechteck 5"/>
          <p:cNvSpPr/>
          <p:nvPr/>
        </p:nvSpPr>
        <p:spPr>
          <a:xfrm>
            <a:off x="971600" y="1772816"/>
            <a:ext cx="3456384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UNR-83.07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Emissions Euro 6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4572000" y="1768940"/>
            <a:ext cx="3600400" cy="12280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UNR-101.01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Fuel/Energy Consumption &amp; CO</a:t>
            </a:r>
            <a:r>
              <a:rPr lang="en-GB" baseline="-25000" dirty="0" smtClean="0">
                <a:solidFill>
                  <a:schemeClr val="tx1"/>
                </a:solidFill>
              </a:rPr>
              <a:t>2</a:t>
            </a:r>
            <a:r>
              <a:rPr lang="en-GB" dirty="0" smtClean="0">
                <a:solidFill>
                  <a:schemeClr val="tx1"/>
                </a:solidFill>
              </a:rPr>
              <a:t> (NEDC)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9" name="Gerade Verbindung mit Pfeil 8"/>
          <p:cNvCxnSpPr>
            <a:stCxn id="6" idx="2"/>
            <a:endCxn id="10" idx="0"/>
          </p:cNvCxnSpPr>
          <p:nvPr/>
        </p:nvCxnSpPr>
        <p:spPr>
          <a:xfrm>
            <a:off x="2699792" y="2996952"/>
            <a:ext cx="0" cy="1049690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/>
          <p:cNvSpPr/>
          <p:nvPr/>
        </p:nvSpPr>
        <p:spPr>
          <a:xfrm>
            <a:off x="971600" y="4046642"/>
            <a:ext cx="3456384" cy="17586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UNR-83.08</a:t>
            </a:r>
          </a:p>
          <a:p>
            <a:pPr algn="ctr">
              <a:spcAft>
                <a:spcPts val="600"/>
              </a:spcAft>
            </a:pPr>
            <a:r>
              <a:rPr lang="en-GB" dirty="0" smtClean="0">
                <a:solidFill>
                  <a:schemeClr val="tx1"/>
                </a:solidFill>
              </a:rPr>
              <a:t>No Type 1 test (Emissions) or Type 4 test (Evaporative Emissions).  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Requires demonstration of compliance with “UNR-WLTP”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8" name="Rechteck 17"/>
          <p:cNvSpPr/>
          <p:nvPr/>
        </p:nvSpPr>
        <p:spPr>
          <a:xfrm>
            <a:off x="4572000" y="4046641"/>
            <a:ext cx="3456384" cy="17586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“UNR-WLTP” (new)</a:t>
            </a:r>
          </a:p>
          <a:p>
            <a:pPr algn="ctr">
              <a:spcAft>
                <a:spcPts val="600"/>
              </a:spcAft>
            </a:pPr>
            <a:r>
              <a:rPr lang="en-GB" dirty="0" smtClean="0">
                <a:solidFill>
                  <a:schemeClr val="tx1"/>
                </a:solidFill>
              </a:rPr>
              <a:t>Type 1 &amp; CO</a:t>
            </a:r>
            <a:r>
              <a:rPr lang="en-GB" baseline="-25000" dirty="0">
                <a:solidFill>
                  <a:schemeClr val="tx1"/>
                </a:solidFill>
              </a:rPr>
              <a:t>2</a:t>
            </a:r>
            <a:r>
              <a:rPr lang="en-GB" dirty="0" smtClean="0">
                <a:solidFill>
                  <a:schemeClr val="tx1"/>
                </a:solidFill>
              </a:rPr>
              <a:t> test (</a:t>
            </a:r>
            <a:r>
              <a:rPr lang="en-GB" dirty="0" err="1" smtClean="0">
                <a:solidFill>
                  <a:schemeClr val="tx1"/>
                </a:solidFill>
              </a:rPr>
              <a:t>gtr</a:t>
            </a:r>
            <a:r>
              <a:rPr lang="en-GB" dirty="0" smtClean="0">
                <a:solidFill>
                  <a:schemeClr val="tx1"/>
                </a:solidFill>
              </a:rPr>
              <a:t> 15) and Type 4 test (</a:t>
            </a:r>
            <a:r>
              <a:rPr lang="en-GB" dirty="0" err="1" smtClean="0">
                <a:solidFill>
                  <a:schemeClr val="tx1"/>
                </a:solidFill>
              </a:rPr>
              <a:t>gtr</a:t>
            </a:r>
            <a:r>
              <a:rPr lang="en-GB" dirty="0" smtClean="0">
                <a:solidFill>
                  <a:schemeClr val="tx1"/>
                </a:solidFill>
              </a:rPr>
              <a:t> 19).  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Level </a:t>
            </a:r>
            <a:r>
              <a:rPr lang="en-GB" dirty="0" err="1" smtClean="0">
                <a:solidFill>
                  <a:schemeClr val="tx1"/>
                </a:solidFill>
              </a:rPr>
              <a:t>1a</a:t>
            </a:r>
            <a:r>
              <a:rPr lang="en-GB" dirty="0" smtClean="0">
                <a:solidFill>
                  <a:schemeClr val="tx1"/>
                </a:solidFill>
              </a:rPr>
              <a:t> (EU), </a:t>
            </a:r>
            <a:r>
              <a:rPr lang="en-GB" dirty="0" err="1" smtClean="0">
                <a:solidFill>
                  <a:schemeClr val="tx1"/>
                </a:solidFill>
              </a:rPr>
              <a:t>1b</a:t>
            </a:r>
            <a:r>
              <a:rPr lang="en-GB" dirty="0" smtClean="0">
                <a:solidFill>
                  <a:schemeClr val="tx1"/>
                </a:solidFill>
              </a:rPr>
              <a:t> (Japan), </a:t>
            </a:r>
            <a:r>
              <a:rPr lang="en-GB" dirty="0" err="1" smtClean="0">
                <a:solidFill>
                  <a:schemeClr val="tx1"/>
                </a:solidFill>
              </a:rPr>
              <a:t>1c</a:t>
            </a:r>
            <a:r>
              <a:rPr lang="en-GB" dirty="0" smtClean="0">
                <a:solidFill>
                  <a:schemeClr val="tx1"/>
                </a:solidFill>
              </a:rPr>
              <a:t> (?), Level 2 (IWVTA)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9" name="Espace réservé du contenu 2"/>
          <p:cNvSpPr txBox="1">
            <a:spLocks/>
          </p:cNvSpPr>
          <p:nvPr/>
        </p:nvSpPr>
        <p:spPr bwMode="auto">
          <a:xfrm>
            <a:off x="1619672" y="904844"/>
            <a:ext cx="5781328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fr-FR" sz="3600" u="sng" kern="0" dirty="0" smtClean="0"/>
              <a:t>Basic concept</a:t>
            </a:r>
            <a:endParaRPr lang="fr-FR" sz="3600" u="sng" kern="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="" xmlns:a16="http://schemas.microsoft.com/office/drawing/2014/main" id="{C509C6BE-78E5-4432-886F-D50D81CA4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5D464-134C-4C80-B41F-7081051DEBC1}" type="slidenum">
              <a:rPr lang="ja-JP" altLang="fr-FR" smtClean="0"/>
              <a:pPr/>
              <a:t>3</a:t>
            </a:fld>
            <a:endParaRPr lang="fr-FR" altLang="ja-JP"/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 bwMode="auto">
          <a:xfrm>
            <a:off x="2901427" y="188640"/>
            <a:ext cx="5781328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fr-FR" sz="3600" u="sng" kern="0" dirty="0" smtClean="0"/>
              <a:t>WLTP Transposition:</a:t>
            </a:r>
            <a:endParaRPr lang="fr-FR" sz="3600" u="sng" kern="0" dirty="0"/>
          </a:p>
        </p:txBody>
      </p:sp>
      <p:sp>
        <p:nvSpPr>
          <p:cNvPr id="19" name="Espace réservé du contenu 2"/>
          <p:cNvSpPr txBox="1">
            <a:spLocks/>
          </p:cNvSpPr>
          <p:nvPr/>
        </p:nvSpPr>
        <p:spPr bwMode="auto">
          <a:xfrm>
            <a:off x="251520" y="978790"/>
            <a:ext cx="8640960" cy="722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fr-FR" u="sng" kern="0" dirty="0" smtClean="0"/>
              <a:t>How </a:t>
            </a:r>
            <a:r>
              <a:rPr lang="fr-FR" u="sng" kern="0" dirty="0" err="1" smtClean="0"/>
              <a:t>many</a:t>
            </a:r>
            <a:r>
              <a:rPr lang="fr-FR" u="sng" kern="0" dirty="0" smtClean="0"/>
              <a:t> </a:t>
            </a:r>
            <a:r>
              <a:rPr lang="fr-FR" u="sng" kern="0" dirty="0" err="1" smtClean="0"/>
              <a:t>Series</a:t>
            </a:r>
            <a:r>
              <a:rPr lang="fr-FR" u="sng" kern="0" dirty="0" smtClean="0"/>
              <a:t> of </a:t>
            </a:r>
            <a:r>
              <a:rPr lang="fr-FR" u="sng" kern="0" dirty="0" err="1" smtClean="0"/>
              <a:t>Amendments</a:t>
            </a:r>
            <a:r>
              <a:rPr lang="fr-FR" u="sng" kern="0" dirty="0" smtClean="0"/>
              <a:t>?</a:t>
            </a:r>
            <a:endParaRPr lang="fr-FR" u="sng" kern="0" dirty="0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453155" y="1556792"/>
            <a:ext cx="8229600" cy="5112568"/>
          </a:xfrm>
        </p:spPr>
        <p:txBody>
          <a:bodyPr/>
          <a:lstStyle/>
          <a:p>
            <a:r>
              <a:rPr lang="en-GB" sz="1600" b="1" dirty="0" smtClean="0"/>
              <a:t>3 potential approaches for transposition were discussed:</a:t>
            </a:r>
          </a:p>
          <a:p>
            <a:pPr lvl="1"/>
            <a:r>
              <a:rPr lang="en-GB" sz="1600" b="1" dirty="0" smtClean="0"/>
              <a:t>Each of 1a, 1b, 1c, 2 in its own </a:t>
            </a:r>
            <a:r>
              <a:rPr lang="en-GB" sz="1600" b="1" dirty="0" err="1" smtClean="0"/>
              <a:t>SoA</a:t>
            </a:r>
            <a:r>
              <a:rPr lang="en-GB" sz="1600" b="1" dirty="0" smtClean="0"/>
              <a:t> using transitional provisions to avoid level 1 </a:t>
            </a:r>
            <a:r>
              <a:rPr lang="en-GB" sz="1600" b="1" dirty="0" err="1" smtClean="0"/>
              <a:t>SoAs</a:t>
            </a:r>
            <a:r>
              <a:rPr lang="en-GB" sz="1600" b="1" dirty="0" smtClean="0"/>
              <a:t> becoming subject to mutual recognition, i.e. level 2 is always the latest </a:t>
            </a:r>
            <a:r>
              <a:rPr lang="en-GB" sz="1600" b="1" dirty="0" err="1" smtClean="0"/>
              <a:t>SoA</a:t>
            </a:r>
            <a:r>
              <a:rPr lang="en-GB" sz="1600" b="1" dirty="0" smtClean="0"/>
              <a:t>. ‘Longest lead-in time &amp; Most paper’.</a:t>
            </a:r>
          </a:p>
          <a:p>
            <a:pPr lvl="1"/>
            <a:r>
              <a:rPr lang="en-GB" sz="1600" b="1" dirty="0" smtClean="0"/>
              <a:t>1a, 1b, 1c in one </a:t>
            </a:r>
            <a:r>
              <a:rPr lang="en-GB" sz="1600" b="1" dirty="0" err="1" smtClean="0"/>
              <a:t>SoA</a:t>
            </a:r>
            <a:r>
              <a:rPr lang="en-GB" sz="1600" b="1" dirty="0" smtClean="0"/>
              <a:t> and 2 in another with the same „leapfrog“ concept as above. ‘Middle lead-in time &amp; Middle amount of paper’.</a:t>
            </a:r>
          </a:p>
          <a:p>
            <a:pPr lvl="1"/>
            <a:r>
              <a:rPr lang="en-GB" sz="1600" b="1" dirty="0" smtClean="0"/>
              <a:t>All levels in one </a:t>
            </a:r>
            <a:r>
              <a:rPr lang="en-GB" sz="1600" b="1" dirty="0" err="1" smtClean="0"/>
              <a:t>SoA</a:t>
            </a:r>
            <a:r>
              <a:rPr lang="en-GB" sz="1600" b="1" dirty="0" smtClean="0"/>
              <a:t> but using supplements for </a:t>
            </a:r>
            <a:r>
              <a:rPr lang="en-GB" sz="1600" b="1" u="sng" dirty="0" smtClean="0"/>
              <a:t>ALL</a:t>
            </a:r>
            <a:r>
              <a:rPr lang="en-GB" sz="1600" b="1" dirty="0" smtClean="0"/>
              <a:t> amendments to level 1 </a:t>
            </a:r>
            <a:r>
              <a:rPr lang="en-GB" sz="1600" b="1" dirty="0"/>
              <a:t>requirements. </a:t>
            </a:r>
            <a:r>
              <a:rPr lang="en-GB" sz="1600" b="1" dirty="0" smtClean="0"/>
              <a:t>‘Shortest </a:t>
            </a:r>
            <a:r>
              <a:rPr lang="en-GB" sz="1600" b="1" dirty="0"/>
              <a:t>lead-in time &amp; </a:t>
            </a:r>
            <a:r>
              <a:rPr lang="en-GB" sz="1600" b="1" dirty="0" smtClean="0"/>
              <a:t>Least </a:t>
            </a:r>
            <a:r>
              <a:rPr lang="en-GB" sz="1600" b="1" dirty="0"/>
              <a:t>paper</a:t>
            </a:r>
            <a:r>
              <a:rPr lang="en-GB" sz="1600" b="1" dirty="0" smtClean="0"/>
              <a:t>’.</a:t>
            </a:r>
          </a:p>
          <a:p>
            <a:r>
              <a:rPr lang="en-GB" sz="1600" b="1" dirty="0" smtClean="0"/>
              <a:t>The third approach was strongly rejected as it clearly does not respect the 58 Agreement (in relation to the use of supplements). See IWVTA-26-01 Item 9.</a:t>
            </a:r>
          </a:p>
          <a:p>
            <a:r>
              <a:rPr lang="en-GB" sz="1600" b="1" dirty="0" smtClean="0"/>
              <a:t>It is however questionable as to whether major amendments would be made to level 1 requirements without affecting level 2, and therefore whether such a concept of ‘misusing’ supplements would ever be the case. Approach 3 could therefore be back on the table as a realistic option.</a:t>
            </a:r>
          </a:p>
          <a:p>
            <a:r>
              <a:rPr lang="en-GB" sz="1600" b="1" dirty="0" smtClean="0"/>
              <a:t>There are already precedents for having stages in a </a:t>
            </a:r>
            <a:r>
              <a:rPr lang="en-GB" sz="1600" b="1" dirty="0" err="1" smtClean="0"/>
              <a:t>SoA</a:t>
            </a:r>
            <a:r>
              <a:rPr lang="en-GB" sz="1600" b="1" dirty="0" smtClean="0"/>
              <a:t> but we need to develop wording to ensure correct mutual recognition</a:t>
            </a:r>
          </a:p>
          <a:p>
            <a:r>
              <a:rPr lang="en-GB" sz="1600" b="1" dirty="0" smtClean="0"/>
              <a:t>Following Approach 3 would be the quickest route to introduce and update the </a:t>
            </a:r>
            <a:r>
              <a:rPr lang="en-GB" sz="1600" b="1" dirty="0" err="1" smtClean="0"/>
              <a:t>UNR</a:t>
            </a:r>
            <a:r>
              <a:rPr lang="en-GB" sz="1600" b="1" dirty="0" smtClean="0"/>
              <a:t>, as well as the most straightforward for drafting and for ‘administrative upkeep’ of the </a:t>
            </a:r>
            <a:r>
              <a:rPr lang="en-GB" sz="1600" b="1" dirty="0" err="1" smtClean="0"/>
              <a:t>UNR</a:t>
            </a:r>
            <a:r>
              <a:rPr lang="en-GB" sz="1600" b="1" dirty="0" smtClean="0"/>
              <a:t> once in force</a:t>
            </a:r>
          </a:p>
          <a:p>
            <a:endParaRPr lang="en-GB" sz="1600" b="1" dirty="0" smtClean="0"/>
          </a:p>
          <a:p>
            <a:pPr lvl="1"/>
            <a:endParaRPr lang="en-GB" sz="1600" b="1" dirty="0" smtClean="0"/>
          </a:p>
          <a:p>
            <a:endParaRPr lang="en-GB" sz="1800" b="1" dirty="0" smtClean="0"/>
          </a:p>
          <a:p>
            <a:pPr marL="0" indent="0">
              <a:buNone/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41737303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="" xmlns:a16="http://schemas.microsoft.com/office/drawing/2014/main" id="{C509C6BE-78E5-4432-886F-D50D81CA4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5D464-134C-4C80-B41F-7081051DEBC1}" type="slidenum">
              <a:rPr lang="ja-JP" altLang="fr-FR" smtClean="0"/>
              <a:pPr/>
              <a:t>4</a:t>
            </a:fld>
            <a:endParaRPr lang="fr-FR" altLang="ja-JP"/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 bwMode="auto">
          <a:xfrm>
            <a:off x="2901427" y="188640"/>
            <a:ext cx="5781328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fr-FR" sz="3600" u="sng" kern="0" dirty="0" smtClean="0"/>
              <a:t>WLTP Transposition:</a:t>
            </a:r>
            <a:endParaRPr lang="fr-FR" sz="3600" u="sng" kern="0" dirty="0"/>
          </a:p>
        </p:txBody>
      </p:sp>
      <p:sp>
        <p:nvSpPr>
          <p:cNvPr id="19" name="Espace réservé du contenu 2"/>
          <p:cNvSpPr txBox="1">
            <a:spLocks/>
          </p:cNvSpPr>
          <p:nvPr/>
        </p:nvSpPr>
        <p:spPr bwMode="auto">
          <a:xfrm>
            <a:off x="251520" y="692696"/>
            <a:ext cx="8640960" cy="722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fr-FR" sz="3600" u="sng" kern="0" dirty="0" smtClean="0"/>
              <a:t>Open issues?</a:t>
            </a:r>
            <a:endParaRPr lang="fr-FR" sz="3600" u="sng" kern="0" dirty="0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84576"/>
          </a:xfrm>
        </p:spPr>
        <p:txBody>
          <a:bodyPr/>
          <a:lstStyle/>
          <a:p>
            <a:r>
              <a:rPr lang="en-GB" sz="1800" b="1" dirty="0" smtClean="0"/>
              <a:t>Different cycles (EU L-M-H-</a:t>
            </a:r>
            <a:r>
              <a:rPr lang="en-GB" sz="1800" b="1" dirty="0" err="1" smtClean="0"/>
              <a:t>ExH</a:t>
            </a:r>
            <a:r>
              <a:rPr lang="en-GB" sz="1800" b="1" dirty="0" smtClean="0"/>
              <a:t>), (Japan L-M-H)</a:t>
            </a:r>
          </a:p>
          <a:p>
            <a:pPr lvl="1"/>
            <a:r>
              <a:rPr lang="en-GB" sz="1800" b="1" dirty="0" smtClean="0"/>
              <a:t>Solutions exist for pure combustion </a:t>
            </a:r>
            <a:r>
              <a:rPr lang="en-GB" sz="1800" b="1" dirty="0" err="1" smtClean="0"/>
              <a:t>engined</a:t>
            </a:r>
            <a:r>
              <a:rPr lang="en-GB" sz="1800" b="1" dirty="0" smtClean="0"/>
              <a:t> vehicles and pure electric vehicles but plug-in electric vehicles are still problematic</a:t>
            </a:r>
          </a:p>
          <a:p>
            <a:r>
              <a:rPr lang="en-GB" sz="1800" b="1" dirty="0"/>
              <a:t>Reference </a:t>
            </a:r>
            <a:r>
              <a:rPr lang="en-GB" sz="1800" b="1" dirty="0" smtClean="0"/>
              <a:t>Fuels</a:t>
            </a:r>
          </a:p>
          <a:p>
            <a:r>
              <a:rPr lang="en-GB" sz="1800" b="1" dirty="0" smtClean="0"/>
              <a:t>Number of tests to demonstrate CO</a:t>
            </a:r>
            <a:r>
              <a:rPr lang="en-GB" sz="1800" b="1" baseline="-25000" dirty="0" smtClean="0"/>
              <a:t>2</a:t>
            </a:r>
          </a:p>
          <a:p>
            <a:r>
              <a:rPr lang="en-GB" sz="1800" b="1" dirty="0" smtClean="0"/>
              <a:t>Limits for Drive Trace Indices</a:t>
            </a:r>
          </a:p>
          <a:p>
            <a:r>
              <a:rPr lang="en-GB" sz="1800" b="1" dirty="0" smtClean="0"/>
              <a:t>Usage of Daytime Running Lights</a:t>
            </a:r>
          </a:p>
          <a:p>
            <a:r>
              <a:rPr lang="en-GB" sz="1800" b="1" dirty="0" smtClean="0"/>
              <a:t>Testing of 4WD vehicles</a:t>
            </a:r>
          </a:p>
          <a:p>
            <a:r>
              <a:rPr lang="en-GB" sz="1800" b="1" dirty="0" smtClean="0"/>
              <a:t>Conformity of Production and In-Service Conformity</a:t>
            </a:r>
          </a:p>
          <a:p>
            <a:r>
              <a:rPr lang="en-GB" sz="1800" b="1" dirty="0" smtClean="0"/>
              <a:t>Utility Factors</a:t>
            </a:r>
          </a:p>
          <a:p>
            <a:r>
              <a:rPr lang="en-GB" sz="1800" b="1" dirty="0" smtClean="0"/>
              <a:t>EU unique items (ATCT, Normalisation, Vehicle Type, ….)</a:t>
            </a:r>
          </a:p>
          <a:p>
            <a:endParaRPr lang="en-GB" sz="1800" b="1" dirty="0"/>
          </a:p>
          <a:p>
            <a:r>
              <a:rPr lang="en-GB" sz="1800" b="1" dirty="0" smtClean="0"/>
              <a:t>Future Additions:</a:t>
            </a:r>
          </a:p>
          <a:p>
            <a:pPr lvl="1"/>
            <a:r>
              <a:rPr lang="en-GB" sz="1800" b="1" dirty="0">
                <a:ea typeface="+mn-ea"/>
                <a:cs typeface="+mn-cs"/>
              </a:rPr>
              <a:t>Type 6 (low temperature) test, Type 5 (durability) test, OBD, . . . . . </a:t>
            </a:r>
            <a:endParaRPr lang="en-GB" sz="1800" b="1" dirty="0" smtClean="0">
              <a:ea typeface="+mn-ea"/>
              <a:cs typeface="+mn-cs"/>
            </a:endParaRPr>
          </a:p>
          <a:p>
            <a:pPr lvl="1"/>
            <a:r>
              <a:rPr lang="en-GB" sz="1800" b="1" dirty="0" smtClean="0">
                <a:ea typeface="+mn-ea"/>
                <a:cs typeface="+mn-cs"/>
              </a:rPr>
              <a:t>SCR Monitoring</a:t>
            </a:r>
            <a:endParaRPr lang="en-GB" sz="1600" b="1" dirty="0" smtClean="0"/>
          </a:p>
          <a:p>
            <a:endParaRPr lang="en-GB" sz="1800" b="1" dirty="0" smtClean="0"/>
          </a:p>
          <a:p>
            <a:pPr marL="0" indent="0">
              <a:buNone/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34594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Questions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F7609-A126-430D-864C-5251E8DC0566}" type="slidenum">
              <a:rPr lang="ja-JP" altLang="fr-FR" smtClean="0"/>
              <a:pPr/>
              <a:t>5</a:t>
            </a:fld>
            <a:endParaRPr lang="fr-FR" altLang="ja-JP"/>
          </a:p>
        </p:txBody>
      </p:sp>
      <p:sp>
        <p:nvSpPr>
          <p:cNvPr id="8" name="Flussdiagramm: Dokument 7"/>
          <p:cNvSpPr/>
          <p:nvPr/>
        </p:nvSpPr>
        <p:spPr>
          <a:xfrm>
            <a:off x="683568" y="2564904"/>
            <a:ext cx="1728192" cy="1224136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ysClr val="windowText" lastClr="000000"/>
                </a:solidFill>
              </a:rPr>
              <a:t>UNR 83.08</a:t>
            </a:r>
            <a:endParaRPr lang="de-DE" dirty="0">
              <a:solidFill>
                <a:sysClr val="windowText" lastClr="000000"/>
              </a:solidFill>
            </a:endParaRPr>
          </a:p>
        </p:txBody>
      </p:sp>
      <p:sp>
        <p:nvSpPr>
          <p:cNvPr id="9" name="Flussdiagramm: Dokument 8"/>
          <p:cNvSpPr/>
          <p:nvPr/>
        </p:nvSpPr>
        <p:spPr>
          <a:xfrm>
            <a:off x="6812472" y="4005064"/>
            <a:ext cx="1728192" cy="1224136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ysClr val="windowText" lastClr="000000"/>
                </a:solidFill>
              </a:rPr>
              <a:t>UNR 101.01</a:t>
            </a:r>
          </a:p>
          <a:p>
            <a:pPr algn="ctr"/>
            <a:r>
              <a:rPr lang="de-DE" dirty="0" smtClean="0">
                <a:solidFill>
                  <a:sysClr val="windowText" lastClr="000000"/>
                </a:solidFill>
              </a:rPr>
              <a:t>(NEDC)</a:t>
            </a:r>
            <a:endParaRPr lang="de-DE" dirty="0">
              <a:solidFill>
                <a:sysClr val="windowText" lastClr="000000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899592" y="1196752"/>
            <a:ext cx="12362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err="1" smtClean="0"/>
              <a:t>Criteria</a:t>
            </a:r>
            <a:endParaRPr lang="de-DE" dirty="0" smtClean="0"/>
          </a:p>
          <a:p>
            <a:pPr algn="ctr"/>
            <a:r>
              <a:rPr lang="de-DE" dirty="0" err="1" smtClean="0"/>
              <a:t>Emissions</a:t>
            </a:r>
            <a:endParaRPr lang="de-DE" dirty="0"/>
          </a:p>
        </p:txBody>
      </p:sp>
      <p:sp>
        <p:nvSpPr>
          <p:cNvPr id="11" name="Textfeld 10"/>
          <p:cNvSpPr txBox="1"/>
          <p:nvPr/>
        </p:nvSpPr>
        <p:spPr>
          <a:xfrm>
            <a:off x="6532665" y="1196752"/>
            <a:ext cx="22878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/>
              <a:t>CO</a:t>
            </a:r>
            <a:r>
              <a:rPr lang="de-DE" baseline="-25000" dirty="0" smtClean="0"/>
              <a:t>2</a:t>
            </a:r>
            <a:r>
              <a:rPr lang="de-DE" dirty="0" smtClean="0"/>
              <a:t> &amp; Fuel/</a:t>
            </a:r>
          </a:p>
          <a:p>
            <a:pPr algn="ctr"/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consumption</a:t>
            </a:r>
            <a:endParaRPr lang="de-DE" dirty="0"/>
          </a:p>
        </p:txBody>
      </p:sp>
      <p:sp>
        <p:nvSpPr>
          <p:cNvPr id="12" name="Flussdiagramm: Dokument 11"/>
          <p:cNvSpPr/>
          <p:nvPr/>
        </p:nvSpPr>
        <p:spPr>
          <a:xfrm>
            <a:off x="3748018" y="2564904"/>
            <a:ext cx="1728192" cy="1224136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ysClr val="windowText" lastClr="000000"/>
                </a:solidFill>
              </a:rPr>
              <a:t>UNR WLTP</a:t>
            </a:r>
            <a:endParaRPr lang="de-DE" dirty="0">
              <a:solidFill>
                <a:sysClr val="windowText" lastClr="000000"/>
              </a:solidFill>
            </a:endParaRPr>
          </a:p>
        </p:txBody>
      </p:sp>
      <p:sp>
        <p:nvSpPr>
          <p:cNvPr id="13" name="Flussdiagramm: Dokument 12"/>
          <p:cNvSpPr/>
          <p:nvPr/>
        </p:nvSpPr>
        <p:spPr>
          <a:xfrm>
            <a:off x="658466" y="4005064"/>
            <a:ext cx="1728192" cy="1224136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ysClr val="windowText" lastClr="000000"/>
                </a:solidFill>
              </a:rPr>
              <a:t>UNR 83.07</a:t>
            </a:r>
          </a:p>
          <a:p>
            <a:pPr algn="ctr"/>
            <a:r>
              <a:rPr lang="de-DE" dirty="0" smtClean="0">
                <a:solidFill>
                  <a:sysClr val="windowText" lastClr="000000"/>
                </a:solidFill>
              </a:rPr>
              <a:t>(NEDC)</a:t>
            </a:r>
            <a:endParaRPr lang="de-DE" dirty="0">
              <a:solidFill>
                <a:sysClr val="windowText" lastClr="000000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3468211" y="1196752"/>
            <a:ext cx="228780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err="1" smtClean="0"/>
              <a:t>Criteria</a:t>
            </a:r>
            <a:endParaRPr lang="de-DE" dirty="0" smtClean="0"/>
          </a:p>
          <a:p>
            <a:pPr algn="ctr"/>
            <a:r>
              <a:rPr lang="de-DE" dirty="0" err="1" smtClean="0"/>
              <a:t>Emissions</a:t>
            </a:r>
            <a:r>
              <a:rPr lang="de-DE" dirty="0"/>
              <a:t>, </a:t>
            </a:r>
            <a:endParaRPr lang="de-DE" dirty="0" smtClean="0"/>
          </a:p>
          <a:p>
            <a:pPr algn="ctr"/>
            <a:r>
              <a:rPr lang="de-DE" dirty="0" smtClean="0"/>
              <a:t>CO</a:t>
            </a:r>
            <a:r>
              <a:rPr lang="de-DE" baseline="-25000" dirty="0" smtClean="0"/>
              <a:t>2</a:t>
            </a:r>
            <a:r>
              <a:rPr lang="de-DE" dirty="0" smtClean="0"/>
              <a:t> </a:t>
            </a:r>
            <a:r>
              <a:rPr lang="de-DE" dirty="0"/>
              <a:t>&amp; Fuel/</a:t>
            </a:r>
          </a:p>
          <a:p>
            <a:pPr algn="ctr"/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 smtClean="0"/>
              <a:t>consumption</a:t>
            </a:r>
            <a:endParaRPr lang="de-DE" dirty="0"/>
          </a:p>
        </p:txBody>
      </p:sp>
      <p:cxnSp>
        <p:nvCxnSpPr>
          <p:cNvPr id="16" name="Gerade Verbindung mit Pfeil 15"/>
          <p:cNvCxnSpPr>
            <a:stCxn id="10" idx="3"/>
          </p:cNvCxnSpPr>
          <p:nvPr/>
        </p:nvCxnSpPr>
        <p:spPr>
          <a:xfrm flipV="1">
            <a:off x="2135828" y="1519917"/>
            <a:ext cx="1612190" cy="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>
            <a:stCxn id="11" idx="1"/>
          </p:cNvCxnSpPr>
          <p:nvPr/>
        </p:nvCxnSpPr>
        <p:spPr>
          <a:xfrm flipH="1">
            <a:off x="5652120" y="1519918"/>
            <a:ext cx="880545" cy="48169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feld 19"/>
          <p:cNvSpPr txBox="1"/>
          <p:nvPr/>
        </p:nvSpPr>
        <p:spPr>
          <a:xfrm>
            <a:off x="251521" y="5692983"/>
            <a:ext cx="87129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Can a </a:t>
            </a:r>
            <a:r>
              <a:rPr lang="de-DE" dirty="0" err="1" smtClean="0"/>
              <a:t>Contracting</a:t>
            </a:r>
            <a:r>
              <a:rPr lang="de-DE" dirty="0" smtClean="0"/>
              <a:t> Party </a:t>
            </a:r>
            <a:r>
              <a:rPr lang="de-DE" dirty="0" err="1" smtClean="0"/>
              <a:t>be</a:t>
            </a:r>
            <a:r>
              <a:rPr lang="de-DE" dirty="0" smtClean="0"/>
              <a:t> a </a:t>
            </a:r>
            <a:r>
              <a:rPr lang="de-DE" dirty="0" err="1" smtClean="0"/>
              <a:t>member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e.g. R-WLTP </a:t>
            </a:r>
            <a:r>
              <a:rPr lang="de-DE" dirty="0" err="1" smtClean="0"/>
              <a:t>and</a:t>
            </a:r>
            <a:r>
              <a:rPr lang="de-DE" dirty="0" smtClean="0"/>
              <a:t> R-101?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yes</a:t>
            </a:r>
            <a:r>
              <a:rPr lang="de-DE" dirty="0" smtClean="0"/>
              <a:t>, </a:t>
            </a:r>
            <a:r>
              <a:rPr lang="de-DE" dirty="0" err="1" smtClean="0"/>
              <a:t>does</a:t>
            </a:r>
            <a:r>
              <a:rPr lang="de-DE" dirty="0" smtClean="0"/>
              <a:t> mutual </a:t>
            </a:r>
            <a:r>
              <a:rPr lang="de-DE" dirty="0" err="1" smtClean="0"/>
              <a:t>recognition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one</a:t>
            </a:r>
            <a:r>
              <a:rPr lang="de-DE" dirty="0" smtClean="0"/>
              <a:t> </a:t>
            </a:r>
            <a:r>
              <a:rPr lang="de-DE" dirty="0" err="1" smtClean="0"/>
              <a:t>affect</a:t>
            </a:r>
            <a:r>
              <a:rPr lang="de-DE" dirty="0" smtClean="0"/>
              <a:t> </a:t>
            </a:r>
            <a:r>
              <a:rPr lang="de-DE" dirty="0" err="1" smtClean="0"/>
              <a:t>another</a:t>
            </a:r>
            <a:r>
              <a:rPr lang="de-DE" dirty="0" smtClean="0"/>
              <a:t>?</a:t>
            </a:r>
            <a:br>
              <a:rPr lang="de-DE" dirty="0" smtClean="0"/>
            </a:br>
            <a:r>
              <a:rPr lang="de-DE" dirty="0" smtClean="0"/>
              <a:t>In </a:t>
            </a:r>
            <a:r>
              <a:rPr lang="de-DE" dirty="0" err="1" smtClean="0"/>
              <a:t>other</a:t>
            </a:r>
            <a:r>
              <a:rPr lang="de-DE" dirty="0" smtClean="0"/>
              <a:t> </a:t>
            </a:r>
            <a:r>
              <a:rPr lang="de-DE" dirty="0" err="1" smtClean="0"/>
              <a:t>words</a:t>
            </a:r>
            <a:r>
              <a:rPr lang="de-DE" dirty="0" smtClean="0"/>
              <a:t>, </a:t>
            </a:r>
            <a:r>
              <a:rPr lang="de-DE" dirty="0" err="1" smtClean="0"/>
              <a:t>can</a:t>
            </a:r>
            <a:r>
              <a:rPr lang="de-DE" dirty="0" smtClean="0"/>
              <a:t> a CP </a:t>
            </a:r>
            <a:r>
              <a:rPr lang="de-DE" dirty="0" err="1" smtClean="0"/>
              <a:t>to</a:t>
            </a:r>
            <a:r>
              <a:rPr lang="de-DE" dirty="0" smtClean="0"/>
              <a:t> R-WLTP also </a:t>
            </a:r>
            <a:r>
              <a:rPr lang="de-DE" dirty="0" err="1" smtClean="0"/>
              <a:t>demand</a:t>
            </a:r>
            <a:r>
              <a:rPr lang="de-DE" dirty="0" smtClean="0"/>
              <a:t> CO</a:t>
            </a:r>
            <a:r>
              <a:rPr lang="de-DE" baseline="-25000" dirty="0" smtClean="0"/>
              <a:t>2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R-101?</a:t>
            </a:r>
            <a:endParaRPr lang="de-DE" dirty="0"/>
          </a:p>
        </p:txBody>
      </p:sp>
      <p:cxnSp>
        <p:nvCxnSpPr>
          <p:cNvPr id="22" name="Gerade Verbindung mit Pfeil 21"/>
          <p:cNvCxnSpPr>
            <a:stCxn id="8" idx="3"/>
            <a:endCxn id="12" idx="1"/>
          </p:cNvCxnSpPr>
          <p:nvPr/>
        </p:nvCxnSpPr>
        <p:spPr>
          <a:xfrm>
            <a:off x="2411760" y="3176972"/>
            <a:ext cx="1336258" cy="0"/>
          </a:xfrm>
          <a:prstGeom prst="straightConnector1">
            <a:avLst/>
          </a:prstGeom>
          <a:ln w="38100"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2730190"/>
      </p:ext>
    </p:extLst>
  </p:cSld>
  <p:clrMapOvr>
    <a:masterClrMapping/>
  </p:clrMapOvr>
</p:sld>
</file>

<file path=ppt/theme/theme1.xml><?xml version="1.0" encoding="utf-8"?>
<a:theme xmlns:a="http://schemas.openxmlformats.org/drawingml/2006/main" name="Masque présentation 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/>
        </a:defPPr>
      </a:lstStyle>
    </a:tx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Masque Présentation OICA</Template>
  <TotalTime>3</TotalTime>
  <Words>524</Words>
  <Application>Microsoft Office PowerPoint</Application>
  <PresentationFormat>画面に合わせる (4:3)</PresentationFormat>
  <Paragraphs>68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Masque présentation OICA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Questions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Jocelyne Nziendolo</dc:creator>
  <cp:lastModifiedBy>mobile</cp:lastModifiedBy>
  <cp:revision>29</cp:revision>
  <dcterms:created xsi:type="dcterms:W3CDTF">2018-05-24T09:21:32Z</dcterms:created>
  <dcterms:modified xsi:type="dcterms:W3CDTF">2018-11-09T04:52:42Z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-1662566519</vt:i4>
  </property>
  <property fmtid="{D5CDD505-2E9C-101B-9397-08002B2CF9AE}" pid="3" name="_NewReviewCycle">
    <vt:lpwstr/>
  </property>
  <property fmtid="{D5CDD505-2E9C-101B-9397-08002B2CF9AE}" pid="4" name="_EmailSubject">
    <vt:lpwstr>Presentations to IWG IWVTA</vt:lpwstr>
  </property>
  <property fmtid="{D5CDD505-2E9C-101B-9397-08002B2CF9AE}" pid="5" name="_AuthorEmail">
    <vt:lpwstr>william.coleman@volkswagen.de</vt:lpwstr>
  </property>
  <property fmtid="{D5CDD505-2E9C-101B-9397-08002B2CF9AE}" pid="6" name="_AuthorEmailDisplayName">
    <vt:lpwstr>Coleman, William (K-GEAG/1)</vt:lpwstr>
  </property>
</Properties>
</file>