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7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  <p:sldMasterId id="2147484407" r:id="rId2"/>
    <p:sldMasterId id="2147484423" r:id="rId3"/>
    <p:sldMasterId id="2147484439" r:id="rId4"/>
    <p:sldMasterId id="2147484503" r:id="rId5"/>
    <p:sldMasterId id="2147484511" r:id="rId6"/>
    <p:sldMasterId id="2147485049" r:id="rId7"/>
    <p:sldMasterId id="2147485075" r:id="rId8"/>
    <p:sldMasterId id="2147485087" r:id="rId9"/>
  </p:sldMasterIdLst>
  <p:notesMasterIdLst>
    <p:notesMasterId r:id="rId26"/>
  </p:notesMasterIdLst>
  <p:handoutMasterIdLst>
    <p:handoutMasterId r:id="rId27"/>
  </p:handoutMasterIdLst>
  <p:sldIdLst>
    <p:sldId id="709" r:id="rId10"/>
    <p:sldId id="767" r:id="rId11"/>
    <p:sldId id="717" r:id="rId12"/>
    <p:sldId id="712" r:id="rId13"/>
    <p:sldId id="746" r:id="rId14"/>
    <p:sldId id="780" r:id="rId15"/>
    <p:sldId id="772" r:id="rId16"/>
    <p:sldId id="768" r:id="rId17"/>
    <p:sldId id="758" r:id="rId18"/>
    <p:sldId id="781" r:id="rId19"/>
    <p:sldId id="776" r:id="rId20"/>
    <p:sldId id="782" r:id="rId21"/>
    <p:sldId id="783" r:id="rId22"/>
    <p:sldId id="708" r:id="rId23"/>
    <p:sldId id="784" r:id="rId24"/>
    <p:sldId id="786" r:id="rId25"/>
  </p:sldIdLst>
  <p:sldSz cx="9906000" cy="6858000" type="A4"/>
  <p:notesSz cx="6735763" cy="9866313"/>
  <p:defaultTextStyle>
    <a:defPPr>
      <a:defRPr lang="ja-JP"/>
    </a:defPPr>
    <a:lvl1pPr algn="ctr" rtl="0" fontAlgn="base">
      <a:spcBef>
        <a:spcPct val="30000"/>
      </a:spcBef>
      <a:spcAft>
        <a:spcPct val="0"/>
      </a:spcAft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30000"/>
      </a:spcBef>
      <a:spcAft>
        <a:spcPct val="0"/>
      </a:spcAft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30000"/>
      </a:spcBef>
      <a:spcAft>
        <a:spcPct val="0"/>
      </a:spcAft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30000"/>
      </a:spcBef>
      <a:spcAft>
        <a:spcPct val="0"/>
      </a:spcAft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30000"/>
      </a:spcBef>
      <a:spcAft>
        <a:spcPct val="0"/>
      </a:spcAft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3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3A2C7"/>
    <a:srgbClr val="E6B9B8"/>
    <a:srgbClr val="FFFF99"/>
    <a:srgbClr val="DCE6F2"/>
    <a:srgbClr val="CCECFF"/>
    <a:srgbClr val="0000FF"/>
    <a:srgbClr val="FF6600"/>
    <a:srgbClr val="66FF6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5262" autoAdjust="0"/>
  </p:normalViewPr>
  <p:slideViewPr>
    <p:cSldViewPr>
      <p:cViewPr varScale="1">
        <p:scale>
          <a:sx n="71" d="100"/>
          <a:sy n="71" d="100"/>
        </p:scale>
        <p:origin x="1146" y="60"/>
      </p:cViewPr>
      <p:guideLst>
        <p:guide orient="horz" pos="2160"/>
        <p:guide pos="31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4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8" y="8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6" tIns="45669" rIns="91336" bIns="45669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8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6" tIns="45669" rIns="91336" bIns="4566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8" y="9371012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6" tIns="45669" rIns="91336" bIns="45669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2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6" tIns="45669" rIns="91336" bIns="4566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34573F1D-3AF8-45BF-B047-A1B9AC94276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6348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xfrm>
            <a:off x="3815574" y="9372115"/>
            <a:ext cx="2919144" cy="494198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4C8DE658-3526-4295-AE29-676181C12F5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0323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E658-3526-4295-AE29-676181C12F50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7966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E658-3526-4295-AE29-676181C12F50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6125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E658-3526-4295-AE29-676181C12F50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8133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E658-3526-4295-AE29-676181C12F50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9435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1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CE147-2DC5-46BD-86F6-32B584B1B12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274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E658-3526-4295-AE29-676181C12F50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968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1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CE147-2DC5-46BD-86F6-32B584B1B12B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038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dirty="0"/>
              <a:t>Next content is ‘Investigation for On-Road Test’.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E658-3526-4295-AE29-676181C12F50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179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40"/>
            <a:ext cx="8420100" cy="1470025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07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537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7" y="274640"/>
            <a:ext cx="6534150" cy="5851525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31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2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16" y="0"/>
            <a:ext cx="7605713" cy="47625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452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" y="0"/>
            <a:ext cx="7605713" cy="47625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70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02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40"/>
            <a:ext cx="8420100" cy="1470025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168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lIns="122191" tIns="61096" rIns="122191" bIns="61096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715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15"/>
            <a:ext cx="8420100" cy="1362075"/>
          </a:xfrm>
          <a:prstGeom prst="rect">
            <a:avLst/>
          </a:prstGeom>
        </p:spPr>
        <p:txBody>
          <a:bodyPr lIns="122191" tIns="61096" rIns="122191" bIns="61096" anchor="t"/>
          <a:lstStyle>
            <a:lvl1pPr algn="l">
              <a:defRPr sz="3786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72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4" y="1600204"/>
            <a:ext cx="4381501" cy="452596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4"/>
            <a:ext cx="4381501" cy="452596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06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lIns="122191" tIns="61096" rIns="122191" bIns="61096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685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84" y="1535113"/>
            <a:ext cx="4378325" cy="639762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84" y="2174875"/>
            <a:ext cx="4378325" cy="3951288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239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40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5747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lIns="122191" tIns="61096" rIns="122191" bIns="61096" anchor="b"/>
          <a:lstStyle>
            <a:lvl1pPr algn="l">
              <a:defRPr sz="1929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3"/>
            <a:ext cx="5537201" cy="585311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138" cy="4691063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178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lIns="122191" tIns="61096" rIns="122191" bIns="61096" anchor="b"/>
          <a:lstStyle>
            <a:lvl1pPr algn="l">
              <a:defRPr sz="1929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11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778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7" y="274640"/>
            <a:ext cx="6534150" cy="5851525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672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83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16" y="0"/>
            <a:ext cx="7605713" cy="47625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67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" y="0"/>
            <a:ext cx="7605713" cy="47625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29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15"/>
            <a:ext cx="8420100" cy="1362075"/>
          </a:xfrm>
          <a:prstGeom prst="rect">
            <a:avLst/>
          </a:prstGeom>
        </p:spPr>
        <p:txBody>
          <a:bodyPr lIns="122191" tIns="61096" rIns="122191" bIns="61096" anchor="t"/>
          <a:lstStyle>
            <a:lvl1pPr algn="l">
              <a:defRPr sz="3786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8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70D70F-C146-4148-A80B-59749966963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623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B62DA-A87B-4D13-9D4B-DA005EEC525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70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200" y="2133854"/>
            <a:ext cx="8151813" cy="1470025"/>
          </a:xfrm>
        </p:spPr>
        <p:txBody>
          <a:bodyPr/>
          <a:lstStyle>
            <a:lvl1pPr>
              <a:defRPr sz="3692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3079" name="Picture 7" descr="mlit_top"/>
          <p:cNvPicPr>
            <a:picLocks noChangeAspect="1" noChangeArrowheads="1"/>
          </p:cNvPicPr>
          <p:nvPr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0" y="6524879"/>
            <a:ext cx="9906000" cy="333375"/>
          </a:xfrm>
          <a:prstGeom prst="rect">
            <a:avLst/>
          </a:prstGeom>
          <a:noFill/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833306" y="3284792"/>
            <a:ext cx="8072702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ja-JP" altLang="en-US" sz="1800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6051804"/>
            <a:ext cx="230108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" y="6524877"/>
            <a:ext cx="3389069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108" i="1" dirty="0">
                <a:solidFill>
                  <a:srgbClr val="FFFFFF"/>
                </a:solidFill>
                <a:latin typeface="Times New Roman" pitchFamily="18" charset="0"/>
                <a:ea typeface="ＭＳ Ｐゴシック"/>
              </a:rPr>
              <a:t>Ministry of Land, Infrastructure, Transport and Tourism</a:t>
            </a:r>
          </a:p>
        </p:txBody>
      </p:sp>
    </p:spTree>
    <p:extLst>
      <p:ext uri="{BB962C8B-B14F-4D97-AF65-F5344CB8AC3E}">
        <p14:creationId xmlns:p14="http://schemas.microsoft.com/office/powerpoint/2010/main" val="1663772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993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23" y="4407154"/>
            <a:ext cx="8420101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23" y="2906722"/>
            <a:ext cx="8420101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118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3" y="1600206"/>
            <a:ext cx="437515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914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3" y="1535113"/>
            <a:ext cx="4376870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3" y="2174875"/>
            <a:ext cx="4376870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80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4489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526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85" y="273055"/>
            <a:ext cx="5537729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599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4" y="1600204"/>
            <a:ext cx="4381501" cy="452596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4"/>
            <a:ext cx="4381501" cy="452596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10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ja-JP" altLang="en-US" dirty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3705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830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40" y="3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" y="3"/>
            <a:ext cx="6892925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E5D78-4B7F-43CC-8C12-39FA07CFC1D6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5479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0" y="350847"/>
            <a:ext cx="9906000" cy="166687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0099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t="3670"/>
          <a:stretch>
            <a:fillRect/>
          </a:stretch>
        </p:blipFill>
        <p:spPr bwMode="auto">
          <a:xfrm>
            <a:off x="8339299" y="0"/>
            <a:ext cx="155125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タイトル 1"/>
          <p:cNvSpPr>
            <a:spLocks noGrp="1"/>
          </p:cNvSpPr>
          <p:nvPr>
            <p:ph type="ctrTitle"/>
          </p:nvPr>
        </p:nvSpPr>
        <p:spPr>
          <a:xfrm>
            <a:off x="0" y="14235"/>
            <a:ext cx="3248820" cy="340863"/>
          </a:xfrm>
        </p:spPr>
        <p:txBody>
          <a:bodyPr wrap="none" lIns="72000" tIns="0" rIns="72000" bIns="0">
            <a:spAutoFit/>
          </a:bodyPr>
          <a:lstStyle>
            <a:lvl1pPr algn="l">
              <a:defRPr sz="2215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9521261" y="6581756"/>
            <a:ext cx="385042" cy="291170"/>
          </a:xfrm>
        </p:spPr>
        <p:txBody>
          <a:bodyPr wrap="none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6AB5C0E-2749-40BC-974D-018DEDC29195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8933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841433" y="6623834"/>
            <a:ext cx="1064568" cy="245003"/>
          </a:xfrm>
        </p:spPr>
        <p:txBody>
          <a:bodyPr wrap="square" rIns="0" bIns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0CB77C-6A15-40E6-A439-153EC82DE552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t="3670"/>
          <a:stretch>
            <a:fillRect/>
          </a:stretch>
        </p:blipFill>
        <p:spPr bwMode="auto">
          <a:xfrm>
            <a:off x="8339273" y="-24"/>
            <a:ext cx="155125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タイトル 1"/>
          <p:cNvSpPr>
            <a:spLocks noGrp="1"/>
          </p:cNvSpPr>
          <p:nvPr>
            <p:ph type="ctrTitle"/>
          </p:nvPr>
        </p:nvSpPr>
        <p:spPr>
          <a:xfrm>
            <a:off x="134" y="14239"/>
            <a:ext cx="3248715" cy="340863"/>
          </a:xfrm>
        </p:spPr>
        <p:txBody>
          <a:bodyPr wrap="none" lIns="71948" tIns="0" rIns="71948" bIns="0">
            <a:spAutoFit/>
          </a:bodyPr>
          <a:lstStyle>
            <a:lvl1pPr algn="l">
              <a:defRPr sz="2215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266073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基礎資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 userDrawn="1"/>
        </p:nvCxnSpPr>
        <p:spPr>
          <a:xfrm>
            <a:off x="0" y="548680"/>
            <a:ext cx="9906000" cy="0"/>
          </a:xfrm>
          <a:prstGeom prst="line">
            <a:avLst/>
          </a:prstGeom>
          <a:ln w="76200">
            <a:solidFill>
              <a:srgbClr val="406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877" y="14866"/>
            <a:ext cx="1896386" cy="471292"/>
          </a:xfrm>
          <a:prstGeom prst="rect">
            <a:avLst/>
          </a:prstGeom>
        </p:spPr>
      </p:pic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013393" y="6453568"/>
            <a:ext cx="1825292" cy="365125"/>
          </a:xfrm>
          <a:prstGeom prst="rect">
            <a:avLst/>
          </a:prstGeom>
        </p:spPr>
        <p:txBody>
          <a:bodyPr/>
          <a:lstStyle>
            <a:lvl1pPr>
              <a:defRPr sz="1846"/>
            </a:lvl1pPr>
          </a:lstStyle>
          <a:p>
            <a:pPr defTabSz="883721"/>
            <a:fld id="{BA4EB7A0-6E3F-4C1C-951C-B4307713EB7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charset="0"/>
              </a:rPr>
              <a:pPr defTabSz="88372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885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841433" y="6623833"/>
            <a:ext cx="1064568" cy="245003"/>
          </a:xfrm>
        </p:spPr>
        <p:txBody>
          <a:bodyPr wrap="square" rIns="0" bIns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0CB77C-6A15-40E6-A439-153EC82DE552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t="3670"/>
          <a:stretch>
            <a:fillRect/>
          </a:stretch>
        </p:blipFill>
        <p:spPr bwMode="auto">
          <a:xfrm>
            <a:off x="8339273" y="-24"/>
            <a:ext cx="155125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タイトル 1"/>
          <p:cNvSpPr>
            <a:spLocks noGrp="1"/>
          </p:cNvSpPr>
          <p:nvPr>
            <p:ph type="ctrTitle"/>
          </p:nvPr>
        </p:nvSpPr>
        <p:spPr>
          <a:xfrm>
            <a:off x="0" y="14235"/>
            <a:ext cx="3248820" cy="340863"/>
          </a:xfrm>
        </p:spPr>
        <p:txBody>
          <a:bodyPr wrap="none" lIns="72000" tIns="0" rIns="72000" bIns="0">
            <a:spAutoFit/>
          </a:bodyPr>
          <a:lstStyle>
            <a:lvl1pPr algn="l">
              <a:defRPr sz="2215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15433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841433" y="6623834"/>
            <a:ext cx="1064568" cy="245003"/>
          </a:xfrm>
        </p:spPr>
        <p:txBody>
          <a:bodyPr wrap="square" rIns="0" bIns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0CB77C-6A15-40E6-A439-153EC82DE552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t="3670"/>
          <a:stretch>
            <a:fillRect/>
          </a:stretch>
        </p:blipFill>
        <p:spPr bwMode="auto">
          <a:xfrm>
            <a:off x="8339273" y="-24"/>
            <a:ext cx="155125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タイトル 1"/>
          <p:cNvSpPr>
            <a:spLocks noGrp="1"/>
          </p:cNvSpPr>
          <p:nvPr>
            <p:ph type="ctrTitle"/>
          </p:nvPr>
        </p:nvSpPr>
        <p:spPr>
          <a:xfrm>
            <a:off x="134" y="14239"/>
            <a:ext cx="3248715" cy="340863"/>
          </a:xfrm>
        </p:spPr>
        <p:txBody>
          <a:bodyPr wrap="none" lIns="71948" tIns="0" rIns="71948" bIns="0">
            <a:spAutoFit/>
          </a:bodyPr>
          <a:lstStyle>
            <a:lvl1pPr algn="l">
              <a:defRPr sz="2215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597222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基礎資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 userDrawn="1"/>
        </p:nvCxnSpPr>
        <p:spPr>
          <a:xfrm>
            <a:off x="0" y="548680"/>
            <a:ext cx="9906000" cy="0"/>
          </a:xfrm>
          <a:prstGeom prst="line">
            <a:avLst/>
          </a:prstGeom>
          <a:ln w="76200">
            <a:solidFill>
              <a:srgbClr val="406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877" y="14866"/>
            <a:ext cx="1896386" cy="471292"/>
          </a:xfrm>
          <a:prstGeom prst="rect">
            <a:avLst/>
          </a:prstGeom>
        </p:spPr>
      </p:pic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013393" y="6453568"/>
            <a:ext cx="1825292" cy="365125"/>
          </a:xfrm>
          <a:prstGeom prst="rect">
            <a:avLst/>
          </a:prstGeom>
        </p:spPr>
        <p:txBody>
          <a:bodyPr/>
          <a:lstStyle>
            <a:lvl1pPr>
              <a:defRPr sz="1846"/>
            </a:lvl1pPr>
          </a:lstStyle>
          <a:p>
            <a:pPr defTabSz="883721"/>
            <a:fld id="{BA4EB7A0-6E3F-4C1C-951C-B4307713EB7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charset="0"/>
              </a:rPr>
              <a:pPr defTabSz="88372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2932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841433" y="6623833"/>
            <a:ext cx="1064568" cy="245003"/>
          </a:xfrm>
        </p:spPr>
        <p:txBody>
          <a:bodyPr wrap="square" rIns="0" bIns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0CB77C-6A15-40E6-A439-153EC82DE552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t="3670"/>
          <a:stretch>
            <a:fillRect/>
          </a:stretch>
        </p:blipFill>
        <p:spPr bwMode="auto">
          <a:xfrm>
            <a:off x="8339273" y="-24"/>
            <a:ext cx="155125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タイトル 1"/>
          <p:cNvSpPr>
            <a:spLocks noGrp="1"/>
          </p:cNvSpPr>
          <p:nvPr>
            <p:ph type="ctrTitle"/>
          </p:nvPr>
        </p:nvSpPr>
        <p:spPr>
          <a:xfrm>
            <a:off x="0" y="14235"/>
            <a:ext cx="3248820" cy="340863"/>
          </a:xfrm>
        </p:spPr>
        <p:txBody>
          <a:bodyPr wrap="none" lIns="72000" tIns="0" rIns="72000" bIns="0">
            <a:spAutoFit/>
          </a:bodyPr>
          <a:lstStyle>
            <a:lvl1pPr algn="l">
              <a:defRPr sz="2215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417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84" y="1535113"/>
            <a:ext cx="4378325" cy="639762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84" y="2174875"/>
            <a:ext cx="4378325" cy="3951288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553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" y="0"/>
            <a:ext cx="9905992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93013" y="6511925"/>
            <a:ext cx="2311400" cy="330200"/>
          </a:xfrm>
        </p:spPr>
        <p:txBody>
          <a:bodyPr anchor="b"/>
          <a:lstStyle>
            <a:lvl1pPr>
              <a:defRPr/>
            </a:lvl1pPr>
          </a:lstStyle>
          <a:p>
            <a:pPr>
              <a:defRPr/>
            </a:pPr>
            <a:fld id="{F0C19CE0-BC5B-46E4-A6EC-CE2A20379A0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7080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90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563" y="3284538"/>
            <a:ext cx="8072437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spcBef>
                <a:spcPct val="0"/>
              </a:spcBef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spcBef>
                <a:spcPct val="0"/>
              </a:spcBef>
              <a:defRPr/>
            </a:pPr>
            <a:r>
              <a:rPr lang="en-US" altLang="ja-JP" sz="1200" i="1">
                <a:solidFill>
                  <a:prstClr val="white"/>
                </a:solidFill>
                <a:latin typeface="Times New Roman" panose="02020603050405020304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8" y="2133600"/>
            <a:ext cx="8151812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pic>
        <p:nvPicPr>
          <p:cNvPr id="10" name="オブジェクト 7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5" r="67487" b="-17436"/>
          <a:stretch>
            <a:fillRect/>
          </a:stretch>
        </p:blipFill>
        <p:spPr bwMode="auto">
          <a:xfrm>
            <a:off x="0" y="6145025"/>
            <a:ext cx="151399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7810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B66CD-C6B0-4076-8365-5CDF4D4DA4F3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0340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54842-618F-4619-A5F3-75F3C4BDE15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6589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9929-F5E0-4068-AEE4-CDF263317D5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6404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97048-4E0B-4134-850B-55431684AD7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2326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65ACD-BED6-4BD2-A3AE-CE8EC09F10D3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990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8EFEA-D17A-4ED4-9175-920980E06CA4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671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63DF7-8B44-4A57-831D-3CBEEAE923C5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49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77EAA-A85E-49CA-A454-4116922CA17C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26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122191" tIns="61096" rIns="122191" bIns="61096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3376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50983-E9F3-449C-85F6-03E42EEC456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862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0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905625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7B038-FBD6-45EB-B64D-48901962378C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726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605713" cy="4762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FE9BB-6AFB-43BF-9769-11CFA88592CC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7678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0" y="6524625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833563" y="3284538"/>
            <a:ext cx="8072437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ja-JP" altLang="en-US" sz="180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51550"/>
            <a:ext cx="23018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0" y="6524625"/>
            <a:ext cx="36433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200" i="1">
                <a:solidFill>
                  <a:prstClr val="white"/>
                </a:solidFill>
                <a:latin typeface="Times New Roman" pitchFamily="18" charset="0"/>
                <a:ea typeface="ＭＳ Ｐゴシック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71"/>
            <a:ext cx="8151813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0ED720-0104-4369-84BC-D3769416861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 smtClean="0"/>
            </a:lvl1pPr>
          </a:lstStyle>
          <a:p>
            <a:fld id="{D2D8002D-B5B0-4BAC-B1F6-782DDCCE6D9C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75267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967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7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570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5777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4414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5856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565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963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6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8491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3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9231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10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10"/>
            <a:ext cx="6892925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355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90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563" y="3284538"/>
            <a:ext cx="8072437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spcBef>
                <a:spcPct val="0"/>
              </a:spcBef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2301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spcBef>
                <a:spcPct val="0"/>
              </a:spcBef>
              <a:defRPr/>
            </a:pPr>
            <a:r>
              <a:rPr lang="en-US" altLang="ja-JP" sz="1200" i="1">
                <a:solidFill>
                  <a:prstClr val="white"/>
                </a:solidFill>
                <a:latin typeface="Times New Roman" panose="02020603050405020304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8" y="2133600"/>
            <a:ext cx="8151812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08395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B66CD-C6B0-4076-8365-5CDF4D4DA4F3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234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54842-618F-4619-A5F3-75F3C4BDE15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344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9929-F5E0-4068-AEE4-CDF263317D5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5407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97048-4E0B-4134-850B-55431684AD7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16413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20200" y="6553200"/>
            <a:ext cx="741362" cy="476250"/>
          </a:xfrm>
          <a:ln/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06B65ACD-BED6-4BD2-A3AE-CE8EC09F10D3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1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lIns="122191" tIns="61096" rIns="122191" bIns="61096" anchor="b"/>
          <a:lstStyle>
            <a:lvl1pPr algn="l">
              <a:defRPr sz="1929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3"/>
            <a:ext cx="5537201" cy="585311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138" cy="4691063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01577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20200" y="6553200"/>
            <a:ext cx="741362" cy="476250"/>
          </a:xfrm>
          <a:ln/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C6E8EFEA-D17A-4ED4-9175-920980E06CA4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89214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20200" y="6553200"/>
            <a:ext cx="741362" cy="476250"/>
          </a:xfrm>
          <a:ln/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F7263DF7-8B44-4A57-831D-3CBEEAE923C5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2137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20200" y="6553200"/>
            <a:ext cx="741362" cy="476250"/>
          </a:xfrm>
          <a:ln/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15877EAA-A85E-49CA-A454-4116922CA17C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115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50983-E9F3-449C-85F6-03E42EEC456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6443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0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905625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7B038-FBD6-45EB-B64D-48901962378C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183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605713" cy="4762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FE9BB-6AFB-43BF-9769-11CFA88592CC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34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lIns="122191" tIns="61096" rIns="122191" bIns="61096" anchor="b"/>
          <a:lstStyle>
            <a:lvl1pPr algn="l">
              <a:defRPr sz="1929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24" Type="http://schemas.openxmlformats.org/officeDocument/2006/relationships/image" Target="../media/image5.wmf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4.xml"/><Relationship Id="rId16" Type="http://schemas.openxmlformats.org/officeDocument/2006/relationships/image" Target="../media/image5.wmf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7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6089" y="274197"/>
            <a:ext cx="8915400" cy="114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7" tIns="45642" rIns="91277" bIns="456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6089" y="1599739"/>
            <a:ext cx="8915400" cy="452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7" tIns="45642" rIns="91277" bIns="456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4530" y="6245466"/>
            <a:ext cx="2311920" cy="4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7" tIns="45642" rIns="91277" bIns="45642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/>
                <a:ea typeface="ＭＳ Ｐゴシック" pitchFamily="50" charset="-128"/>
              </a:defRPr>
            </a:lvl1pPr>
          </a:lstStyle>
          <a:p>
            <a:pPr algn="l">
              <a:spcBef>
                <a:spcPct val="0"/>
              </a:spcBef>
              <a:defRPr/>
            </a:pPr>
            <a:endParaRPr lang="en-US" altLang="ja-JP" dirty="0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5201" y="6245466"/>
            <a:ext cx="3135600" cy="4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7" tIns="45642" rIns="91277" bIns="45642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/>
                <a:ea typeface="ＭＳ Ｐゴシック" pitchFamily="50" charset="-128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altLang="ja-JP" dirty="0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47125" y="6601137"/>
            <a:ext cx="2311920" cy="4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7" tIns="45642" rIns="91277" bIns="45642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HG創英角ｺﾞｼｯｸUB" pitchFamily="49" charset="-128"/>
                <a:ea typeface="HG創英角ｺﾞｼｯｸUB" pitchFamily="49" charset="-128"/>
              </a:defRPr>
            </a:lvl1pPr>
          </a:lstStyle>
          <a:p>
            <a:pPr>
              <a:spcBef>
                <a:spcPct val="0"/>
              </a:spcBef>
              <a:defRPr/>
            </a:pPr>
            <a:fld id="{6B46B61A-4F53-44BB-B289-B0E194212D73}" type="slidenum">
              <a:rPr lang="en-US" altLang="ja-JP"/>
              <a:pPr>
                <a:spcBef>
                  <a:spcPct val="0"/>
                </a:spcBef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6399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2802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69204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5605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239" indent="-342239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0736" indent="-284418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0797" indent="-228159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97115" indent="-228159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3434" indent="-228159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0207" indent="-2282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66608" indent="-2282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3009" indent="-2282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79405" indent="-2282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9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02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04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605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006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408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807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206" algn="l" defTabSz="91280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65"/>
            <a:ext cx="2311400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>
              <a:defRPr sz="11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65"/>
            <a:ext cx="3136900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>
              <a:defRPr sz="11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65"/>
            <a:ext cx="2311400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r">
              <a:defRPr sz="11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</a:pPr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spcBef>
                  <a:spcPct val="0"/>
                </a:spcBef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150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  <p:sldLayoutId id="2147484410" r:id="rId3"/>
    <p:sldLayoutId id="2147484411" r:id="rId4"/>
    <p:sldLayoutId id="2147484412" r:id="rId5"/>
    <p:sldLayoutId id="2147484413" r:id="rId6"/>
    <p:sldLayoutId id="2147484414" r:id="rId7"/>
    <p:sldLayoutId id="2147484415" r:id="rId8"/>
    <p:sldLayoutId id="2147484416" r:id="rId9"/>
    <p:sldLayoutId id="2147484417" r:id="rId10"/>
    <p:sldLayoutId id="2147484418" r:id="rId11"/>
    <p:sldLayoutId id="2147484419" r:id="rId12"/>
    <p:sldLayoutId id="2147484420" r:id="rId13"/>
    <p:sldLayoutId id="2147484421" r:id="rId14"/>
    <p:sldLayoutId id="2147484422" r:id="rId15"/>
  </p:sldLayoutIdLst>
  <p:hf hdr="0" ftr="0" dt="0"/>
  <p:txStyles>
    <p:titleStyle>
      <a:lvl1pPr algn="ctr" defTabSz="872812" rtl="0" eaLnBrk="1" latinLnBrk="0" hangingPunct="1">
        <a:spcBef>
          <a:spcPct val="0"/>
        </a:spcBef>
        <a:buNone/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7304" indent="-327304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9160" indent="-272754" algn="l" defTabSz="872812" rtl="0" eaLnBrk="1" latinLnBrk="0" hangingPunct="1">
        <a:spcBef>
          <a:spcPct val="20000"/>
        </a:spcBef>
        <a:buFont typeface="Arial" pitchFamily="34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1015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7421" indent="-218203" algn="l" defTabSz="872812" rtl="0" eaLnBrk="1" latinLnBrk="0" hangingPunct="1">
        <a:spcBef>
          <a:spcPct val="20000"/>
        </a:spcBef>
        <a:buFont typeface="Arial" pitchFamily="34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3828" indent="-218203" algn="l" defTabSz="872812" rtl="0" eaLnBrk="1" latinLnBrk="0" hangingPunct="1">
        <a:spcBef>
          <a:spcPct val="20000"/>
        </a:spcBef>
        <a:buFont typeface="Arial" pitchFamily="34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65"/>
            <a:ext cx="2311400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>
              <a:defRPr sz="11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65"/>
            <a:ext cx="3136900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>
              <a:defRPr sz="11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65"/>
            <a:ext cx="2311400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r">
              <a:defRPr sz="11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</a:pPr>
            <a:fld id="{1B6C74B0-2B79-4311-BF6E-CCCEB14DF25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spcBef>
                  <a:spcPct val="0"/>
                </a:spcBef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5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4" r:id="rId1"/>
    <p:sldLayoutId id="2147484425" r:id="rId2"/>
    <p:sldLayoutId id="2147484426" r:id="rId3"/>
    <p:sldLayoutId id="2147484427" r:id="rId4"/>
    <p:sldLayoutId id="2147484428" r:id="rId5"/>
    <p:sldLayoutId id="2147484429" r:id="rId6"/>
    <p:sldLayoutId id="2147484430" r:id="rId7"/>
    <p:sldLayoutId id="2147484431" r:id="rId8"/>
    <p:sldLayoutId id="2147484432" r:id="rId9"/>
    <p:sldLayoutId id="2147484433" r:id="rId10"/>
    <p:sldLayoutId id="2147484434" r:id="rId11"/>
    <p:sldLayoutId id="2147484435" r:id="rId12"/>
    <p:sldLayoutId id="2147484436" r:id="rId13"/>
    <p:sldLayoutId id="2147484437" r:id="rId14"/>
    <p:sldLayoutId id="2147484438" r:id="rId15"/>
  </p:sldLayoutIdLst>
  <p:hf hdr="0" ftr="0" dt="0"/>
  <p:txStyles>
    <p:titleStyle>
      <a:lvl1pPr algn="ctr" defTabSz="872812" rtl="0" eaLnBrk="1" latinLnBrk="0" hangingPunct="1">
        <a:spcBef>
          <a:spcPct val="0"/>
        </a:spcBef>
        <a:buNone/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7304" indent="-327304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9160" indent="-272754" algn="l" defTabSz="872812" rtl="0" eaLnBrk="1" latinLnBrk="0" hangingPunct="1">
        <a:spcBef>
          <a:spcPct val="20000"/>
        </a:spcBef>
        <a:buFont typeface="Arial" pitchFamily="34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1015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7421" indent="-218203" algn="l" defTabSz="872812" rtl="0" eaLnBrk="1" latinLnBrk="0" hangingPunct="1">
        <a:spcBef>
          <a:spcPct val="20000"/>
        </a:spcBef>
        <a:buFont typeface="Arial" pitchFamily="34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3828" indent="-218203" algn="l" defTabSz="872812" rtl="0" eaLnBrk="1" latinLnBrk="0" hangingPunct="1">
        <a:spcBef>
          <a:spcPct val="20000"/>
        </a:spcBef>
        <a:buFont typeface="Arial" pitchFamily="34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ＭＳ Ｐゴシック" pitchFamily="50" charset="-128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4600" y="623728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spcBef>
                <a:spcPct val="0"/>
              </a:spcBef>
              <a:defRPr/>
            </a:pPr>
            <a:fld id="{3699751B-B5C1-45D1-9F99-BA4D8D850F7E}" type="slidenum">
              <a:rPr lang="en-US" altLang="ja-JP">
                <a:solidFill>
                  <a:srgbClr val="000000"/>
                </a:solidFill>
              </a:rPr>
              <a:pPr>
                <a:spcBef>
                  <a:spcPct val="0"/>
                </a:spcBef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 userDrawn="1"/>
        </p:nvSpPr>
        <p:spPr bwMode="auto">
          <a:xfrm>
            <a:off x="0" y="0"/>
            <a:ext cx="9906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ja-JP" altLang="en-US" sz="1800" dirty="0">
              <a:solidFill>
                <a:srgbClr val="000000"/>
              </a:solidFill>
            </a:endParaRPr>
          </a:p>
        </p:txBody>
      </p:sp>
      <p:grpSp>
        <p:nvGrpSpPr>
          <p:cNvPr id="1031" name="Group 27"/>
          <p:cNvGrpSpPr>
            <a:grpSpLocks/>
          </p:cNvGrpSpPr>
          <p:nvPr userDrawn="1"/>
        </p:nvGrpSpPr>
        <p:grpSpPr bwMode="auto">
          <a:xfrm>
            <a:off x="0" y="333375"/>
            <a:ext cx="9906000" cy="214313"/>
            <a:chOff x="0" y="255"/>
            <a:chExt cx="6240" cy="135"/>
          </a:xfrm>
        </p:grpSpPr>
        <p:sp>
          <p:nvSpPr>
            <p:cNvPr id="30748" name="Rectangle 28"/>
            <p:cNvSpPr>
              <a:spLocks noChangeArrowheads="1"/>
            </p:cNvSpPr>
            <p:nvPr userDrawn="1"/>
          </p:nvSpPr>
          <p:spPr bwMode="auto">
            <a:xfrm>
              <a:off x="0" y="345"/>
              <a:ext cx="6240" cy="45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ja-JP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30749" name="Rectangle 29"/>
            <p:cNvSpPr>
              <a:spLocks noChangeArrowheads="1"/>
            </p:cNvSpPr>
            <p:nvPr userDrawn="1"/>
          </p:nvSpPr>
          <p:spPr bwMode="auto">
            <a:xfrm>
              <a:off x="0" y="300"/>
              <a:ext cx="6240" cy="45"/>
            </a:xfrm>
            <a:prstGeom prst="rect">
              <a:avLst/>
            </a:prstGeom>
            <a:solidFill>
              <a:srgbClr val="FF3399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ja-JP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30750" name="Rectangle 30"/>
            <p:cNvSpPr>
              <a:spLocks noChangeArrowheads="1"/>
            </p:cNvSpPr>
            <p:nvPr userDrawn="1"/>
          </p:nvSpPr>
          <p:spPr bwMode="auto">
            <a:xfrm>
              <a:off x="0" y="255"/>
              <a:ext cx="6240" cy="45"/>
            </a:xfrm>
            <a:prstGeom prst="rect">
              <a:avLst/>
            </a:prstGeom>
            <a:solidFill>
              <a:srgbClr val="FFCC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ja-JP" altLang="en-US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3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66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3" name="Picture 32" descr="ppjtitle"/>
          <p:cNvPicPr>
            <a:picLocks noChangeAspect="1" noChangeArrowheads="1"/>
          </p:cNvPicPr>
          <p:nvPr userDrawn="1"/>
        </p:nvPicPr>
        <p:blipFill>
          <a:blip r:embed="rId3" cstate="print"/>
          <a:srcRect l="1756" r="81940" b="42691"/>
          <a:stretch>
            <a:fillRect/>
          </a:stretch>
        </p:blipFill>
        <p:spPr bwMode="auto">
          <a:xfrm>
            <a:off x="8697913" y="0"/>
            <a:ext cx="12080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211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0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6081" y="274196"/>
            <a:ext cx="8915400" cy="114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3" tIns="46365" rIns="92723" bIns="463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6081" y="1599731"/>
            <a:ext cx="8915400" cy="452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23" tIns="46365" rIns="92723" bIns="463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4521" y="6245370"/>
            <a:ext cx="2311920" cy="4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3" tIns="46365" rIns="92723" bIns="46365" numCol="1" anchor="t" anchorCtr="0" compatLnSpc="1">
            <a:prstTxWarp prst="textNoShape">
              <a:avLst/>
            </a:prstTxWarp>
          </a:bodyPr>
          <a:lstStyle>
            <a:lvl1pPr>
              <a:defRPr sz="1376" b="0">
                <a:solidFill>
                  <a:srgbClr val="000000"/>
                </a:solidFill>
                <a:latin typeface="Arial"/>
                <a:ea typeface="ＭＳ Ｐゴシック" pitchFamily="50" charset="-128"/>
              </a:defRPr>
            </a:lvl1pPr>
          </a:lstStyle>
          <a:p>
            <a:pPr algn="l">
              <a:spcBef>
                <a:spcPct val="0"/>
              </a:spcBef>
              <a:defRPr/>
            </a:pPr>
            <a:endParaRPr lang="en-US" altLang="ja-JP" dirty="0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5200" y="6245370"/>
            <a:ext cx="3135600" cy="4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3" tIns="46365" rIns="92723" bIns="46365" numCol="1" anchor="t" anchorCtr="0" compatLnSpc="1">
            <a:prstTxWarp prst="textNoShape">
              <a:avLst/>
            </a:prstTxWarp>
          </a:bodyPr>
          <a:lstStyle>
            <a:lvl1pPr algn="ctr">
              <a:defRPr sz="1376" b="0">
                <a:solidFill>
                  <a:srgbClr val="000000"/>
                </a:solidFill>
                <a:latin typeface="Arial"/>
                <a:ea typeface="ＭＳ Ｐゴシック" pitchFamily="50" charset="-128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altLang="ja-JP" dirty="0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47120" y="6601041"/>
            <a:ext cx="2311920" cy="4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3" tIns="46365" rIns="92723" bIns="46365" numCol="1" anchor="t" anchorCtr="0" compatLnSpc="1">
            <a:prstTxWarp prst="textNoShape">
              <a:avLst/>
            </a:prstTxWarp>
          </a:bodyPr>
          <a:lstStyle>
            <a:lvl1pPr algn="r">
              <a:defRPr sz="1376" b="0">
                <a:solidFill>
                  <a:srgbClr val="000000"/>
                </a:solidFill>
                <a:latin typeface="HG創英角ｺﾞｼｯｸUB" pitchFamily="49" charset="-128"/>
                <a:ea typeface="HG創英角ｺﾞｼｯｸUB" pitchFamily="49" charset="-128"/>
              </a:defRPr>
            </a:lvl1pPr>
          </a:lstStyle>
          <a:p>
            <a:pPr>
              <a:spcBef>
                <a:spcPct val="0"/>
              </a:spcBef>
              <a:defRPr/>
            </a:pPr>
            <a:fld id="{6596F896-C12C-4115-AC72-FC641C5158DB}" type="slidenum">
              <a:rPr lang="en-US" altLang="ja-JP"/>
              <a:pPr>
                <a:spcBef>
                  <a:spcPct val="0"/>
                </a:spcBef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884056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5611" algn="ctr" rtl="0" fontAlgn="base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1225" algn="ctr" rtl="0" fontAlgn="base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66839" algn="ctr" rtl="0" fontAlgn="base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2453" algn="ctr" rtl="0" fontAlgn="base">
        <a:spcBef>
          <a:spcPct val="0"/>
        </a:spcBef>
        <a:spcAft>
          <a:spcPct val="0"/>
        </a:spcAft>
        <a:defRPr kumimoji="1" sz="4422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1648" indent="-341648" algn="l" rtl="0" eaLnBrk="0" fontAlgn="base" hangingPunct="0">
        <a:spcBef>
          <a:spcPct val="20000"/>
        </a:spcBef>
        <a:spcAft>
          <a:spcPct val="0"/>
        </a:spcAft>
        <a:buChar char="•"/>
        <a:defRPr kumimoji="1" sz="3243">
          <a:solidFill>
            <a:schemeClr val="tx1"/>
          </a:solidFill>
          <a:latin typeface="+mn-lt"/>
          <a:ea typeface="+mn-ea"/>
          <a:cs typeface="+mn-cs"/>
        </a:defRPr>
      </a:lvl1pPr>
      <a:lvl2pPr marL="739457" indent="-283927" algn="l" rtl="0" eaLnBrk="0" fontAlgn="base" hangingPunct="0">
        <a:spcBef>
          <a:spcPct val="20000"/>
        </a:spcBef>
        <a:spcAft>
          <a:spcPct val="0"/>
        </a:spcAft>
        <a:buChar char="–"/>
        <a:defRPr kumimoji="1" sz="2752">
          <a:solidFill>
            <a:schemeClr val="tx1"/>
          </a:solidFill>
          <a:latin typeface="+mn-lt"/>
          <a:ea typeface="+mn-ea"/>
        </a:defRPr>
      </a:lvl2pPr>
      <a:lvl3pPr marL="1138826" indent="-227765" algn="l" rtl="0" eaLnBrk="0" fontAlgn="base" hangingPunct="0">
        <a:spcBef>
          <a:spcPct val="20000"/>
        </a:spcBef>
        <a:spcAft>
          <a:spcPct val="0"/>
        </a:spcAft>
        <a:buChar char="•"/>
        <a:defRPr kumimoji="1" sz="2358">
          <a:solidFill>
            <a:schemeClr val="tx1"/>
          </a:solidFill>
          <a:latin typeface="+mn-lt"/>
          <a:ea typeface="+mn-ea"/>
        </a:defRPr>
      </a:lvl3pPr>
      <a:lvl4pPr marL="1594357" indent="-227765" algn="l" rtl="0" eaLnBrk="0" fontAlgn="base" hangingPunct="0">
        <a:spcBef>
          <a:spcPct val="20000"/>
        </a:spcBef>
        <a:spcAft>
          <a:spcPct val="0"/>
        </a:spcAft>
        <a:buChar char="–"/>
        <a:defRPr kumimoji="1" sz="1965">
          <a:solidFill>
            <a:schemeClr val="tx1"/>
          </a:solidFill>
          <a:latin typeface="+mn-lt"/>
          <a:ea typeface="+mn-ea"/>
        </a:defRPr>
      </a:lvl4pPr>
      <a:lvl5pPr marL="2049888" indent="-227765" algn="l" rtl="0" eaLnBrk="0" fontAlgn="base" hangingPunct="0">
        <a:spcBef>
          <a:spcPct val="20000"/>
        </a:spcBef>
        <a:spcAft>
          <a:spcPct val="0"/>
        </a:spcAft>
        <a:buChar char="»"/>
        <a:defRPr kumimoji="1" sz="1965">
          <a:solidFill>
            <a:schemeClr val="tx1"/>
          </a:solidFill>
          <a:latin typeface="+mn-lt"/>
          <a:ea typeface="+mn-ea"/>
        </a:defRPr>
      </a:lvl5pPr>
      <a:lvl6pPr marL="2505872" indent="-227806" algn="l" rtl="0" fontAlgn="base">
        <a:spcBef>
          <a:spcPct val="20000"/>
        </a:spcBef>
        <a:spcAft>
          <a:spcPct val="0"/>
        </a:spcAft>
        <a:buChar char="»"/>
        <a:defRPr kumimoji="1" sz="1965">
          <a:solidFill>
            <a:schemeClr val="tx1"/>
          </a:solidFill>
          <a:latin typeface="+mn-lt"/>
          <a:ea typeface="+mn-ea"/>
        </a:defRPr>
      </a:lvl6pPr>
      <a:lvl7pPr marL="2961484" indent="-227806" algn="l" rtl="0" fontAlgn="base">
        <a:spcBef>
          <a:spcPct val="20000"/>
        </a:spcBef>
        <a:spcAft>
          <a:spcPct val="0"/>
        </a:spcAft>
        <a:buChar char="»"/>
        <a:defRPr kumimoji="1" sz="1965">
          <a:solidFill>
            <a:schemeClr val="tx1"/>
          </a:solidFill>
          <a:latin typeface="+mn-lt"/>
          <a:ea typeface="+mn-ea"/>
        </a:defRPr>
      </a:lvl7pPr>
      <a:lvl8pPr marL="3417098" indent="-227806" algn="l" rtl="0" fontAlgn="base">
        <a:spcBef>
          <a:spcPct val="20000"/>
        </a:spcBef>
        <a:spcAft>
          <a:spcPct val="0"/>
        </a:spcAft>
        <a:buChar char="»"/>
        <a:defRPr kumimoji="1" sz="1965">
          <a:solidFill>
            <a:schemeClr val="tx1"/>
          </a:solidFill>
          <a:latin typeface="+mn-lt"/>
          <a:ea typeface="+mn-ea"/>
        </a:defRPr>
      </a:lvl8pPr>
      <a:lvl9pPr marL="3872706" indent="-227806" algn="l" rtl="0" fontAlgn="base">
        <a:spcBef>
          <a:spcPct val="20000"/>
        </a:spcBef>
        <a:spcAft>
          <a:spcPct val="0"/>
        </a:spcAft>
        <a:buChar char="»"/>
        <a:defRPr kumimoji="1" sz="196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55611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911225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366839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822453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278065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733679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189290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644900" algn="l" defTabSz="911225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1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2"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92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4600" y="623728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C3E5D78-4B7F-43CC-8C12-39FA07CFC1D6}" type="slidenum">
              <a:rPr lang="ja-JP" altLang="en-US" smtClean="0">
                <a:solidFill>
                  <a:srgbClr val="000000"/>
                </a:solidFill>
                <a:latin typeface="Arial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3" name="Picture 9" descr="mlit_top"/>
            <p:cNvPicPr>
              <a:picLocks noChangeAspect="1" noChangeArrowheads="1"/>
            </p:cNvPicPr>
            <p:nvPr userDrawn="1"/>
          </p:nvPicPr>
          <p:blipFill>
            <a:blip r:embed="rId21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</p:spPr>
        </p:pic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5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22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</p:spPr>
          </p:pic>
          <p:pic>
            <p:nvPicPr>
              <p:cNvPr id="1040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23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</p:spPr>
          </p:pic>
          <p:pic>
            <p:nvPicPr>
              <p:cNvPr id="1034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23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0492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4" cstate="print"/>
          <a:srcRect t="3670"/>
          <a:stretch>
            <a:fillRect/>
          </a:stretch>
        </p:blipFill>
        <p:spPr bwMode="auto">
          <a:xfrm>
            <a:off x="8225771" y="5"/>
            <a:ext cx="1680236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5573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2" r:id="rId1"/>
    <p:sldLayoutId id="2147484513" r:id="rId2"/>
    <p:sldLayoutId id="2147484514" r:id="rId3"/>
    <p:sldLayoutId id="2147484515" r:id="rId4"/>
    <p:sldLayoutId id="2147484516" r:id="rId5"/>
    <p:sldLayoutId id="2147484517" r:id="rId6"/>
    <p:sldLayoutId id="2147484518" r:id="rId7"/>
    <p:sldLayoutId id="2147484519" r:id="rId8"/>
    <p:sldLayoutId id="2147484520" r:id="rId9"/>
    <p:sldLayoutId id="2147484521" r:id="rId10"/>
    <p:sldLayoutId id="2147484522" r:id="rId11"/>
    <p:sldLayoutId id="2147484523" r:id="rId12"/>
    <p:sldLayoutId id="2147484524" r:id="rId13"/>
    <p:sldLayoutId id="2147484525" r:id="rId14"/>
    <p:sldLayoutId id="2147484526" r:id="rId15"/>
    <p:sldLayoutId id="2147484527" r:id="rId16"/>
    <p:sldLayoutId id="2147484528" r:id="rId17"/>
    <p:sldLayoutId id="2147484529" r:id="rId18"/>
    <p:sldLayoutId id="2147484530" r:id="rId1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22041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844083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266124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688165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16531" indent="-316531" algn="l" rtl="0" eaLnBrk="1" fontAlgn="base" hangingPunct="1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1" fontAlgn="base" hangingPunct="1">
        <a:spcBef>
          <a:spcPct val="20000"/>
        </a:spcBef>
        <a:spcAft>
          <a:spcPct val="0"/>
        </a:spcAft>
        <a:buChar char="–"/>
        <a:defRPr kumimoji="1" sz="2585">
          <a:solidFill>
            <a:schemeClr val="tx1"/>
          </a:solidFill>
          <a:latin typeface="+mn-lt"/>
          <a:ea typeface="+mn-ea"/>
        </a:defRPr>
      </a:lvl2pPr>
      <a:lvl3pPr marL="1055103" indent="-211021" algn="l" rtl="0" eaLnBrk="1" fontAlgn="base" hangingPunct="1">
        <a:spcBef>
          <a:spcPct val="20000"/>
        </a:spcBef>
        <a:spcAft>
          <a:spcPct val="0"/>
        </a:spcAft>
        <a:buChar char="•"/>
        <a:defRPr kumimoji="1" sz="2215">
          <a:solidFill>
            <a:schemeClr val="tx1"/>
          </a:solidFill>
          <a:latin typeface="+mn-lt"/>
          <a:ea typeface="+mn-ea"/>
        </a:defRPr>
      </a:lvl3pPr>
      <a:lvl4pPr marL="1477145" indent="-211021" algn="l" rtl="0" eaLnBrk="1" fontAlgn="base" hangingPunct="1">
        <a:spcBef>
          <a:spcPct val="20000"/>
        </a:spcBef>
        <a:spcAft>
          <a:spcPct val="0"/>
        </a:spcAft>
        <a:buChar char="–"/>
        <a:defRPr kumimoji="1"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 algn="l">
              <a:spcBef>
                <a:spcPct val="0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82113" y="6624638"/>
            <a:ext cx="7413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spcBef>
                <a:spcPct val="0"/>
              </a:spcBef>
              <a:defRPr/>
            </a:pPr>
            <a:fld id="{63C40A1C-23E1-408C-AC24-E4573E6F28BB}" type="slidenum">
              <a:rPr lang="en-US" altLang="ja-JP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3" name="Picture 9" descr="mlit_to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4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5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6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057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4" name="オブジェクト 7"/>
          <p:cNvPicPr>
            <a:picLocks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5" r="67487" b="-17436"/>
          <a:stretch>
            <a:fillRect/>
          </a:stretch>
        </p:blipFill>
        <p:spPr bwMode="auto">
          <a:xfrm>
            <a:off x="8630294" y="23813"/>
            <a:ext cx="12588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18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50" r:id="rId1"/>
    <p:sldLayoutId id="2147485051" r:id="rId2"/>
    <p:sldLayoutId id="2147485052" r:id="rId3"/>
    <p:sldLayoutId id="2147485053" r:id="rId4"/>
    <p:sldLayoutId id="2147485054" r:id="rId5"/>
    <p:sldLayoutId id="2147485055" r:id="rId6"/>
    <p:sldLayoutId id="2147485056" r:id="rId7"/>
    <p:sldLayoutId id="2147485057" r:id="rId8"/>
    <p:sldLayoutId id="2147485058" r:id="rId9"/>
    <p:sldLayoutId id="2147485059" r:id="rId10"/>
    <p:sldLayoutId id="2147485060" r:id="rId11"/>
    <p:sldLayoutId id="2147485061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ea typeface="+mn-ea"/>
              </a:defRPr>
            </a:lvl1pPr>
          </a:lstStyle>
          <a:p>
            <a:pPr algn="l"/>
            <a:fld id="{E90ED720-0104-4369-84BC-D37694168613}" type="datetimeFigureOut">
              <a:rPr lang="ja-JP" altLang="en-US">
                <a:solidFill>
                  <a:prstClr val="black"/>
                </a:solidFill>
              </a:rPr>
              <a:pPr algn="l"/>
              <a:t>2018/9/14</a:t>
            </a:fld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4600" y="623728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ea typeface="+mn-ea"/>
              </a:defRPr>
            </a:lvl1pPr>
          </a:lstStyle>
          <a:p>
            <a:fld id="{D2D8002D-B5B0-4BAC-B1F6-782DDCCE6D9C}" type="slidenum">
              <a:rPr lang="ja-JP" altLang="en-US">
                <a:solidFill>
                  <a:prstClr val="black"/>
                </a:solidFill>
              </a:rPr>
              <a:pPr/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3" name="Picture 9" descr="mlit_top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5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6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05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2" name="Picture 14"/>
          <p:cNvPicPr>
            <a:picLocks noChangeAspect="1" noChangeArrowheads="1"/>
          </p:cNvPicPr>
          <p:nvPr/>
        </p:nvPicPr>
        <p:blipFill>
          <a:blip r:embed="rId16" cstate="print"/>
          <a:srcRect t="3670"/>
          <a:stretch>
            <a:fillRect/>
          </a:stretch>
        </p:blipFill>
        <p:spPr bwMode="auto">
          <a:xfrm>
            <a:off x="8226425" y="0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442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76" r:id="rId1"/>
    <p:sldLayoutId id="2147485077" r:id="rId2"/>
    <p:sldLayoutId id="2147485078" r:id="rId3"/>
    <p:sldLayoutId id="2147485079" r:id="rId4"/>
    <p:sldLayoutId id="2147485080" r:id="rId5"/>
    <p:sldLayoutId id="2147485081" r:id="rId6"/>
    <p:sldLayoutId id="2147485082" r:id="rId7"/>
    <p:sldLayoutId id="2147485083" r:id="rId8"/>
    <p:sldLayoutId id="2147485084" r:id="rId9"/>
    <p:sldLayoutId id="2147485085" r:id="rId10"/>
    <p:sldLayoutId id="214748508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 algn="l">
              <a:spcBef>
                <a:spcPct val="0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82113" y="6624638"/>
            <a:ext cx="7413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spcBef>
                <a:spcPct val="0"/>
              </a:spcBef>
              <a:defRPr/>
            </a:pPr>
            <a:fld id="{63C40A1C-23E1-408C-AC24-E4573E6F28BB}" type="slidenum">
              <a:rPr lang="en-US" altLang="ja-JP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3" name="Picture 9" descr="mlit_to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4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5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6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057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4" name="オブジェクト 7"/>
          <p:cNvPicPr>
            <a:picLocks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5" r="67487" b="-17436"/>
          <a:stretch>
            <a:fillRect/>
          </a:stretch>
        </p:blipFill>
        <p:spPr bwMode="auto">
          <a:xfrm>
            <a:off x="8630294" y="23813"/>
            <a:ext cx="12588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98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88" r:id="rId1"/>
    <p:sldLayoutId id="2147485089" r:id="rId2"/>
    <p:sldLayoutId id="2147485090" r:id="rId3"/>
    <p:sldLayoutId id="2147485091" r:id="rId4"/>
    <p:sldLayoutId id="2147485092" r:id="rId5"/>
    <p:sldLayoutId id="2147485093" r:id="rId6"/>
    <p:sldLayoutId id="2147485094" r:id="rId7"/>
    <p:sldLayoutId id="2147485095" r:id="rId8"/>
    <p:sldLayoutId id="2147485096" r:id="rId9"/>
    <p:sldLayoutId id="2147485097" r:id="rId10"/>
    <p:sldLayoutId id="2147485098" r:id="rId11"/>
    <p:sldLayoutId id="2147485099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66800" y="1905000"/>
            <a:ext cx="8839200" cy="1622425"/>
          </a:xfrm>
        </p:spPr>
        <p:txBody>
          <a:bodyPr/>
          <a:lstStyle/>
          <a:p>
            <a:r>
              <a:rPr lang="en-US" altLang="ja-JP" sz="3600" b="1" dirty="0">
                <a:latin typeface="+mn-lt"/>
                <a:ea typeface="HG丸ｺﾞｼｯｸM-PRO" panose="020F0600000000000000" pitchFamily="50" charset="-128"/>
              </a:rPr>
              <a:t>Description of Japan RDE methodology</a:t>
            </a:r>
            <a:endParaRPr lang="ja-JP" altLang="en-US" sz="3600" b="1" dirty="0">
              <a:latin typeface="+mn-lt"/>
              <a:ea typeface="HG丸ｺﾞｼｯｸM-PRO" panose="020F0600000000000000" pitchFamily="50" charset="-128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733800"/>
            <a:ext cx="10058400" cy="1981200"/>
          </a:xfrm>
        </p:spPr>
        <p:txBody>
          <a:bodyPr/>
          <a:lstStyle/>
          <a:p>
            <a:r>
              <a:rPr lang="en-US" altLang="ja-JP" sz="2800" dirty="0"/>
              <a:t>Environmental Policy Division, </a:t>
            </a:r>
          </a:p>
          <a:p>
            <a:r>
              <a:rPr lang="en-US" altLang="ja-JP" sz="2800" dirty="0"/>
              <a:t>Road Transport Bureau,</a:t>
            </a:r>
          </a:p>
          <a:p>
            <a:r>
              <a:rPr lang="en-US" altLang="ja-JP" sz="2800" dirty="0"/>
              <a:t> Ministry of Land, Infrastructure, Transport and Tourism,</a:t>
            </a:r>
          </a:p>
          <a:p>
            <a:r>
              <a:rPr lang="en-US" altLang="ja-JP" sz="2800" dirty="0"/>
              <a:t>Japan</a:t>
            </a:r>
            <a:endParaRPr lang="ja-JP" altLang="ja-JP" sz="2800" dirty="0"/>
          </a:p>
        </p:txBody>
      </p:sp>
    </p:spTree>
    <p:extLst>
      <p:ext uri="{BB962C8B-B14F-4D97-AF65-F5344CB8AC3E}">
        <p14:creationId xmlns:p14="http://schemas.microsoft.com/office/powerpoint/2010/main" val="523130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="" xmlns:a16="http://schemas.microsoft.com/office/drawing/2014/main" id="{B335C611-18A5-4BA0-A86C-1FF55918C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514660"/>
              </p:ext>
            </p:extLst>
          </p:nvPr>
        </p:nvGraphicFramePr>
        <p:xfrm>
          <a:off x="241662" y="1714355"/>
          <a:ext cx="9448800" cy="4827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9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217587298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21430">
                <a:tc>
                  <a:txBody>
                    <a:bodyPr/>
                    <a:lstStyle/>
                    <a:p>
                      <a:pPr algn="ctr"/>
                      <a:endParaRPr kumimoji="1" lang="ja-JP" altLang="en-US" sz="17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J-RDE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E-RDE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8286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solidFill>
                            <a:schemeClr val="tx1"/>
                          </a:solidFill>
                          <a:latin typeface="+mn-lt"/>
                        </a:rPr>
                        <a:t>Vehicle speed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solidFill>
                            <a:schemeClr val="tx1"/>
                          </a:solidFill>
                          <a:latin typeface="+mn-lt"/>
                        </a:rPr>
                        <a:t> and </a:t>
                      </a:r>
                    </a:p>
                    <a:p>
                      <a:pPr algn="ctr"/>
                      <a:r>
                        <a:rPr lang="en-US" altLang="ja-JP" sz="1600" dirty="0">
                          <a:solidFill>
                            <a:schemeClr val="tx1"/>
                          </a:solidFill>
                          <a:latin typeface="+mn-lt"/>
                        </a:rPr>
                        <a:t>Consist</a:t>
                      </a: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Routes</a:t>
                      </a:r>
                      <a:endParaRPr kumimoji="1" lang="ja-JP" alt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Speed</a:t>
                      </a:r>
                    </a:p>
                    <a:p>
                      <a:pPr algn="ctr"/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[km/h]</a:t>
                      </a: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Consist</a:t>
                      </a:r>
                    </a:p>
                    <a:p>
                      <a:pPr algn="ctr"/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[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%]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Routes</a:t>
                      </a:r>
                      <a:endParaRPr kumimoji="1" lang="ja-JP" alt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Speed</a:t>
                      </a:r>
                    </a:p>
                    <a:p>
                      <a:pPr algn="ctr"/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[km/h]</a:t>
                      </a:r>
                      <a:endParaRPr kumimoji="1" lang="en-US" altLang="ja-JP" sz="1600" b="0" u="none" dirty="0" smtClean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</a:rPr>
                        <a:t>Consist</a:t>
                      </a:r>
                    </a:p>
                    <a:p>
                      <a:pPr algn="ctr"/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</a:rPr>
                        <a:t>%]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21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Urban/Rural</a:t>
                      </a:r>
                      <a:endParaRPr kumimoji="1" lang="ja-JP" alt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V</a:t>
                      </a: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≦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HG丸ｺﾞｼｯｸM-PRO" panose="020F0600000000000000" pitchFamily="50" charset="-128"/>
                          <a:cs typeface="+mn-cs"/>
                        </a:rPr>
                        <a:t>40-65</a:t>
                      </a: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Urban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V&lt;60</a:t>
                      </a: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</a:rPr>
                        <a:t>29-44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734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Rural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60&lt;V&lt;90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</a:rPr>
                        <a:t>23-43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734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Motorway</a:t>
                      </a:r>
                      <a:endParaRPr kumimoji="1" lang="ja-JP" alt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60&lt;V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35-55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Motorway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90&lt;V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</a:rPr>
                        <a:t>23-43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435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Window speed characteristics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V&lt;50</a:t>
                      </a:r>
                      <a:r>
                        <a:rPr kumimoji="1" lang="en-US" altLang="ja-JP" sz="1600" b="0" u="none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:urban/rural</a:t>
                      </a:r>
                      <a:r>
                        <a:rPr kumimoji="1" lang="en-US" altLang="ja-JP" sz="1600" b="0" u="none" baseline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 speed</a:t>
                      </a: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≦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V:motorway</a:t>
                      </a:r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speed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V&lt;45</a:t>
                      </a: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：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urban speed</a:t>
                      </a: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45</a:t>
                      </a: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≦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V&lt;80:rural speed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80</a:t>
                      </a: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≦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V&lt;145:motorway</a:t>
                      </a:r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speed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0498541"/>
                  </a:ext>
                </a:extLst>
              </a:tr>
              <a:tr h="16577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CO</a:t>
                      </a:r>
                      <a:r>
                        <a:rPr kumimoji="1" lang="en-US" altLang="ja-JP" sz="1600" b="0" baseline="-2500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 characteristic curve reference points</a:t>
                      </a: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P1 : Same as E-RDE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it-IT" altLang="ja-JP" sz="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P2 : Same as E-RDE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it-IT" altLang="ja-JP" sz="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P3 : </a:t>
                      </a:r>
                      <a:r>
                        <a:rPr kumimoji="1" lang="ja-JP" altLang="en-US" sz="1600" b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ー</a:t>
                      </a:r>
                      <a:endParaRPr kumimoji="1" lang="it-IT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it-IT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it-IT" altLang="ja-JP" sz="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P1:v</a:t>
                      </a:r>
                      <a:r>
                        <a:rPr kumimoji="1" lang="it-IT" altLang="ja-JP" sz="1600" b="0" i="0" u="none" strike="noStrike" kern="1200" cap="none" spc="0" normalizeH="0" baseline="-2500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p1</a:t>
                      </a: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=18.882km/h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(Average Speed of the Low Speed phase of the WLTP cycle)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P2:v</a:t>
                      </a:r>
                      <a:r>
                        <a:rPr kumimoji="1" lang="it-IT" altLang="ja-JP" sz="1600" b="0" i="0" u="none" strike="noStrike" kern="1200" cap="none" spc="0" normalizeH="0" baseline="-2500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p2</a:t>
                      </a: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=56.664km/h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(Average Speed of the High Speed phase of the WLTP cycle)</a:t>
                      </a:r>
                      <a:endParaRPr kumimoji="1" lang="it-IT" altLang="ja-JP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P3:</a:t>
                      </a: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v</a:t>
                      </a:r>
                      <a:r>
                        <a:rPr kumimoji="1" lang="it-IT" altLang="ja-JP" sz="1600" b="0" i="0" u="none" strike="noStrike" kern="1200" cap="none" spc="0" normalizeH="0" baseline="-2500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p3</a:t>
                      </a:r>
                      <a:r>
                        <a:rPr kumimoji="1" lang="it-IT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=91.997km/h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00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en-GB" altLang="ja-JP" sz="10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Speed of the Extra High Speed phase of the WLTP cycle)</a:t>
                      </a:r>
                      <a:endParaRPr kumimoji="1" lang="it-IT" altLang="ja-JP" sz="1000" b="0" i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62124847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FCCF60A5-AA7D-46CB-8285-8C902F58437A}"/>
              </a:ext>
            </a:extLst>
          </p:cNvPr>
          <p:cNvSpPr txBox="1"/>
          <p:nvPr/>
        </p:nvSpPr>
        <p:spPr>
          <a:xfrm>
            <a:off x="38100" y="592469"/>
            <a:ext cx="982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Based on difference of WLTP phases, 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Japan modified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some of factors slightly as below.</a:t>
            </a:r>
          </a:p>
        </p:txBody>
      </p:sp>
      <p:sp>
        <p:nvSpPr>
          <p:cNvPr id="24" name="タイトル 1"/>
          <p:cNvSpPr txBox="1">
            <a:spLocks/>
          </p:cNvSpPr>
          <p:nvPr/>
        </p:nvSpPr>
        <p:spPr>
          <a:xfrm>
            <a:off x="0" y="0"/>
            <a:ext cx="9220200" cy="4762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en-US" altLang="ja-JP" b="1" kern="0" dirty="0" smtClean="0">
                <a:latin typeface="+mn-lt"/>
                <a:ea typeface="HG丸ｺﾞｼｯｸM-PRO" panose="020F0600000000000000" pitchFamily="50" charset="-128"/>
              </a:rPr>
              <a:t>Different respects between J – E WLTP phases</a:t>
            </a:r>
            <a:endParaRPr lang="ja-JP" altLang="en-US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5630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テキスト ボックス 93"/>
          <p:cNvSpPr txBox="1"/>
          <p:nvPr/>
        </p:nvSpPr>
        <p:spPr>
          <a:xfrm>
            <a:off x="6398718" y="4284448"/>
            <a:ext cx="89946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NG</a:t>
            </a:r>
            <a:endParaRPr kumimoji="1" lang="ja-JP" altLang="en-US" dirty="0"/>
          </a:p>
        </p:txBody>
      </p:sp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311853"/>
              </p:ext>
            </p:extLst>
          </p:nvPr>
        </p:nvGraphicFramePr>
        <p:xfrm>
          <a:off x="457200" y="1200138"/>
          <a:ext cx="8828200" cy="4952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7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912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791249">
                  <a:extLst>
                    <a:ext uri="{9D8B030D-6E8A-4147-A177-3AD203B41FA5}">
                      <a16:colId xmlns="" xmlns:a16="http://schemas.microsoft.com/office/drawing/2014/main" val="3498421154"/>
                    </a:ext>
                  </a:extLst>
                </a:gridCol>
              </a:tblGrid>
              <a:tr h="405852">
                <a:tc>
                  <a:txBody>
                    <a:bodyPr/>
                    <a:lstStyle/>
                    <a:p>
                      <a:pPr algn="ctr"/>
                      <a:endParaRPr kumimoji="1" lang="ja-JP" altLang="en-US" sz="17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J-RDE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E-RDE 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021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tx1"/>
                          </a:solidFill>
                        </a:rPr>
                        <a:t>RPA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6598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i="1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v</a:t>
                      </a:r>
                      <a:r>
                        <a:rPr lang="ja-JP" altLang="en-US" sz="1800" i="1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・</a:t>
                      </a:r>
                      <a:r>
                        <a:rPr lang="en-US" altLang="ja-JP" sz="1800" i="1" dirty="0" err="1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a</a:t>
                      </a:r>
                      <a:r>
                        <a:rPr lang="en-US" altLang="ja-JP" sz="1200" i="1" dirty="0" err="1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pos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_[95]</a:t>
                      </a:r>
                      <a:endParaRPr kumimoji="1" lang="ja-JP" altLang="en-US" sz="17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-1" y="0"/>
            <a:ext cx="9525001" cy="504056"/>
          </a:xfrm>
        </p:spPr>
        <p:txBody>
          <a:bodyPr anchor="ctr"/>
          <a:lstStyle/>
          <a:p>
            <a:r>
              <a:rPr lang="en-US" altLang="ja-JP" b="1" dirty="0">
                <a:latin typeface="+mn-lt"/>
                <a:ea typeface="HG丸ｺﾞｼｯｸM-PRO" panose="020F0600000000000000" pitchFamily="50" charset="-128"/>
              </a:rPr>
              <a:t>Different respects between J – E WLTP </a:t>
            </a:r>
            <a:r>
              <a:rPr lang="en-US" altLang="ja-JP" b="1" dirty="0" smtClean="0">
                <a:latin typeface="+mn-lt"/>
                <a:ea typeface="HG丸ｺﾞｼｯｸM-PRO" panose="020F0600000000000000" pitchFamily="50" charset="-128"/>
              </a:rPr>
              <a:t>phases</a:t>
            </a:r>
            <a:endParaRPr kumimoji="1" lang="ja-JP" altLang="en-US" b="1" dirty="0">
              <a:latin typeface="+mn-lt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817096" y="246419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kern="0" dirty="0">
                <a:solidFill>
                  <a:srgbClr val="4087C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j-cs"/>
              </a:rPr>
              <a:t/>
            </a:r>
            <a:br>
              <a:rPr lang="ja-JP" altLang="en-US" sz="1400" kern="0" dirty="0">
                <a:solidFill>
                  <a:srgbClr val="4087C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j-cs"/>
              </a:rPr>
            </a:b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 anchor="b"/>
          <a:lstStyle/>
          <a:p>
            <a:pPr>
              <a:defRPr/>
            </a:pPr>
            <a:fld id="{DE9C2EA1-6911-4BAC-954D-0A2DD024DDCF}" type="slidenum">
              <a:rPr lang="en-US" altLang="ja-JP" sz="1600" smtClean="0"/>
              <a:pPr>
                <a:defRPr/>
              </a:pPr>
              <a:t>11</a:t>
            </a:fld>
            <a:endParaRPr lang="en-US" altLang="ja-JP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96698" y="4198628"/>
            <a:ext cx="83597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NG</a:t>
            </a:r>
            <a:endParaRPr kumimoji="1" lang="ja-JP" altLang="en-US" dirty="0"/>
          </a:p>
        </p:txBody>
      </p:sp>
      <p:cxnSp>
        <p:nvCxnSpPr>
          <p:cNvPr id="27" name="直線コネクタ 26"/>
          <p:cNvCxnSpPr/>
          <p:nvPr/>
        </p:nvCxnSpPr>
        <p:spPr bwMode="auto">
          <a:xfrm>
            <a:off x="3692235" y="4301136"/>
            <a:ext cx="0" cy="1026469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直線コネクタ 27"/>
          <p:cNvCxnSpPr/>
          <p:nvPr/>
        </p:nvCxnSpPr>
        <p:spPr bwMode="auto">
          <a:xfrm>
            <a:off x="7450974" y="2127305"/>
            <a:ext cx="0" cy="1045566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直線コネクタ 28"/>
          <p:cNvCxnSpPr/>
          <p:nvPr/>
        </p:nvCxnSpPr>
        <p:spPr bwMode="auto">
          <a:xfrm>
            <a:off x="8050277" y="2127305"/>
            <a:ext cx="0" cy="1039216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直線コネクタ 30"/>
          <p:cNvCxnSpPr/>
          <p:nvPr/>
        </p:nvCxnSpPr>
        <p:spPr bwMode="auto">
          <a:xfrm>
            <a:off x="8077200" y="4342513"/>
            <a:ext cx="0" cy="1045373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5" name="グループ化 44"/>
          <p:cNvGrpSpPr/>
          <p:nvPr/>
        </p:nvGrpSpPr>
        <p:grpSpPr>
          <a:xfrm>
            <a:off x="1888773" y="1882907"/>
            <a:ext cx="3389727" cy="1818267"/>
            <a:chOff x="1875043" y="1735752"/>
            <a:chExt cx="3389727" cy="1818267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2322065" y="2528769"/>
              <a:ext cx="1002847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NG</a:t>
              </a:r>
              <a:endParaRPr kumimoji="1" lang="ja-JP" altLang="en-US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 rot="16200000">
              <a:off x="1429784" y="2181011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 smtClean="0">
                  <a:solidFill>
                    <a:srgbClr val="4D4D4D"/>
                  </a:solidFill>
                </a:rPr>
                <a:t>RPA</a:t>
              </a:r>
              <a:endParaRPr kumimoji="1" lang="ja-JP" altLang="en-US" sz="1100" dirty="0">
                <a:solidFill>
                  <a:srgbClr val="4D4D4D"/>
                </a:solidFill>
              </a:endParaRPr>
            </a:p>
          </p:txBody>
        </p:sp>
        <p:cxnSp>
          <p:nvCxnSpPr>
            <p:cNvPr id="4" name="直線コネクタ 3"/>
            <p:cNvCxnSpPr/>
            <p:nvPr/>
          </p:nvCxnSpPr>
          <p:spPr bwMode="auto">
            <a:xfrm>
              <a:off x="3678505" y="1951212"/>
              <a:ext cx="0" cy="1074504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直線矢印コネクタ 31"/>
            <p:cNvCxnSpPr/>
            <p:nvPr/>
          </p:nvCxnSpPr>
          <p:spPr bwMode="auto">
            <a:xfrm>
              <a:off x="2322065" y="3019920"/>
              <a:ext cx="264195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4" name="直線矢印コネクタ 33"/>
            <p:cNvCxnSpPr/>
            <p:nvPr/>
          </p:nvCxnSpPr>
          <p:spPr bwMode="auto">
            <a:xfrm flipV="1">
              <a:off x="2322065" y="1940625"/>
              <a:ext cx="0" cy="1101329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テキスト ボックス 35"/>
            <p:cNvSpPr txBox="1"/>
            <p:nvPr/>
          </p:nvSpPr>
          <p:spPr>
            <a:xfrm>
              <a:off x="2201223" y="3036954"/>
              <a:ext cx="3063547" cy="517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0        20      40       60     80      100    120</a:t>
              </a:r>
            </a:p>
            <a:p>
              <a:pPr algn="l"/>
              <a:r>
                <a:rPr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                            km/h</a:t>
              </a:r>
              <a:endPara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フリーフォーム 37"/>
            <p:cNvSpPr/>
            <p:nvPr/>
          </p:nvSpPr>
          <p:spPr bwMode="auto">
            <a:xfrm>
              <a:off x="2318280" y="2255945"/>
              <a:ext cx="2595562" cy="762000"/>
            </a:xfrm>
            <a:custGeom>
              <a:avLst/>
              <a:gdLst>
                <a:gd name="connsiteX0" fmla="*/ 0 w 2595562"/>
                <a:gd name="connsiteY0" fmla="*/ 0 h 762000"/>
                <a:gd name="connsiteX1" fmla="*/ 2057400 w 2595562"/>
                <a:gd name="connsiteY1" fmla="*/ 671512 h 762000"/>
                <a:gd name="connsiteX2" fmla="*/ 2595562 w 2595562"/>
                <a:gd name="connsiteY2" fmla="*/ 671512 h 762000"/>
                <a:gd name="connsiteX3" fmla="*/ 2595562 w 2595562"/>
                <a:gd name="connsiteY3" fmla="*/ 762000 h 762000"/>
                <a:gd name="connsiteX4" fmla="*/ 4762 w 2595562"/>
                <a:gd name="connsiteY4" fmla="*/ 762000 h 762000"/>
                <a:gd name="connsiteX5" fmla="*/ 0 w 2595562"/>
                <a:gd name="connsiteY5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5562" h="762000">
                  <a:moveTo>
                    <a:pt x="0" y="0"/>
                  </a:moveTo>
                  <a:lnTo>
                    <a:pt x="2057400" y="671512"/>
                  </a:lnTo>
                  <a:lnTo>
                    <a:pt x="2595562" y="671512"/>
                  </a:lnTo>
                  <a:lnTo>
                    <a:pt x="2595562" y="762000"/>
                  </a:lnTo>
                  <a:lnTo>
                    <a:pt x="4762" y="762000"/>
                  </a:lnTo>
                  <a:cubicBezTo>
                    <a:pt x="3175" y="508000"/>
                    <a:pt x="1587" y="254000"/>
                    <a:pt x="0" y="0"/>
                  </a:cubicBez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1983459" y="1980150"/>
              <a:ext cx="405178" cy="1237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0.2</a:t>
              </a:r>
            </a:p>
            <a:p>
              <a:pPr algn="l"/>
              <a:endParaRPr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0.1</a:t>
              </a:r>
            </a:p>
            <a:p>
              <a:pPr algn="l"/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0</a:t>
              </a:r>
            </a:p>
          </p:txBody>
        </p:sp>
        <p:sp>
          <p:nvSpPr>
            <p:cNvPr id="42" name="楕円 41"/>
            <p:cNvSpPr/>
            <p:nvPr/>
          </p:nvSpPr>
          <p:spPr bwMode="auto">
            <a:xfrm>
              <a:off x="2906768" y="2290549"/>
              <a:ext cx="76200" cy="762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/>
            <p:cNvSpPr/>
            <p:nvPr/>
          </p:nvSpPr>
          <p:spPr bwMode="auto">
            <a:xfrm>
              <a:off x="4117376" y="2646791"/>
              <a:ext cx="76200" cy="76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5626312" y="1886854"/>
            <a:ext cx="3389727" cy="1818267"/>
            <a:chOff x="1875043" y="1735752"/>
            <a:chExt cx="3389727" cy="1818267"/>
          </a:xfrm>
        </p:grpSpPr>
        <p:sp>
          <p:nvSpPr>
            <p:cNvPr id="47" name="テキスト ボックス 46"/>
            <p:cNvSpPr txBox="1"/>
            <p:nvPr/>
          </p:nvSpPr>
          <p:spPr>
            <a:xfrm>
              <a:off x="2322065" y="2528769"/>
              <a:ext cx="1002847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NG</a:t>
              </a:r>
              <a:endParaRPr kumimoji="1" lang="ja-JP" altLang="en-US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 rot="16200000">
              <a:off x="1429784" y="2181011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 smtClean="0">
                  <a:solidFill>
                    <a:srgbClr val="4D4D4D"/>
                  </a:solidFill>
                </a:rPr>
                <a:t>RPA</a:t>
              </a:r>
              <a:endParaRPr kumimoji="1" lang="ja-JP" altLang="en-US" sz="1100" dirty="0">
                <a:solidFill>
                  <a:srgbClr val="4D4D4D"/>
                </a:solidFill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 bwMode="auto">
            <a:xfrm>
              <a:off x="2322065" y="3019920"/>
              <a:ext cx="264195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1" name="直線矢印コネクタ 50"/>
            <p:cNvCxnSpPr/>
            <p:nvPr/>
          </p:nvCxnSpPr>
          <p:spPr bwMode="auto">
            <a:xfrm flipV="1">
              <a:off x="2322065" y="1940625"/>
              <a:ext cx="0" cy="1101329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2" name="テキスト ボックス 51"/>
            <p:cNvSpPr txBox="1"/>
            <p:nvPr/>
          </p:nvSpPr>
          <p:spPr>
            <a:xfrm>
              <a:off x="2201223" y="3036954"/>
              <a:ext cx="3063547" cy="517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0        20      40       60     80      100    120</a:t>
              </a:r>
            </a:p>
            <a:p>
              <a:pPr algn="l"/>
              <a:r>
                <a:rPr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                            km/h</a:t>
              </a:r>
              <a:endPara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3" name="フリーフォーム 52"/>
            <p:cNvSpPr/>
            <p:nvPr/>
          </p:nvSpPr>
          <p:spPr bwMode="auto">
            <a:xfrm>
              <a:off x="2318280" y="2255945"/>
              <a:ext cx="2595562" cy="762000"/>
            </a:xfrm>
            <a:custGeom>
              <a:avLst/>
              <a:gdLst>
                <a:gd name="connsiteX0" fmla="*/ 0 w 2595562"/>
                <a:gd name="connsiteY0" fmla="*/ 0 h 762000"/>
                <a:gd name="connsiteX1" fmla="*/ 2057400 w 2595562"/>
                <a:gd name="connsiteY1" fmla="*/ 671512 h 762000"/>
                <a:gd name="connsiteX2" fmla="*/ 2595562 w 2595562"/>
                <a:gd name="connsiteY2" fmla="*/ 671512 h 762000"/>
                <a:gd name="connsiteX3" fmla="*/ 2595562 w 2595562"/>
                <a:gd name="connsiteY3" fmla="*/ 762000 h 762000"/>
                <a:gd name="connsiteX4" fmla="*/ 4762 w 2595562"/>
                <a:gd name="connsiteY4" fmla="*/ 762000 h 762000"/>
                <a:gd name="connsiteX5" fmla="*/ 0 w 2595562"/>
                <a:gd name="connsiteY5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5562" h="762000">
                  <a:moveTo>
                    <a:pt x="0" y="0"/>
                  </a:moveTo>
                  <a:lnTo>
                    <a:pt x="2057400" y="671512"/>
                  </a:lnTo>
                  <a:lnTo>
                    <a:pt x="2595562" y="671512"/>
                  </a:lnTo>
                  <a:lnTo>
                    <a:pt x="2595562" y="762000"/>
                  </a:lnTo>
                  <a:lnTo>
                    <a:pt x="4762" y="762000"/>
                  </a:lnTo>
                  <a:cubicBezTo>
                    <a:pt x="3175" y="508000"/>
                    <a:pt x="1587" y="254000"/>
                    <a:pt x="0" y="0"/>
                  </a:cubicBez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983458" y="1980150"/>
              <a:ext cx="402161" cy="1237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0.2</a:t>
              </a:r>
            </a:p>
            <a:p>
              <a:pPr algn="l"/>
              <a:endParaRPr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0.1</a:t>
              </a:r>
            </a:p>
            <a:p>
              <a:pPr algn="l"/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0</a:t>
              </a:r>
            </a:p>
          </p:txBody>
        </p:sp>
        <p:sp>
          <p:nvSpPr>
            <p:cNvPr id="55" name="楕円 54"/>
            <p:cNvSpPr/>
            <p:nvPr/>
          </p:nvSpPr>
          <p:spPr bwMode="auto">
            <a:xfrm>
              <a:off x="2897736" y="2245822"/>
              <a:ext cx="76200" cy="762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楕円 55"/>
            <p:cNvSpPr/>
            <p:nvPr/>
          </p:nvSpPr>
          <p:spPr bwMode="auto">
            <a:xfrm>
              <a:off x="4325525" y="2776282"/>
              <a:ext cx="76200" cy="76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7" name="楕円 56"/>
          <p:cNvSpPr/>
          <p:nvPr/>
        </p:nvSpPr>
        <p:spPr bwMode="auto">
          <a:xfrm>
            <a:off x="7606993" y="2736477"/>
            <a:ext cx="76200" cy="762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" name="フリーフォーム 59"/>
          <p:cNvSpPr/>
          <p:nvPr/>
        </p:nvSpPr>
        <p:spPr bwMode="auto">
          <a:xfrm>
            <a:off x="2330450" y="2400300"/>
            <a:ext cx="2603500" cy="673100"/>
          </a:xfrm>
          <a:custGeom>
            <a:avLst/>
            <a:gdLst>
              <a:gd name="connsiteX0" fmla="*/ 0 w 2603500"/>
              <a:gd name="connsiteY0" fmla="*/ 0 h 673100"/>
              <a:gd name="connsiteX1" fmla="*/ 2063750 w 2603500"/>
              <a:gd name="connsiteY1" fmla="*/ 673100 h 673100"/>
              <a:gd name="connsiteX2" fmla="*/ 2603500 w 2603500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3500" h="673100">
                <a:moveTo>
                  <a:pt x="0" y="0"/>
                </a:moveTo>
                <a:lnTo>
                  <a:pt x="2063750" y="673100"/>
                </a:lnTo>
                <a:lnTo>
                  <a:pt x="2603500" y="673100"/>
                </a:ln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" name="フリーフォーム 60"/>
          <p:cNvSpPr/>
          <p:nvPr/>
        </p:nvSpPr>
        <p:spPr bwMode="auto">
          <a:xfrm>
            <a:off x="6070587" y="2400300"/>
            <a:ext cx="2603500" cy="673100"/>
          </a:xfrm>
          <a:custGeom>
            <a:avLst/>
            <a:gdLst>
              <a:gd name="connsiteX0" fmla="*/ 0 w 2603500"/>
              <a:gd name="connsiteY0" fmla="*/ 0 h 673100"/>
              <a:gd name="connsiteX1" fmla="*/ 2063750 w 2603500"/>
              <a:gd name="connsiteY1" fmla="*/ 673100 h 673100"/>
              <a:gd name="connsiteX2" fmla="*/ 2603500 w 2603500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3500" h="673100">
                <a:moveTo>
                  <a:pt x="0" y="0"/>
                </a:moveTo>
                <a:lnTo>
                  <a:pt x="2063750" y="673100"/>
                </a:lnTo>
                <a:lnTo>
                  <a:pt x="2603500" y="673100"/>
                </a:ln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grpSp>
        <p:nvGrpSpPr>
          <p:cNvPr id="64" name="グループ化 63"/>
          <p:cNvGrpSpPr/>
          <p:nvPr/>
        </p:nvGrpSpPr>
        <p:grpSpPr>
          <a:xfrm>
            <a:off x="1857323" y="4114800"/>
            <a:ext cx="3423020" cy="1739416"/>
            <a:chOff x="1841750" y="1814603"/>
            <a:chExt cx="3423020" cy="1739416"/>
          </a:xfrm>
        </p:grpSpPr>
        <p:sp>
          <p:nvSpPr>
            <p:cNvPr id="66" name="テキスト ボックス 65"/>
            <p:cNvSpPr txBox="1"/>
            <p:nvPr/>
          </p:nvSpPr>
          <p:spPr>
            <a:xfrm rot="16200000">
              <a:off x="1396491" y="2383368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err="1" smtClean="0">
                  <a:solidFill>
                    <a:srgbClr val="4D4D4D"/>
                  </a:solidFill>
                </a:rPr>
                <a:t>Vapos</a:t>
              </a:r>
              <a:r>
                <a:rPr lang="en-US" altLang="ja-JP" sz="1100" dirty="0" smtClean="0">
                  <a:solidFill>
                    <a:srgbClr val="4D4D4D"/>
                  </a:solidFill>
                </a:rPr>
                <a:t>_[95]</a:t>
              </a:r>
              <a:endParaRPr kumimoji="1" lang="ja-JP" altLang="en-US" sz="1100" dirty="0">
                <a:solidFill>
                  <a:srgbClr val="4D4D4D"/>
                </a:solidFill>
              </a:endParaRPr>
            </a:p>
          </p:txBody>
        </p:sp>
        <p:cxnSp>
          <p:nvCxnSpPr>
            <p:cNvPr id="67" name="直線矢印コネクタ 66"/>
            <p:cNvCxnSpPr/>
            <p:nvPr/>
          </p:nvCxnSpPr>
          <p:spPr bwMode="auto">
            <a:xfrm>
              <a:off x="2322065" y="3019920"/>
              <a:ext cx="264195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8" name="直線矢印コネクタ 67"/>
            <p:cNvCxnSpPr/>
            <p:nvPr/>
          </p:nvCxnSpPr>
          <p:spPr bwMode="auto">
            <a:xfrm flipV="1">
              <a:off x="2322065" y="1940625"/>
              <a:ext cx="0" cy="1101329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9" name="テキスト ボックス 68"/>
            <p:cNvSpPr txBox="1"/>
            <p:nvPr/>
          </p:nvSpPr>
          <p:spPr>
            <a:xfrm>
              <a:off x="2201223" y="3036954"/>
              <a:ext cx="3063547" cy="517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0        20      40       60     80      100    120</a:t>
              </a:r>
            </a:p>
            <a:p>
              <a:pPr algn="l"/>
              <a:r>
                <a:rPr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                            km/h</a:t>
              </a:r>
              <a:endPara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1999745" y="1814603"/>
              <a:ext cx="402161" cy="1401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</a:t>
              </a:r>
            </a:p>
            <a:p>
              <a:pPr algn="l"/>
              <a:endParaRPr kumimoji="1" lang="en-US" altLang="ja-JP" sz="8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kumimoji="1"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</a:t>
              </a:r>
            </a:p>
            <a:p>
              <a:pPr algn="l"/>
              <a:endParaRPr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kumimoji="1"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</a:t>
              </a:r>
            </a:p>
            <a:p>
              <a:pPr algn="l"/>
              <a:endParaRPr kumimoji="1"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0</a:t>
              </a:r>
            </a:p>
          </p:txBody>
        </p:sp>
        <p:sp>
          <p:nvSpPr>
            <p:cNvPr id="72" name="楕円 71"/>
            <p:cNvSpPr/>
            <p:nvPr/>
          </p:nvSpPr>
          <p:spPr bwMode="auto">
            <a:xfrm>
              <a:off x="3006050" y="2668729"/>
              <a:ext cx="76200" cy="762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72"/>
            <p:cNvSpPr/>
            <p:nvPr/>
          </p:nvSpPr>
          <p:spPr bwMode="auto">
            <a:xfrm>
              <a:off x="4350464" y="2501086"/>
              <a:ext cx="76200" cy="76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7" name="フリーフォーム 76"/>
          <p:cNvSpPr/>
          <p:nvPr/>
        </p:nvSpPr>
        <p:spPr bwMode="auto">
          <a:xfrm>
            <a:off x="2335824" y="4301136"/>
            <a:ext cx="2552007" cy="523702"/>
          </a:xfrm>
          <a:custGeom>
            <a:avLst/>
            <a:gdLst>
              <a:gd name="connsiteX0" fmla="*/ 0 w 2552007"/>
              <a:gd name="connsiteY0" fmla="*/ 523702 h 523702"/>
              <a:gd name="connsiteX1" fmla="*/ 1911927 w 2552007"/>
              <a:gd name="connsiteY1" fmla="*/ 174567 h 523702"/>
              <a:gd name="connsiteX2" fmla="*/ 2552007 w 2552007"/>
              <a:gd name="connsiteY2" fmla="*/ 108066 h 523702"/>
              <a:gd name="connsiteX3" fmla="*/ 2552007 w 2552007"/>
              <a:gd name="connsiteY3" fmla="*/ 0 h 523702"/>
              <a:gd name="connsiteX4" fmla="*/ 16626 w 2552007"/>
              <a:gd name="connsiteY4" fmla="*/ 0 h 523702"/>
              <a:gd name="connsiteX5" fmla="*/ 0 w 2552007"/>
              <a:gd name="connsiteY5" fmla="*/ 523702 h 523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2007" h="523702">
                <a:moveTo>
                  <a:pt x="0" y="523702"/>
                </a:moveTo>
                <a:lnTo>
                  <a:pt x="1911927" y="174567"/>
                </a:lnTo>
                <a:lnTo>
                  <a:pt x="2552007" y="108066"/>
                </a:lnTo>
                <a:lnTo>
                  <a:pt x="2552007" y="0"/>
                </a:lnTo>
                <a:lnTo>
                  <a:pt x="16626" y="0"/>
                </a:lnTo>
                <a:lnTo>
                  <a:pt x="0" y="523702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8" name="フリーフォーム 77"/>
          <p:cNvSpPr/>
          <p:nvPr/>
        </p:nvSpPr>
        <p:spPr bwMode="auto">
          <a:xfrm>
            <a:off x="2327511" y="4425827"/>
            <a:ext cx="2568633" cy="415636"/>
          </a:xfrm>
          <a:custGeom>
            <a:avLst/>
            <a:gdLst>
              <a:gd name="connsiteX0" fmla="*/ 0 w 2568633"/>
              <a:gd name="connsiteY0" fmla="*/ 415636 h 415636"/>
              <a:gd name="connsiteX1" fmla="*/ 2028306 w 2568633"/>
              <a:gd name="connsiteY1" fmla="*/ 33251 h 415636"/>
              <a:gd name="connsiteX2" fmla="*/ 2568633 w 2568633"/>
              <a:gd name="connsiteY2" fmla="*/ 0 h 41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8633" h="415636">
                <a:moveTo>
                  <a:pt x="0" y="415636"/>
                </a:moveTo>
                <a:lnTo>
                  <a:pt x="2028306" y="33251"/>
                </a:lnTo>
                <a:lnTo>
                  <a:pt x="2568633" y="0"/>
                </a:ln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cxnSp>
        <p:nvCxnSpPr>
          <p:cNvPr id="82" name="直線コネクタ 81"/>
          <p:cNvCxnSpPr/>
          <p:nvPr/>
        </p:nvCxnSpPr>
        <p:spPr bwMode="auto">
          <a:xfrm>
            <a:off x="7467600" y="4342513"/>
            <a:ext cx="0" cy="1026469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3" name="グループ化 82"/>
          <p:cNvGrpSpPr/>
          <p:nvPr/>
        </p:nvGrpSpPr>
        <p:grpSpPr>
          <a:xfrm>
            <a:off x="5595852" y="4156177"/>
            <a:ext cx="3423020" cy="1739416"/>
            <a:chOff x="1841750" y="1814603"/>
            <a:chExt cx="3423020" cy="1739416"/>
          </a:xfrm>
        </p:grpSpPr>
        <p:sp>
          <p:nvSpPr>
            <p:cNvPr id="84" name="テキスト ボックス 83"/>
            <p:cNvSpPr txBox="1"/>
            <p:nvPr/>
          </p:nvSpPr>
          <p:spPr>
            <a:xfrm rot="16200000">
              <a:off x="1396491" y="2383368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err="1" smtClean="0">
                  <a:solidFill>
                    <a:srgbClr val="4D4D4D"/>
                  </a:solidFill>
                </a:rPr>
                <a:t>Vapos</a:t>
              </a:r>
              <a:r>
                <a:rPr lang="en-US" altLang="ja-JP" sz="1100" dirty="0" smtClean="0">
                  <a:solidFill>
                    <a:srgbClr val="4D4D4D"/>
                  </a:solidFill>
                </a:rPr>
                <a:t>_[95]</a:t>
              </a:r>
              <a:endParaRPr kumimoji="1" lang="ja-JP" altLang="en-US" sz="1100" dirty="0">
                <a:solidFill>
                  <a:srgbClr val="4D4D4D"/>
                </a:solidFill>
              </a:endParaRPr>
            </a:p>
          </p:txBody>
        </p:sp>
        <p:cxnSp>
          <p:nvCxnSpPr>
            <p:cNvPr id="85" name="直線矢印コネクタ 84"/>
            <p:cNvCxnSpPr/>
            <p:nvPr/>
          </p:nvCxnSpPr>
          <p:spPr bwMode="auto">
            <a:xfrm>
              <a:off x="2322065" y="3019920"/>
              <a:ext cx="264195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6" name="直線矢印コネクタ 85"/>
            <p:cNvCxnSpPr/>
            <p:nvPr/>
          </p:nvCxnSpPr>
          <p:spPr bwMode="auto">
            <a:xfrm flipV="1">
              <a:off x="2322065" y="1940625"/>
              <a:ext cx="0" cy="1101329"/>
            </a:xfrm>
            <a:prstGeom prst="straightConnector1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87" name="テキスト ボックス 86"/>
            <p:cNvSpPr txBox="1"/>
            <p:nvPr/>
          </p:nvSpPr>
          <p:spPr>
            <a:xfrm>
              <a:off x="2201223" y="3036954"/>
              <a:ext cx="3063547" cy="517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0        20      40       60     80      100    120</a:t>
              </a:r>
            </a:p>
            <a:p>
              <a:pPr algn="l"/>
              <a:r>
                <a:rPr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ja-JP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                            km/h</a:t>
              </a:r>
              <a:endPara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1999745" y="1814603"/>
              <a:ext cx="402161" cy="1401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</a:t>
              </a:r>
            </a:p>
            <a:p>
              <a:pPr algn="l"/>
              <a:endParaRPr kumimoji="1" lang="en-US" altLang="ja-JP" sz="8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kumimoji="1"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</a:t>
              </a:r>
            </a:p>
            <a:p>
              <a:pPr algn="l"/>
              <a:endParaRPr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kumimoji="1"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</a:t>
              </a:r>
            </a:p>
            <a:p>
              <a:pPr algn="l"/>
              <a:endParaRPr kumimoji="1"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/>
              <a:r>
                <a:rPr lang="en-US" altLang="ja-JP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0</a:t>
              </a:r>
            </a:p>
          </p:txBody>
        </p:sp>
        <p:sp>
          <p:nvSpPr>
            <p:cNvPr id="89" name="楕円 88"/>
            <p:cNvSpPr/>
            <p:nvPr/>
          </p:nvSpPr>
          <p:spPr bwMode="auto">
            <a:xfrm>
              <a:off x="3006050" y="2668729"/>
              <a:ext cx="76200" cy="762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楕円 89"/>
            <p:cNvSpPr/>
            <p:nvPr/>
          </p:nvSpPr>
          <p:spPr bwMode="auto">
            <a:xfrm>
              <a:off x="4760810" y="2369642"/>
              <a:ext cx="76200" cy="76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91" name="フリーフォーム 90"/>
          <p:cNvSpPr/>
          <p:nvPr/>
        </p:nvSpPr>
        <p:spPr bwMode="auto">
          <a:xfrm>
            <a:off x="6074353" y="4342513"/>
            <a:ext cx="2552007" cy="523702"/>
          </a:xfrm>
          <a:custGeom>
            <a:avLst/>
            <a:gdLst>
              <a:gd name="connsiteX0" fmla="*/ 0 w 2552007"/>
              <a:gd name="connsiteY0" fmla="*/ 523702 h 523702"/>
              <a:gd name="connsiteX1" fmla="*/ 1911927 w 2552007"/>
              <a:gd name="connsiteY1" fmla="*/ 174567 h 523702"/>
              <a:gd name="connsiteX2" fmla="*/ 2552007 w 2552007"/>
              <a:gd name="connsiteY2" fmla="*/ 108066 h 523702"/>
              <a:gd name="connsiteX3" fmla="*/ 2552007 w 2552007"/>
              <a:gd name="connsiteY3" fmla="*/ 0 h 523702"/>
              <a:gd name="connsiteX4" fmla="*/ 16626 w 2552007"/>
              <a:gd name="connsiteY4" fmla="*/ 0 h 523702"/>
              <a:gd name="connsiteX5" fmla="*/ 0 w 2552007"/>
              <a:gd name="connsiteY5" fmla="*/ 523702 h 523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2007" h="523702">
                <a:moveTo>
                  <a:pt x="0" y="523702"/>
                </a:moveTo>
                <a:lnTo>
                  <a:pt x="1911927" y="174567"/>
                </a:lnTo>
                <a:lnTo>
                  <a:pt x="2552007" y="108066"/>
                </a:lnTo>
                <a:lnTo>
                  <a:pt x="2552007" y="0"/>
                </a:lnTo>
                <a:lnTo>
                  <a:pt x="16626" y="0"/>
                </a:lnTo>
                <a:lnTo>
                  <a:pt x="0" y="523702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2" name="フリーフォーム 91"/>
          <p:cNvSpPr/>
          <p:nvPr/>
        </p:nvSpPr>
        <p:spPr bwMode="auto">
          <a:xfrm>
            <a:off x="6066040" y="4467204"/>
            <a:ext cx="2568633" cy="415636"/>
          </a:xfrm>
          <a:custGeom>
            <a:avLst/>
            <a:gdLst>
              <a:gd name="connsiteX0" fmla="*/ 0 w 2568633"/>
              <a:gd name="connsiteY0" fmla="*/ 415636 h 415636"/>
              <a:gd name="connsiteX1" fmla="*/ 2028306 w 2568633"/>
              <a:gd name="connsiteY1" fmla="*/ 33251 h 415636"/>
              <a:gd name="connsiteX2" fmla="*/ 2568633 w 2568633"/>
              <a:gd name="connsiteY2" fmla="*/ 0 h 41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8633" h="415636">
                <a:moveTo>
                  <a:pt x="0" y="415636"/>
                </a:moveTo>
                <a:lnTo>
                  <a:pt x="2028306" y="33251"/>
                </a:lnTo>
                <a:lnTo>
                  <a:pt x="2568633" y="0"/>
                </a:ln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3" name="楕円 92"/>
          <p:cNvSpPr/>
          <p:nvPr/>
        </p:nvSpPr>
        <p:spPr bwMode="auto">
          <a:xfrm>
            <a:off x="7905312" y="4846990"/>
            <a:ext cx="76200" cy="762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1312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="" xmlns:a16="http://schemas.microsoft.com/office/drawing/2014/main" id="{A6D26916-1DA1-47A5-9097-9F1DDBB12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735411"/>
              </p:ext>
            </p:extLst>
          </p:nvPr>
        </p:nvGraphicFramePr>
        <p:xfrm>
          <a:off x="512960" y="1437232"/>
          <a:ext cx="8803880" cy="5333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6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824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249811">
                  <a:extLst>
                    <a:ext uri="{9D8B030D-6E8A-4147-A177-3AD203B41FA5}">
                      <a16:colId xmlns="" xmlns:a16="http://schemas.microsoft.com/office/drawing/2014/main" val="217587298"/>
                    </a:ext>
                  </a:extLst>
                </a:gridCol>
              </a:tblGrid>
              <a:tr h="409380">
                <a:tc>
                  <a:txBody>
                    <a:bodyPr/>
                    <a:lstStyle/>
                    <a:p>
                      <a:pPr algn="ctr"/>
                      <a:endParaRPr kumimoji="1" lang="ja-JP" altLang="en-US" sz="17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J-RDE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E-RDE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2020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+mn-lt"/>
                          <a:ea typeface="HG丸ｺﾞｼｯｸM-PRO" panose="020F0600000000000000" pitchFamily="50" charset="-128"/>
                        </a:rPr>
                        <a:t>Order</a:t>
                      </a:r>
                      <a:endParaRPr kumimoji="1" lang="ja-JP" altLang="en-US" sz="1600" strike="sngStrike" baseline="0" dirty="0">
                        <a:solidFill>
                          <a:schemeClr val="tx1"/>
                        </a:solidFill>
                        <a:latin typeface="+mn-lt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+mn-lt"/>
                          <a:ea typeface="HG丸ｺﾞｼｯｸM-PRO" panose="020F0600000000000000" pitchFamily="50" charset="-128"/>
                        </a:rPr>
                        <a:t>1.Urban/Rural</a:t>
                      </a:r>
                    </a:p>
                    <a:p>
                      <a:pPr algn="ctr"/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+mn-lt"/>
                          <a:ea typeface="HG丸ｺﾞｼｯｸM-PRO" panose="020F0600000000000000" pitchFamily="50" charset="-128"/>
                        </a:rPr>
                        <a:t>2.Motorway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+mn-lt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+mn-lt"/>
                          <a:ea typeface="HG丸ｺﾞｼｯｸM-PRO" panose="020F0600000000000000" pitchFamily="50" charset="-128"/>
                        </a:rPr>
                        <a:t>1.Urban </a:t>
                      </a:r>
                    </a:p>
                    <a:p>
                      <a:pPr algn="ctr"/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+mn-lt"/>
                          <a:ea typeface="HG丸ｺﾞｼｯｸM-PRO" panose="020F0600000000000000" pitchFamily="50" charset="-128"/>
                        </a:rPr>
                        <a:t>2.Rural </a:t>
                      </a:r>
                    </a:p>
                    <a:p>
                      <a:pPr algn="ctr"/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+mn-lt"/>
                          <a:ea typeface="HG丸ｺﾞｼｯｸM-PRO" panose="020F0600000000000000" pitchFamily="50" charset="-128"/>
                        </a:rPr>
                        <a:t>3.Motorway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+mn-lt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81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Ambient</a:t>
                      </a:r>
                      <a:r>
                        <a:rPr kumimoji="1" lang="en-US" altLang="ja-JP" sz="1600" b="0" baseline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 conditions</a:t>
                      </a:r>
                    </a:p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Altitude</a:t>
                      </a: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0~1000m</a:t>
                      </a:r>
                      <a:r>
                        <a:rPr kumimoji="1" lang="it-IT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( 700m)</a:t>
                      </a: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it-IT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メイリオ" panose="020B0604030504040204" pitchFamily="50" charset="-128"/>
                          <a:cs typeface="+mn-cs"/>
                        </a:rPr>
                        <a:t>(Moderate altitude)</a:t>
                      </a: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ctr"/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0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~</a:t>
                      </a:r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1300m( 700m)</a:t>
                      </a:r>
                    </a:p>
                    <a:p>
                      <a:pPr marL="177800" indent="-177800" algn="ctr"/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(Moderate altitude)</a:t>
                      </a: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62124847"/>
                  </a:ext>
                </a:extLst>
              </a:tr>
              <a:tr h="6481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temp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-2</a:t>
                      </a:r>
                      <a:r>
                        <a:rPr kumimoji="1" lang="ja-JP" altLang="en-US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℃</a:t>
                      </a:r>
                      <a:r>
                        <a:rPr kumimoji="1" lang="en-US" altLang="ja-JP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(0)~38</a:t>
                      </a:r>
                      <a:r>
                        <a:rPr kumimoji="1" lang="ja-JP" altLang="en-US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℃</a:t>
                      </a:r>
                      <a:r>
                        <a:rPr kumimoji="1" lang="en-US" altLang="ja-JP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(35)</a:t>
                      </a:r>
                    </a:p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Moderate temp</a:t>
                      </a:r>
                      <a:r>
                        <a:rPr kumimoji="1" lang="ja-JP" altLang="en-US" sz="1600" b="0" u="none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ctr"/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-7 ℃(0)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~</a:t>
                      </a:r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 35℃(30)</a:t>
                      </a:r>
                    </a:p>
                    <a:p>
                      <a:pPr marL="177800" indent="-177800" algn="ctr"/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(Moderate temp)</a:t>
                      </a: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61653196"/>
                  </a:ext>
                </a:extLst>
              </a:tr>
              <a:tr h="5850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Average speed</a:t>
                      </a:r>
                    </a:p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(urban driving part)</a:t>
                      </a: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err="1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ー</a:t>
                      </a:r>
                      <a:endParaRPr kumimoji="1" lang="it-IT" altLang="ja-JP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ctr"/>
                      <a:r>
                        <a:rPr kumimoji="1" lang="it-IT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15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~ 40 km/h</a:t>
                      </a:r>
                      <a:endParaRPr kumimoji="1" lang="it-IT" altLang="ja-JP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65860595"/>
                  </a:ext>
                </a:extLst>
              </a:tr>
              <a:tr h="5356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Max</a:t>
                      </a:r>
                      <a:r>
                        <a:rPr kumimoji="1" lang="en-US" altLang="ja-JP" sz="1600" b="0" baseline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 speed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u="none" dirty="0" err="1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ー</a:t>
                      </a:r>
                      <a:endParaRPr kumimoji="1" lang="en-US" altLang="ja-JP" sz="1600" b="0" u="none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145km/h</a:t>
                      </a: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8731870"/>
                  </a:ext>
                </a:extLst>
              </a:tr>
              <a:tr h="82818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Motorway speed</a:t>
                      </a: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u="none" dirty="0" err="1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ー</a:t>
                      </a:r>
                      <a:endParaRPr kumimoji="1" lang="en-US" altLang="ja-JP" sz="1600" b="0" u="none" dirty="0" smtClean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Cover range :</a:t>
                      </a:r>
                      <a:r>
                        <a:rPr kumimoji="1" lang="ja-JP" altLang="en-US" sz="1600" b="0" baseline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kumimoji="1" lang="it-IT" altLang="ja-JP" sz="1600" b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90 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~ at least</a:t>
                      </a:r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110 km/h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  <a:p>
                      <a:pPr marL="177800" marR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Velocity : 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A</a:t>
                      </a:r>
                      <a:r>
                        <a:rPr kumimoji="1" lang="en-GB" altLang="ja-JP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bove</a:t>
                      </a:r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100 km/h for at least 5 minutes.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18417724"/>
                  </a:ext>
                </a:extLst>
              </a:tr>
              <a:tr h="52014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Test 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track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u="none" dirty="0" err="1" smtClean="0">
                          <a:solidFill>
                            <a:schemeClr val="tx1"/>
                          </a:solidFill>
                          <a:latin typeface="+mn-lt"/>
                          <a:ea typeface="メイリオ" panose="020B0604030504040204" pitchFamily="50" charset="-128"/>
                        </a:rPr>
                        <a:t>ー</a:t>
                      </a:r>
                      <a:endParaRPr kumimoji="1" lang="en-US" altLang="ja-JP" sz="1600" b="0" u="none" dirty="0" smtClean="0">
                        <a:solidFill>
                          <a:schemeClr val="tx1"/>
                        </a:solidFill>
                        <a:latin typeface="+mn-lt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608176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="" xmlns:a16="http://schemas.microsoft.com/office/drawing/2014/main" id="{134B57BD-A5BF-438F-A7EC-A0AB047F578B}"/>
              </a:ext>
            </a:extLst>
          </p:cNvPr>
          <p:cNvSpPr txBox="1"/>
          <p:nvPr/>
        </p:nvSpPr>
        <p:spPr>
          <a:xfrm>
            <a:off x="0" y="606235"/>
            <a:ext cx="982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Based on difference of real driving condition, 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Japan modified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some of factors slightly as below.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0" y="0"/>
            <a:ext cx="8153400" cy="4762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en-US" altLang="ja-JP" b="1" kern="0" dirty="0" smtClean="0">
                <a:latin typeface="+mn-lt"/>
                <a:ea typeface="HG丸ｺﾞｼｯｸM-PRO" panose="020F0600000000000000" pitchFamily="50" charset="-128"/>
              </a:rPr>
              <a:t>Different respects between J – E WLTP phases</a:t>
            </a:r>
            <a:endParaRPr lang="ja-JP" altLang="en-US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8990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="" xmlns:a16="http://schemas.microsoft.com/office/drawing/2014/main" id="{60CA658A-CF8F-465C-96A7-51CC658EFE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44675"/>
              </p:ext>
            </p:extLst>
          </p:nvPr>
        </p:nvGraphicFramePr>
        <p:xfrm>
          <a:off x="551060" y="1461566"/>
          <a:ext cx="8803880" cy="5007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6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637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068440">
                  <a:extLst>
                    <a:ext uri="{9D8B030D-6E8A-4147-A177-3AD203B41FA5}">
                      <a16:colId xmlns="" xmlns:a16="http://schemas.microsoft.com/office/drawing/2014/main" val="217587298"/>
                    </a:ext>
                  </a:extLst>
                </a:gridCol>
              </a:tblGrid>
              <a:tr h="477388">
                <a:tc>
                  <a:txBody>
                    <a:bodyPr/>
                    <a:lstStyle/>
                    <a:p>
                      <a:pPr algn="ctr"/>
                      <a:endParaRPr kumimoji="1" lang="ja-JP" altLang="en-US" sz="1700" b="0" dirty="0">
                        <a:solidFill>
                          <a:srgbClr val="4D4D4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J-RDE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baseline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E-RDE</a:t>
                      </a:r>
                      <a:endParaRPr kumimoji="1" lang="ja-JP" altLang="en-US" sz="1700" b="0" baseline="300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1467" marR="91467" marT="45722" marB="45722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138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Measurement items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NOx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, 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CO</a:t>
                      </a:r>
                      <a:r>
                        <a:rPr kumimoji="1" lang="en-US" altLang="ja-JP" sz="16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2</a:t>
                      </a:r>
                      <a:endParaRPr kumimoji="1" lang="en-US" altLang="ja-JP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1600" i="1" u="sng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Note</a:t>
                      </a:r>
                      <a:r>
                        <a:rPr kumimoji="1" lang="en-US" altLang="ja-JP" sz="1600" i="1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: Japan doesn’t regulate PN under the chassis-dynamometer test and on road test.</a:t>
                      </a:r>
                      <a:endParaRPr kumimoji="1" lang="ja-JP" altLang="en-US" sz="1600" i="1" u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NOx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,  PN, 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CO</a:t>
                      </a:r>
                      <a:r>
                        <a:rPr kumimoji="1" lang="en-US" altLang="ja-JP" sz="16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2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00498541"/>
                  </a:ext>
                </a:extLst>
              </a:tr>
              <a:tr h="20498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Fuel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i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Basically s</a:t>
                      </a:r>
                      <a:r>
                        <a:rPr kumimoji="1" lang="en-US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 as E-RDE(I</a:t>
                      </a:r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 it exceed criteria, the reference fuel defined in Annex 3 of GTR15 may be used for second RDE test.</a:t>
                      </a:r>
                      <a:r>
                        <a:rPr kumimoji="1" lang="fr-FR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kumimoji="1" lang="ja-JP" altLang="en-US" sz="1600" i="1" u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fuel, lubricant and reagent (if applicable) used for RDE testing shall be within the specifications issued by the manufacturer for vehicle operation by the customer.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62124847"/>
                  </a:ext>
                </a:extLst>
              </a:tr>
              <a:tr h="7558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a part of the test is performed outside of 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ambient conditions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HG丸ｺﾞｼｯｸM-PRO" panose="020F0600000000000000" pitchFamily="50" charset="-128"/>
                        </a:rPr>
                        <a:t>It is basically </a:t>
                      </a:r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test may be invalid. However,</a:t>
                      </a:r>
                      <a:r>
                        <a:rPr kumimoji="1" lang="en-GB" altLang="ja-JP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it can be made valid if the CF value conforms to limit. </a:t>
                      </a:r>
                      <a:endParaRPr kumimoji="1" lang="ja-JP" altLang="en-US" sz="1600" i="0" u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GB" altLang="ja-JP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test shall be invalid.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61653196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="" xmlns:a16="http://schemas.microsoft.com/office/drawing/2014/main" id="{3B07C912-7780-4327-8160-7FE4539C7D93}"/>
              </a:ext>
            </a:extLst>
          </p:cNvPr>
          <p:cNvSpPr txBox="1"/>
          <p:nvPr/>
        </p:nvSpPr>
        <p:spPr>
          <a:xfrm>
            <a:off x="38100" y="592469"/>
            <a:ext cx="982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Based on difference of 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regulation and concept, Japan modified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some of factors slightly as below.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0" y="0"/>
            <a:ext cx="8153400" cy="4762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en-US" altLang="ja-JP" b="1" kern="0" dirty="0" smtClean="0">
                <a:latin typeface="+mn-lt"/>
                <a:ea typeface="HG丸ｺﾞｼｯｸM-PRO" panose="020F0600000000000000" pitchFamily="50" charset="-128"/>
              </a:rPr>
              <a:t>Different respects between J – E WLTP phases</a:t>
            </a:r>
            <a:endParaRPr lang="ja-JP" altLang="en-US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775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990600" y="29718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HG丸ｺﾞｼｯｸM-PRO" panose="020F0600000000000000" pitchFamily="50" charset="-128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6961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/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1000" y="2971801"/>
            <a:ext cx="8915400" cy="8382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ja-JP" sz="4400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649834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0"/>
            <a:ext cx="8153400" cy="4762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en-US" altLang="ja-JP" b="1" kern="0" dirty="0">
                <a:latin typeface="+mn-lt"/>
                <a:ea typeface="HG丸ｺﾞｼｯｸM-PRO" panose="020F0600000000000000" pitchFamily="50" charset="-128"/>
              </a:rPr>
              <a:t>Consideration of CO2 Characteristic Curve</a:t>
            </a:r>
            <a:endParaRPr lang="ja-JP" altLang="en-US" b="1" kern="0" dirty="0">
              <a:latin typeface="+mn-lt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xmlns="" id="{34B1122B-F558-417C-829B-99150CFF2CAF}"/>
              </a:ext>
            </a:extLst>
          </p:cNvPr>
          <p:cNvGrpSpPr/>
          <p:nvPr/>
        </p:nvGrpSpPr>
        <p:grpSpPr>
          <a:xfrm>
            <a:off x="632520" y="908720"/>
            <a:ext cx="10518382" cy="5688632"/>
            <a:chOff x="560512" y="1124744"/>
            <a:chExt cx="9052792" cy="4896000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560512" y="1124744"/>
              <a:ext cx="8982801" cy="4896000"/>
              <a:chOff x="1422000" y="2286000"/>
              <a:chExt cx="6930534" cy="3292126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22000" y="2286000"/>
                <a:ext cx="6930534" cy="3292126"/>
              </a:xfrm>
              <a:prstGeom prst="rect">
                <a:avLst/>
              </a:prstGeom>
            </p:spPr>
          </p:pic>
          <p:sp>
            <p:nvSpPr>
              <p:cNvPr id="10" name="円/楕円 9"/>
              <p:cNvSpPr>
                <a:spLocks/>
              </p:cNvSpPr>
              <p:nvPr/>
            </p:nvSpPr>
            <p:spPr>
              <a:xfrm>
                <a:off x="2800489" y="4007971"/>
                <a:ext cx="108000" cy="108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>
                <a:spLocks noChangeAspect="1"/>
              </p:cNvSpPr>
              <p:nvPr/>
            </p:nvSpPr>
            <p:spPr>
              <a:xfrm>
                <a:off x="4244104" y="3984114"/>
                <a:ext cx="108000" cy="108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矢印コネクタ 11"/>
              <p:cNvCxnSpPr>
                <a:stCxn id="13" idx="0"/>
              </p:cNvCxnSpPr>
              <p:nvPr/>
            </p:nvCxnSpPr>
            <p:spPr>
              <a:xfrm flipV="1">
                <a:off x="2625195" y="4130719"/>
                <a:ext cx="197416" cy="4485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テキスト ボックス 12"/>
              <p:cNvSpPr txBox="1"/>
              <p:nvPr/>
            </p:nvSpPr>
            <p:spPr>
              <a:xfrm>
                <a:off x="2249130" y="4579259"/>
                <a:ext cx="75212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/>
                  <a:t>WLTC</a:t>
                </a:r>
                <a:r>
                  <a:rPr kumimoji="1" lang="ja-JP" altLang="en-US" sz="1050" dirty="0"/>
                  <a:t> </a:t>
                </a:r>
                <a:r>
                  <a:rPr kumimoji="1" lang="en-US" altLang="ja-JP" sz="1050" dirty="0"/>
                  <a:t>Low</a:t>
                </a:r>
                <a:endParaRPr kumimoji="1" lang="ja-JP" altLang="en-US" sz="1050" dirty="0"/>
              </a:p>
            </p:txBody>
          </p:sp>
          <p:cxnSp>
            <p:nvCxnSpPr>
              <p:cNvPr id="14" name="直線矢印コネクタ 13"/>
              <p:cNvCxnSpPr>
                <a:stCxn id="15" idx="0"/>
                <a:endCxn id="11" idx="4"/>
              </p:cNvCxnSpPr>
              <p:nvPr/>
            </p:nvCxnSpPr>
            <p:spPr>
              <a:xfrm flipH="1" flipV="1">
                <a:off x="4298104" y="4092114"/>
                <a:ext cx="141043" cy="6395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14"/>
              <p:cNvSpPr txBox="1"/>
              <p:nvPr/>
            </p:nvSpPr>
            <p:spPr>
              <a:xfrm>
                <a:off x="4033448" y="4731662"/>
                <a:ext cx="81139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/>
                  <a:t>WLTC</a:t>
                </a:r>
                <a:r>
                  <a:rPr kumimoji="1" lang="ja-JP" altLang="en-US" sz="1050" dirty="0"/>
                  <a:t> </a:t>
                </a:r>
                <a:r>
                  <a:rPr kumimoji="1" lang="en-US" altLang="ja-JP" sz="1050" dirty="0"/>
                  <a:t>High</a:t>
                </a:r>
                <a:endParaRPr kumimoji="1" lang="ja-JP" altLang="en-US" sz="1050" dirty="0"/>
              </a:p>
            </p:txBody>
          </p:sp>
        </p:grpSp>
        <p:sp>
          <p:nvSpPr>
            <p:cNvPr id="8" name="正方形/長方形 7"/>
            <p:cNvSpPr/>
            <p:nvPr/>
          </p:nvSpPr>
          <p:spPr>
            <a:xfrm>
              <a:off x="7558801" y="1417084"/>
              <a:ext cx="2054503" cy="27846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1467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D1CE729B-A885-4D95-8502-F83D43564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0" y="2743200"/>
            <a:ext cx="5638800" cy="76200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4000" dirty="0"/>
              <a:t>Outlin</a:t>
            </a:r>
            <a:r>
              <a:rPr lang="en-US" altLang="ja-JP" sz="4000" dirty="0"/>
              <a:t>e of Japan’s RDE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48516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228600" y="4648200"/>
            <a:ext cx="9145016" cy="15240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Schedule of Introduction for RDE in Japan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New Type Approval Vehicle : October 2022</a:t>
            </a:r>
            <a:endParaRPr lang="ja-JP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Continuous Production Vehicle : October 2024</a:t>
            </a:r>
            <a:endParaRPr lang="ja-JP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タイトル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373616" cy="476250"/>
          </a:xfrm>
        </p:spPr>
        <p:txBody>
          <a:bodyPr/>
          <a:lstStyle/>
          <a:p>
            <a:r>
              <a:rPr lang="en-US" altLang="ja-JP" b="1" dirty="0" smtClean="0">
                <a:latin typeface="+mn-lt"/>
                <a:ea typeface="HG丸ｺﾞｼｯｸM-PRO" panose="020F0600000000000000" pitchFamily="50" charset="-128"/>
              </a:rPr>
              <a:t>Outline </a:t>
            </a:r>
            <a:r>
              <a:rPr lang="en-US" altLang="ja-JP" b="1" dirty="0">
                <a:latin typeface="+mn-lt"/>
                <a:ea typeface="HG丸ｺﾞｼｯｸM-PRO" panose="020F0600000000000000" pitchFamily="50" charset="-128"/>
              </a:rPr>
              <a:t>of RDE in Japan</a:t>
            </a:r>
            <a:endParaRPr kumimoji="1" lang="ja-JP" altLang="en-US" b="1" dirty="0">
              <a:latin typeface="+mn-lt"/>
              <a:ea typeface="HG丸ｺﾞｼｯｸM-PRO" panose="020F0600000000000000" pitchFamily="50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 bwMode="auto">
          <a:xfrm>
            <a:off x="228600" y="762000"/>
            <a:ext cx="9145016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2400" b="1" u="sng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Diesel vehicles having a gross weight of 3.5t or less </a:t>
            </a:r>
            <a:endParaRPr lang="ja-JP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Diesel powered passenger cars having a capacity of 9 or less people</a:t>
            </a:r>
            <a:endParaRPr lang="ja-JP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 bwMode="auto">
          <a:xfrm>
            <a:off x="228600" y="2971800"/>
            <a:ext cx="9145016" cy="136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2400" b="1" u="sng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Method and Requirement</a:t>
            </a:r>
          </a:p>
          <a:p>
            <a:pPr marL="0" indent="0">
              <a:buFontTx/>
              <a:buNone/>
            </a:pPr>
            <a:r>
              <a:rPr lang="ja-JP" altLang="en-US" sz="24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4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[will be described later]</a:t>
            </a:r>
          </a:p>
        </p:txBody>
      </p:sp>
    </p:spTree>
    <p:extLst>
      <p:ext uri="{BB962C8B-B14F-4D97-AF65-F5344CB8AC3E}">
        <p14:creationId xmlns:p14="http://schemas.microsoft.com/office/powerpoint/2010/main" val="269503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3184"/>
            <a:ext cx="8770513" cy="489397"/>
          </a:xfrm>
        </p:spPr>
        <p:txBody>
          <a:bodyPr/>
          <a:lstStyle/>
          <a:p>
            <a:r>
              <a:rPr lang="en-US" altLang="ja-JP" b="1" dirty="0">
                <a:latin typeface="+mn-lt"/>
                <a:ea typeface="HG丸ｺﾞｼｯｸM-PRO" panose="020F0600000000000000" pitchFamily="50" charset="-128"/>
              </a:rPr>
              <a:t>Concept of Japan’s RDE method</a:t>
            </a: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 bwMode="auto">
          <a:xfrm>
            <a:off x="149701" y="800100"/>
            <a:ext cx="9606598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R="0" lvl="0" algn="l" defTabSz="914400" rtl="0" eaLnBrk="1" fontAlgn="base" latinLnBrk="0" hangingPunct="1">
              <a:spcBef>
                <a:spcPts val="18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ja-JP" sz="2400" kern="0" noProof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RDE</a:t>
            </a:r>
            <a:r>
              <a:rPr kumimoji="1" lang="en-US" altLang="ja-JP" sz="2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 method shall be </a:t>
            </a:r>
            <a:r>
              <a:rPr kumimoji="1" lang="en-US" altLang="ja-JP" sz="2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able to 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detect </a:t>
            </a:r>
            <a:r>
              <a:rPr kumimoji="1" lang="en-US" altLang="ja-JP" sz="2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whether result of chassis</a:t>
            </a:r>
            <a:r>
              <a:rPr lang="en-US" altLang="ja-JP" sz="24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r>
              <a:rPr kumimoji="1" lang="en-US" altLang="ja-JP" sz="2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dynamometer test 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reflects </a:t>
            </a:r>
            <a:r>
              <a:rPr lang="en-US" altLang="ja-JP" sz="2400" kern="0" noProof="0" dirty="0">
                <a:latin typeface="Meiryo UI" panose="020B0604030504040204" pitchFamily="50" charset="-128"/>
                <a:ea typeface="Meiryo UI" panose="020B0604030504040204" pitchFamily="50" charset="-128"/>
              </a:rPr>
              <a:t>on</a:t>
            </a:r>
            <a:r>
              <a:rPr lang="en-US" altLang="ja-JP" sz="24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400" kern="0" noProof="0" dirty="0">
                <a:latin typeface="Meiryo UI" panose="020B0604030504040204" pitchFamily="50" charset="-128"/>
                <a:ea typeface="Meiryo UI" panose="020B0604030504040204" pitchFamily="50" charset="-128"/>
              </a:rPr>
              <a:t>r</a:t>
            </a:r>
            <a:r>
              <a:rPr kumimoji="1" lang="en-US" altLang="ja-JP" sz="2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eal driving correctly 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or </a:t>
            </a:r>
            <a:r>
              <a:rPr kumimoji="1" lang="en-US" altLang="ja-JP" sz="2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not.</a:t>
            </a:r>
          </a:p>
          <a:p>
            <a:pPr lvl="0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ja-JP" sz="24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The Japan’s RDE method is based on EC’s </a:t>
            </a:r>
            <a:r>
              <a:rPr lang="en-US" altLang="ja-JP" sz="2400" kern="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, </a:t>
            </a:r>
            <a:r>
              <a:rPr lang="en-US" altLang="ja-JP" sz="24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but it is slightly </a:t>
            </a:r>
            <a:r>
              <a:rPr lang="en-US" altLang="ja-JP" sz="2400" kern="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modified considering different real world driving conditions and different phase of WLTC between Japan and Europe.</a:t>
            </a:r>
            <a:endParaRPr lang="en-US" altLang="ja-JP" sz="2400" kern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0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ja-JP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Therefore, we modified these factors in align with driving conditions in Japan.</a:t>
            </a: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65ACD-BED6-4BD2-A3AE-CE8EC09F10D3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63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9506"/>
            <a:ext cx="9105229" cy="511531"/>
          </a:xfrm>
        </p:spPr>
        <p:txBody>
          <a:bodyPr/>
          <a:lstStyle/>
          <a:p>
            <a:r>
              <a:rPr lang="en-US" altLang="ja-JP" sz="2400" b="1" dirty="0" smtClean="0">
                <a:latin typeface="+mn-lt"/>
              </a:rPr>
              <a:t>WLTP phases</a:t>
            </a:r>
            <a:endParaRPr kumimoji="1" lang="ja-JP" altLang="en-US" sz="2400" b="1" dirty="0">
              <a:latin typeface="+mn-lt"/>
            </a:endParaRPr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65ACD-BED6-4BD2-A3AE-CE8EC09F10D3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="" xmlns:a16="http://schemas.microsoft.com/office/drawing/2014/main" id="{4CC22FEE-AA4A-4BE4-A8D9-C5849207A6C3}"/>
              </a:ext>
            </a:extLst>
          </p:cNvPr>
          <p:cNvSpPr txBox="1"/>
          <p:nvPr/>
        </p:nvSpPr>
        <p:spPr>
          <a:xfrm>
            <a:off x="38100" y="592469"/>
            <a:ext cx="9829800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Japan are using 3 phases in WLTP.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The average speed and max speed are greatly different between 3 phases and 4 phases.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Based on these differences, Japan </a:t>
            </a:r>
            <a:r>
              <a:rPr kumimoji="1"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modified 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some factors slightly.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="" xmlns:a16="http://schemas.microsoft.com/office/drawing/2014/main" id="{3AADD151-70F0-4FEC-9CF9-4D5F23B3C7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239916"/>
              </p:ext>
            </p:extLst>
          </p:nvPr>
        </p:nvGraphicFramePr>
        <p:xfrm>
          <a:off x="495300" y="3463074"/>
          <a:ext cx="8915400" cy="32425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1750">
                  <a:extLst>
                    <a:ext uri="{9D8B030D-6E8A-4147-A177-3AD203B41FA5}">
                      <a16:colId xmlns="" xmlns:a16="http://schemas.microsoft.com/office/drawing/2014/main" val="22945791"/>
                    </a:ext>
                  </a:extLst>
                </a:gridCol>
                <a:gridCol w="2691825">
                  <a:extLst>
                    <a:ext uri="{9D8B030D-6E8A-4147-A177-3AD203B41FA5}">
                      <a16:colId xmlns="" xmlns:a16="http://schemas.microsoft.com/office/drawing/2014/main" val="572547167"/>
                    </a:ext>
                  </a:extLst>
                </a:gridCol>
                <a:gridCol w="2691825">
                  <a:extLst>
                    <a:ext uri="{9D8B030D-6E8A-4147-A177-3AD203B41FA5}">
                      <a16:colId xmlns="" xmlns:a16="http://schemas.microsoft.com/office/drawing/2014/main" val="3933571472"/>
                    </a:ext>
                  </a:extLst>
                </a:gridCol>
              </a:tblGrid>
              <a:tr h="405316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 phases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 phases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60209290"/>
                  </a:ext>
                </a:extLst>
              </a:tr>
              <a:tr h="4053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Average Speed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36.6 km/h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46.5 km/h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93053506"/>
                  </a:ext>
                </a:extLst>
              </a:tr>
              <a:tr h="4053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Ratio of Idling Time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15.4 %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13.0 %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4607652"/>
                  </a:ext>
                </a:extLst>
              </a:tr>
              <a:tr h="4053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Max Speed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97.4 km/h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131.3 km/h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8517809"/>
                  </a:ext>
                </a:extLst>
              </a:tr>
              <a:tr h="4053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Max Acceleration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5.7 km/h/s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5.7 km/h/s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91125357"/>
                  </a:ext>
                </a:extLst>
              </a:tr>
              <a:tr h="4053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RPA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0.167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0.152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9547739"/>
                  </a:ext>
                </a:extLst>
              </a:tr>
              <a:tr h="4053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Driving Time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1477 s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1800 s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23825922"/>
                  </a:ext>
                </a:extLst>
              </a:tr>
              <a:tr h="4053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Total Mileage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15.01 km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23.27 km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99532828"/>
                  </a:ext>
                </a:extLst>
              </a:tr>
            </a:tbl>
          </a:graphicData>
        </a:graphic>
      </p:graphicFrame>
      <p:sp>
        <p:nvSpPr>
          <p:cNvPr id="20" name="テキスト ボックス 1">
            <a:extLst>
              <a:ext uri="{FF2B5EF4-FFF2-40B4-BE49-F238E27FC236}">
                <a16:creationId xmlns="" xmlns:a16="http://schemas.microsoft.com/office/drawing/2014/main" id="{B664347B-692B-459C-8D40-BD5E9BD76185}"/>
              </a:ext>
            </a:extLst>
          </p:cNvPr>
          <p:cNvSpPr txBox="1"/>
          <p:nvPr/>
        </p:nvSpPr>
        <p:spPr>
          <a:xfrm>
            <a:off x="1295400" y="2971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800" u="sng" dirty="0">
                <a:solidFill>
                  <a:srgbClr val="000000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</a:rPr>
              <a:t>Main differences between WLTC 3 phases and 4 phases</a:t>
            </a:r>
            <a:endParaRPr lang="ja-JP" altLang="en-US" sz="1800" u="sng" dirty="0">
              <a:solidFill>
                <a:srgbClr val="000000"/>
              </a:solidFill>
              <a:latin typeface="Arial Black" panose="020B0A04020102020204" pitchFamily="34" charset="0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4307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A240BD41-79A2-4003-83FF-A2C85457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>
                <a:latin typeface="Arial 本文"/>
              </a:rPr>
              <a:t>Traffic Conditions</a:t>
            </a:r>
            <a:endParaRPr kumimoji="1" lang="ja-JP" altLang="en-US" b="1" dirty="0">
              <a:latin typeface="Arial 本文"/>
            </a:endParaRPr>
          </a:p>
        </p:txBody>
      </p:sp>
      <p:sp>
        <p:nvSpPr>
          <p:cNvPr id="13" name="テキスト ボックス 1">
            <a:extLst>
              <a:ext uri="{FF2B5EF4-FFF2-40B4-BE49-F238E27FC236}">
                <a16:creationId xmlns="" xmlns:a16="http://schemas.microsoft.com/office/drawing/2014/main" id="{3B9C28A6-C685-40AB-9CE5-AA828C73B1CD}"/>
              </a:ext>
            </a:extLst>
          </p:cNvPr>
          <p:cNvSpPr txBox="1"/>
          <p:nvPr/>
        </p:nvSpPr>
        <p:spPr>
          <a:xfrm>
            <a:off x="2183364" y="3212068"/>
            <a:ext cx="4800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800" u="sng" dirty="0">
                <a:solidFill>
                  <a:srgbClr val="000000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</a:rPr>
              <a:t>Traffic rate of Japan and World-Wide</a:t>
            </a:r>
            <a:endParaRPr lang="ja-JP" altLang="en-US" sz="1800" u="sng" dirty="0">
              <a:solidFill>
                <a:srgbClr val="000000"/>
              </a:solidFill>
              <a:latin typeface="Arial Black" panose="020B0A04020102020204" pitchFamily="34" charset="0"/>
              <a:ea typeface="HG丸ｺﾞｼｯｸM-PRO" panose="020F0600000000000000" pitchFamily="50" charset="-128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="" xmlns:a16="http://schemas.microsoft.com/office/drawing/2014/main" id="{2824E0A9-990F-4FD3-94CC-3FA64BC47C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77" r="24837"/>
          <a:stretch/>
        </p:blipFill>
        <p:spPr>
          <a:xfrm>
            <a:off x="1524000" y="3264413"/>
            <a:ext cx="2942416" cy="348918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="" xmlns:a16="http://schemas.microsoft.com/office/drawing/2014/main" id="{2DC1A860-E2EE-4DF6-B52E-666E9C1548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65" r="24105"/>
          <a:stretch/>
        </p:blipFill>
        <p:spPr>
          <a:xfrm>
            <a:off x="4695016" y="3220431"/>
            <a:ext cx="3034367" cy="351850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="" xmlns:a16="http://schemas.microsoft.com/office/drawing/2014/main" id="{7D7468BD-DBE2-4373-A1D2-7F3C46AAC552}"/>
              </a:ext>
            </a:extLst>
          </p:cNvPr>
          <p:cNvSpPr txBox="1"/>
          <p:nvPr/>
        </p:nvSpPr>
        <p:spPr>
          <a:xfrm>
            <a:off x="3306292" y="4650360"/>
            <a:ext cx="595035" cy="658642"/>
          </a:xfrm>
          <a:prstGeom prst="rect">
            <a:avLst/>
          </a:prstGeom>
          <a:solidFill>
            <a:srgbClr val="DCE6F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Low</a:t>
            </a:r>
          </a:p>
          <a:p>
            <a:r>
              <a:rPr lang="en-US" altLang="ja-JP" sz="1600" dirty="0"/>
              <a:t>39%</a:t>
            </a:r>
            <a:endParaRPr kumimoji="1" lang="ja-JP" altLang="en-US" sz="16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="" xmlns:a16="http://schemas.microsoft.com/office/drawing/2014/main" id="{51763CB3-2011-40BC-B72F-FB834DC3D7D6}"/>
              </a:ext>
            </a:extLst>
          </p:cNvPr>
          <p:cNvSpPr txBox="1"/>
          <p:nvPr/>
        </p:nvSpPr>
        <p:spPr>
          <a:xfrm>
            <a:off x="2036836" y="5384005"/>
            <a:ext cx="787395" cy="65864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Middle</a:t>
            </a:r>
            <a:endParaRPr kumimoji="1" lang="en-US" altLang="ja-JP" sz="1600" dirty="0"/>
          </a:p>
          <a:p>
            <a:r>
              <a:rPr lang="en-US" altLang="ja-JP" sz="1600" dirty="0"/>
              <a:t>43%</a:t>
            </a:r>
            <a:endParaRPr kumimoji="1" lang="ja-JP" altLang="en-US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F9ACFB5F-4F6E-4C74-B165-5C2554FEEC05}"/>
              </a:ext>
            </a:extLst>
          </p:cNvPr>
          <p:cNvSpPr txBox="1"/>
          <p:nvPr/>
        </p:nvSpPr>
        <p:spPr>
          <a:xfrm>
            <a:off x="2220539" y="4344206"/>
            <a:ext cx="419987" cy="566309"/>
          </a:xfrm>
          <a:prstGeom prst="rect">
            <a:avLst/>
          </a:prstGeom>
          <a:solidFill>
            <a:srgbClr val="E6B9B8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dirty="0"/>
              <a:t>High</a:t>
            </a:r>
            <a:endParaRPr kumimoji="1" lang="en-US" altLang="ja-JP" sz="1600" dirty="0"/>
          </a:p>
          <a:p>
            <a:r>
              <a:rPr lang="en-US" altLang="ja-JP" sz="1600" dirty="0"/>
              <a:t>13%</a:t>
            </a:r>
            <a:endParaRPr kumimoji="1" lang="ja-JP" altLang="en-US" sz="16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="" xmlns:a16="http://schemas.microsoft.com/office/drawing/2014/main" id="{95EEA5DC-49F6-40B1-9EBB-7235A25FC175}"/>
              </a:ext>
            </a:extLst>
          </p:cNvPr>
          <p:cNvSpPr txBox="1"/>
          <p:nvPr/>
        </p:nvSpPr>
        <p:spPr>
          <a:xfrm>
            <a:off x="1869574" y="3568286"/>
            <a:ext cx="761427" cy="56630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dirty="0"/>
              <a:t>EX-High</a:t>
            </a:r>
            <a:endParaRPr kumimoji="1" lang="en-US" altLang="ja-JP" sz="1600" dirty="0"/>
          </a:p>
          <a:p>
            <a:r>
              <a:rPr lang="en-US" altLang="ja-JP" sz="1600" dirty="0"/>
              <a:t>5%</a:t>
            </a:r>
            <a:endParaRPr kumimoji="1" lang="ja-JP" altLang="en-US" sz="16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="" xmlns:a16="http://schemas.microsoft.com/office/drawing/2014/main" id="{A3F68C6B-E682-4B46-AD61-05E7667D8B96}"/>
              </a:ext>
            </a:extLst>
          </p:cNvPr>
          <p:cNvSpPr txBox="1"/>
          <p:nvPr/>
        </p:nvSpPr>
        <p:spPr>
          <a:xfrm>
            <a:off x="6429533" y="4183145"/>
            <a:ext cx="410369" cy="566309"/>
          </a:xfrm>
          <a:prstGeom prst="rect">
            <a:avLst/>
          </a:prstGeom>
          <a:solidFill>
            <a:srgbClr val="DCE6F2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/>
              <a:t>Low</a:t>
            </a:r>
          </a:p>
          <a:p>
            <a:r>
              <a:rPr lang="en-US" altLang="ja-JP" sz="1600" dirty="0"/>
              <a:t>14%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41BFB287-C977-4AA4-A461-586101DBA951}"/>
              </a:ext>
            </a:extLst>
          </p:cNvPr>
          <p:cNvSpPr txBox="1"/>
          <p:nvPr/>
        </p:nvSpPr>
        <p:spPr>
          <a:xfrm>
            <a:off x="6770978" y="4910515"/>
            <a:ext cx="602729" cy="566309"/>
          </a:xfrm>
          <a:prstGeom prst="rect">
            <a:avLst/>
          </a:prstGeom>
          <a:solidFill>
            <a:srgbClr val="FFFF9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dirty="0"/>
              <a:t>Middle</a:t>
            </a:r>
            <a:endParaRPr kumimoji="1" lang="en-US" altLang="ja-JP" sz="1600" dirty="0"/>
          </a:p>
          <a:p>
            <a:r>
              <a:rPr lang="en-US" altLang="ja-JP" sz="1600" dirty="0"/>
              <a:t>20%</a:t>
            </a:r>
            <a:endParaRPr kumimoji="1" lang="ja-JP" altLang="en-US" sz="16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="" xmlns:a16="http://schemas.microsoft.com/office/drawing/2014/main" id="{8ABBA1C8-CE6B-49A4-A84A-CA3DDF65E2EF}"/>
              </a:ext>
            </a:extLst>
          </p:cNvPr>
          <p:cNvSpPr txBox="1"/>
          <p:nvPr/>
        </p:nvSpPr>
        <p:spPr>
          <a:xfrm>
            <a:off x="5931493" y="5628109"/>
            <a:ext cx="604653" cy="658642"/>
          </a:xfrm>
          <a:prstGeom prst="rect">
            <a:avLst/>
          </a:prstGeom>
          <a:solidFill>
            <a:srgbClr val="E6B9B8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High</a:t>
            </a:r>
            <a:endParaRPr kumimoji="1" lang="en-US" altLang="ja-JP" sz="1600" dirty="0"/>
          </a:p>
          <a:p>
            <a:r>
              <a:rPr lang="en-US" altLang="ja-JP" sz="1600" dirty="0"/>
              <a:t>32%</a:t>
            </a:r>
            <a:endParaRPr kumimoji="1" lang="ja-JP" altLang="en-US" sz="16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="" xmlns:a16="http://schemas.microsoft.com/office/drawing/2014/main" id="{4066FE3B-8D3B-4B02-8922-A77B5D2CB5FF}"/>
              </a:ext>
            </a:extLst>
          </p:cNvPr>
          <p:cNvSpPr txBox="1"/>
          <p:nvPr/>
        </p:nvSpPr>
        <p:spPr>
          <a:xfrm>
            <a:off x="5200895" y="4627360"/>
            <a:ext cx="946093" cy="65864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EX-High</a:t>
            </a:r>
            <a:endParaRPr kumimoji="1" lang="en-US" altLang="ja-JP" sz="1600" dirty="0"/>
          </a:p>
          <a:p>
            <a:r>
              <a:rPr lang="en-US" altLang="ja-JP" sz="1600" dirty="0"/>
              <a:t>34%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="" xmlns:a16="http://schemas.microsoft.com/office/drawing/2014/main" id="{035D93D0-69A8-4235-9019-B718038D7607}"/>
              </a:ext>
            </a:extLst>
          </p:cNvPr>
          <p:cNvSpPr txBox="1"/>
          <p:nvPr/>
        </p:nvSpPr>
        <p:spPr>
          <a:xfrm>
            <a:off x="38100" y="592469"/>
            <a:ext cx="982980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The traffic speed in Japan’s real driving tends to be </a:t>
            </a:r>
            <a:r>
              <a:rPr kumimoji="1"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slow compared 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with World-Wide.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Especially, the 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ratio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of driving speed at 60km/h or less (“Low” + “Middle”) is very high.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Since the speed limit of Japan’s motorway is less than 100km/h in most sections, the proportion of “EX-High” is low.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="" xmlns:a16="http://schemas.microsoft.com/office/drawing/2014/main" id="{12B19069-6DD5-4FFD-B4E8-3CCFBFC6B578}"/>
              </a:ext>
            </a:extLst>
          </p:cNvPr>
          <p:cNvSpPr txBox="1"/>
          <p:nvPr/>
        </p:nvSpPr>
        <p:spPr>
          <a:xfrm>
            <a:off x="2603029" y="6534447"/>
            <a:ext cx="4059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kumimoji="1" lang="en-US" altLang="ja-JP" sz="1200" dirty="0"/>
              <a:t>The speed thresholds are 60km/h, 80km/h, 110km/h.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14579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041232" cy="504056"/>
          </a:xfrm>
        </p:spPr>
        <p:txBody>
          <a:bodyPr anchor="ctr"/>
          <a:lstStyle/>
          <a:p>
            <a:r>
              <a:rPr lang="en-US" altLang="ja-JP" b="1" dirty="0">
                <a:latin typeface="+mn-lt"/>
              </a:rPr>
              <a:t>Weather Conditions</a:t>
            </a:r>
            <a:endParaRPr kumimoji="1" lang="ja-JP" altLang="en-US" b="1" dirty="0">
              <a:latin typeface="+mn-lt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817096" y="246419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kern="0" dirty="0">
                <a:solidFill>
                  <a:srgbClr val="4087C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j-cs"/>
              </a:rPr>
              <a:t/>
            </a:r>
            <a:br>
              <a:rPr lang="ja-JP" altLang="en-US" sz="1400" kern="0" dirty="0">
                <a:solidFill>
                  <a:srgbClr val="4087C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j-cs"/>
              </a:rPr>
            </a:b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 anchor="b"/>
          <a:lstStyle/>
          <a:p>
            <a:pPr>
              <a:defRPr/>
            </a:pPr>
            <a:fld id="{DE9C2EA1-6911-4BAC-954D-0A2DD024DDCF}" type="slidenum">
              <a:rPr lang="en-US" altLang="ja-JP" sz="1600" smtClean="0"/>
              <a:pPr>
                <a:defRPr/>
              </a:pPr>
              <a:t>7</a:t>
            </a:fld>
            <a:endParaRPr lang="en-US" altLang="ja-JP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253" y="6515864"/>
            <a:ext cx="61189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ja-JP" sz="1100" dirty="0"/>
              <a:t>Yellow area is about 1% (low temperature and high temperature, respectively)</a:t>
            </a:r>
            <a:endParaRPr kumimoji="1" lang="en-US" altLang="ja-JP" sz="11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-20778" y="3200400"/>
            <a:ext cx="6041408" cy="3315464"/>
            <a:chOff x="2160005" y="499180"/>
            <a:chExt cx="6298197" cy="3456386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0005" y="600298"/>
              <a:ext cx="6210428" cy="3355268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2170597" y="499180"/>
              <a:ext cx="6287605" cy="352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600" u="sng" dirty="0">
                  <a:latin typeface="+mn-lt"/>
                  <a:ea typeface="+mn-ea"/>
                </a:rPr>
                <a:t>Average traffic volume for every air temperature </a:t>
              </a:r>
              <a:r>
                <a:rPr lang="ja-JP" altLang="en-US" sz="1600" u="sng" dirty="0">
                  <a:latin typeface="+mn-lt"/>
                  <a:ea typeface="+mn-ea"/>
                </a:rPr>
                <a:t>（</a:t>
              </a:r>
              <a:r>
                <a:rPr lang="en-US" altLang="ja-JP" sz="1600" u="sng" dirty="0">
                  <a:latin typeface="+mn-lt"/>
                  <a:ea typeface="+mn-ea"/>
                </a:rPr>
                <a:t>2012-2016</a:t>
              </a:r>
              <a:r>
                <a:rPr lang="ja-JP" altLang="en-US" sz="1600" u="sng" dirty="0">
                  <a:latin typeface="+mn-lt"/>
                  <a:ea typeface="+mn-ea"/>
                </a:rPr>
                <a:t>）</a:t>
              </a: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7E90C1AF-5F42-4F3B-8F55-FBF9D7CF6D50}"/>
              </a:ext>
            </a:extLst>
          </p:cNvPr>
          <p:cNvSpPr txBox="1"/>
          <p:nvPr/>
        </p:nvSpPr>
        <p:spPr>
          <a:xfrm>
            <a:off x="76200" y="637311"/>
            <a:ext cx="975360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Japan is somewhat hotter tha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n Europe.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98% of the traffic in Japan is between -2 to 34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℃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, calculating from traffic frequency distribution weighted by traffic volume, time and temperature, excluding upper and lower 1%.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In summer, the temperature near the vehicle increase about 4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℃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</a:p>
        </p:txBody>
      </p:sp>
      <p:pic>
        <p:nvPicPr>
          <p:cNvPr id="7" name="図 6">
            <a:extLst>
              <a:ext uri="{FF2B5EF4-FFF2-40B4-BE49-F238E27FC236}">
                <a16:creationId xmlns="" xmlns:a16="http://schemas.microsoft.com/office/drawing/2014/main" id="{54BEB7C0-B58C-47C2-AA71-5588F2BA4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3200400"/>
            <a:ext cx="3142300" cy="3237068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="" xmlns:a16="http://schemas.microsoft.com/office/drawing/2014/main" id="{9C477077-F86E-49F1-A908-83538AB00313}"/>
              </a:ext>
            </a:extLst>
          </p:cNvPr>
          <p:cNvSpPr/>
          <p:nvPr/>
        </p:nvSpPr>
        <p:spPr>
          <a:xfrm>
            <a:off x="6172200" y="3200400"/>
            <a:ext cx="35995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600" u="sng" dirty="0">
                <a:latin typeface="+mn-lt"/>
                <a:ea typeface="+mn-ea"/>
              </a:rPr>
              <a:t>Increased temperature on the road</a:t>
            </a:r>
            <a:endParaRPr lang="ja-JP" altLang="en-US" sz="1600" u="sng" dirty="0">
              <a:latin typeface="+mn-lt"/>
              <a:ea typeface="+mn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="" xmlns:a16="http://schemas.microsoft.com/office/drawing/2014/main" id="{B8671606-8513-4886-9529-9B0B0F620229}"/>
              </a:ext>
            </a:extLst>
          </p:cNvPr>
          <p:cNvSpPr/>
          <p:nvPr/>
        </p:nvSpPr>
        <p:spPr>
          <a:xfrm>
            <a:off x="7239000" y="6010674"/>
            <a:ext cx="174135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+mn-lt"/>
                <a:ea typeface="+mn-ea"/>
              </a:rPr>
              <a:t>Air temperature</a:t>
            </a:r>
            <a:endParaRPr lang="ja-JP" altLang="en-US" sz="1400" dirty="0">
              <a:latin typeface="+mn-lt"/>
              <a:ea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="" xmlns:a16="http://schemas.microsoft.com/office/drawing/2014/main" id="{4765474A-2EE3-4DD5-89CE-1153C2CCF11B}"/>
              </a:ext>
            </a:extLst>
          </p:cNvPr>
          <p:cNvSpPr/>
          <p:nvPr/>
        </p:nvSpPr>
        <p:spPr>
          <a:xfrm rot="16200000">
            <a:off x="5372547" y="4762468"/>
            <a:ext cx="249641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+mn-lt"/>
                <a:ea typeface="+mn-ea"/>
              </a:rPr>
              <a:t>Temperature near the vehicle</a:t>
            </a:r>
            <a:endParaRPr lang="ja-JP" altLang="en-US" sz="140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6673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D1CE729B-A885-4D95-8502-F83D43564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1100" y="2819400"/>
            <a:ext cx="7543800" cy="7620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4000" dirty="0"/>
              <a:t>Detail of Japan’s RDE method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31692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153400" cy="476250"/>
          </a:xfrm>
        </p:spPr>
        <p:txBody>
          <a:bodyPr/>
          <a:lstStyle/>
          <a:p>
            <a:r>
              <a:rPr lang="en-US" altLang="ja-JP" b="1" dirty="0" smtClean="0">
                <a:latin typeface="+mn-lt"/>
                <a:ea typeface="HG丸ｺﾞｼｯｸM-PRO" panose="020F0600000000000000" pitchFamily="50" charset="-128"/>
              </a:rPr>
              <a:t>Structure of J-RDE method</a:t>
            </a:r>
            <a:endParaRPr kumimoji="1" lang="ja-JP" altLang="en-US" b="1" dirty="0">
              <a:latin typeface="+mn-lt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65ACD-BED6-4BD2-A3AE-CE8EC09F10D3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="" xmlns:a16="http://schemas.microsoft.com/office/drawing/2014/main" id="{CA07B858-34E9-4C57-AAC0-B625DC12D937}"/>
              </a:ext>
            </a:extLst>
          </p:cNvPr>
          <p:cNvSpPr txBox="1"/>
          <p:nvPr/>
        </p:nvSpPr>
        <p:spPr>
          <a:xfrm>
            <a:off x="76200" y="2479084"/>
            <a:ext cx="4064000" cy="314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1. Scope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2. Definitions and Abbreviations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3. General Requirements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4. Special Requirements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5. Test Conditions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6. Running Requirement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7. Driving requirement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8. Lubricating Oil, Fuel and Reagent</a:t>
            </a:r>
          </a:p>
          <a:p>
            <a:pPr marL="266700" indent="-266700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9. Emission Amount of Exhaust Emission and Evaluation of Running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11B68552-0D8A-4020-8D6A-60E67903FB8A}"/>
              </a:ext>
            </a:extLst>
          </p:cNvPr>
          <p:cNvSpPr txBox="1"/>
          <p:nvPr/>
        </p:nvSpPr>
        <p:spPr>
          <a:xfrm>
            <a:off x="4364038" y="2479084"/>
            <a:ext cx="5541962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1  Test Procedure for Exhaust Emission with PEMS</a:t>
            </a:r>
          </a:p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2  Specification and Calibration of PEMS and Signals</a:t>
            </a:r>
          </a:p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3  Validation of PEMS a Non-Traceable Exhaust Mass Flow Rate</a:t>
            </a:r>
          </a:p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4  Determination of Emissions</a:t>
            </a:r>
          </a:p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5  Verification of Trip Dynamic Conditions by Moving Average Window</a:t>
            </a:r>
          </a:p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6  Verification of Overall Trip Dynamic State</a:t>
            </a:r>
          </a:p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7  Procedure to Determine Cumulative Positive Elevation Gain of Trip</a:t>
            </a:r>
          </a:p>
          <a:p>
            <a:pPr marL="1249363" indent="-1249363"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 8  Verification of Trip Conditions of OVC-HEV and Calculation of Final On-Road Emissions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F6AE0F24-63B0-4188-B0C0-A6DBC0942E2F}"/>
              </a:ext>
            </a:extLst>
          </p:cNvPr>
          <p:cNvSpPr txBox="1"/>
          <p:nvPr/>
        </p:nvSpPr>
        <p:spPr>
          <a:xfrm>
            <a:off x="38100" y="769203"/>
            <a:ext cx="982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Japan’s RDE 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is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basically 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the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same structure and method as 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EC’s RDE.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">
            <a:extLst>
              <a:ext uri="{FF2B5EF4-FFF2-40B4-BE49-F238E27FC236}">
                <a16:creationId xmlns="" xmlns:a16="http://schemas.microsoft.com/office/drawing/2014/main" id="{3E0988B7-A49F-49E0-B2B8-BD5A66CEC9B0}"/>
              </a:ext>
            </a:extLst>
          </p:cNvPr>
          <p:cNvSpPr txBox="1"/>
          <p:nvPr/>
        </p:nvSpPr>
        <p:spPr>
          <a:xfrm>
            <a:off x="2333453" y="1992868"/>
            <a:ext cx="4800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en-US" altLang="ja-JP" sz="1800" u="sng" dirty="0">
                <a:solidFill>
                  <a:srgbClr val="000000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</a:rPr>
              <a:t>Japan’s RDE method</a:t>
            </a:r>
            <a:endParaRPr lang="ja-JP" altLang="en-US" sz="1800" u="sng" dirty="0">
              <a:solidFill>
                <a:srgbClr val="000000"/>
              </a:solidFill>
              <a:latin typeface="Arial Black" panose="020B0A04020102020204" pitchFamily="34" charset="0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6122276"/>
      </p:ext>
    </p:extLst>
  </p:cSld>
  <p:clrMapOvr>
    <a:masterClrMapping/>
  </p:clrMapOvr>
</p:sld>
</file>

<file path=ppt/theme/theme1.xml><?xml version="1.0" encoding="utf-8"?>
<a:theme xmlns:a="http://schemas.openxmlformats.org/drawingml/2006/main" name="1_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15875">
          <a:solidFill>
            <a:schemeClr val="tx1"/>
          </a:solidFill>
          <a:miter lim="800000"/>
          <a:headEnd/>
          <a:tailEnd/>
        </a:ln>
      </a:spPr>
      <a:bodyPr wrap="square">
        <a:spAutoFit/>
      </a:bodyPr>
      <a:lstStyle>
        <a:defPPr>
          <a:defRPr sz="1000" b="1" dirty="0" smtClean="0">
            <a:latin typeface="+mn-ea"/>
            <a:ea typeface="+mn-e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9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kumimoji="1" sz="1600" dirty="0"/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000000997</Template>
  <TotalTime>533</TotalTime>
  <Words>1137</Words>
  <Application>Microsoft Office PowerPoint</Application>
  <PresentationFormat>A4 210 x 297 mm</PresentationFormat>
  <Paragraphs>284</Paragraphs>
  <Slides>16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9</vt:i4>
      </vt:variant>
      <vt:variant>
        <vt:lpstr>スライド タイトル</vt:lpstr>
      </vt:variant>
      <vt:variant>
        <vt:i4>16</vt:i4>
      </vt:variant>
    </vt:vector>
  </HeadingPairs>
  <TitlesOfParts>
    <vt:vector size="36" baseType="lpstr">
      <vt:lpstr>Arial 本文</vt:lpstr>
      <vt:lpstr>HGP創英角ｺﾞｼｯｸUB</vt:lpstr>
      <vt:lpstr>HG丸ｺﾞｼｯｸM-PRO</vt:lpstr>
      <vt:lpstr>HG創英角ｺﾞｼｯｸUB</vt:lpstr>
      <vt:lpstr>Meiryo UI</vt:lpstr>
      <vt:lpstr>ＭＳ Ｐゴシック</vt:lpstr>
      <vt:lpstr>ＭＳ Ｐ明朝</vt:lpstr>
      <vt:lpstr>メイリオ</vt:lpstr>
      <vt:lpstr>Arial</vt:lpstr>
      <vt:lpstr>Arial Black</vt:lpstr>
      <vt:lpstr>Wingdings</vt:lpstr>
      <vt:lpstr>1_デザインの設定</vt:lpstr>
      <vt:lpstr>デザインの設定</vt:lpstr>
      <vt:lpstr>2_デザインの設定</vt:lpstr>
      <vt:lpstr>12_標準デザイン</vt:lpstr>
      <vt:lpstr>3_デザインの設定</vt:lpstr>
      <vt:lpstr>19_標準デザイン</vt:lpstr>
      <vt:lpstr>4_標準デザイン</vt:lpstr>
      <vt:lpstr>テーマ1</vt:lpstr>
      <vt:lpstr>1_標準デザイン</vt:lpstr>
      <vt:lpstr>Description of Japan RDE methodology</vt:lpstr>
      <vt:lpstr>PowerPoint プレゼンテーション</vt:lpstr>
      <vt:lpstr>Outline of RDE in Japan</vt:lpstr>
      <vt:lpstr>Concept of Japan’s RDE method</vt:lpstr>
      <vt:lpstr>WLTP phases</vt:lpstr>
      <vt:lpstr>Traffic Conditions</vt:lpstr>
      <vt:lpstr>Weather Conditions</vt:lpstr>
      <vt:lpstr>PowerPoint プレゼンテーション</vt:lpstr>
      <vt:lpstr>Structure of J-RDE method</vt:lpstr>
      <vt:lpstr>PowerPoint プレゼンテーション</vt:lpstr>
      <vt:lpstr>Different respects between J – E WLTP phases</vt:lpstr>
      <vt:lpstr>PowerPoint プレゼンテーション</vt:lpstr>
      <vt:lpstr>PowerPoint プレゼンテーション</vt:lpstr>
      <vt:lpstr>PowerPoint プレゼンテーション</vt:lpstr>
      <vt:lpstr> 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国交省高井</dc:creator>
  <cp:lastModifiedBy>なし</cp:lastModifiedBy>
  <cp:revision>1377</cp:revision>
  <cp:lastPrinted>2018-09-04T12:50:57Z</cp:lastPrinted>
  <dcterms:created xsi:type="dcterms:W3CDTF">1601-01-01T00:00:00Z</dcterms:created>
  <dcterms:modified xsi:type="dcterms:W3CDTF">2018-09-14T00:22:12Z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