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69" r:id="rId3"/>
    <p:sldId id="257" r:id="rId4"/>
    <p:sldId id="281" r:id="rId5"/>
    <p:sldId id="27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 autoAdjust="0"/>
    <p:restoredTop sz="94660"/>
  </p:normalViewPr>
  <p:slideViewPr>
    <p:cSldViewPr snapToGrid="0">
      <p:cViewPr varScale="1">
        <p:scale>
          <a:sx n="72" d="100"/>
          <a:sy n="72" d="100"/>
        </p:scale>
        <p:origin x="37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F274BC-8203-429C-BE51-C75406BC517D}" type="datetimeFigureOut">
              <a:rPr lang="en-GB" smtClean="0"/>
              <a:t>05/09/2018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E702DC-0B44-46C0-805A-5ED4F30B50F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259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E702DC-0B44-46C0-805A-5ED4F30B50FE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6240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subtitle</a:t>
            </a:r>
            <a:r>
              <a:rPr lang="de-DE" dirty="0" smtClean="0"/>
              <a:t> style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30 Aug.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6BFE-03C5-4368-A90C-7A08E2670BC6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6701246" y="90766"/>
            <a:ext cx="232382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IWG-DPPS/2/05-Rev.1</a:t>
            </a:r>
            <a:endParaRPr lang="de-DE" b="1" dirty="0" smtClean="0"/>
          </a:p>
        </p:txBody>
      </p:sp>
      <p:pic>
        <p:nvPicPr>
          <p:cNvPr id="8" name="Picture 8" descr="nouveau logo OICA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42" y="74140"/>
            <a:ext cx="1725054" cy="86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1394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30 Aug.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6BFE-03C5-4368-A90C-7A08E2670BC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334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30 Aug. 2018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A6BFE-03C5-4368-A90C-7A08E2670BC6}" type="slidenum">
              <a:rPr lang="de-DE" smtClean="0"/>
              <a:t>‹Nr.›</a:t>
            </a:fld>
            <a:endParaRPr lang="de-DE" dirty="0"/>
          </a:p>
        </p:txBody>
      </p:sp>
      <p:pic>
        <p:nvPicPr>
          <p:cNvPr id="9" name="Picture 8" descr="nouveau logo OICA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20" y="72058"/>
            <a:ext cx="11525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7502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043" y="1038724"/>
            <a:ext cx="8061385" cy="1470025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Informal Working Group</a:t>
            </a:r>
            <a:br>
              <a:rPr lang="en-US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on Deployable Pedestrian Protection Systems</a:t>
            </a:r>
            <a:br>
              <a:rPr lang="en-US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(IWG-DPPS)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043" y="2725323"/>
            <a:ext cx="7975601" cy="2950614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OICA Proposal:</a:t>
            </a:r>
            <a:b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Decision on Deployed Testing of DPPS</a:t>
            </a:r>
          </a:p>
          <a:p>
            <a:pPr>
              <a:spcBef>
                <a:spcPts val="1200"/>
              </a:spcBef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(Task 30 of the IWG Task 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List)</a:t>
            </a:r>
          </a:p>
          <a:p>
            <a:pPr>
              <a:spcBef>
                <a:spcPts val="0"/>
              </a:spcBef>
            </a:pPr>
            <a:endPara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endPara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30 August 2018</a:t>
            </a:r>
          </a:p>
        </p:txBody>
      </p:sp>
    </p:spTree>
    <p:extLst>
      <p:ext uri="{BB962C8B-B14F-4D97-AF65-F5344CB8AC3E}">
        <p14:creationId xmlns:p14="http://schemas.microsoft.com/office/powerpoint/2010/main" val="158240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b="1" u="sng" dirty="0" smtClean="0">
                <a:latin typeface="Arial" pitchFamily="34" charset="0"/>
                <a:cs typeface="Arial" pitchFamily="34" charset="0"/>
              </a:rPr>
              <a:t>Content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altLang="de-DE" sz="2600" dirty="0" smtClean="0"/>
              <a:t>Motivation of Proposal</a:t>
            </a:r>
          </a:p>
          <a:p>
            <a:pPr marL="457200" lvl="1" indent="0">
              <a:buNone/>
            </a:pPr>
            <a:endParaRPr lang="en-US" altLang="de-DE" sz="2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de-DE" sz="2600" dirty="0" smtClean="0"/>
              <a:t>Flowchart Proposal</a:t>
            </a:r>
          </a:p>
          <a:p>
            <a:pPr marL="457200" lvl="1" indent="0">
              <a:buNone/>
            </a:pPr>
            <a:endParaRPr lang="en-US" altLang="de-DE" sz="2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de-DE" sz="2600" dirty="0" smtClean="0"/>
              <a:t>Summary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09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30 Aug. 2018</a:t>
            </a:r>
            <a:endParaRPr lang="de-DE" dirty="0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466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863" y="0"/>
            <a:ext cx="8352274" cy="1143000"/>
          </a:xfrm>
        </p:spPr>
        <p:txBody>
          <a:bodyPr>
            <a:normAutofit/>
          </a:bodyPr>
          <a:lstStyle/>
          <a:p>
            <a:r>
              <a:rPr lang="de-DE" sz="2800" b="1" u="sng" dirty="0" smtClean="0">
                <a:latin typeface="Arial" pitchFamily="34" charset="0"/>
                <a:cs typeface="Arial" pitchFamily="34" charset="0"/>
              </a:rPr>
              <a:t>Motivation </a:t>
            </a:r>
            <a:r>
              <a:rPr lang="de-DE" sz="2800" b="1" u="sng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de-DE" sz="28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b="1" u="sng" dirty="0" err="1" smtClean="0">
                <a:latin typeface="Arial" pitchFamily="34" charset="0"/>
                <a:cs typeface="Arial" pitchFamily="34" charset="0"/>
              </a:rPr>
              <a:t>Proposal</a:t>
            </a:r>
            <a:endParaRPr lang="de-DE" sz="28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feld 2"/>
          <p:cNvSpPr txBox="1"/>
          <p:nvPr/>
        </p:nvSpPr>
        <p:spPr>
          <a:xfrm>
            <a:off x="467544" y="980728"/>
            <a:ext cx="849189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1st IWG-DPPS meeting in April 2018, it was discussed how to handle vehicles with deployable devices if in the pre-face of the very approval tests some of the pre-requisites are not met</a:t>
            </a: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pre-requisites are under discussion and cover for example:</a:t>
            </a:r>
          </a:p>
          <a:p>
            <a:pPr marL="800100" lvl="1" indent="-342900">
              <a:buFont typeface="Calibri" panose="020F0502020204030204" pitchFamily="34" charset="0"/>
              <a:buChar char="‐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Generals system information requirements</a:t>
            </a:r>
          </a:p>
          <a:p>
            <a:pPr marL="800100" lvl="1" indent="-342900">
              <a:buFont typeface="Calibri" panose="020F0502020204030204" pitchFamily="34" charset="0"/>
              <a:buChar char="‐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Head Impact Time</a:t>
            </a:r>
          </a:p>
          <a:p>
            <a:pPr marL="800100" lvl="1" indent="-342900">
              <a:buFont typeface="Calibri" panose="020F0502020204030204" pitchFamily="34" charset="0"/>
              <a:buChar char="‐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Protection at speed below the deployment threshold</a:t>
            </a:r>
          </a:p>
          <a:p>
            <a:pPr lvl="1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case the pre-requisites are not met, a fallback solution was asked for by the expert of Korea</a:t>
            </a: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As pass or fail of type approval/self-certification are based on head performance requirements, the suggestion was to test the DPPS in the non-deployed position if the pre-requisites are not met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09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30 Aug. 2018</a:t>
            </a:r>
            <a:endParaRPr lang="de-DE" dirty="0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689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863" y="0"/>
            <a:ext cx="8352274" cy="1143000"/>
          </a:xfrm>
        </p:spPr>
        <p:txBody>
          <a:bodyPr>
            <a:normAutofit/>
          </a:bodyPr>
          <a:lstStyle/>
          <a:p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Flowchart</a:t>
            </a:r>
            <a:endParaRPr lang="en-US" sz="28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Abgerundetes Rechteck 41"/>
          <p:cNvSpPr/>
          <p:nvPr/>
        </p:nvSpPr>
        <p:spPr>
          <a:xfrm>
            <a:off x="4003909" y="961648"/>
            <a:ext cx="1136183" cy="511638"/>
          </a:xfrm>
          <a:prstGeom prst="round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Manufacturers’ Information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3697827" y="1644853"/>
            <a:ext cx="1748347" cy="716812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Determination </a:t>
            </a:r>
            <a:r>
              <a:rPr lang="en-US" sz="1100" dirty="0" smtClean="0">
                <a:solidFill>
                  <a:schemeClr val="tx1"/>
                </a:solidFill>
              </a:rPr>
              <a:t>of</a:t>
            </a:r>
            <a:br>
              <a:rPr lang="en-US" sz="1100" dirty="0" smtClean="0">
                <a:solidFill>
                  <a:schemeClr val="tx1"/>
                </a:solidFill>
              </a:rPr>
            </a:br>
            <a:r>
              <a:rPr lang="en-US" sz="1100" dirty="0" smtClean="0">
                <a:solidFill>
                  <a:schemeClr val="tx1"/>
                </a:solidFill>
              </a:rPr>
              <a:t>all prerequisites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5" name="Raute 44"/>
          <p:cNvSpPr/>
          <p:nvPr/>
        </p:nvSpPr>
        <p:spPr>
          <a:xfrm>
            <a:off x="3397542" y="2691950"/>
            <a:ext cx="2348918" cy="936000"/>
          </a:xfrm>
          <a:prstGeom prst="diamond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Are the pre-requisites met?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1032391" y="5595917"/>
            <a:ext cx="2120400" cy="853787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u="sng" dirty="0" smtClean="0">
                <a:solidFill>
                  <a:schemeClr val="tx1"/>
                </a:solidFill>
              </a:rPr>
              <a:t>Certification</a:t>
            </a:r>
          </a:p>
          <a:p>
            <a:pPr algn="ctr"/>
            <a:r>
              <a:rPr lang="en-US" sz="1100" u="sng" dirty="0" smtClean="0">
                <a:solidFill>
                  <a:schemeClr val="tx1"/>
                </a:solidFill>
              </a:rPr>
              <a:t>of the</a:t>
            </a:r>
          </a:p>
          <a:p>
            <a:pPr algn="ctr"/>
            <a:r>
              <a:rPr lang="en-US" sz="1100" u="sng" dirty="0" smtClean="0">
                <a:solidFill>
                  <a:schemeClr val="tx1"/>
                </a:solidFill>
              </a:rPr>
              <a:t>System/Vehicle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52" name="Gerade Verbindung mit Pfeil 51"/>
          <p:cNvCxnSpPr>
            <a:stCxn id="42" idx="2"/>
            <a:endCxn id="5" idx="0"/>
          </p:cNvCxnSpPr>
          <p:nvPr/>
        </p:nvCxnSpPr>
        <p:spPr>
          <a:xfrm>
            <a:off x="4572001" y="1473286"/>
            <a:ext cx="0" cy="171567"/>
          </a:xfrm>
          <a:prstGeom prst="straightConnector1">
            <a:avLst/>
          </a:prstGeom>
          <a:noFill/>
          <a:ln w="158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1" name="Gewinkelte Verbindung 70"/>
          <p:cNvCxnSpPr>
            <a:stCxn id="45" idx="3"/>
            <a:endCxn id="65" idx="0"/>
          </p:cNvCxnSpPr>
          <p:nvPr/>
        </p:nvCxnSpPr>
        <p:spPr>
          <a:xfrm>
            <a:off x="5746460" y="3159950"/>
            <a:ext cx="1304725" cy="512670"/>
          </a:xfrm>
          <a:prstGeom prst="bentConnector2">
            <a:avLst/>
          </a:prstGeom>
          <a:noFill/>
          <a:ln w="158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4" name="Gerade Verbindung mit Pfeil 73"/>
          <p:cNvCxnSpPr>
            <a:stCxn id="5" idx="2"/>
            <a:endCxn id="45" idx="0"/>
          </p:cNvCxnSpPr>
          <p:nvPr/>
        </p:nvCxnSpPr>
        <p:spPr>
          <a:xfrm>
            <a:off x="4572001" y="2361665"/>
            <a:ext cx="0" cy="330285"/>
          </a:xfrm>
          <a:prstGeom prst="straightConnector1">
            <a:avLst/>
          </a:prstGeom>
          <a:noFill/>
          <a:ln w="158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49" name="Gruppieren 48"/>
          <p:cNvGrpSpPr/>
          <p:nvPr/>
        </p:nvGrpSpPr>
        <p:grpSpPr>
          <a:xfrm>
            <a:off x="3160024" y="2916000"/>
            <a:ext cx="2818547" cy="261610"/>
            <a:chOff x="3160024" y="2916000"/>
            <a:chExt cx="2818547" cy="261610"/>
          </a:xfrm>
        </p:grpSpPr>
        <p:sp>
          <p:nvSpPr>
            <p:cNvPr id="7" name="Textfeld 6"/>
            <p:cNvSpPr txBox="1"/>
            <p:nvPr/>
          </p:nvSpPr>
          <p:spPr>
            <a:xfrm>
              <a:off x="5646428" y="2916000"/>
              <a:ext cx="3321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/>
                <a:t>no</a:t>
              </a:r>
              <a:endParaRPr lang="en-US" sz="1100" dirty="0"/>
            </a:p>
          </p:txBody>
        </p:sp>
        <p:sp>
          <p:nvSpPr>
            <p:cNvPr id="51" name="Textfeld 50"/>
            <p:cNvSpPr txBox="1"/>
            <p:nvPr/>
          </p:nvSpPr>
          <p:spPr>
            <a:xfrm>
              <a:off x="3160024" y="2916000"/>
              <a:ext cx="37382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/>
                <a:t>yes</a:t>
              </a:r>
              <a:endParaRPr lang="en-US" sz="1100" dirty="0"/>
            </a:p>
          </p:txBody>
        </p:sp>
      </p:grpSp>
      <p:cxnSp>
        <p:nvCxnSpPr>
          <p:cNvPr id="68" name="Gewinkelte Verbindung 67"/>
          <p:cNvCxnSpPr>
            <a:stCxn id="45" idx="1"/>
            <a:endCxn id="47" idx="0"/>
          </p:cNvCxnSpPr>
          <p:nvPr/>
        </p:nvCxnSpPr>
        <p:spPr>
          <a:xfrm rot="10800000" flipV="1">
            <a:off x="2092816" y="3159950"/>
            <a:ext cx="1304726" cy="512670"/>
          </a:xfrm>
          <a:prstGeom prst="bentConnector2">
            <a:avLst/>
          </a:prstGeom>
          <a:noFill/>
          <a:ln w="158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7" name="Gruppieren 16"/>
          <p:cNvGrpSpPr/>
          <p:nvPr/>
        </p:nvGrpSpPr>
        <p:grpSpPr>
          <a:xfrm>
            <a:off x="1032840" y="3672620"/>
            <a:ext cx="7078320" cy="853787"/>
            <a:chOff x="1156049" y="4044098"/>
            <a:chExt cx="7078320" cy="853787"/>
          </a:xfrm>
        </p:grpSpPr>
        <p:sp>
          <p:nvSpPr>
            <p:cNvPr id="47" name="Rechteck 46"/>
            <p:cNvSpPr/>
            <p:nvPr/>
          </p:nvSpPr>
          <p:spPr>
            <a:xfrm>
              <a:off x="1156049" y="4044098"/>
              <a:ext cx="2119951" cy="853787"/>
            </a:xfrm>
            <a:prstGeom prst="rect">
              <a:avLst/>
            </a:prstGeom>
            <a:no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Testing of the System</a:t>
              </a:r>
            </a:p>
            <a:p>
              <a:pPr algn="ctr"/>
              <a:r>
                <a:rPr lang="en-US" sz="1100" u="sng" dirty="0" smtClean="0">
                  <a:solidFill>
                    <a:schemeClr val="tx1"/>
                  </a:solidFill>
                </a:rPr>
                <a:t>with deployment</a:t>
              </a: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of the DPPS in static or dynamic state as appropriate per WAD/HIT</a:t>
              </a:r>
            </a:p>
          </p:txBody>
        </p:sp>
        <p:sp>
          <p:nvSpPr>
            <p:cNvPr id="65" name="Rechteck 64"/>
            <p:cNvSpPr/>
            <p:nvPr/>
          </p:nvSpPr>
          <p:spPr>
            <a:xfrm>
              <a:off x="6114418" y="4044098"/>
              <a:ext cx="2119951" cy="853787"/>
            </a:xfrm>
            <a:prstGeom prst="rect">
              <a:avLst/>
            </a:prstGeom>
            <a:no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Testing of the System</a:t>
              </a:r>
            </a:p>
            <a:p>
              <a:pPr algn="ctr"/>
              <a:r>
                <a:rPr lang="en-US" sz="1100" u="sng" dirty="0" smtClean="0">
                  <a:solidFill>
                    <a:schemeClr val="tx1"/>
                  </a:solidFill>
                </a:rPr>
                <a:t>without deployment</a:t>
              </a: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of the DPPS </a:t>
              </a:r>
            </a:p>
          </p:txBody>
        </p:sp>
      </p:grpSp>
      <p:sp>
        <p:nvSpPr>
          <p:cNvPr id="66" name="Raute 65"/>
          <p:cNvSpPr/>
          <p:nvPr/>
        </p:nvSpPr>
        <p:spPr>
          <a:xfrm>
            <a:off x="3397541" y="4619665"/>
            <a:ext cx="2348918" cy="936000"/>
          </a:xfrm>
          <a:prstGeom prst="diamond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Head performance criteria met?</a:t>
            </a:r>
            <a:br>
              <a:rPr lang="en-US" sz="1100" dirty="0" smtClean="0">
                <a:solidFill>
                  <a:schemeClr val="tx1"/>
                </a:solidFill>
              </a:rPr>
            </a:br>
            <a:r>
              <a:rPr lang="en-US" sz="1100" dirty="0" smtClean="0">
                <a:solidFill>
                  <a:schemeClr val="tx1"/>
                </a:solidFill>
              </a:rPr>
              <a:t>(HIC 1/3&amp;2/3 zone)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69" name="Gewinkelte Verbindung 68"/>
          <p:cNvCxnSpPr>
            <a:stCxn id="47" idx="3"/>
            <a:endCxn id="66" idx="0"/>
          </p:cNvCxnSpPr>
          <p:nvPr/>
        </p:nvCxnSpPr>
        <p:spPr>
          <a:xfrm>
            <a:off x="3152791" y="4099514"/>
            <a:ext cx="1419209" cy="520151"/>
          </a:xfrm>
          <a:prstGeom prst="bentConnector2">
            <a:avLst/>
          </a:prstGeom>
          <a:noFill/>
          <a:ln w="158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0" name="Gewinkelte Verbindung 69"/>
          <p:cNvCxnSpPr>
            <a:stCxn id="65" idx="1"/>
            <a:endCxn id="66" idx="0"/>
          </p:cNvCxnSpPr>
          <p:nvPr/>
        </p:nvCxnSpPr>
        <p:spPr>
          <a:xfrm rot="10800000" flipV="1">
            <a:off x="4572001" y="4099513"/>
            <a:ext cx="1419209" cy="520151"/>
          </a:xfrm>
          <a:prstGeom prst="bentConnector2">
            <a:avLst/>
          </a:prstGeom>
          <a:noFill/>
          <a:ln w="158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3" name="Rechteck 72"/>
          <p:cNvSpPr/>
          <p:nvPr/>
        </p:nvSpPr>
        <p:spPr>
          <a:xfrm>
            <a:off x="5991209" y="5595916"/>
            <a:ext cx="2120400" cy="853787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u="sng" dirty="0" smtClean="0">
                <a:solidFill>
                  <a:schemeClr val="tx1"/>
                </a:solidFill>
              </a:rPr>
              <a:t>No certification</a:t>
            </a:r>
          </a:p>
          <a:p>
            <a:pPr algn="ctr"/>
            <a:r>
              <a:rPr lang="en-US" sz="1100" u="sng" dirty="0" smtClean="0">
                <a:solidFill>
                  <a:schemeClr val="tx1"/>
                </a:solidFill>
              </a:rPr>
              <a:t>of the</a:t>
            </a:r>
          </a:p>
          <a:p>
            <a:pPr algn="ctr"/>
            <a:r>
              <a:rPr lang="en-US" sz="1100" u="sng" dirty="0" smtClean="0">
                <a:solidFill>
                  <a:schemeClr val="tx1"/>
                </a:solidFill>
              </a:rPr>
              <a:t>System/Vehicle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76" name="Gewinkelte Verbindung 75"/>
          <p:cNvCxnSpPr>
            <a:stCxn id="66" idx="1"/>
            <a:endCxn id="48" idx="0"/>
          </p:cNvCxnSpPr>
          <p:nvPr/>
        </p:nvCxnSpPr>
        <p:spPr>
          <a:xfrm rot="10800000" flipV="1">
            <a:off x="2092591" y="5087665"/>
            <a:ext cx="1304950" cy="508252"/>
          </a:xfrm>
          <a:prstGeom prst="bentConnector2">
            <a:avLst/>
          </a:prstGeom>
          <a:noFill/>
          <a:ln w="158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Gewinkelte Verbindung 77"/>
          <p:cNvCxnSpPr>
            <a:stCxn id="66" idx="3"/>
            <a:endCxn id="73" idx="0"/>
          </p:cNvCxnSpPr>
          <p:nvPr/>
        </p:nvCxnSpPr>
        <p:spPr>
          <a:xfrm>
            <a:off x="5746459" y="5087665"/>
            <a:ext cx="1304950" cy="508251"/>
          </a:xfrm>
          <a:prstGeom prst="bentConnector2">
            <a:avLst/>
          </a:prstGeom>
          <a:noFill/>
          <a:ln w="158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81" name="Gruppieren 80"/>
          <p:cNvGrpSpPr/>
          <p:nvPr/>
        </p:nvGrpSpPr>
        <p:grpSpPr>
          <a:xfrm>
            <a:off x="3172662" y="4850403"/>
            <a:ext cx="2818547" cy="261610"/>
            <a:chOff x="3160024" y="2916000"/>
            <a:chExt cx="2818547" cy="261610"/>
          </a:xfrm>
        </p:grpSpPr>
        <p:sp>
          <p:nvSpPr>
            <p:cNvPr id="82" name="Textfeld 81"/>
            <p:cNvSpPr txBox="1"/>
            <p:nvPr/>
          </p:nvSpPr>
          <p:spPr>
            <a:xfrm>
              <a:off x="5646428" y="2916000"/>
              <a:ext cx="3321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/>
                <a:t>no</a:t>
              </a:r>
              <a:endParaRPr lang="en-US" sz="1100" dirty="0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3160024" y="2916000"/>
              <a:ext cx="37382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/>
                <a:t>yes</a:t>
              </a:r>
              <a:endParaRPr lang="en-US" sz="1100" dirty="0"/>
            </a:p>
          </p:txBody>
        </p:sp>
      </p:grpSp>
      <p:sp>
        <p:nvSpPr>
          <p:cNvPr id="27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09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30 Aug. 2018</a:t>
            </a:r>
            <a:endParaRPr lang="de-DE" dirty="0"/>
          </a:p>
        </p:txBody>
      </p:sp>
      <p:sp>
        <p:nvSpPr>
          <p:cNvPr id="28" name="Slide Number Placeholder 5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922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28450" y="0"/>
            <a:ext cx="8229600" cy="1143000"/>
          </a:xfrm>
        </p:spPr>
        <p:txBody>
          <a:bodyPr>
            <a:normAutofit/>
          </a:bodyPr>
          <a:lstStyle/>
          <a:p>
            <a:r>
              <a:rPr lang="de-DE" sz="2800" b="1" u="sng" dirty="0" smtClean="0">
                <a:latin typeface="Arial" pitchFamily="34" charset="0"/>
                <a:cs typeface="Arial" pitchFamily="34" charset="0"/>
              </a:rPr>
              <a:t>Summary</a:t>
            </a:r>
            <a:endParaRPr lang="de-DE" sz="28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feld 2"/>
          <p:cNvSpPr txBox="1"/>
          <p:nvPr/>
        </p:nvSpPr>
        <p:spPr>
          <a:xfrm>
            <a:off x="467544" y="980728"/>
            <a:ext cx="8491898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case the pre-requisites are not met, a fallback solution was asked for by the expert of Korea</a:t>
            </a: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decision tree was created to allow for simple and comparable decision processes globally</a:t>
            </a: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implementation details need to be finalized within the IWG-DPPS.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09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30 Aug. 2018</a:t>
            </a:r>
            <a:endParaRPr lang="de-DE" dirty="0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26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247</Words>
  <Application>Microsoft Office PowerPoint</Application>
  <PresentationFormat>Bildschirmpräsentation (4:3)</PresentationFormat>
  <Paragraphs>64</Paragraphs>
  <Slides>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Office Theme</vt:lpstr>
      <vt:lpstr>Informal Working Group on Deployable Pedestrian Protection Systems (IWG-DPPS)</vt:lpstr>
      <vt:lpstr>Content</vt:lpstr>
      <vt:lpstr>Motivation of Proposal</vt:lpstr>
      <vt:lpstr>Flowchart</vt:lpstr>
      <vt:lpstr>Summary</vt:lpstr>
    </vt:vector>
  </TitlesOfParts>
  <Company>Jaguar Land Rover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Dynamic Static Testing</dc:title>
  <dc:creator>benjamin.buenger@opel.com</dc:creator>
  <cp:lastModifiedBy>Thomas Kinsky</cp:lastModifiedBy>
  <cp:revision>193</cp:revision>
  <dcterms:created xsi:type="dcterms:W3CDTF">2015-01-29T07:56:30Z</dcterms:created>
  <dcterms:modified xsi:type="dcterms:W3CDTF">2018-09-05T10:44:58Z</dcterms:modified>
</cp:coreProperties>
</file>