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6" r:id="rId3"/>
    <p:sldId id="264" r:id="rId4"/>
    <p:sldId id="258" r:id="rId5"/>
    <p:sldId id="265" r:id="rId6"/>
    <p:sldId id="263" r:id="rId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BA2F3-816C-422E-AB10-D40E669913C1}" type="datetimeFigureOut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F80DE-0B01-47A8-8232-149516FE87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36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F80DE-0B01-47A8-8232-149516FE870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040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F80DE-0B01-47A8-8232-149516FE870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52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26CC-340D-4E88-AF0D-D44172EE59E2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403A0-F693-4FB3-8D2C-79A24FC35E10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D262D-1520-4F3F-8F1D-AA9CE75EEAE5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C80-50CF-4CA5-A8B5-343A94E00013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73BE-4168-46A9-89A5-2B1B7A34F969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CA6E-7198-4F86-8A46-38A93777F7D3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A10B-8864-42C4-8B6F-8C1A6CB42C9F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A6C3-A979-4E0A-92DD-4DC0E9DF7757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ADDCF-945F-40E0-833D-90B57CA7FC77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96E60-F9F8-4AD7-B364-72168125CDAA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7F51-A14D-4DCB-BC17-11AF5AA4B43B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D7FAE-659B-4013-8E1B-3B35C387CB99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496" y="1268760"/>
            <a:ext cx="90730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/>
              <a:t>Research of Austrian Domestic Law                                         about Reverse Warning issues</a:t>
            </a:r>
          </a:p>
          <a:p>
            <a:pPr algn="ctr"/>
            <a:endParaRPr lang="en-US" altLang="ja-JP" sz="3200" dirty="0"/>
          </a:p>
          <a:p>
            <a:pPr algn="ctr"/>
            <a:endParaRPr lang="en-US" altLang="ja-JP" sz="3200" dirty="0"/>
          </a:p>
          <a:p>
            <a:pPr algn="ctr"/>
            <a:endParaRPr lang="en-US" altLang="ja-JP" sz="3200" dirty="0"/>
          </a:p>
          <a:p>
            <a:pPr algn="ctr"/>
            <a:endParaRPr lang="en-US" altLang="ja-JP" sz="3200" dirty="0"/>
          </a:p>
          <a:p>
            <a:pPr algn="ctr"/>
            <a:endParaRPr lang="en-US" altLang="ja-JP" sz="3200" dirty="0"/>
          </a:p>
          <a:p>
            <a:pPr algn="ctr"/>
            <a:r>
              <a:rPr lang="en-US" altLang="ja-JP" sz="3200" dirty="0"/>
              <a:t>Chair</a:t>
            </a:r>
            <a:r>
              <a:rPr lang="ja-JP" altLang="en-US" sz="3200" dirty="0"/>
              <a:t> </a:t>
            </a:r>
            <a:r>
              <a:rPr lang="en-US" altLang="ja-JP" sz="3200" dirty="0"/>
              <a:t>of</a:t>
            </a:r>
            <a:r>
              <a:rPr lang="ja-JP" altLang="en-US" sz="3200" dirty="0"/>
              <a:t> </a:t>
            </a:r>
            <a:r>
              <a:rPr lang="en-US" altLang="ja-JP" sz="3200" dirty="0"/>
              <a:t>Task Force on Reverse Warning issues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71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74729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00B0F0"/>
                </a:solidFill>
              </a:rPr>
              <a:t>The aim of visiting Austria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1520" y="692696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There is a domestic law about reverse warning sound in Austria. </a:t>
            </a:r>
          </a:p>
          <a:p>
            <a:r>
              <a:rPr lang="en-US" altLang="ja-JP" sz="2400" dirty="0"/>
              <a:t>It seems that the law is considered environment (low complaints) and safety. Our task force think that Austrian law is very useful for us to establish a new UN regulation on the sound of the</a:t>
            </a:r>
            <a:r>
              <a:rPr lang="ja-JP" altLang="en-US" sz="2400" dirty="0"/>
              <a:t> </a:t>
            </a:r>
            <a:r>
              <a:rPr lang="en-US" altLang="ja-JP" sz="2400" dirty="0"/>
              <a:t>reverse warning device. Therefore, we’d like to know the outline of Austrian domestic law through a face-to-face meeting.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1344" y="3506231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Brief history of </a:t>
            </a:r>
            <a:r>
              <a:rPr kumimoji="1" lang="en-US" altLang="ja-JP" sz="2800" dirty="0">
                <a:solidFill>
                  <a:srgbClr val="00B0F0"/>
                </a:solidFill>
              </a:rPr>
              <a:t> Austrian domestic Law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3895888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Austrian domestic law was established in 1967</a:t>
            </a:r>
            <a:r>
              <a:rPr lang="ja-JP" altLang="en-US" sz="2400" dirty="0"/>
              <a:t> </a:t>
            </a:r>
            <a:r>
              <a:rPr lang="en-US" altLang="ja-JP" sz="2400" dirty="0"/>
              <a:t>as</a:t>
            </a:r>
            <a:r>
              <a:rPr lang="ja-JP" altLang="en-US" sz="2400" dirty="0"/>
              <a:t> </a:t>
            </a:r>
            <a:r>
              <a:rPr lang="en-US" altLang="ja-JP" sz="2400" dirty="0"/>
              <a:t>a</a:t>
            </a:r>
            <a:r>
              <a:rPr lang="ja-JP" altLang="en-US" sz="2400" dirty="0"/>
              <a:t> </a:t>
            </a:r>
            <a:r>
              <a:rPr lang="en-US" altLang="ja-JP" sz="2400" dirty="0"/>
              <a:t>countermeasure of pedestrian’s safety.</a:t>
            </a:r>
          </a:p>
          <a:p>
            <a:r>
              <a:rPr lang="en-US" altLang="ja-JP" sz="2400" dirty="0"/>
              <a:t>Low sound mode was supplement in 2001 as a countermeasure of complains.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192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74729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00B0F0"/>
                </a:solidFill>
              </a:rPr>
              <a:t>Question to Austria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1540" y="896016"/>
            <a:ext cx="871246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- </a:t>
            </a:r>
            <a:r>
              <a:rPr kumimoji="1" lang="en-US" altLang="ja-JP" sz="2000" dirty="0"/>
              <a:t>Which ministry is responsible for the law? </a:t>
            </a:r>
          </a:p>
          <a:p>
            <a:r>
              <a:rPr lang="en-US" altLang="ja-JP" sz="2000" dirty="0"/>
              <a:t>       Ministry for</a:t>
            </a:r>
            <a:r>
              <a:rPr kumimoji="1" lang="en-US" altLang="ja-JP" sz="2000" dirty="0"/>
              <a:t> transportation / Police / etc.</a:t>
            </a:r>
            <a:r>
              <a:rPr lang="ja-JP" altLang="en-US" sz="2000" dirty="0"/>
              <a:t>  </a:t>
            </a:r>
            <a:r>
              <a:rPr kumimoji="1" lang="en-US" altLang="ja-JP" sz="2000" dirty="0">
                <a:solidFill>
                  <a:srgbClr val="00CC66"/>
                </a:solidFill>
              </a:rPr>
              <a:t>- Ministry for transportation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/>
              <a:t>How do you confirm reverse warning alarms are in compliance with the law?                                                         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- Only check at first inspection test</a:t>
            </a:r>
          </a:p>
          <a:p>
            <a:r>
              <a:rPr lang="en-US" altLang="ja-JP" sz="2000" dirty="0"/>
              <a:t>- If you violate the law, who is responsible? </a:t>
            </a:r>
          </a:p>
          <a:p>
            <a:r>
              <a:rPr lang="en-US" altLang="ja-JP" sz="2000" dirty="0"/>
              <a:t>       Car  manufacturer / Warning device manufacturer / Vehicle user / etc.</a:t>
            </a:r>
            <a:endParaRPr kumimoji="1" lang="en-US" altLang="ja-JP" sz="2000" dirty="0"/>
          </a:p>
          <a:p>
            <a:r>
              <a:rPr lang="en-US" altLang="ja-JP" sz="2000" dirty="0">
                <a:solidFill>
                  <a:srgbClr val="00CC66"/>
                </a:solidFill>
              </a:rPr>
              <a:t>       - Vehicle owner</a:t>
            </a:r>
          </a:p>
          <a:p>
            <a:endParaRPr lang="en-US" altLang="ja-JP" sz="2000" dirty="0"/>
          </a:p>
          <a:p>
            <a:r>
              <a:rPr kumimoji="1" lang="en-US" altLang="ja-JP" sz="2000" dirty="0"/>
              <a:t>Task force</a:t>
            </a:r>
            <a:r>
              <a:rPr lang="ja-JP" altLang="en-US" sz="2000" dirty="0"/>
              <a:t> </a:t>
            </a:r>
            <a:r>
              <a:rPr lang="en-US" altLang="ja-JP" sz="2000" dirty="0"/>
              <a:t>on reverse warning sound has been discussing the following points.</a:t>
            </a:r>
            <a:endParaRPr kumimoji="1" lang="en-US" altLang="ja-JP" sz="2000" dirty="0"/>
          </a:p>
          <a:p>
            <a:r>
              <a:rPr lang="ja-JP" altLang="en-US" sz="2000" dirty="0"/>
              <a:t>　　・</a:t>
            </a:r>
            <a:r>
              <a:rPr lang="en-US" altLang="ja-JP" sz="2000" dirty="0"/>
              <a:t>Sound pressure level </a:t>
            </a:r>
            <a:r>
              <a:rPr lang="en-US" altLang="ja-JP" sz="2000" dirty="0">
                <a:solidFill>
                  <a:srgbClr val="00CC66"/>
                </a:solidFill>
              </a:rPr>
              <a:t>@7.5m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  - Tonal sound : 68-78dB, Broad band sound : 64-78dB, Low mode : 52-58dB</a:t>
            </a:r>
          </a:p>
          <a:p>
            <a:r>
              <a:rPr lang="ja-JP" altLang="en-US" sz="2000" dirty="0"/>
              <a:t>　　・</a:t>
            </a:r>
            <a:r>
              <a:rPr lang="en-US" altLang="ja-JP" sz="2000" dirty="0"/>
              <a:t>How to switch between different sound level mode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  - With a push button or when driver moves shift position to “R” twice</a:t>
            </a:r>
          </a:p>
          <a:p>
            <a:r>
              <a:rPr kumimoji="1" lang="ja-JP" altLang="en-US" sz="2000" dirty="0"/>
              <a:t>　　・</a:t>
            </a:r>
            <a:r>
              <a:rPr kumimoji="1" lang="en-US" altLang="ja-JP" sz="2000" dirty="0"/>
              <a:t>Measurement method (Especially for low sound pressure level)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  - SPL is not measured</a:t>
            </a:r>
            <a:endParaRPr kumimoji="1" lang="en-US" altLang="ja-JP" sz="2000" dirty="0">
              <a:solidFill>
                <a:srgbClr val="00CC66"/>
              </a:solidFill>
            </a:endParaRPr>
          </a:p>
          <a:p>
            <a:r>
              <a:rPr lang="ja-JP" altLang="en-US" sz="2000" dirty="0"/>
              <a:t>　　・</a:t>
            </a:r>
            <a:r>
              <a:rPr lang="en-US" altLang="ja-JP" sz="2000" dirty="0"/>
              <a:t>How to deal with reverse warning sound device when the vehicle is equipped </a:t>
            </a:r>
          </a:p>
          <a:p>
            <a:r>
              <a:rPr lang="ja-JP" altLang="en-US" sz="2000" dirty="0"/>
              <a:t>　　　</a:t>
            </a:r>
            <a:r>
              <a:rPr lang="en-US" altLang="ja-JP" sz="2000" dirty="0"/>
              <a:t>with</a:t>
            </a:r>
            <a:r>
              <a:rPr lang="ja-JP" altLang="en-US" sz="2000" dirty="0"/>
              <a:t>　</a:t>
            </a:r>
            <a:r>
              <a:rPr lang="en-US" altLang="ja-JP" sz="2000" dirty="0"/>
              <a:t>other safety device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  - If vehicle equipped with other safety device, reverse warning sound 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    generator is not mandatory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DC22E1-2884-4043-9820-5115F7EBABB6}"/>
              </a:ext>
            </a:extLst>
          </p:cNvPr>
          <p:cNvSpPr txBox="1"/>
          <p:nvPr/>
        </p:nvSpPr>
        <p:spPr>
          <a:xfrm>
            <a:off x="4931786" y="476672"/>
            <a:ext cx="410471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CC66"/>
                </a:solidFill>
              </a:rPr>
              <a:t>Green words means answers from Austria</a:t>
            </a:r>
            <a:endParaRPr kumimoji="1" lang="ja-JP" altLang="en-US" dirty="0">
              <a:solidFill>
                <a:srgbClr val="00CC66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08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51520" y="75541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0070C0"/>
                </a:solidFill>
              </a:rPr>
              <a:t>At vehicle type approval test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1275396"/>
            <a:ext cx="8352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Are there duration test required like in UN-R28? </a:t>
            </a:r>
            <a:r>
              <a:rPr lang="en-US" altLang="ja-JP" sz="2000" dirty="0">
                <a:solidFill>
                  <a:srgbClr val="00CC66"/>
                </a:solidFill>
              </a:rPr>
              <a:t>- 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Are there any penalties given if a reverse warning device is fitted to M1 and N1 vehicle? </a:t>
            </a:r>
            <a:r>
              <a:rPr lang="en-US" altLang="ja-JP" sz="2000" dirty="0">
                <a:solidFill>
                  <a:srgbClr val="00CC66"/>
                </a:solidFill>
              </a:rPr>
              <a:t>- No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Are there any regulation about rear camera, sonar and flash light?  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- Refer to UN-R46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Are there any requirement about sound frequency?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- No 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 Intermittent is defined 60 – 90 per minutes and its duty ratio is defined 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 about 50 %</a:t>
            </a:r>
          </a:p>
          <a:p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0" y="174729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00B0F0"/>
                </a:solidFill>
              </a:rPr>
              <a:t>Questions in detail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DDC22E1-2884-4043-9820-5115F7EBABB6}"/>
              </a:ext>
            </a:extLst>
          </p:cNvPr>
          <p:cNvSpPr txBox="1"/>
          <p:nvPr/>
        </p:nvSpPr>
        <p:spPr>
          <a:xfrm>
            <a:off x="4931786" y="476672"/>
            <a:ext cx="410471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CC66"/>
                </a:solidFill>
              </a:rPr>
              <a:t>Green words means answers from Austria</a:t>
            </a:r>
            <a:endParaRPr kumimoji="1" lang="ja-JP" altLang="en-US" dirty="0">
              <a:solidFill>
                <a:srgbClr val="00CC66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069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51520" y="764704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0070C0"/>
                </a:solidFill>
              </a:rPr>
              <a:t>A</a:t>
            </a:r>
            <a:r>
              <a:rPr kumimoji="1" lang="en-US" altLang="ja-JP" sz="2400" dirty="0">
                <a:solidFill>
                  <a:srgbClr val="0070C0"/>
                </a:solidFill>
              </a:rPr>
              <a:t>t inspection test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1278119"/>
            <a:ext cx="8363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Do you check reversing warning sound at vehicle inspection test?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- Check at the first inspection test. Only check whether it is installed and   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   works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Are all vehicles checked at inspection test?</a:t>
            </a:r>
          </a:p>
          <a:p>
            <a:r>
              <a:rPr lang="en-US" altLang="ja-JP" sz="2000" dirty="0">
                <a:solidFill>
                  <a:srgbClr val="00CC66"/>
                </a:solidFill>
              </a:rPr>
              <a:t>      - All vehicles(N3, N2 and M3) are checked at the first inspection test</a:t>
            </a:r>
          </a:p>
          <a:p>
            <a:endParaRPr kumimoji="1" lang="en-US" altLang="ja-JP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0" y="174729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00B0F0"/>
                </a:solidFill>
              </a:rPr>
              <a:t>Questions in detail -</a:t>
            </a:r>
            <a:r>
              <a:rPr kumimoji="1" lang="en-US" altLang="ja-JP" sz="2800" dirty="0" err="1">
                <a:solidFill>
                  <a:srgbClr val="00B0F0"/>
                </a:solidFill>
              </a:rPr>
              <a:t>con't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DDC22E1-2884-4043-9820-5115F7EBABB6}"/>
              </a:ext>
            </a:extLst>
          </p:cNvPr>
          <p:cNvSpPr txBox="1"/>
          <p:nvPr/>
        </p:nvSpPr>
        <p:spPr>
          <a:xfrm>
            <a:off x="4931786" y="476672"/>
            <a:ext cx="410471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CC66"/>
                </a:solidFill>
              </a:rPr>
              <a:t>Green words means answers from Austria</a:t>
            </a:r>
            <a:endParaRPr kumimoji="1" lang="ja-JP" altLang="en-US" dirty="0">
              <a:solidFill>
                <a:srgbClr val="00CC66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535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67544" y="1012086"/>
            <a:ext cx="835292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Austrian domestic law has a long history. </a:t>
            </a:r>
          </a:p>
          <a:p>
            <a:r>
              <a:rPr lang="en-US" altLang="ja-JP" sz="2400" dirty="0"/>
              <a:t>At first, it seems that the law was established as a safety countermeasure. </a:t>
            </a:r>
          </a:p>
          <a:p>
            <a:endParaRPr lang="en-US" altLang="ja-JP" sz="2400" dirty="0"/>
          </a:p>
          <a:p>
            <a:r>
              <a:rPr lang="en-US" altLang="ja-JP" sz="2400" dirty="0"/>
              <a:t>Then, it seems that low mode was supplemented as a countermeasure of complains from residents.</a:t>
            </a:r>
          </a:p>
          <a:p>
            <a:endParaRPr lang="en-US" altLang="ja-JP" sz="2400" dirty="0"/>
          </a:p>
          <a:p>
            <a:r>
              <a:rPr lang="en-US" altLang="ja-JP" sz="2400" dirty="0"/>
              <a:t>At present, there are few complains and the law assures enough safety.</a:t>
            </a:r>
          </a:p>
          <a:p>
            <a:r>
              <a:rPr lang="en-US" altLang="ja-JP" sz="2400" dirty="0"/>
              <a:t>The law has been enforced well in Austria.</a:t>
            </a:r>
          </a:p>
          <a:p>
            <a:endParaRPr lang="en-US" altLang="ja-JP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0" y="174729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B0F0"/>
                </a:solidFill>
              </a:rPr>
              <a:t>Personal comments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444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</TotalTime>
  <Words>456</Words>
  <Application>Microsoft Office PowerPoint</Application>
  <PresentationFormat>画面に合わせる (4:3)</PresentationFormat>
  <Paragraphs>69</Paragraphs>
  <Slides>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PULSE</dc:creator>
  <cp:lastModifiedBy>hz14</cp:lastModifiedBy>
  <cp:revision>143</cp:revision>
  <cp:lastPrinted>2018-06-28T02:10:01Z</cp:lastPrinted>
  <dcterms:created xsi:type="dcterms:W3CDTF">2018-06-22T23:55:21Z</dcterms:created>
  <dcterms:modified xsi:type="dcterms:W3CDTF">2018-09-05T08:34:53Z</dcterms:modified>
</cp:coreProperties>
</file>