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28" r:id="rId2"/>
    <p:sldId id="530" r:id="rId3"/>
    <p:sldId id="531" r:id="rId4"/>
    <p:sldId id="535" r:id="rId5"/>
    <p:sldId id="534" r:id="rId6"/>
    <p:sldId id="532" r:id="rId7"/>
    <p:sldId id="536" r:id="rId8"/>
    <p:sldId id="501" r:id="rId9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>
          <p15:clr>
            <a:srgbClr val="A4A3A4"/>
          </p15:clr>
        </p15:guide>
        <p15:guide id="2" orient="horz" pos="1253">
          <p15:clr>
            <a:srgbClr val="A4A3A4"/>
          </p15:clr>
        </p15:guide>
        <p15:guide id="3" pos="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교통안전공단" initials="KOTSA" lastIdx="1" clrIdx="0">
    <p:extLst>
      <p:ext uri="{19B8F6BF-5375-455C-9EA6-DF929625EA0E}">
        <p15:presenceInfo xmlns:p15="http://schemas.microsoft.com/office/powerpoint/2012/main" userId="교통안전공단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00"/>
    <a:srgbClr val="000099"/>
    <a:srgbClr val="FF0000"/>
    <a:srgbClr val="676161"/>
    <a:srgbClr val="FF9900"/>
    <a:srgbClr val="438146"/>
    <a:srgbClr val="808080"/>
    <a:srgbClr val="C0BCBC"/>
    <a:srgbClr val="77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891" autoAdjust="0"/>
  </p:normalViewPr>
  <p:slideViewPr>
    <p:cSldViewPr>
      <p:cViewPr varScale="1">
        <p:scale>
          <a:sx n="83" d="100"/>
          <a:sy n="83" d="100"/>
        </p:scale>
        <p:origin x="1339" y="72"/>
      </p:cViewPr>
      <p:guideLst>
        <p:guide orient="horz" pos="845"/>
        <p:guide orient="horz" pos="1253"/>
        <p:guide pos="7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6" y="114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t" anchorCtr="0" compatLnSpc="1">
            <a:prstTxWarp prst="textNoShape">
              <a:avLst/>
            </a:prstTxWarp>
          </a:bodyPr>
          <a:lstStyle>
            <a:lvl1pPr defTabSz="914891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 bwMode="auto">
          <a:xfrm>
            <a:off x="3855086" y="0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t" anchorCtr="0" compatLnSpc="1">
            <a:prstTxWarp prst="textNoShape">
              <a:avLst/>
            </a:prstTxWarp>
          </a:bodyPr>
          <a:lstStyle>
            <a:lvl1pPr algn="r" defTabSz="914891">
              <a:defRPr sz="1200"/>
            </a:lvl1pPr>
          </a:lstStyle>
          <a:p>
            <a:pPr>
              <a:defRPr/>
            </a:pPr>
            <a:fld id="{B37F45ED-8BA0-4267-8E07-8C5E6C180D25}" type="datetimeFigureOut">
              <a:rPr lang="ko-KR" altLang="en-US"/>
              <a:pPr>
                <a:defRPr/>
              </a:pPr>
              <a:t>2018-09-10</a:t>
            </a:fld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 bwMode="auto">
          <a:xfrm>
            <a:off x="2" y="9440305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b" anchorCtr="0" compatLnSpc="1">
            <a:prstTxWarp prst="textNoShape">
              <a:avLst/>
            </a:prstTxWarp>
          </a:bodyPr>
          <a:lstStyle>
            <a:lvl1pPr defTabSz="914891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 bwMode="auto">
          <a:xfrm>
            <a:off x="3855086" y="9440305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b" anchorCtr="0" compatLnSpc="1">
            <a:prstTxWarp prst="textNoShape">
              <a:avLst/>
            </a:prstTxWarp>
          </a:bodyPr>
          <a:lstStyle>
            <a:lvl1pPr algn="r" defTabSz="914891">
              <a:defRPr sz="1200"/>
            </a:lvl1pPr>
          </a:lstStyle>
          <a:p>
            <a:pPr>
              <a:defRPr/>
            </a:pPr>
            <a:fld id="{71821962-CBAC-4A57-B512-4D14FACD1F0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729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t" anchorCtr="0" compatLnSpc="1">
            <a:prstTxWarp prst="textNoShape">
              <a:avLst/>
            </a:prstTxWarp>
          </a:bodyPr>
          <a:lstStyle>
            <a:lvl1pPr defTabSz="914891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 bwMode="auto">
          <a:xfrm>
            <a:off x="3855086" y="0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t" anchorCtr="0" compatLnSpc="1">
            <a:prstTxWarp prst="textNoShape">
              <a:avLst/>
            </a:prstTxWarp>
          </a:bodyPr>
          <a:lstStyle>
            <a:lvl1pPr algn="r" defTabSz="914891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fld id="{CAE48D42-FED2-4C48-9050-77528A26EA0A}" type="datetimeFigureOut">
              <a:rPr lang="ko-KR" altLang="en-US"/>
              <a:pPr>
                <a:defRPr/>
              </a:pPr>
              <a:t>2018-09-10</a:t>
            </a:fld>
            <a:endParaRPr lang="en-US" altLang="ko-KR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0" tIns="45664" rIns="91330" bIns="45664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 bwMode="auto">
          <a:xfrm>
            <a:off x="680404" y="4721746"/>
            <a:ext cx="5446396" cy="44722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 bwMode="auto">
          <a:xfrm>
            <a:off x="2" y="9440305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b" anchorCtr="0" compatLnSpc="1">
            <a:prstTxWarp prst="textNoShape">
              <a:avLst/>
            </a:prstTxWarp>
          </a:bodyPr>
          <a:lstStyle>
            <a:lvl1pPr defTabSz="914891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 bwMode="auto">
          <a:xfrm>
            <a:off x="3855086" y="9440305"/>
            <a:ext cx="2950528" cy="49744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95" tIns="45746" rIns="91495" bIns="45746" numCol="1" anchor="b" anchorCtr="0" compatLnSpc="1">
            <a:prstTxWarp prst="textNoShape">
              <a:avLst/>
            </a:prstTxWarp>
          </a:bodyPr>
          <a:lstStyle>
            <a:lvl1pPr algn="r" defTabSz="914891">
              <a:defRPr kumimoji="0" sz="1200">
                <a:ea typeface="맑은 고딕" pitchFamily="50" charset="-127"/>
              </a:defRPr>
            </a:lvl1pPr>
          </a:lstStyle>
          <a:p>
            <a:pPr>
              <a:defRPr/>
            </a:pPr>
            <a:fld id="{8B77B2DF-302A-4EB2-9039-FEC15F70ECE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7835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137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7B2DF-302A-4EB2-9039-FEC15F70ECE1}" type="slidenum">
              <a:rPr lang="ko-KR" altLang="en-US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749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296863"/>
            <a:ext cx="56324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그림 9" descr="Signature - 1.jpg"/>
          <p:cNvPicPr>
            <a:picLocks noChangeAspect="1"/>
          </p:cNvPicPr>
          <p:nvPr userDrawn="1"/>
        </p:nvPicPr>
        <p:blipFill>
          <a:blip r:embed="rId4" cstate="print"/>
          <a:srcRect t="33345" r="61610" b="42422"/>
          <a:stretch>
            <a:fillRect/>
          </a:stretch>
        </p:blipFill>
        <p:spPr bwMode="auto">
          <a:xfrm>
            <a:off x="0" y="6134100"/>
            <a:ext cx="17637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5246688"/>
            <a:ext cx="3059112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9675" y="188913"/>
            <a:ext cx="158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8BCB3-0736-40EB-B215-C4A10DBDCD6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0AA2-E0EE-4C1B-BAB0-55D1D6310FB9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5EB70-93FA-4F5D-92C9-14DE4D71FE5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9D3B3-D3A0-48A8-84D2-1053A4605147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FE68-F2FB-4293-98EB-1D79A10D180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E41817E6-B00D-4AE9-9C99-C8845AEC7BA8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CB97700C-3B21-4D31-AD44-DE5F13742374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E96D675-2B2D-4298-BEE8-B285121CB82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150F35E-0149-42F2-94A2-8AC322BAA369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5543D27-A45C-49C2-9436-05EF0EB87587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CF48A460-12EA-43F2-B8C6-1F8B46CBECF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9D077BC5-A73F-451A-B927-9F9BAA0EE0B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8DDADAC5-556B-446A-9503-BDC8436CBA4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4110557E-3169-40CB-BF1B-BB48D9061DCA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43F71F2-B323-41D9-B9A9-F9C4A96D811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809406C9-4969-44F2-A017-ECAE6716385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2F8C9A2-AD3C-4245-B13A-3CF37506BA6E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3969193B-5B37-477E-9E9A-47EE3CAA582C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26283CE-997D-4AFF-B4BB-6883A73D8879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63857CA0-FF31-45D6-A739-267DA4BC5FD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BFFC09D-26F4-4AA5-AB04-3909E24E46E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7763" y="333375"/>
            <a:ext cx="16462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35 엠블럼"/>
          <p:cNvPicPr>
            <a:picLocks noChangeAspect="1" noChangeArrowheads="1"/>
          </p:cNvPicPr>
          <p:nvPr userDrawn="1"/>
        </p:nvPicPr>
        <p:blipFill>
          <a:blip r:embed="rId4" cstate="print"/>
          <a:srcRect l="19960" t="28291" r="49475" b="52905"/>
          <a:stretch>
            <a:fillRect/>
          </a:stretch>
        </p:blipFill>
        <p:spPr bwMode="auto">
          <a:xfrm>
            <a:off x="207963" y="398463"/>
            <a:ext cx="8683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25" y="5949950"/>
            <a:ext cx="89550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8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40D0B-3BCC-4F1C-AA5C-B3DF948F205F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3059113" y="63817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F3A2D-0B55-4F58-B6C7-06D2032687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990C184F-F893-49DB-8659-6CD56BE4B438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46685B47-313A-45C2-BA3C-0D62523F4EC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4B7C508C-997E-40FA-AAEB-476ACF250B4C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29CF2023-E7D7-46E7-9351-8CD08B7939F0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979C47B6-6DD6-4FE3-B0A1-FF14270CDB5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F8324DCC-3450-45B1-9B82-1AC03512301C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6A4E11BA-3C40-4C72-B2ED-B6E2345FDB3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CCAE1631-653B-466E-BD10-8A0370B6A5D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_x56384888" descr="EMB000003f42229"/>
          <p:cNvPicPr>
            <a:picLocks noChangeAspect="1" noChangeArrowheads="1"/>
          </p:cNvPicPr>
          <p:nvPr userDrawn="1"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그룹 8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6" name="Text Box 27"/>
          <p:cNvSpPr txBox="1">
            <a:spLocks noChangeArrowheads="1"/>
          </p:cNvSpPr>
          <p:nvPr userDrawn="1"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652B557-74D6-4B8F-912A-3DDB4CDB08AB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63A31849-83A2-44FD-A7E3-2C393F8A5153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D5CC86AE-7300-4056-80EF-7B1724C27932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8348663" y="6505575"/>
            <a:ext cx="64135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76E389DB-1422-466F-9051-6E2198BCB0C6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/60</a:t>
            </a:r>
          </a:p>
        </p:txBody>
      </p:sp>
      <p:grpSp>
        <p:nvGrpSpPr>
          <p:cNvPr id="3" name="그룹 9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4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5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pic>
        <p:nvPicPr>
          <p:cNvPr id="6" name="_x56384888" descr="EMB000003f42229"/>
          <p:cNvPicPr>
            <a:picLocks noChangeAspect="1" noChangeArrowheads="1"/>
          </p:cNvPicPr>
          <p:nvPr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0" y="6780213"/>
            <a:ext cx="9144000" cy="117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1972CB"/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35000"/>
              </a:lnSpc>
              <a:defRPr/>
            </a:pPr>
            <a:endParaRPr lang="ko-KR" altLang="en-US" sz="800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F76D7450-7B23-40FC-BA6D-DDF1095737AD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8"/>
          <p:cNvSpPr>
            <a:spLocks noChangeArrowheads="1"/>
          </p:cNvSpPr>
          <p:nvPr/>
        </p:nvSpPr>
        <p:spPr bwMode="auto">
          <a:xfrm>
            <a:off x="0" y="1905000"/>
            <a:ext cx="91440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152400" y="6521450"/>
            <a:ext cx="4921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ko-KR" altLang="de-DE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" name="_x56384888" descr="EMB000003f42229"/>
          <p:cNvPicPr>
            <a:picLocks noChangeAspect="1" noChangeArrowheads="1"/>
          </p:cNvPicPr>
          <p:nvPr userDrawn="1"/>
        </p:nvPicPr>
        <p:blipFill>
          <a:blip r:embed="rId2" cstate="print"/>
          <a:srcRect l="9143" t="62550" r="1120" b="1227"/>
          <a:stretch>
            <a:fillRect/>
          </a:stretch>
        </p:blipFill>
        <p:spPr bwMode="auto">
          <a:xfrm>
            <a:off x="5929313" y="5840413"/>
            <a:ext cx="32146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그룹 15"/>
          <p:cNvGrpSpPr>
            <a:grpSpLocks/>
          </p:cNvGrpSpPr>
          <p:nvPr userDrawn="1"/>
        </p:nvGrpSpPr>
        <p:grpSpPr bwMode="auto">
          <a:xfrm>
            <a:off x="0" y="0"/>
            <a:ext cx="9144000" cy="728663"/>
            <a:chOff x="0" y="0"/>
            <a:chExt cx="9144000" cy="728663"/>
          </a:xfrm>
        </p:grpSpPr>
        <p:sp>
          <p:nvSpPr>
            <p:cNvPr id="6" name="Rectangle 14"/>
            <p:cNvSpPr>
              <a:spLocks noChangeArrowheads="1"/>
            </p:cNvSpPr>
            <p:nvPr userDrawn="1"/>
          </p:nvSpPr>
          <p:spPr bwMode="auto">
            <a:xfrm>
              <a:off x="0" y="0"/>
              <a:ext cx="9121775" cy="728663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50000">
                  <a:srgbClr val="35E212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</a:endParaRPr>
            </a:p>
          </p:txBody>
        </p:sp>
        <p:sp>
          <p:nvSpPr>
            <p:cNvPr id="7" name="Line 18"/>
            <p:cNvSpPr>
              <a:spLocks noChangeShapeType="1"/>
            </p:cNvSpPr>
            <p:nvPr userDrawn="1"/>
          </p:nvSpPr>
          <p:spPr bwMode="auto">
            <a:xfrm>
              <a:off x="0" y="728663"/>
              <a:ext cx="9144000" cy="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8" name="Text Box 27"/>
          <p:cNvSpPr txBox="1">
            <a:spLocks noChangeArrowheads="1"/>
          </p:cNvSpPr>
          <p:nvPr userDrawn="1"/>
        </p:nvSpPr>
        <p:spPr bwMode="auto">
          <a:xfrm>
            <a:off x="8553450" y="6623050"/>
            <a:ext cx="6461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fld id="{F51A14D6-A8F2-4B9F-A9B2-EFD58317B79F}" type="slidenum">
              <a:rPr lang="en-US" altLang="ko-KR" sz="1200" smtClean="0">
                <a:latin typeface="굴림" pitchFamily="50" charset="-127"/>
              </a:rPr>
              <a:pPr eaLnBrk="1" hangingPunct="1">
                <a:defRPr/>
              </a:pPr>
              <a:t>‹#›</a:t>
            </a:fld>
            <a:r>
              <a:rPr lang="en-US" altLang="ko-KR" sz="1200">
                <a:latin typeface="굴림" pitchFamily="50" charset="-127"/>
              </a:rPr>
              <a:t>/50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04813"/>
            <a:ext cx="56324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A3C04-8469-4620-B619-33A851BCB1F9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3AED-8E8C-496E-A57B-C1119C134F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0A317-0C87-4EF9-BF6B-F1D55063187A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1127-C247-4C03-B4BF-C8E7FC76E6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8BA91-94B9-4E1A-9484-17A69839AFF2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CC100-FE42-4EDA-A205-F0240208EF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87A0-9C1B-423D-86FB-8700EAEC4B04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8837-83C7-4B8F-BF58-F58CEE55A5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2A74-0E07-4EC7-B553-55D67558ACF7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D1189-1AF0-47E0-99AB-91F571B63F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DDE3-7F52-4F68-876D-D73FD1800D0C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DB790-3965-45FC-8831-9EC2788BA0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9605C8-9FCD-4DB0-9BC2-AAEE4CBCF9CB}" type="datetime1">
              <a:rPr lang="ko-KR" altLang="en-US" smtClean="0"/>
              <a:pPr>
                <a:defRPr/>
              </a:pPr>
              <a:t>2018-09-10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435AE86-F61C-4137-9352-D9879A8843F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9525"/>
            <a:ext cx="91440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35 엠블럼"/>
          <p:cNvPicPr>
            <a:picLocks noChangeAspect="1" noChangeArrowheads="1"/>
          </p:cNvPicPr>
          <p:nvPr userDrawn="1"/>
        </p:nvPicPr>
        <p:blipFill>
          <a:blip r:embed="rId30" cstate="print"/>
          <a:srcRect l="19960" t="28291" r="49475" b="52905"/>
          <a:stretch>
            <a:fillRect/>
          </a:stretch>
        </p:blipFill>
        <p:spPr bwMode="auto">
          <a:xfrm>
            <a:off x="207963" y="398463"/>
            <a:ext cx="8683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53" r:id="rId1"/>
    <p:sldLayoutId id="2147485154" r:id="rId2"/>
    <p:sldLayoutId id="2147485155" r:id="rId3"/>
    <p:sldLayoutId id="2147485145" r:id="rId4"/>
    <p:sldLayoutId id="2147485146" r:id="rId5"/>
    <p:sldLayoutId id="2147485147" r:id="rId6"/>
    <p:sldLayoutId id="2147485148" r:id="rId7"/>
    <p:sldLayoutId id="2147485149" r:id="rId8"/>
    <p:sldLayoutId id="2147485150" r:id="rId9"/>
    <p:sldLayoutId id="2147485151" r:id="rId10"/>
    <p:sldLayoutId id="2147485152" r:id="rId11"/>
    <p:sldLayoutId id="2147485156" r:id="rId12"/>
    <p:sldLayoutId id="2147485157" r:id="rId13"/>
    <p:sldLayoutId id="2147485158" r:id="rId14"/>
    <p:sldLayoutId id="2147485159" r:id="rId15"/>
    <p:sldLayoutId id="2147485160" r:id="rId16"/>
    <p:sldLayoutId id="2147485161" r:id="rId17"/>
    <p:sldLayoutId id="2147485162" r:id="rId18"/>
    <p:sldLayoutId id="2147485163" r:id="rId19"/>
    <p:sldLayoutId id="2147485164" r:id="rId20"/>
    <p:sldLayoutId id="2147485165" r:id="rId21"/>
    <p:sldLayoutId id="2147485166" r:id="rId22"/>
    <p:sldLayoutId id="2147485167" r:id="rId23"/>
    <p:sldLayoutId id="2147485168" r:id="rId24"/>
    <p:sldLayoutId id="2147485169" r:id="rId25"/>
    <p:sldLayoutId id="2147485170" r:id="rId26"/>
    <p:sldLayoutId id="2147485171" r:id="rId27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0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251520" y="393631"/>
            <a:ext cx="1080120" cy="1114154"/>
          </a:xfrm>
          <a:prstGeom prst="rect">
            <a:avLst/>
          </a:prstGeom>
        </p:spPr>
      </p:pic>
      <p:pic>
        <p:nvPicPr>
          <p:cNvPr id="27651" name="Picture 8" descr="제목 없음"/>
          <p:cNvPicPr>
            <a:picLocks noChangeAspect="1" noChangeArrowheads="1"/>
          </p:cNvPicPr>
          <p:nvPr/>
        </p:nvPicPr>
        <p:blipFill rotWithShape="1">
          <a:blip r:embed="rId4" cstate="print"/>
          <a:srcRect t="35602"/>
          <a:stretch/>
        </p:blipFill>
        <p:spPr bwMode="auto">
          <a:xfrm>
            <a:off x="17364" y="2696725"/>
            <a:ext cx="9144000" cy="441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179289" y="2696725"/>
            <a:ext cx="8820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2800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KMVSS on the Reverse safety devices</a:t>
            </a:r>
            <a:endParaRPr kumimoji="0" lang="ko-KR" altLang="en-US" sz="2800" b="1" dirty="0">
              <a:solidFill>
                <a:srgbClr val="003366"/>
              </a:solidFill>
              <a:latin typeface="Verdana" pitchFamily="34" charset="0"/>
              <a:ea typeface="HY헤드라인M" pitchFamily="18" charset="-127"/>
            </a:endParaRP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899592" y="5517232"/>
            <a:ext cx="7827963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0" lang="en-US" altLang="ko-KR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KOTSA (Korea Transportation Safety Authority)</a:t>
            </a:r>
            <a:endParaRPr kumimoji="0" lang="en-US" altLang="ko-KR" sz="1800" b="1" dirty="0">
              <a:solidFill>
                <a:srgbClr val="003366"/>
              </a:solidFill>
              <a:latin typeface="Verdana" pitchFamily="34" charset="0"/>
              <a:ea typeface="HY헤드라인M" pitchFamily="18" charset="-127"/>
            </a:endParaRPr>
          </a:p>
          <a:p>
            <a:pPr>
              <a:lnSpc>
                <a:spcPct val="130000"/>
              </a:lnSpc>
            </a:pPr>
            <a:r>
              <a:rPr kumimoji="0" lang="en-US" altLang="ko-KR" sz="1800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KATRI (Korea Automobile Testing &amp; Research Institute)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1643042" y="4357694"/>
            <a:ext cx="60404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0" lang="en-US" altLang="ko-KR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Park </a:t>
            </a:r>
            <a:r>
              <a:rPr kumimoji="0" lang="en-US" altLang="ko-KR" sz="1800" b="1" dirty="0" err="1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Jin</a:t>
            </a:r>
            <a:r>
              <a:rPr kumimoji="0" lang="en-US" altLang="ko-KR" sz="1800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-woo,  Chief Researcher</a:t>
            </a:r>
          </a:p>
          <a:p>
            <a:pPr algn="ctr">
              <a:lnSpc>
                <a:spcPct val="150000"/>
              </a:lnSpc>
            </a:pPr>
            <a:r>
              <a:rPr kumimoji="0" lang="en-US" altLang="ko-KR" sz="1800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(</a:t>
            </a:r>
            <a:r>
              <a:rPr kumimoji="0" lang="en-US" altLang="ko-KR" sz="1800" b="1" dirty="0" smtClean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truehelp@kotsa.or.kr</a:t>
            </a:r>
            <a:r>
              <a:rPr kumimoji="0" lang="en-US" altLang="ko-KR" sz="1800" b="1" dirty="0">
                <a:solidFill>
                  <a:srgbClr val="003366"/>
                </a:solidFill>
                <a:latin typeface="Verdana" pitchFamily="34" charset="0"/>
                <a:ea typeface="HY헤드라인M" pitchFamily="18" charset="-127"/>
              </a:rPr>
              <a:t>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85" y="116632"/>
            <a:ext cx="39951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TT" altLang="zh-CN" sz="1200" dirty="0">
                <a:effectLst/>
              </a:rPr>
              <a:t>Transmitted by the expert from the Republic </a:t>
            </a:r>
            <a:r>
              <a:rPr lang="en-TT" altLang="zh-CN" sz="1200">
                <a:effectLst/>
              </a:rPr>
              <a:t>of Korea </a:t>
            </a:r>
            <a:r>
              <a:rPr lang="en-US" altLang="zh-CN" sz="1200" dirty="0">
                <a:effectLst/>
              </a:rPr>
              <a:t> 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602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1271699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Current regulation 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83382" y="1831423"/>
            <a:ext cx="7984802" cy="13388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vehicles (N3, O4, Van, Box type vehicle, School bus) shall be equipped with back up camera, back up sonar or </a:t>
            </a:r>
            <a:r>
              <a:rPr lang="en-US" altLang="ko-KR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reverse warning system</a:t>
            </a:r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154" y="5285995"/>
            <a:ext cx="2051919" cy="119304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4" y="5166814"/>
            <a:ext cx="2485527" cy="1420301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" t="13799" r="4850" b="35519"/>
          <a:stretch/>
        </p:blipFill>
        <p:spPr>
          <a:xfrm>
            <a:off x="3334991" y="5285995"/>
            <a:ext cx="2304256" cy="1322114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2" t="19244" r="6114" b="7340"/>
          <a:stretch/>
        </p:blipFill>
        <p:spPr>
          <a:xfrm>
            <a:off x="3398400" y="3874874"/>
            <a:ext cx="2326781" cy="1283741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737" y="3874874"/>
            <a:ext cx="2050403" cy="123754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65396" y="3391056"/>
            <a:ext cx="1388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N3 &amp; Van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63889" y="3336998"/>
            <a:ext cx="207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Box type vehicle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4862" y="3322380"/>
            <a:ext cx="1709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 bus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5" y="3874874"/>
            <a:ext cx="2142974" cy="12292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1043608" y="545214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b="1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Reverse safety device regulation of Korea</a:t>
            </a:r>
            <a:endParaRPr kumimoji="0" lang="ko-KR" altLang="en-US" sz="3200" b="1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396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9738" y="1285100"/>
            <a:ext cx="7588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Revised regulation (Application date is 1 July 2019)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79770" y="1988840"/>
            <a:ext cx="7984802" cy="21698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vehicles (M, N, O) </a:t>
            </a:r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shall be equipped with back up camera, back up sonar or reverse warning system.</a:t>
            </a:r>
          </a:p>
          <a:p>
            <a:pPr>
              <a:lnSpc>
                <a:spcPct val="150000"/>
              </a:lnSpc>
            </a:pPr>
            <a:endParaRPr lang="en-US" altLang="ko-K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However, School bus shall be equipped with back up camera and reverse warning system.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43608" y="545214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b="1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Reverse safety device regulation of Korea</a:t>
            </a:r>
            <a:endParaRPr kumimoji="0" lang="ko-KR" altLang="en-US" sz="3200" b="1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33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51786" y="1303097"/>
            <a:ext cx="62608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Specifications of the Reverse warning system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3696" y="1844824"/>
            <a:ext cx="7984802" cy="383181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u="sng" dirty="0">
                <a:latin typeface="Verdana" panose="020B0604030504040204" pitchFamily="34" charset="0"/>
                <a:cs typeface="Verdana" panose="020B0604030504040204" pitchFamily="34" charset="0"/>
              </a:rPr>
              <a:t>Sound type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Shall be beep and tonal sound with same tone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Shall be repeated constantly with same interval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u="sng" dirty="0">
                <a:latin typeface="Verdana" panose="020B0604030504040204" pitchFamily="34" charset="0"/>
                <a:cs typeface="Verdana" panose="020B0604030504040204" pitchFamily="34" charset="0"/>
              </a:rPr>
              <a:t>SPL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M, N1, O1~O2:	60dB(A) ~ 85dB(A) at </a:t>
            </a:r>
            <a:r>
              <a:rPr lang="en-US" altLang="ko-KR" dirty="0">
                <a:solidFill>
                  <a:srgbClr val="0000FF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2m</a:t>
            </a: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 distance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N2~N3, O3~O4:	65dB(A) ~ 90dB(A) at </a:t>
            </a:r>
            <a:r>
              <a:rPr lang="en-US" altLang="ko-KR" dirty="0">
                <a:solidFill>
                  <a:srgbClr val="0000FF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2m</a:t>
            </a: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 distance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u="sng" dirty="0">
                <a:latin typeface="Verdana" panose="020B0604030504040204" pitchFamily="34" charset="0"/>
                <a:cs typeface="Verdana" panose="020B0604030504040204" pitchFamily="34" charset="0"/>
              </a:rPr>
              <a:t>Tone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Maximum sound level with 1/3 Octave band should be within 500Hz~4,000Hz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43608" y="545214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b="1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Reverse safety device regulation of Korea</a:t>
            </a:r>
            <a:endParaRPr kumimoji="0" lang="ko-KR" altLang="en-US" sz="3200" b="1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381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pic>
        <p:nvPicPr>
          <p:cNvPr id="1029" name="_x139069496" descr="EMB0000240006e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46155" y="1690810"/>
            <a:ext cx="113347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490088" y="1339000"/>
            <a:ext cx="6386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Test methods of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Reverse </a:t>
            </a:r>
            <a:r>
              <a:rPr lang="en-US" altLang="ko-KR" sz="2000" dirty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warning system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998" y="1880727"/>
            <a:ext cx="7984802" cy="383181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Distance: 2m from the rear plane of the vehicle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Height: 1.2m above the ground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Test site: ISO 10844 or Flat Asphalt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Measurement Point: One point(Center)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Measurement times: 3 times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Measuring time: at least for 5 seconds with more than 2 times of beep sound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dirty="0">
                <a:latin typeface="Verdana" panose="020B0604030504040204" pitchFamily="34" charset="0"/>
                <a:cs typeface="Verdana" panose="020B0604030504040204" pitchFamily="34" charset="0"/>
              </a:rPr>
              <a:t>Measurement reading: Read maximum value and mathematical average of </a:t>
            </a:r>
            <a:r>
              <a:rPr lang="en-US" altLang="ko-KR" dirty="0" smtClean="0">
                <a:latin typeface="Verdana" panose="020B0604030504040204" pitchFamily="34" charset="0"/>
                <a:cs typeface="Verdana" panose="020B0604030504040204" pitchFamily="34" charset="0"/>
              </a:rPr>
              <a:t>3 samples</a:t>
            </a:r>
            <a:endParaRPr lang="ko-KR" altLang="en-US" dirty="0"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43608" y="545214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b="1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Reverse safety device regulation of Korea</a:t>
            </a:r>
            <a:endParaRPr kumimoji="0" lang="ko-KR" altLang="en-US" sz="3200" b="1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18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58261" y="595958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b="1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Opinions</a:t>
            </a:r>
            <a:endParaRPr kumimoji="0" lang="ko-KR" altLang="en-US" sz="3200" b="1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02630" y="1196752"/>
            <a:ext cx="8462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Opinions on the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reverse warning system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0465" y="1772816"/>
            <a:ext cx="8245310" cy="417806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Measurement point: One point (no scanning)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Distance: 2m </a:t>
            </a:r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(For </a:t>
            </a: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considering the background </a:t>
            </a:r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noise)</a:t>
            </a:r>
            <a:endParaRPr lang="en-US" altLang="ko-KR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Height: 1.2m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Frequency Band: 500Hz ~ 4000Hz with 1/3 Octave band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SPL: 60 ~ </a:t>
            </a:r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85 </a:t>
            </a: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dB(A) at 2m distance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7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SPL could be considered differently in accordance with the categories.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Example : 65 ~ </a:t>
            </a:r>
            <a:r>
              <a:rPr lang="en-US" altLang="ko-KR" sz="16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85 </a:t>
            </a:r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dB(A) for N2, N3 and </a:t>
            </a:r>
            <a:r>
              <a:rPr lang="en-US" altLang="ko-KR" sz="16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60~80 </a:t>
            </a:r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dB(A) for M3 </a:t>
            </a:r>
            <a:endParaRPr lang="en-US" altLang="ko-KR" sz="17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Sound type: Beep sound with same tone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No pause switch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New regulation (not be insulted in R28)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37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30972" y="6232232"/>
            <a:ext cx="2133600" cy="365125"/>
          </a:xfrm>
        </p:spPr>
        <p:txBody>
          <a:bodyPr/>
          <a:lstStyle/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58261" y="595958"/>
            <a:ext cx="7937946" cy="550862"/>
          </a:xfrm>
          <a:prstGeom prst="rect">
            <a:avLst/>
          </a:prstGeom>
        </p:spPr>
        <p:txBody>
          <a:bodyPr anchor="ctr"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/>
            <a:r>
              <a:rPr lang="en-US" altLang="ko-KR" sz="2400" b="1" dirty="0" smtClean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Example of test result</a:t>
            </a:r>
            <a:endParaRPr kumimoji="0" lang="ko-KR" altLang="en-US" sz="3200" b="1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4" name="슬라이드 번호 개체 틀 1"/>
          <p:cNvSpPr txBox="1">
            <a:spLocks/>
          </p:cNvSpPr>
          <p:nvPr/>
        </p:nvSpPr>
        <p:spPr>
          <a:xfrm>
            <a:off x="6530972" y="62322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fld id="{6C7F8837-83C7-4B8F-BF58-F58CEE55A5B9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02630" y="1196752"/>
            <a:ext cx="8462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 of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N3 </a:t>
            </a:r>
            <a:r>
              <a:rPr lang="en-US" altLang="ko-KR" sz="2000" dirty="0" smtClean="0"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vehicle</a:t>
            </a:r>
            <a:endParaRPr lang="ko-KR" altLang="en-US" sz="2000" dirty="0">
              <a:latin typeface="Arial Rounded MT Bold" panose="020F070403050403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23" b="19145"/>
          <a:stretch/>
        </p:blipFill>
        <p:spPr bwMode="auto">
          <a:xfrm>
            <a:off x="395536" y="2132856"/>
            <a:ext cx="4267200" cy="302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23" b="18737"/>
          <a:stretch/>
        </p:blipFill>
        <p:spPr bwMode="auto">
          <a:xfrm>
            <a:off x="4729007" y="2136870"/>
            <a:ext cx="4267200" cy="30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23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제목 없음"/>
          <p:cNvPicPr>
            <a:picLocks noChangeAspect="1" noChangeArrowheads="1"/>
          </p:cNvPicPr>
          <p:nvPr/>
        </p:nvPicPr>
        <p:blipFill rotWithShape="1">
          <a:blip r:embed="rId3" cstate="print"/>
          <a:srcRect t="35602"/>
          <a:stretch/>
        </p:blipFill>
        <p:spPr bwMode="auto">
          <a:xfrm>
            <a:off x="17364" y="2696725"/>
            <a:ext cx="9144000" cy="441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3"/>
          <p:cNvSpPr>
            <a:spLocks noChangeArrowheads="1"/>
          </p:cNvSpPr>
          <p:nvPr/>
        </p:nvSpPr>
        <p:spPr bwMode="auto">
          <a:xfrm>
            <a:off x="1871663" y="115888"/>
            <a:ext cx="5400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None/>
            </a:pPr>
            <a:r>
              <a:rPr lang="en-US" altLang="ko-KR" sz="2800" b="1">
                <a:solidFill>
                  <a:srgbClr val="000099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endParaRPr lang="ko-KR" altLang="en-US" sz="2800" b="1">
              <a:solidFill>
                <a:srgbClr val="000099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4403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212976"/>
            <a:ext cx="2952750" cy="2292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4035" name="Rectangle 6"/>
          <p:cNvSpPr>
            <a:spLocks noChangeArrowheads="1"/>
          </p:cNvSpPr>
          <p:nvPr/>
        </p:nvSpPr>
        <p:spPr bwMode="auto">
          <a:xfrm>
            <a:off x="1841079" y="1700808"/>
            <a:ext cx="5375027" cy="116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48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</a:t>
            </a:r>
          </a:p>
          <a:p>
            <a:pPr algn="ctr"/>
            <a:r>
              <a:rPr lang="en-US" altLang="ko-KR" sz="48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your attention!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t="8224" r="26235" b="17786"/>
          <a:stretch/>
        </p:blipFill>
        <p:spPr>
          <a:xfrm>
            <a:off x="179512" y="194419"/>
            <a:ext cx="901907" cy="93032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20814"/>
            <a:ext cx="2436572" cy="46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29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10820</TotalTime>
  <Words>385</Words>
  <Application>Microsoft Office PowerPoint</Application>
  <PresentationFormat>화면 슬라이드 쇼(4:3)</PresentationFormat>
  <Paragraphs>65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9" baseType="lpstr">
      <vt:lpstr>Arial Unicode MS</vt:lpstr>
      <vt:lpstr>HY헤드라인M</vt:lpstr>
      <vt:lpstr>宋体</vt:lpstr>
      <vt:lpstr>굴림</vt:lpstr>
      <vt:lpstr>맑은 고딕</vt:lpstr>
      <vt:lpstr>Arial</vt:lpstr>
      <vt:lpstr>Arial Rounded MT Bold</vt:lpstr>
      <vt:lpstr>Tahoma</vt:lpstr>
      <vt:lpstr>Verdana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HPuser</dc:creator>
  <cp:lastModifiedBy>sound</cp:lastModifiedBy>
  <cp:revision>2099</cp:revision>
  <cp:lastPrinted>2018-08-28T05:51:58Z</cp:lastPrinted>
  <dcterms:created xsi:type="dcterms:W3CDTF">2011-06-07T06:11:01Z</dcterms:created>
  <dcterms:modified xsi:type="dcterms:W3CDTF">2018-09-10T08:20:16Z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2018-08-30T14:01:46.3190766+02:00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