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notesMasterIdLst>
    <p:notesMasterId r:id="rId15"/>
  </p:notesMasterIdLst>
  <p:handoutMasterIdLst>
    <p:handoutMasterId r:id="rId16"/>
  </p:handoutMasterIdLst>
  <p:sldIdLst>
    <p:sldId id="256" r:id="rId2"/>
    <p:sldId id="272" r:id="rId3"/>
    <p:sldId id="318" r:id="rId4"/>
    <p:sldId id="319" r:id="rId5"/>
    <p:sldId id="325" r:id="rId6"/>
    <p:sldId id="330" r:id="rId7"/>
    <p:sldId id="331" r:id="rId8"/>
    <p:sldId id="326" r:id="rId9"/>
    <p:sldId id="313" r:id="rId10"/>
    <p:sldId id="321" r:id="rId11"/>
    <p:sldId id="327" r:id="rId12"/>
    <p:sldId id="328" r:id="rId13"/>
    <p:sldId id="324" r:id="rId14"/>
  </p:sldIdLst>
  <p:sldSz cx="12192000" cy="6858000"/>
  <p:notesSz cx="7099300" cy="102346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guide id="4" pos="7456" userDrawn="1">
          <p15:clr>
            <a:srgbClr val="A4A3A4"/>
          </p15:clr>
        </p15:guide>
        <p15:guide id="5" pos="215" userDrawn="1">
          <p15:clr>
            <a:srgbClr val="A4A3A4"/>
          </p15:clr>
        </p15:guide>
        <p15:guide id="6" orient="horz" pos="222" userDrawn="1">
          <p15:clr>
            <a:srgbClr val="A4A3A4"/>
          </p15:clr>
        </p15:guide>
        <p15:guide id="7" orient="horz" pos="4095" userDrawn="1">
          <p15:clr>
            <a:srgbClr val="A4A3A4"/>
          </p15:clr>
        </p15:guide>
      </p15:sldGuideLst>
    </p:ext>
    <p:ext uri="{2D200454-40CA-4A62-9FC3-DE9A4176ACB9}">
      <p15:notesGuideLst xmlns:p15="http://schemas.microsoft.com/office/powerpoint/2012/main" xmlns="">
        <p15:guide id="1" orient="horz" pos="3224">
          <p15:clr>
            <a:srgbClr val="A4A3A4"/>
          </p15:clr>
        </p15:guide>
        <p15:guide id="2"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0000"/>
    <a:srgbClr val="CC3300"/>
    <a:srgbClr val="00FF00"/>
    <a:srgbClr val="006600"/>
    <a:srgbClr val="EC643F"/>
    <a:srgbClr val="FF6600"/>
    <a:srgbClr val="00B6ED"/>
    <a:srgbClr val="892A80"/>
    <a:srgbClr val="FAB5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4992" autoAdjust="0"/>
    <p:restoredTop sz="96529" autoAdjust="0"/>
  </p:normalViewPr>
  <p:slideViewPr>
    <p:cSldViewPr>
      <p:cViewPr>
        <p:scale>
          <a:sx n="60" d="100"/>
          <a:sy n="60" d="100"/>
        </p:scale>
        <p:origin x="-1412" y="-196"/>
      </p:cViewPr>
      <p:guideLst>
        <p:guide orient="horz" pos="2160"/>
        <p:guide orient="horz" pos="222"/>
        <p:guide orient="horz" pos="4095"/>
        <p:guide pos="3840"/>
        <p:guide pos="7456"/>
        <p:guide pos="21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51" d="100"/>
          <a:sy n="51" d="100"/>
        </p:scale>
        <p:origin x="-3006" y="-96"/>
      </p:cViewPr>
      <p:guideLst>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77137" cy="512222"/>
          </a:xfrm>
          <a:prstGeom prst="rect">
            <a:avLst/>
          </a:prstGeom>
        </p:spPr>
        <p:txBody>
          <a:bodyPr vert="horz" lIns="94738" tIns="47369" rIns="94738" bIns="47369" rtlCol="0"/>
          <a:lstStyle>
            <a:lvl1pPr algn="l">
              <a:defRPr sz="1200"/>
            </a:lvl1pPr>
          </a:lstStyle>
          <a:p>
            <a:endParaRPr lang="en-US"/>
          </a:p>
        </p:txBody>
      </p:sp>
      <p:sp>
        <p:nvSpPr>
          <p:cNvPr id="3" name="Espace réservé de la date 2"/>
          <p:cNvSpPr>
            <a:spLocks noGrp="1"/>
          </p:cNvSpPr>
          <p:nvPr>
            <p:ph type="dt" sz="quarter" idx="1"/>
          </p:nvPr>
        </p:nvSpPr>
        <p:spPr>
          <a:xfrm>
            <a:off x="4020509" y="0"/>
            <a:ext cx="3077137" cy="512222"/>
          </a:xfrm>
          <a:prstGeom prst="rect">
            <a:avLst/>
          </a:prstGeom>
        </p:spPr>
        <p:txBody>
          <a:bodyPr vert="horz" lIns="94738" tIns="47369" rIns="94738" bIns="47369" rtlCol="0"/>
          <a:lstStyle>
            <a:lvl1pPr algn="r">
              <a:defRPr sz="1200"/>
            </a:lvl1pPr>
          </a:lstStyle>
          <a:p>
            <a:fld id="{1691AE3F-260F-494C-9A03-10849BC03925}" type="datetimeFigureOut">
              <a:rPr lang="en-US" smtClean="0"/>
              <a:pPr/>
              <a:t>9/26/2018</a:t>
            </a:fld>
            <a:endParaRPr lang="en-US"/>
          </a:p>
        </p:txBody>
      </p:sp>
      <p:sp>
        <p:nvSpPr>
          <p:cNvPr id="4" name="Espace réservé du pied de page 3"/>
          <p:cNvSpPr>
            <a:spLocks noGrp="1"/>
          </p:cNvSpPr>
          <p:nvPr>
            <p:ph type="ftr" sz="quarter" idx="2"/>
          </p:nvPr>
        </p:nvSpPr>
        <p:spPr>
          <a:xfrm>
            <a:off x="0" y="9720755"/>
            <a:ext cx="3077137" cy="512222"/>
          </a:xfrm>
          <a:prstGeom prst="rect">
            <a:avLst/>
          </a:prstGeom>
        </p:spPr>
        <p:txBody>
          <a:bodyPr vert="horz" lIns="94738" tIns="47369" rIns="94738" bIns="47369"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4020509" y="9720755"/>
            <a:ext cx="3077137" cy="512222"/>
          </a:xfrm>
          <a:prstGeom prst="rect">
            <a:avLst/>
          </a:prstGeom>
        </p:spPr>
        <p:txBody>
          <a:bodyPr vert="horz" lIns="94738" tIns="47369" rIns="94738" bIns="47369" rtlCol="0" anchor="b"/>
          <a:lstStyle>
            <a:lvl1pPr algn="r">
              <a:defRPr sz="1200"/>
            </a:lvl1pPr>
          </a:lstStyle>
          <a:p>
            <a:fld id="{B9BCA1DB-52C0-4AD1-B7EB-072DFB36793D}" type="slidenum">
              <a:rPr lang="en-US" smtClean="0"/>
              <a:pPr/>
              <a:t>‹N›</a:t>
            </a:fld>
            <a:endParaRPr lang="en-US"/>
          </a:p>
        </p:txBody>
      </p:sp>
    </p:spTree>
    <p:extLst>
      <p:ext uri="{BB962C8B-B14F-4D97-AF65-F5344CB8AC3E}">
        <p14:creationId xmlns:p14="http://schemas.microsoft.com/office/powerpoint/2010/main" val="4887030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4" y="0"/>
            <a:ext cx="3076363" cy="513508"/>
          </a:xfrm>
          <a:prstGeom prst="rect">
            <a:avLst/>
          </a:prstGeom>
        </p:spPr>
        <p:txBody>
          <a:bodyPr vert="horz" lIns="99018" tIns="49510" rIns="99018" bIns="49510" rtlCol="0"/>
          <a:lstStyle>
            <a:lvl1pPr algn="l">
              <a:defRPr sz="1300"/>
            </a:lvl1pPr>
          </a:lstStyle>
          <a:p>
            <a:endParaRPr lang="fr-FR"/>
          </a:p>
        </p:txBody>
      </p:sp>
      <p:sp>
        <p:nvSpPr>
          <p:cNvPr id="3" name="Espace réservé de la date 2"/>
          <p:cNvSpPr>
            <a:spLocks noGrp="1"/>
          </p:cNvSpPr>
          <p:nvPr>
            <p:ph type="dt" idx="1"/>
          </p:nvPr>
        </p:nvSpPr>
        <p:spPr>
          <a:xfrm>
            <a:off x="4021298" y="0"/>
            <a:ext cx="3076363" cy="513508"/>
          </a:xfrm>
          <a:prstGeom prst="rect">
            <a:avLst/>
          </a:prstGeom>
        </p:spPr>
        <p:txBody>
          <a:bodyPr vert="horz" lIns="99018" tIns="49510" rIns="99018" bIns="49510" rtlCol="0"/>
          <a:lstStyle>
            <a:lvl1pPr algn="r">
              <a:defRPr sz="1300"/>
            </a:lvl1pPr>
          </a:lstStyle>
          <a:p>
            <a:fld id="{49D75D63-8B73-4C00-92D3-8A796889BD77}" type="datetimeFigureOut">
              <a:rPr lang="fr-FR" smtClean="0"/>
              <a:pPr/>
              <a:t>26/09/2018</a:t>
            </a:fld>
            <a:endParaRPr lang="fr-FR"/>
          </a:p>
        </p:txBody>
      </p:sp>
      <p:sp>
        <p:nvSpPr>
          <p:cNvPr id="4" name="Espace réservé de l'image des diapositives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18" tIns="49510" rIns="99018" bIns="49510" rtlCol="0" anchor="ctr"/>
          <a:lstStyle/>
          <a:p>
            <a:endParaRPr lang="fr-FR"/>
          </a:p>
        </p:txBody>
      </p:sp>
      <p:sp>
        <p:nvSpPr>
          <p:cNvPr id="5" name="Espace réservé des notes 4"/>
          <p:cNvSpPr>
            <a:spLocks noGrp="1"/>
          </p:cNvSpPr>
          <p:nvPr>
            <p:ph type="body" sz="quarter" idx="3"/>
          </p:nvPr>
        </p:nvSpPr>
        <p:spPr>
          <a:xfrm>
            <a:off x="709931" y="4925411"/>
            <a:ext cx="5679440" cy="4029879"/>
          </a:xfrm>
          <a:prstGeom prst="rect">
            <a:avLst/>
          </a:prstGeom>
        </p:spPr>
        <p:txBody>
          <a:bodyPr vert="horz" lIns="99018" tIns="49510" rIns="99018" bIns="4951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4" y="9721107"/>
            <a:ext cx="3076363" cy="513507"/>
          </a:xfrm>
          <a:prstGeom prst="rect">
            <a:avLst/>
          </a:prstGeom>
        </p:spPr>
        <p:txBody>
          <a:bodyPr vert="horz" lIns="99018" tIns="49510" rIns="99018" bIns="49510" rtlCol="0" anchor="b"/>
          <a:lstStyle>
            <a:lvl1pPr algn="l">
              <a:defRPr sz="1300"/>
            </a:lvl1pPr>
          </a:lstStyle>
          <a:p>
            <a:endParaRPr lang="fr-FR"/>
          </a:p>
        </p:txBody>
      </p:sp>
      <p:sp>
        <p:nvSpPr>
          <p:cNvPr id="7" name="Espace réservé du numéro de diapositive 6"/>
          <p:cNvSpPr>
            <a:spLocks noGrp="1"/>
          </p:cNvSpPr>
          <p:nvPr>
            <p:ph type="sldNum" sz="quarter" idx="5"/>
          </p:nvPr>
        </p:nvSpPr>
        <p:spPr>
          <a:xfrm>
            <a:off x="4021298" y="9721107"/>
            <a:ext cx="3076363" cy="513507"/>
          </a:xfrm>
          <a:prstGeom prst="rect">
            <a:avLst/>
          </a:prstGeom>
        </p:spPr>
        <p:txBody>
          <a:bodyPr vert="horz" lIns="99018" tIns="49510" rIns="99018" bIns="49510" rtlCol="0" anchor="b"/>
          <a:lstStyle>
            <a:lvl1pPr algn="r">
              <a:defRPr sz="1300"/>
            </a:lvl1pPr>
          </a:lstStyle>
          <a:p>
            <a:fld id="{25F27C99-6626-4CFA-A003-05180A1A87C2}" type="slidenum">
              <a:rPr lang="fr-FR" smtClean="0"/>
              <a:pPr/>
              <a:t>‹N›</a:t>
            </a:fld>
            <a:endParaRPr lang="fr-FR"/>
          </a:p>
        </p:txBody>
      </p:sp>
    </p:spTree>
    <p:extLst>
      <p:ext uri="{BB962C8B-B14F-4D97-AF65-F5344CB8AC3E}">
        <p14:creationId xmlns:p14="http://schemas.microsoft.com/office/powerpoint/2010/main" val="1345328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3" name="Espace réservé du contenu 2"/>
          <p:cNvSpPr>
            <a:spLocks noGrp="1"/>
          </p:cNvSpPr>
          <p:nvPr>
            <p:ph idx="1" hasCustomPrompt="1"/>
          </p:nvPr>
        </p:nvSpPr>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9"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1626082268"/>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ver with picture + partner's logo">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60000" y="4486710"/>
            <a:ext cx="7341454" cy="886397"/>
          </a:xfrm>
          <a:prstGeom prst="rect">
            <a:avLst/>
          </a:prstGeom>
        </p:spPr>
        <p:txBody>
          <a:bodyPr wrap="square" lIns="0" tIns="0" rIns="0" bIns="0" anchor="t" anchorCtr="0">
            <a:spAutoFit/>
          </a:bodyPr>
          <a:lstStyle>
            <a:lvl1pPr algn="l">
              <a:lnSpc>
                <a:spcPct val="90000"/>
              </a:lnSpc>
              <a:defRPr sz="3200" b="1" cap="all" baseline="0">
                <a:solidFill>
                  <a:schemeClr val="tx2"/>
                </a:solidFill>
              </a:defRPr>
            </a:lvl1pPr>
          </a:lstStyle>
          <a:p>
            <a:r>
              <a:rPr lang="fr-FR" dirty="0" err="1"/>
              <a:t>Presentation</a:t>
            </a:r>
            <a:r>
              <a:rPr lang="fr-FR" dirty="0"/>
              <a:t> </a:t>
            </a:r>
            <a:r>
              <a:rPr lang="fr-FR" dirty="0" err="1"/>
              <a:t>title</a:t>
            </a:r>
            <a:r>
              <a:rPr lang="fr-FR" dirty="0"/>
              <a:t/>
            </a:r>
            <a:br>
              <a:rPr lang="fr-FR" dirty="0"/>
            </a:br>
            <a:r>
              <a:rPr lang="fr-FR" dirty="0"/>
              <a:t>on one or </a:t>
            </a:r>
            <a:r>
              <a:rPr lang="fr-FR" dirty="0" err="1"/>
              <a:t>two</a:t>
            </a:r>
            <a:r>
              <a:rPr lang="fr-FR" dirty="0"/>
              <a:t> </a:t>
            </a:r>
            <a:r>
              <a:rPr lang="fr-FR" dirty="0" err="1"/>
              <a:t>lines</a:t>
            </a:r>
            <a:endParaRPr lang="fr-BE" dirty="0"/>
          </a:p>
        </p:txBody>
      </p:sp>
      <p:sp>
        <p:nvSpPr>
          <p:cNvPr id="3" name="Sous-titre 2"/>
          <p:cNvSpPr>
            <a:spLocks noGrp="1"/>
          </p:cNvSpPr>
          <p:nvPr>
            <p:ph type="subTitle" idx="1" hasCustomPrompt="1"/>
          </p:nvPr>
        </p:nvSpPr>
        <p:spPr>
          <a:xfrm>
            <a:off x="360000" y="4165410"/>
            <a:ext cx="7341454" cy="307777"/>
          </a:xfrm>
          <a:prstGeom prst="rect">
            <a:avLst/>
          </a:prstGeom>
        </p:spPr>
        <p:txBody>
          <a:bodyPr wrap="square" lIns="0" tIns="0" rIns="0" bIns="0">
            <a:spAutoFit/>
          </a:bodyPr>
          <a:lstStyle>
            <a:lvl1pPr marL="0" indent="0" algn="l">
              <a:buNone/>
              <a:defRPr sz="2000" b="1" cap="all" baseline="0">
                <a:solidFill>
                  <a:schemeClr val="accent3"/>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err="1"/>
              <a:t>Presentation</a:t>
            </a:r>
            <a:r>
              <a:rPr lang="fr-FR" dirty="0"/>
              <a:t> </a:t>
            </a:r>
            <a:r>
              <a:rPr lang="fr-FR" dirty="0" err="1"/>
              <a:t>strapline</a:t>
            </a:r>
            <a:endParaRPr lang="fr-BE" dirty="0"/>
          </a:p>
        </p:txBody>
      </p:sp>
      <p:sp>
        <p:nvSpPr>
          <p:cNvPr id="43" name="Espace réservé pour une image  42"/>
          <p:cNvSpPr>
            <a:spLocks noGrp="1"/>
          </p:cNvSpPr>
          <p:nvPr>
            <p:ph type="pic" sz="quarter" idx="13" hasCustomPrompt="1"/>
          </p:nvPr>
        </p:nvSpPr>
        <p:spPr>
          <a:xfrm>
            <a:off x="360000" y="548680"/>
            <a:ext cx="7341454" cy="3528020"/>
          </a:xfrm>
          <a:prstGeom prst="rect">
            <a:avLst/>
          </a:prstGeom>
          <a:solidFill>
            <a:schemeClr val="accent1"/>
          </a:solidFill>
        </p:spPr>
        <p:txBody>
          <a:bodyPr lIns="0" tIns="0" rIns="0" bIns="0" anchor="ctr" anchorCtr="0"/>
          <a:lstStyle>
            <a:lvl1pPr marL="0" indent="0" algn="ctr">
              <a:buFontTx/>
              <a:buNone/>
              <a:defRPr>
                <a:solidFill>
                  <a:schemeClr val="bg1"/>
                </a:solidFill>
              </a:defRPr>
            </a:lvl1pPr>
          </a:lstStyle>
          <a:p>
            <a:r>
              <a:rPr lang="fr-FR" dirty="0"/>
              <a:t>Picture</a:t>
            </a:r>
          </a:p>
        </p:txBody>
      </p:sp>
      <p:sp>
        <p:nvSpPr>
          <p:cNvPr id="5" name="Espace réservé pour une image  4"/>
          <p:cNvSpPr>
            <a:spLocks noGrp="1"/>
          </p:cNvSpPr>
          <p:nvPr>
            <p:ph type="pic" sz="quarter" idx="14" hasCustomPrompt="1"/>
          </p:nvPr>
        </p:nvSpPr>
        <p:spPr>
          <a:xfrm>
            <a:off x="9826372" y="2037078"/>
            <a:ext cx="2006828" cy="719137"/>
          </a:xfrm>
          <a:prstGeom prst="rect">
            <a:avLst/>
          </a:prstGeom>
          <a:solidFill>
            <a:schemeClr val="accent1"/>
          </a:solidFill>
        </p:spPr>
        <p:txBody>
          <a:bodyPr vert="horz" lIns="0" tIns="0" rIns="0" bIns="0" rtlCol="0" anchor="ctr" anchorCtr="0">
            <a:normAutofit/>
          </a:bodyPr>
          <a:lstStyle>
            <a:lvl1pPr algn="ctr">
              <a:defRPr lang="fr-FR" dirty="0">
                <a:solidFill>
                  <a:schemeClr val="bg1"/>
                </a:solidFill>
              </a:defRPr>
            </a:lvl1pPr>
          </a:lstStyle>
          <a:p>
            <a:pPr lvl="0" algn="ctr"/>
            <a:r>
              <a:rPr lang="fr-FR" dirty="0" err="1"/>
              <a:t>Partner’s</a:t>
            </a:r>
            <a:r>
              <a:rPr lang="fr-FR" dirty="0"/>
              <a:t> logo</a:t>
            </a:r>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Tree>
    <p:extLst>
      <p:ext uri="{BB962C8B-B14F-4D97-AF65-F5344CB8AC3E}">
        <p14:creationId xmlns:p14="http://schemas.microsoft.com/office/powerpoint/2010/main" val="3688083416"/>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ver with no pictu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60000" y="4486710"/>
            <a:ext cx="4741683" cy="886397"/>
          </a:xfrm>
          <a:prstGeom prst="rect">
            <a:avLst/>
          </a:prstGeom>
        </p:spPr>
        <p:txBody>
          <a:bodyPr wrap="none" lIns="0" tIns="0" rIns="0" bIns="0" anchor="t" anchorCtr="0">
            <a:spAutoFit/>
          </a:bodyPr>
          <a:lstStyle>
            <a:lvl1pPr algn="l">
              <a:lnSpc>
                <a:spcPct val="90000"/>
              </a:lnSpc>
              <a:defRPr sz="3200" b="1" cap="all" baseline="0">
                <a:solidFill>
                  <a:schemeClr val="tx2"/>
                </a:solidFill>
              </a:defRPr>
            </a:lvl1pPr>
          </a:lstStyle>
          <a:p>
            <a:r>
              <a:rPr lang="fr-FR" dirty="0" err="1"/>
              <a:t>Presentation</a:t>
            </a:r>
            <a:r>
              <a:rPr lang="fr-FR" dirty="0"/>
              <a:t> </a:t>
            </a:r>
            <a:r>
              <a:rPr lang="fr-FR" dirty="0" err="1"/>
              <a:t>title</a:t>
            </a:r>
            <a:r>
              <a:rPr lang="fr-FR" dirty="0"/>
              <a:t/>
            </a:r>
            <a:br>
              <a:rPr lang="fr-FR" dirty="0"/>
            </a:br>
            <a:r>
              <a:rPr lang="fr-FR" dirty="0"/>
              <a:t>on one or </a:t>
            </a:r>
            <a:r>
              <a:rPr lang="fr-FR" dirty="0" err="1"/>
              <a:t>two</a:t>
            </a:r>
            <a:r>
              <a:rPr lang="fr-FR" dirty="0"/>
              <a:t> </a:t>
            </a:r>
            <a:r>
              <a:rPr lang="fr-FR" dirty="0" err="1"/>
              <a:t>lines</a:t>
            </a:r>
            <a:endParaRPr lang="fr-BE" dirty="0"/>
          </a:p>
        </p:txBody>
      </p:sp>
      <p:sp>
        <p:nvSpPr>
          <p:cNvPr id="3" name="Sous-titre 2"/>
          <p:cNvSpPr>
            <a:spLocks noGrp="1"/>
          </p:cNvSpPr>
          <p:nvPr>
            <p:ph type="subTitle" idx="1" hasCustomPrompt="1"/>
          </p:nvPr>
        </p:nvSpPr>
        <p:spPr>
          <a:xfrm>
            <a:off x="360000" y="4165410"/>
            <a:ext cx="7117294" cy="307777"/>
          </a:xfrm>
          <a:prstGeom prst="rect">
            <a:avLst/>
          </a:prstGeom>
        </p:spPr>
        <p:txBody>
          <a:bodyPr wrap="square" lIns="0" tIns="0" rIns="0" bIns="0">
            <a:spAutoFit/>
          </a:bodyPr>
          <a:lstStyle>
            <a:lvl1pPr marL="0" indent="0" algn="l">
              <a:buNone/>
              <a:defRPr sz="2000" b="1" cap="all" baseline="0">
                <a:solidFill>
                  <a:srgbClr val="892A80"/>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err="1"/>
              <a:t>Presentation</a:t>
            </a:r>
            <a:r>
              <a:rPr lang="fr-FR" dirty="0"/>
              <a:t> </a:t>
            </a:r>
            <a:r>
              <a:rPr lang="fr-FR" dirty="0" err="1"/>
              <a:t>strapline</a:t>
            </a:r>
            <a:endParaRPr lang="fr-BE" dirty="0"/>
          </a:p>
        </p:txBody>
      </p:sp>
      <p:sp>
        <p:nvSpPr>
          <p:cNvPr id="6"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Tree>
    <p:extLst>
      <p:ext uri="{BB962C8B-B14F-4D97-AF65-F5344CB8AC3E}">
        <p14:creationId xmlns:p14="http://schemas.microsoft.com/office/powerpoint/2010/main" val="270233280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360000" y="761684"/>
            <a:ext cx="6543826" cy="377402"/>
          </a:xfrm>
        </p:spPr>
        <p:txBody>
          <a:bodyPr/>
          <a:lstStyle>
            <a:lvl1pPr>
              <a:defRPr/>
            </a:lvl1pPr>
          </a:lstStyle>
          <a:p>
            <a:r>
              <a:rPr lang="fr-FR" dirty="0"/>
              <a:t>Table of contents or agenda</a:t>
            </a:r>
            <a:endParaRPr lang="fr-BE" dirty="0"/>
          </a:p>
        </p:txBody>
      </p:sp>
      <p:sp>
        <p:nvSpPr>
          <p:cNvPr id="3" name="Espace réservé du contenu 2"/>
          <p:cNvSpPr>
            <a:spLocks noGrp="1"/>
          </p:cNvSpPr>
          <p:nvPr>
            <p:ph idx="1" hasCustomPrompt="1"/>
          </p:nvPr>
        </p:nvSpPr>
        <p:spPr>
          <a:xfrm>
            <a:off x="1487488" y="1858409"/>
            <a:ext cx="7976271" cy="561692"/>
          </a:xfrm>
        </p:spPr>
        <p:txBody>
          <a:bodyPr/>
          <a:lstStyle>
            <a:lvl1pPr marL="285750" indent="-285750">
              <a:spcBef>
                <a:spcPts val="2400"/>
              </a:spcBef>
              <a:spcAft>
                <a:spcPts val="300"/>
              </a:spcAft>
              <a:buClr>
                <a:schemeClr val="tx2"/>
              </a:buClr>
              <a:buSzPct val="80000"/>
              <a:buFont typeface="Wingdings 3" panose="05040102010807070707" pitchFamily="18" charset="2"/>
              <a:buChar char="u"/>
              <a:defRPr sz="1800">
                <a:solidFill>
                  <a:schemeClr val="accent2"/>
                </a:solidFill>
              </a:defRPr>
            </a:lvl1pPr>
            <a:lvl2pPr marL="342900" indent="0">
              <a:buFontTx/>
              <a:buNone/>
              <a:defRPr sz="1600" i="1"/>
            </a:lvl2pPr>
          </a:lstStyle>
          <a:p>
            <a:pPr lvl="0"/>
            <a:r>
              <a:rPr lang="fr-FR" dirty="0"/>
              <a:t>Cliquez pour modifier les styles du texte du masque</a:t>
            </a:r>
          </a:p>
          <a:p>
            <a:pPr lvl="1"/>
            <a:r>
              <a:rPr lang="fr-FR" dirty="0"/>
              <a:t>Deuxième niveau</a:t>
            </a:r>
          </a:p>
        </p:txBody>
      </p:sp>
      <p:sp>
        <p:nvSpPr>
          <p:cNvPr id="7"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algn="l">
              <a:defRPr sz="900">
                <a:solidFill>
                  <a:schemeClr val="bg2"/>
                </a:solidFill>
              </a:defRPr>
            </a:lvl1pPr>
          </a:lstStyle>
          <a:p>
            <a:r>
              <a:rPr lang="fr-FR" dirty="0" err="1" smtClean="0"/>
              <a:t>June</a:t>
            </a:r>
            <a:r>
              <a:rPr lang="fr-FR" dirty="0" smtClean="0"/>
              <a:t> 2018</a:t>
            </a:r>
            <a:endParaRPr lang="fr-BE" dirty="0" smtClean="0"/>
          </a:p>
        </p:txBody>
      </p:sp>
      <p:sp>
        <p:nvSpPr>
          <p:cNvPr id="9"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11914215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on the left + picture on the righ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3" name="Espace réservé du contenu 2"/>
          <p:cNvSpPr>
            <a:spLocks noGrp="1"/>
          </p:cNvSpPr>
          <p:nvPr>
            <p:ph idx="1" hasCustomPrompt="1"/>
          </p:nvPr>
        </p:nvSpPr>
        <p:spPr>
          <a:xfrm>
            <a:off x="360000" y="1858408"/>
            <a:ext cx="6543826" cy="877163"/>
          </a:xfrm>
        </p:spPr>
        <p:txBody>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7"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algn="l">
              <a:defRPr sz="900">
                <a:solidFill>
                  <a:schemeClr val="bg2"/>
                </a:solidFill>
              </a:defRPr>
            </a:lvl1pPr>
          </a:lstStyle>
          <a:p>
            <a:r>
              <a:rPr lang="fr-FR" dirty="0" err="1" smtClean="0"/>
              <a:t>June</a:t>
            </a:r>
            <a:r>
              <a:rPr lang="fr-FR" dirty="0" smtClean="0"/>
              <a:t> 2018</a:t>
            </a:r>
            <a:endParaRPr lang="fr-BE" dirty="0" smtClean="0"/>
          </a:p>
        </p:txBody>
      </p:sp>
      <p:sp>
        <p:nvSpPr>
          <p:cNvPr id="9"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
        <p:nvSpPr>
          <p:cNvPr id="10" name="Espace réservé pour une image  42"/>
          <p:cNvSpPr>
            <a:spLocks noGrp="1"/>
          </p:cNvSpPr>
          <p:nvPr>
            <p:ph type="pic" sz="quarter" idx="13" hasCustomPrompt="1"/>
          </p:nvPr>
        </p:nvSpPr>
        <p:spPr>
          <a:xfrm>
            <a:off x="7425378" y="1412776"/>
            <a:ext cx="4406581" cy="3221308"/>
          </a:xfrm>
          <a:prstGeom prst="rect">
            <a:avLst/>
          </a:prstGeom>
          <a:solidFill>
            <a:schemeClr val="accent1">
              <a:lumMod val="20000"/>
              <a:lumOff val="80000"/>
            </a:schemeClr>
          </a:solidFill>
        </p:spPr>
        <p:txBody>
          <a:bodyPr wrap="none" lIns="0" tIns="0" rIns="0" bIns="0" anchor="ctr" anchorCtr="0">
            <a:noAutofit/>
          </a:bodyPr>
          <a:lstStyle>
            <a:lvl1pPr marL="0" indent="0" algn="ctr">
              <a:buFontTx/>
              <a:buNone/>
              <a:defRPr/>
            </a:lvl1pPr>
          </a:lstStyle>
          <a:p>
            <a:r>
              <a:rPr lang="fr-FR" dirty="0" err="1"/>
              <a:t>Pictures</a:t>
            </a:r>
            <a:endParaRPr lang="fr-FR" dirty="0"/>
          </a:p>
        </p:txBody>
      </p:sp>
    </p:spTree>
    <p:extLst>
      <p:ext uri="{BB962C8B-B14F-4D97-AF65-F5344CB8AC3E}">
        <p14:creationId xmlns:p14="http://schemas.microsoft.com/office/powerpoint/2010/main" val="975476263"/>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in the middle + graph on the left + picture on the right">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3" name="Espace réservé du contenu 2"/>
          <p:cNvSpPr>
            <a:spLocks noGrp="1"/>
          </p:cNvSpPr>
          <p:nvPr>
            <p:ph idx="1" hasCustomPrompt="1"/>
          </p:nvPr>
        </p:nvSpPr>
        <p:spPr>
          <a:xfrm>
            <a:off x="3791744" y="1858408"/>
            <a:ext cx="5406139" cy="877163"/>
          </a:xfrm>
        </p:spPr>
        <p:txBody>
          <a:bodyPr/>
          <a:lstStyle>
            <a:lvl3pPr>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10" name="Espace réservé pour une image  42"/>
          <p:cNvSpPr>
            <a:spLocks noGrp="1"/>
          </p:cNvSpPr>
          <p:nvPr>
            <p:ph type="pic" sz="quarter" idx="13" hasCustomPrompt="1"/>
          </p:nvPr>
        </p:nvSpPr>
        <p:spPr>
          <a:xfrm>
            <a:off x="9375134" y="1863876"/>
            <a:ext cx="2456826" cy="3509340"/>
          </a:xfrm>
          <a:prstGeom prst="rect">
            <a:avLst/>
          </a:prstGeom>
          <a:solidFill>
            <a:schemeClr val="accent1">
              <a:lumMod val="20000"/>
              <a:lumOff val="80000"/>
            </a:schemeClr>
          </a:solidFill>
        </p:spPr>
        <p:txBody>
          <a:bodyPr wrap="none" lIns="0" tIns="0" rIns="0" bIns="0" anchor="ctr" anchorCtr="0">
            <a:noAutofit/>
          </a:bodyPr>
          <a:lstStyle>
            <a:lvl1pPr marL="0" indent="0" algn="ctr">
              <a:buFontTx/>
              <a:buNone/>
              <a:defRPr/>
            </a:lvl1pPr>
          </a:lstStyle>
          <a:p>
            <a:r>
              <a:rPr lang="fr-FR" dirty="0"/>
              <a:t>Picture</a:t>
            </a:r>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algn="l">
              <a:defRPr sz="900">
                <a:solidFill>
                  <a:schemeClr val="bg2"/>
                </a:solidFill>
              </a:defRPr>
            </a:lvl1pPr>
          </a:lstStyle>
          <a:p>
            <a:r>
              <a:rPr lang="fr-FR" dirty="0" err="1" smtClean="0"/>
              <a:t>June</a:t>
            </a:r>
            <a:r>
              <a:rPr lang="fr-FR" dirty="0" smtClean="0"/>
              <a:t> 2018</a:t>
            </a:r>
            <a:endParaRPr lang="fr-BE" dirty="0" smtClean="0"/>
          </a:p>
        </p:txBody>
      </p:sp>
      <p:sp>
        <p:nvSpPr>
          <p:cNvPr id="11"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3612331743"/>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or chapter">
    <p:spTree>
      <p:nvGrpSpPr>
        <p:cNvPr id="1" name=""/>
        <p:cNvGrpSpPr/>
        <p:nvPr/>
      </p:nvGrpSpPr>
      <p:grpSpPr>
        <a:xfrm>
          <a:off x="0" y="0"/>
          <a:ext cx="0" cy="0"/>
          <a:chOff x="0" y="0"/>
          <a:chExt cx="0" cy="0"/>
        </a:xfrm>
      </p:grpSpPr>
      <p:sp>
        <p:nvSpPr>
          <p:cNvPr id="4" name="Rectangle 3"/>
          <p:cNvSpPr/>
          <p:nvPr userDrawn="1"/>
        </p:nvSpPr>
        <p:spPr>
          <a:xfrm>
            <a:off x="263352" y="980728"/>
            <a:ext cx="1166529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13" name="Titre 1"/>
          <p:cNvSpPr>
            <a:spLocks noGrp="1"/>
          </p:cNvSpPr>
          <p:nvPr>
            <p:ph type="ctrTitle" hasCustomPrompt="1"/>
          </p:nvPr>
        </p:nvSpPr>
        <p:spPr>
          <a:xfrm>
            <a:off x="2792801" y="3844324"/>
            <a:ext cx="4599592" cy="775597"/>
          </a:xfrm>
          <a:prstGeom prst="rect">
            <a:avLst/>
          </a:prstGeom>
        </p:spPr>
        <p:txBody>
          <a:bodyPr wrap="none" lIns="0" tIns="0" rIns="0" bIns="0" anchor="t" anchorCtr="0">
            <a:spAutoFit/>
          </a:bodyPr>
          <a:lstStyle>
            <a:lvl1pPr algn="l">
              <a:lnSpc>
                <a:spcPct val="90000"/>
              </a:lnSpc>
              <a:defRPr sz="2800" b="1" cap="all" baseline="0">
                <a:solidFill>
                  <a:schemeClr val="accent2"/>
                </a:solidFill>
              </a:defRPr>
            </a:lvl1pPr>
          </a:lstStyle>
          <a:p>
            <a:r>
              <a:rPr lang="fr-FR" dirty="0" err="1"/>
              <a:t>Title</a:t>
            </a:r>
            <a:r>
              <a:rPr lang="fr-FR" dirty="0"/>
              <a:t> of the first part</a:t>
            </a:r>
            <a:br>
              <a:rPr lang="fr-FR" dirty="0"/>
            </a:br>
            <a:r>
              <a:rPr lang="fr-FR" dirty="0"/>
              <a:t>on one or </a:t>
            </a:r>
            <a:r>
              <a:rPr lang="fr-FR" dirty="0" err="1"/>
              <a:t>two</a:t>
            </a:r>
            <a:r>
              <a:rPr lang="fr-FR" dirty="0"/>
              <a:t> </a:t>
            </a:r>
            <a:r>
              <a:rPr lang="fr-FR" dirty="0" err="1"/>
              <a:t>lines</a:t>
            </a:r>
            <a:endParaRPr lang="fr-BE" dirty="0"/>
          </a:p>
        </p:txBody>
      </p:sp>
      <p:sp>
        <p:nvSpPr>
          <p:cNvPr id="14" name="Sous-titre 2"/>
          <p:cNvSpPr>
            <a:spLocks noGrp="1"/>
          </p:cNvSpPr>
          <p:nvPr>
            <p:ph type="subTitle" idx="1" hasCustomPrompt="1"/>
          </p:nvPr>
        </p:nvSpPr>
        <p:spPr>
          <a:xfrm>
            <a:off x="2792803" y="3406133"/>
            <a:ext cx="4599590" cy="246221"/>
          </a:xfrm>
          <a:prstGeom prst="rect">
            <a:avLst/>
          </a:prstGeom>
        </p:spPr>
        <p:txBody>
          <a:bodyPr wrap="square" lIns="0" tIns="0" rIns="0" bIns="0">
            <a:spAutoFit/>
          </a:bodyPr>
          <a:lstStyle>
            <a:lvl1pPr marL="0" indent="0" algn="l">
              <a:buNone/>
              <a:defRPr sz="1600" b="1" cap="all" baseline="0">
                <a:solidFill>
                  <a:schemeClr val="bg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a:t>Part </a:t>
            </a:r>
            <a:r>
              <a:rPr lang="fr-FR" dirty="0" err="1"/>
              <a:t>number</a:t>
            </a:r>
            <a:r>
              <a:rPr lang="fr-FR" dirty="0"/>
              <a:t> – </a:t>
            </a:r>
            <a:r>
              <a:rPr lang="fr-FR" dirty="0" err="1"/>
              <a:t>Strapline</a:t>
            </a:r>
            <a:endParaRPr lang="fr-BE" dirty="0"/>
          </a:p>
        </p:txBody>
      </p:sp>
      <p:sp>
        <p:nvSpPr>
          <p:cNvPr id="15" name="Espace réservé pour une image  42"/>
          <p:cNvSpPr>
            <a:spLocks noGrp="1"/>
          </p:cNvSpPr>
          <p:nvPr>
            <p:ph type="pic" sz="quarter" idx="13" hasCustomPrompt="1"/>
          </p:nvPr>
        </p:nvSpPr>
        <p:spPr>
          <a:xfrm>
            <a:off x="2792802" y="836712"/>
            <a:ext cx="4278076" cy="2448272"/>
          </a:xfrm>
          <a:prstGeom prst="rect">
            <a:avLst/>
          </a:prstGeom>
          <a:solidFill>
            <a:schemeClr val="accent1">
              <a:lumMod val="20000"/>
              <a:lumOff val="80000"/>
            </a:schemeClr>
          </a:solidFill>
        </p:spPr>
        <p:txBody>
          <a:bodyPr wrap="none" lIns="0" tIns="0" rIns="0" bIns="0" anchor="ctr" anchorCtr="0">
            <a:noAutofit/>
          </a:bodyPr>
          <a:lstStyle>
            <a:lvl1pPr marL="0" indent="0" algn="ctr">
              <a:buFontTx/>
              <a:buNone/>
              <a:defRPr/>
            </a:lvl1pPr>
          </a:lstStyle>
          <a:p>
            <a:r>
              <a:rPr lang="fr-FR" dirty="0" err="1"/>
              <a:t>Pictures</a:t>
            </a:r>
            <a:endParaRPr lang="fr-FR" dirty="0"/>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10"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3811125068"/>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5"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7"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1442560006"/>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2" name="Rectangle 1"/>
          <p:cNvSpPr/>
          <p:nvPr userDrawn="1"/>
        </p:nvSpPr>
        <p:spPr>
          <a:xfrm>
            <a:off x="263352" y="980728"/>
            <a:ext cx="11665296"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800"/>
          </a:p>
        </p:txBody>
      </p:sp>
      <p:sp>
        <p:nvSpPr>
          <p:cNvPr id="6"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8"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spTree>
    <p:extLst>
      <p:ext uri="{BB962C8B-B14F-4D97-AF65-F5344CB8AC3E}">
        <p14:creationId xmlns:p14="http://schemas.microsoft.com/office/powerpoint/2010/main" val="607192907"/>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ver with pictu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60000" y="4486710"/>
            <a:ext cx="7341454" cy="886397"/>
          </a:xfrm>
          <a:prstGeom prst="rect">
            <a:avLst/>
          </a:prstGeom>
        </p:spPr>
        <p:txBody>
          <a:bodyPr wrap="square" lIns="0" tIns="0" rIns="0" bIns="0" anchor="t" anchorCtr="0">
            <a:spAutoFit/>
          </a:bodyPr>
          <a:lstStyle>
            <a:lvl1pPr algn="l">
              <a:lnSpc>
                <a:spcPct val="90000"/>
              </a:lnSpc>
              <a:defRPr sz="3200" b="1" cap="all" baseline="0">
                <a:solidFill>
                  <a:schemeClr val="tx2"/>
                </a:solidFill>
              </a:defRPr>
            </a:lvl1pPr>
          </a:lstStyle>
          <a:p>
            <a:r>
              <a:rPr lang="fr-FR" dirty="0" err="1"/>
              <a:t>Presentation</a:t>
            </a:r>
            <a:r>
              <a:rPr lang="fr-FR" dirty="0"/>
              <a:t> </a:t>
            </a:r>
            <a:r>
              <a:rPr lang="fr-FR" dirty="0" err="1"/>
              <a:t>title</a:t>
            </a:r>
            <a:r>
              <a:rPr lang="fr-FR" dirty="0"/>
              <a:t/>
            </a:r>
            <a:br>
              <a:rPr lang="fr-FR" dirty="0"/>
            </a:br>
            <a:r>
              <a:rPr lang="fr-FR" dirty="0"/>
              <a:t>on one or </a:t>
            </a:r>
            <a:r>
              <a:rPr lang="fr-FR" dirty="0" err="1"/>
              <a:t>two</a:t>
            </a:r>
            <a:r>
              <a:rPr lang="fr-FR" dirty="0"/>
              <a:t> </a:t>
            </a:r>
            <a:r>
              <a:rPr lang="fr-FR" dirty="0" err="1"/>
              <a:t>lines</a:t>
            </a:r>
            <a:endParaRPr lang="fr-BE" dirty="0"/>
          </a:p>
        </p:txBody>
      </p:sp>
      <p:sp>
        <p:nvSpPr>
          <p:cNvPr id="3" name="Sous-titre 2"/>
          <p:cNvSpPr>
            <a:spLocks noGrp="1"/>
          </p:cNvSpPr>
          <p:nvPr>
            <p:ph type="subTitle" idx="1" hasCustomPrompt="1"/>
          </p:nvPr>
        </p:nvSpPr>
        <p:spPr>
          <a:xfrm>
            <a:off x="360000" y="4165410"/>
            <a:ext cx="7341454" cy="307777"/>
          </a:xfrm>
          <a:prstGeom prst="rect">
            <a:avLst/>
          </a:prstGeom>
        </p:spPr>
        <p:txBody>
          <a:bodyPr wrap="square" lIns="0" tIns="0" rIns="0" bIns="0">
            <a:spAutoFit/>
          </a:bodyPr>
          <a:lstStyle>
            <a:lvl1pPr marL="0" indent="0" algn="l">
              <a:buNone/>
              <a:defRPr sz="2000" b="1" cap="all" baseline="0">
                <a:solidFill>
                  <a:schemeClr val="accent6"/>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err="1"/>
              <a:t>Presentation</a:t>
            </a:r>
            <a:r>
              <a:rPr lang="fr-FR" dirty="0"/>
              <a:t> </a:t>
            </a:r>
            <a:r>
              <a:rPr lang="fr-FR" dirty="0" err="1"/>
              <a:t>strapline</a:t>
            </a:r>
            <a:endParaRPr lang="fr-BE" dirty="0"/>
          </a:p>
        </p:txBody>
      </p:sp>
      <p:sp>
        <p:nvSpPr>
          <p:cNvPr id="46"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6" name="Espace réservé pour une image  42"/>
          <p:cNvSpPr>
            <a:spLocks noGrp="1"/>
          </p:cNvSpPr>
          <p:nvPr>
            <p:ph type="pic" sz="quarter" idx="13" hasCustomPrompt="1"/>
          </p:nvPr>
        </p:nvSpPr>
        <p:spPr>
          <a:xfrm>
            <a:off x="360000" y="548680"/>
            <a:ext cx="7341454" cy="3528020"/>
          </a:xfrm>
          <a:prstGeom prst="rect">
            <a:avLst/>
          </a:prstGeom>
          <a:solidFill>
            <a:schemeClr val="accent1"/>
          </a:solidFill>
        </p:spPr>
        <p:txBody>
          <a:bodyPr lIns="0" tIns="0" rIns="0" bIns="0" anchor="ctr" anchorCtr="0"/>
          <a:lstStyle>
            <a:lvl1pPr marL="0" indent="0" algn="ctr">
              <a:buFontTx/>
              <a:buNone/>
              <a:defRPr>
                <a:solidFill>
                  <a:schemeClr val="bg1"/>
                </a:solidFill>
              </a:defRPr>
            </a:lvl1pPr>
          </a:lstStyle>
          <a:p>
            <a:r>
              <a:rPr lang="fr-FR" dirty="0"/>
              <a:t>Picture</a:t>
            </a:r>
          </a:p>
        </p:txBody>
      </p:sp>
    </p:spTree>
    <p:extLst>
      <p:ext uri="{BB962C8B-B14F-4D97-AF65-F5344CB8AC3E}">
        <p14:creationId xmlns:p14="http://schemas.microsoft.com/office/powerpoint/2010/main" val="26675733"/>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 with picture + pol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360000" y="4486710"/>
            <a:ext cx="7341454" cy="886397"/>
          </a:xfrm>
          <a:prstGeom prst="rect">
            <a:avLst/>
          </a:prstGeom>
        </p:spPr>
        <p:txBody>
          <a:bodyPr wrap="square" lIns="0" tIns="0" rIns="0" bIns="0" anchor="t" anchorCtr="0">
            <a:spAutoFit/>
          </a:bodyPr>
          <a:lstStyle>
            <a:lvl1pPr algn="l">
              <a:lnSpc>
                <a:spcPct val="90000"/>
              </a:lnSpc>
              <a:defRPr sz="3200" b="1" cap="all" baseline="0">
                <a:solidFill>
                  <a:schemeClr val="tx2"/>
                </a:solidFill>
              </a:defRPr>
            </a:lvl1pPr>
          </a:lstStyle>
          <a:p>
            <a:r>
              <a:rPr lang="fr-FR" dirty="0" err="1"/>
              <a:t>Presentation</a:t>
            </a:r>
            <a:r>
              <a:rPr lang="fr-FR" dirty="0"/>
              <a:t> </a:t>
            </a:r>
            <a:r>
              <a:rPr lang="fr-FR" dirty="0" err="1"/>
              <a:t>title</a:t>
            </a:r>
            <a:r>
              <a:rPr lang="fr-FR" dirty="0"/>
              <a:t/>
            </a:r>
            <a:br>
              <a:rPr lang="fr-FR" dirty="0"/>
            </a:br>
            <a:r>
              <a:rPr lang="fr-FR" dirty="0"/>
              <a:t>on one or </a:t>
            </a:r>
            <a:r>
              <a:rPr lang="fr-FR" dirty="0" err="1"/>
              <a:t>two</a:t>
            </a:r>
            <a:r>
              <a:rPr lang="fr-FR" dirty="0"/>
              <a:t> </a:t>
            </a:r>
            <a:r>
              <a:rPr lang="fr-FR" dirty="0" err="1"/>
              <a:t>lines</a:t>
            </a:r>
            <a:endParaRPr lang="fr-BE" dirty="0"/>
          </a:p>
        </p:txBody>
      </p:sp>
      <p:sp>
        <p:nvSpPr>
          <p:cNvPr id="3" name="Sous-titre 2"/>
          <p:cNvSpPr>
            <a:spLocks noGrp="1"/>
          </p:cNvSpPr>
          <p:nvPr>
            <p:ph type="subTitle" idx="1" hasCustomPrompt="1"/>
          </p:nvPr>
        </p:nvSpPr>
        <p:spPr>
          <a:xfrm>
            <a:off x="360000" y="4165410"/>
            <a:ext cx="7341454" cy="307777"/>
          </a:xfrm>
          <a:prstGeom prst="rect">
            <a:avLst/>
          </a:prstGeom>
        </p:spPr>
        <p:txBody>
          <a:bodyPr wrap="square" lIns="0" tIns="0" rIns="0" bIns="0">
            <a:spAutoFit/>
          </a:bodyPr>
          <a:lstStyle>
            <a:lvl1pPr marL="0" indent="0" algn="l">
              <a:buNone/>
              <a:defRPr sz="2000" b="1" cap="all" baseline="0">
                <a:solidFill>
                  <a:srgbClr val="334395"/>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FR" dirty="0" err="1"/>
              <a:t>Presentation</a:t>
            </a:r>
            <a:r>
              <a:rPr lang="fr-FR" dirty="0"/>
              <a:t> </a:t>
            </a:r>
            <a:r>
              <a:rPr lang="fr-FR" dirty="0" err="1"/>
              <a:t>strapline</a:t>
            </a:r>
            <a:endParaRPr lang="fr-BE" dirty="0"/>
          </a:p>
        </p:txBody>
      </p:sp>
      <p:sp>
        <p:nvSpPr>
          <p:cNvPr id="43" name="Espace réservé pour une image  42"/>
          <p:cNvSpPr>
            <a:spLocks noGrp="1"/>
          </p:cNvSpPr>
          <p:nvPr>
            <p:ph type="pic" sz="quarter" idx="13" hasCustomPrompt="1"/>
          </p:nvPr>
        </p:nvSpPr>
        <p:spPr>
          <a:xfrm>
            <a:off x="360000" y="548680"/>
            <a:ext cx="7341454" cy="3528020"/>
          </a:xfrm>
          <a:prstGeom prst="rect">
            <a:avLst/>
          </a:prstGeom>
          <a:solidFill>
            <a:schemeClr val="accent1"/>
          </a:solidFill>
        </p:spPr>
        <p:txBody>
          <a:bodyPr lIns="0" tIns="0" rIns="0" bIns="0" anchor="ctr" anchorCtr="0"/>
          <a:lstStyle>
            <a:lvl1pPr marL="0" indent="0" algn="ctr">
              <a:buFontTx/>
              <a:buNone/>
              <a:defRPr>
                <a:solidFill>
                  <a:schemeClr val="bg1"/>
                </a:solidFill>
              </a:defRPr>
            </a:lvl1pPr>
          </a:lstStyle>
          <a:p>
            <a:r>
              <a:rPr lang="fr-FR" dirty="0"/>
              <a:t>Picture</a:t>
            </a:r>
          </a:p>
        </p:txBody>
      </p:sp>
      <p:sp>
        <p:nvSpPr>
          <p:cNvPr id="85" name="Espace réservé du texte 84"/>
          <p:cNvSpPr>
            <a:spLocks noGrp="1"/>
          </p:cNvSpPr>
          <p:nvPr>
            <p:ph type="body" sz="quarter" idx="14" hasCustomPrompt="1"/>
          </p:nvPr>
        </p:nvSpPr>
        <p:spPr>
          <a:xfrm>
            <a:off x="9770135" y="1772817"/>
            <a:ext cx="2063065" cy="246221"/>
          </a:xfrm>
          <a:prstGeom prst="rect">
            <a:avLst/>
          </a:prstGeom>
          <a:noFill/>
        </p:spPr>
        <p:txBody>
          <a:bodyPr wrap="none" lIns="0" tIns="0" rIns="0" bIns="0" rtlCol="0">
            <a:spAutoFit/>
          </a:bodyPr>
          <a:lstStyle>
            <a:lvl1pPr algn="r">
              <a:defRPr lang="fr-FR" dirty="0"/>
            </a:lvl1pPr>
          </a:lstStyle>
          <a:p>
            <a:pPr lvl="0" defTabSz="914400"/>
            <a:r>
              <a:rPr lang="fr-FR" sz="1600" dirty="0">
                <a:solidFill>
                  <a:schemeClr val="bg2"/>
                </a:solidFill>
              </a:rPr>
              <a:t>Business Group Name</a:t>
            </a:r>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60000" y="456986"/>
            <a:ext cx="6543826" cy="682101"/>
          </a:xfrm>
          <a:prstGeom prst="rect">
            <a:avLst/>
          </a:prstGeom>
        </p:spPr>
        <p:txBody>
          <a:bodyPr vert="horz" wrap="square" lIns="0" tIns="0" rIns="0" bIns="72000" rtlCol="0" anchor="b" anchorCtr="0">
            <a:spAutoFit/>
          </a:bodyPr>
          <a:lstStyle/>
          <a:p>
            <a:r>
              <a:rPr lang="fr-FR" dirty="0"/>
              <a:t>Slide </a:t>
            </a:r>
            <a:r>
              <a:rPr lang="fr-FR" dirty="0" err="1"/>
              <a:t>title</a:t>
            </a:r>
            <a:r>
              <a:rPr lang="fr-FR" dirty="0"/>
              <a:t> on one </a:t>
            </a:r>
            <a:br>
              <a:rPr lang="fr-FR" dirty="0"/>
            </a:br>
            <a:r>
              <a:rPr lang="fr-FR" dirty="0"/>
              <a:t>or </a:t>
            </a:r>
            <a:r>
              <a:rPr lang="fr-FR" dirty="0" err="1"/>
              <a:t>two</a:t>
            </a:r>
            <a:r>
              <a:rPr lang="fr-FR" dirty="0"/>
              <a:t> </a:t>
            </a:r>
            <a:r>
              <a:rPr lang="fr-FR" dirty="0" err="1"/>
              <a:t>lines</a:t>
            </a:r>
            <a:endParaRPr lang="fr-BE" dirty="0"/>
          </a:p>
        </p:txBody>
      </p:sp>
      <p:sp>
        <p:nvSpPr>
          <p:cNvPr id="3" name="Espace réservé du texte 2"/>
          <p:cNvSpPr>
            <a:spLocks noGrp="1"/>
          </p:cNvSpPr>
          <p:nvPr>
            <p:ph type="body" idx="1"/>
          </p:nvPr>
        </p:nvSpPr>
        <p:spPr>
          <a:xfrm>
            <a:off x="360000" y="1858409"/>
            <a:ext cx="11473200" cy="1061829"/>
          </a:xfrm>
          <a:prstGeom prst="rect">
            <a:avLst/>
          </a:prstGeom>
        </p:spPr>
        <p:txBody>
          <a:bodyPr vert="horz" wrap="square" lIns="0" tIns="0" rIns="0" bIns="0" rtlCol="0">
            <a:spAutoFit/>
          </a:bodyPr>
          <a:lstStyle/>
          <a:p>
            <a:pPr lvl="0"/>
            <a:r>
              <a:rPr lang="fr-FR" dirty="0"/>
              <a:t>Cliquez pour modifier les styles du texte du masque</a:t>
            </a:r>
          </a:p>
          <a:p>
            <a:pPr lvl="1"/>
            <a:r>
              <a:rPr lang="fr-FR" dirty="0"/>
              <a:t>Deuxième niveau</a:t>
            </a:r>
          </a:p>
          <a:p>
            <a:pPr lvl="2"/>
            <a:r>
              <a:rPr lang="fr-FR" dirty="0"/>
              <a:t>Troisième niveau</a:t>
            </a:r>
          </a:p>
        </p:txBody>
      </p:sp>
      <p:sp>
        <p:nvSpPr>
          <p:cNvPr id="8" name="Espace réservé de la date 3"/>
          <p:cNvSpPr>
            <a:spLocks noGrp="1"/>
          </p:cNvSpPr>
          <p:nvPr>
            <p:ph type="dt" sz="half" idx="2"/>
          </p:nvPr>
        </p:nvSpPr>
        <p:spPr>
          <a:xfrm>
            <a:off x="972000" y="6516000"/>
            <a:ext cx="538609" cy="174851"/>
          </a:xfrm>
          <a:prstGeom prst="rect">
            <a:avLst/>
          </a:prstGeom>
        </p:spPr>
        <p:txBody>
          <a:bodyPr wrap="none" lIns="0" tIns="36000" rIns="0" bIns="0" anchor="t" anchorCtr="0">
            <a:spAutoFit/>
          </a:bodyPr>
          <a:lstStyle>
            <a:lvl1pPr marL="0" marR="0" indent="0" algn="l" defTabSz="914400" rtl="0" eaLnBrk="1" fontAlgn="auto" latinLnBrk="0" hangingPunct="1">
              <a:lnSpc>
                <a:spcPct val="100000"/>
              </a:lnSpc>
              <a:spcBef>
                <a:spcPts val="0"/>
              </a:spcBef>
              <a:spcAft>
                <a:spcPts val="0"/>
              </a:spcAft>
              <a:buClrTx/>
              <a:buSzTx/>
              <a:buFontTx/>
              <a:buNone/>
              <a:tabLst/>
              <a:defRPr sz="900">
                <a:solidFill>
                  <a:schemeClr val="bg2"/>
                </a:solidFill>
              </a:defRPr>
            </a:lvl1pPr>
          </a:lstStyle>
          <a:p>
            <a:r>
              <a:rPr lang="fr-FR" dirty="0" err="1" smtClean="0"/>
              <a:t>June</a:t>
            </a:r>
            <a:r>
              <a:rPr lang="fr-FR" dirty="0" smtClean="0"/>
              <a:t> 2018</a:t>
            </a:r>
            <a:endParaRPr lang="fr-BE" dirty="0" smtClean="0"/>
          </a:p>
        </p:txBody>
      </p:sp>
      <p:sp>
        <p:nvSpPr>
          <p:cNvPr id="10" name="Espace réservé du numéro de diapositive 5"/>
          <p:cNvSpPr>
            <a:spLocks noGrp="1"/>
          </p:cNvSpPr>
          <p:nvPr>
            <p:ph type="sldNum" sz="quarter" idx="4"/>
          </p:nvPr>
        </p:nvSpPr>
        <p:spPr>
          <a:xfrm>
            <a:off x="360000" y="6516000"/>
            <a:ext cx="206788" cy="174851"/>
          </a:xfrm>
          <a:prstGeom prst="rect">
            <a:avLst/>
          </a:prstGeom>
        </p:spPr>
        <p:txBody>
          <a:bodyPr vert="horz" wrap="none" lIns="0" tIns="36000" rIns="0" bIns="0" rtlCol="0" anchor="t" anchorCtr="0">
            <a:spAutoFit/>
          </a:bodyPr>
          <a:lstStyle>
            <a:lvl1pPr algn="l">
              <a:defRPr lang="fr-BE" sz="900" b="1" smtClean="0">
                <a:solidFill>
                  <a:schemeClr val="bg2"/>
                </a:solidFill>
              </a:defRPr>
            </a:lvl1pPr>
          </a:lstStyle>
          <a:p>
            <a:fld id="{CF4668DC-857F-487D-BFFA-8C0CA5037977}" type="slidenum">
              <a:rPr lang="fr-FR" smtClean="0"/>
              <a:pPr/>
              <a:t>‹N›</a:t>
            </a:fld>
            <a:endParaRPr lang="fr-FR" dirty="0"/>
          </a:p>
        </p:txBody>
      </p:sp>
      <p:cxnSp>
        <p:nvCxnSpPr>
          <p:cNvPr id="13" name="Connecteur droit 12"/>
          <p:cNvCxnSpPr/>
          <p:nvPr/>
        </p:nvCxnSpPr>
        <p:spPr>
          <a:xfrm>
            <a:off x="360000" y="1132982"/>
            <a:ext cx="114732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ZoneTexte 13"/>
          <p:cNvSpPr txBox="1"/>
          <p:nvPr/>
        </p:nvSpPr>
        <p:spPr>
          <a:xfrm>
            <a:off x="5770467" y="6516000"/>
            <a:ext cx="846386" cy="174851"/>
          </a:xfrm>
          <a:prstGeom prst="rect">
            <a:avLst/>
          </a:prstGeom>
        </p:spPr>
        <p:txBody>
          <a:bodyPr vert="horz" wrap="none" lIns="0" tIns="36000" rIns="0" bIns="0" rtlCol="0" anchor="t" anchorCtr="0">
            <a:spAutoFit/>
          </a:bodyPr>
          <a:lstStyle>
            <a:defPPr>
              <a:defRPr lang="fr-FR"/>
            </a:defPPr>
            <a:lvl1pPr>
              <a:defRPr sz="800">
                <a:solidFill>
                  <a:schemeClr val="bg2"/>
                </a:solidFill>
              </a:defRPr>
            </a:lvl1pPr>
          </a:lstStyle>
          <a:p>
            <a:pPr lvl="0" algn="r"/>
            <a:r>
              <a:rPr lang="fr-FR" sz="900" cap="all" baseline="0" dirty="0" err="1"/>
              <a:t>ConfidentiAl</a:t>
            </a:r>
            <a:endParaRPr lang="fr-FR" sz="900" cap="all" baseline="0" dirty="0"/>
          </a:p>
        </p:txBody>
      </p:sp>
      <p:cxnSp>
        <p:nvCxnSpPr>
          <p:cNvPr id="15" name="Connecteur droit 14"/>
          <p:cNvCxnSpPr/>
          <p:nvPr/>
        </p:nvCxnSpPr>
        <p:spPr>
          <a:xfrm>
            <a:off x="360000" y="6498000"/>
            <a:ext cx="11473200" cy="0"/>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0986828"/>
      </p:ext>
    </p:extLst>
  </p:cSld>
  <p:clrMap bg1="lt1" tx1="dk1" bg2="lt2" tx2="dk2" accent1="accent1" accent2="accent2" accent3="accent3" accent4="accent4" accent5="accent5" accent6="accent6" hlink="hlink" folHlink="folHlink"/>
  <p:sldLayoutIdLst>
    <p:sldLayoutId id="2147483664" r:id="rId1"/>
    <p:sldLayoutId id="2147483670" r:id="rId2"/>
    <p:sldLayoutId id="2147483669" r:id="rId3"/>
    <p:sldLayoutId id="2147483668" r:id="rId4"/>
    <p:sldLayoutId id="2147483665" r:id="rId5"/>
    <p:sldLayoutId id="2147483666" r:id="rId6"/>
    <p:sldLayoutId id="2147483667" r:id="rId7"/>
    <p:sldLayoutId id="2147483671" r:id="rId8"/>
    <p:sldLayoutId id="2147483649" r:id="rId9"/>
    <p:sldLayoutId id="2147483657" r:id="rId10"/>
    <p:sldLayoutId id="2147483658" r:id="rId11"/>
  </p:sldLayoutIdLst>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hf hdr="0"/>
  <p:txStyles>
    <p:titleStyle>
      <a:lvl1pPr algn="l" defTabSz="685800" rtl="0" eaLnBrk="1" latinLnBrk="0" hangingPunct="1">
        <a:lnSpc>
          <a:spcPct val="90000"/>
        </a:lnSpc>
        <a:spcBef>
          <a:spcPct val="0"/>
        </a:spcBef>
        <a:buNone/>
        <a:defRPr sz="2200" b="1" kern="1200" cap="all" baseline="0">
          <a:solidFill>
            <a:schemeClr val="accent2"/>
          </a:solidFill>
          <a:latin typeface="+mj-lt"/>
          <a:ea typeface="+mj-ea"/>
          <a:cs typeface="+mj-cs"/>
        </a:defRPr>
      </a:lvl1pPr>
    </p:titleStyle>
    <p:bodyStyle>
      <a:lvl1pPr marL="0" indent="0" algn="l" defTabSz="685800" rtl="0" eaLnBrk="1" latinLnBrk="0" hangingPunct="1">
        <a:spcBef>
          <a:spcPts val="1200"/>
        </a:spcBef>
        <a:spcAft>
          <a:spcPts val="1200"/>
        </a:spcAft>
        <a:buFontTx/>
        <a:buNone/>
        <a:defRPr sz="2000" b="1" kern="1200">
          <a:solidFill>
            <a:schemeClr val="accent2"/>
          </a:solidFill>
          <a:latin typeface="+mn-lt"/>
          <a:ea typeface="+mn-ea"/>
          <a:cs typeface="+mn-cs"/>
        </a:defRPr>
      </a:lvl1pPr>
      <a:lvl2pPr marL="534988" indent="-192088" algn="l" defTabSz="685800" rtl="0" eaLnBrk="1" latinLnBrk="0" hangingPunct="1">
        <a:spcBef>
          <a:spcPts val="0"/>
        </a:spcBef>
        <a:spcAft>
          <a:spcPts val="600"/>
        </a:spcAft>
        <a:buClr>
          <a:schemeClr val="tx2"/>
        </a:buClr>
        <a:buSzPct val="80000"/>
        <a:buFont typeface="Wingdings 3" panose="05040102010807070707" pitchFamily="18" charset="2"/>
        <a:buChar char="u"/>
        <a:defRPr sz="1800" kern="1200">
          <a:solidFill>
            <a:schemeClr val="accent2"/>
          </a:solidFill>
          <a:latin typeface="+mn-lt"/>
          <a:ea typeface="+mn-ea"/>
          <a:cs typeface="+mn-cs"/>
        </a:defRPr>
      </a:lvl2pPr>
      <a:lvl3pPr marL="857250" indent="-171450" algn="l" defTabSz="685800" rtl="0" eaLnBrk="1" latinLnBrk="0" hangingPunct="1">
        <a:spcBef>
          <a:spcPts val="0"/>
        </a:spcBef>
        <a:spcAft>
          <a:spcPts val="600"/>
        </a:spcAft>
        <a:buClr>
          <a:schemeClr val="tx2"/>
        </a:buClr>
        <a:buSzPct val="80000"/>
        <a:buFont typeface="Wingdings 3" panose="05040102010807070707" pitchFamily="18" charset="2"/>
        <a:buChar char=""/>
        <a:defRPr sz="1600" kern="1200">
          <a:solidFill>
            <a:schemeClr val="accent2"/>
          </a:solidFill>
          <a:latin typeface="+mn-lt"/>
          <a:ea typeface="+mn-ea"/>
          <a:cs typeface="+mn-cs"/>
        </a:defRPr>
      </a:lvl3pPr>
      <a:lvl4pPr marL="12001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10" Type="http://schemas.openxmlformats.org/officeDocument/2006/relationships/image" Target="../media/image20.jpeg"/><Relationship Id="rId4" Type="http://schemas.openxmlformats.org/officeDocument/2006/relationships/image" Target="../media/image14.jpeg"/><Relationship Id="rId9"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3.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7.jpeg"/><Relationship Id="rId7" Type="http://schemas.openxmlformats.org/officeDocument/2006/relationships/image" Target="../media/image29.jpeg"/><Relationship Id="rId2" Type="http://schemas.openxmlformats.org/officeDocument/2006/relationships/image" Target="../media/image26.png"/><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13.jpeg"/><Relationship Id="rId10" Type="http://schemas.openxmlformats.org/officeDocument/2006/relationships/image" Target="../media/image25.png"/><Relationship Id="rId4" Type="http://schemas.openxmlformats.org/officeDocument/2006/relationships/image" Target="../media/image28.jpeg"/><Relationship Id="rId9"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1.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ctrTitle"/>
          </p:nvPr>
        </p:nvSpPr>
        <p:spPr>
          <a:xfrm>
            <a:off x="360000" y="4486711"/>
            <a:ext cx="9408408" cy="1329595"/>
          </a:xfrm>
        </p:spPr>
        <p:txBody>
          <a:bodyPr/>
          <a:lstStyle/>
          <a:p>
            <a:r>
              <a:rPr lang="en-US" cap="none" dirty="0" smtClean="0">
                <a:solidFill>
                  <a:srgbClr val="0000FF"/>
                </a:solidFill>
                <a:ea typeface="Arial"/>
                <a:cs typeface="Arial"/>
                <a:sym typeface="Arial"/>
              </a:rPr>
              <a:t>SIMPLIFICATION.  </a:t>
            </a:r>
            <a:br>
              <a:rPr lang="en-US" cap="none" dirty="0" smtClean="0">
                <a:solidFill>
                  <a:srgbClr val="0000FF"/>
                </a:solidFill>
                <a:ea typeface="Arial"/>
                <a:cs typeface="Arial"/>
                <a:sym typeface="Arial"/>
              </a:rPr>
            </a:br>
            <a:r>
              <a:rPr lang="en-US" cap="none" dirty="0" smtClean="0">
                <a:solidFill>
                  <a:srgbClr val="0000FF"/>
                </a:solidFill>
                <a:ea typeface="Arial"/>
                <a:cs typeface="Arial"/>
                <a:sym typeface="Arial"/>
              </a:rPr>
              <a:t> Status after GTB WG FL meeting July17</a:t>
            </a:r>
            <a:r>
              <a:rPr lang="en-US" cap="none" baseline="30000" dirty="0" smtClean="0">
                <a:solidFill>
                  <a:srgbClr val="0000FF"/>
                </a:solidFill>
                <a:ea typeface="Arial"/>
                <a:cs typeface="Arial"/>
                <a:sym typeface="Arial"/>
              </a:rPr>
              <a:t>th</a:t>
            </a:r>
            <a:r>
              <a:rPr lang="en-US" cap="none" dirty="0" smtClean="0">
                <a:solidFill>
                  <a:srgbClr val="0000FF"/>
                </a:solidFill>
                <a:ea typeface="Arial"/>
                <a:cs typeface="Arial"/>
                <a:sym typeface="Arial"/>
              </a:rPr>
              <a:t>, 2018 </a:t>
            </a:r>
            <a:r>
              <a:rPr lang="en-US" cap="none" dirty="0" smtClean="0">
                <a:ea typeface="Arial"/>
                <a:cs typeface="Arial"/>
                <a:sym typeface="Arial"/>
              </a:rPr>
              <a:t/>
            </a:r>
            <a:br>
              <a:rPr lang="en-US" cap="none" dirty="0" smtClean="0">
                <a:ea typeface="Arial"/>
                <a:cs typeface="Arial"/>
                <a:sym typeface="Arial"/>
              </a:rPr>
            </a:br>
            <a:r>
              <a:rPr lang="en-US" cap="none" dirty="0" smtClean="0">
                <a:ea typeface="Arial"/>
                <a:cs typeface="Arial"/>
                <a:sym typeface="Arial"/>
              </a:rPr>
              <a:t> </a:t>
            </a:r>
            <a:endParaRPr lang="fr-FR" dirty="0"/>
          </a:p>
        </p:txBody>
      </p:sp>
      <p:sp>
        <p:nvSpPr>
          <p:cNvPr id="6" name="Sous-titre 5"/>
          <p:cNvSpPr>
            <a:spLocks noGrp="1"/>
          </p:cNvSpPr>
          <p:nvPr>
            <p:ph type="subTitle" idx="1"/>
          </p:nvPr>
        </p:nvSpPr>
        <p:spPr/>
        <p:txBody>
          <a:bodyPr/>
          <a:lstStyle/>
          <a:p>
            <a:r>
              <a:rPr lang="fr-FR" dirty="0" smtClean="0"/>
              <a:t> </a:t>
            </a:r>
            <a:endParaRPr lang="fr-FR" dirty="0"/>
          </a:p>
        </p:txBody>
      </p:sp>
      <p:sp>
        <p:nvSpPr>
          <p:cNvPr id="81" name="Espace réservé de la date 80"/>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pic>
        <p:nvPicPr>
          <p:cNvPr id="7" name="Immagine 6" descr="GTB logo_new"/>
          <p:cNvPicPr>
            <a:picLocks noChangeAspect="1"/>
          </p:cNvPicPr>
          <p:nvPr/>
        </p:nvPicPr>
        <p:blipFill>
          <a:blip r:embed="rId2" cstate="print"/>
          <a:srcRect/>
          <a:stretch>
            <a:fillRect/>
          </a:stretch>
        </p:blipFill>
        <p:spPr bwMode="auto">
          <a:xfrm>
            <a:off x="7536160" y="1268760"/>
            <a:ext cx="4176464" cy="1649671"/>
          </a:xfrm>
          <a:prstGeom prst="rect">
            <a:avLst/>
          </a:prstGeom>
          <a:noFill/>
          <a:ln w="9525">
            <a:noFill/>
            <a:miter lim="800000"/>
            <a:headEnd/>
            <a:tailEnd/>
          </a:ln>
        </p:spPr>
      </p:pic>
      <p:sp>
        <p:nvSpPr>
          <p:cNvPr id="2" name="CasellaDiTesto 1"/>
          <p:cNvSpPr txBox="1"/>
          <p:nvPr/>
        </p:nvSpPr>
        <p:spPr>
          <a:xfrm>
            <a:off x="9624392" y="476672"/>
            <a:ext cx="1975734" cy="369332"/>
          </a:xfrm>
          <a:prstGeom prst="rect">
            <a:avLst/>
          </a:prstGeom>
          <a:noFill/>
        </p:spPr>
        <p:txBody>
          <a:bodyPr wrap="none" rtlCol="0">
            <a:spAutoFit/>
          </a:bodyPr>
          <a:lstStyle/>
          <a:p>
            <a:r>
              <a:rPr lang="it-IT" b="1" dirty="0" smtClean="0"/>
              <a:t>SLR-26-04/Rev.1</a:t>
            </a:r>
            <a:endParaRPr lang="it-IT" b="1" dirty="0"/>
          </a:p>
        </p:txBody>
      </p:sp>
    </p:spTree>
    <p:extLst>
      <p:ext uri="{BB962C8B-B14F-4D97-AF65-F5344CB8AC3E}">
        <p14:creationId xmlns:p14="http://schemas.microsoft.com/office/powerpoint/2010/main" val="2009137801"/>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Picture 4" descr="Image associÃ©e"/>
          <p:cNvPicPr>
            <a:picLocks noChangeAspect="1" noChangeArrowheads="1"/>
          </p:cNvPicPr>
          <p:nvPr/>
        </p:nvPicPr>
        <p:blipFill>
          <a:blip r:embed="rId2" cstate="email"/>
          <a:srcRect/>
          <a:stretch>
            <a:fillRect/>
          </a:stretch>
        </p:blipFill>
        <p:spPr bwMode="auto">
          <a:xfrm>
            <a:off x="8544272" y="1556792"/>
            <a:ext cx="3096344" cy="3600400"/>
          </a:xfrm>
          <a:prstGeom prst="rect">
            <a:avLst/>
          </a:prstGeom>
          <a:noFill/>
        </p:spPr>
      </p:pic>
      <p:sp>
        <p:nvSpPr>
          <p:cNvPr id="2" name="Titre 1"/>
          <p:cNvSpPr>
            <a:spLocks noGrp="1"/>
          </p:cNvSpPr>
          <p:nvPr>
            <p:ph type="title"/>
          </p:nvPr>
        </p:nvSpPr>
        <p:spPr>
          <a:xfrm>
            <a:off x="360000" y="531319"/>
            <a:ext cx="6543826" cy="377402"/>
          </a:xfrm>
        </p:spPr>
        <p:txBody>
          <a:bodyPr/>
          <a:lstStyle/>
          <a:p>
            <a:r>
              <a:rPr lang="en-US" dirty="0" smtClean="0"/>
              <a:t>Which beam(s)  for which vehicle? </a:t>
            </a:r>
            <a:endParaRPr lang="en-US" dirty="0"/>
          </a:p>
        </p:txBody>
      </p:sp>
      <p:sp>
        <p:nvSpPr>
          <p:cNvPr id="3" name="Espace réservé de la date 2"/>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10</a:t>
            </a:fld>
            <a:endParaRPr lang="fr-FR" dirty="0"/>
          </a:p>
        </p:txBody>
      </p:sp>
      <p:pic>
        <p:nvPicPr>
          <p:cNvPr id="1026" name="Picture 2" descr="RÃ©sultat de recherche d'images pour &quot;tracteur agricole&quot;"/>
          <p:cNvPicPr>
            <a:picLocks noChangeAspect="1" noChangeArrowheads="1"/>
          </p:cNvPicPr>
          <p:nvPr/>
        </p:nvPicPr>
        <p:blipFill>
          <a:blip r:embed="rId3" cstate="email"/>
          <a:srcRect/>
          <a:stretch>
            <a:fillRect/>
          </a:stretch>
        </p:blipFill>
        <p:spPr bwMode="auto">
          <a:xfrm>
            <a:off x="623392" y="1268760"/>
            <a:ext cx="1584176" cy="1350445"/>
          </a:xfrm>
          <a:prstGeom prst="rect">
            <a:avLst/>
          </a:prstGeom>
          <a:noFill/>
          <a:scene3d>
            <a:camera prst="orthographicFront">
              <a:rot lat="0" lon="10800000" rev="0"/>
            </a:camera>
            <a:lightRig rig="threePt" dir="t"/>
          </a:scene3d>
        </p:spPr>
      </p:pic>
      <p:pic>
        <p:nvPicPr>
          <p:cNvPr id="1028" name="Picture 4" descr="RÃ©sultat de recherche d'images pour &quot;mercedes classe C cabriolet&quot;"/>
          <p:cNvPicPr>
            <a:picLocks noChangeAspect="1" noChangeArrowheads="1"/>
          </p:cNvPicPr>
          <p:nvPr/>
        </p:nvPicPr>
        <p:blipFill>
          <a:blip r:embed="rId4" cstate="email"/>
          <a:srcRect/>
          <a:stretch>
            <a:fillRect/>
          </a:stretch>
        </p:blipFill>
        <p:spPr bwMode="auto">
          <a:xfrm>
            <a:off x="1343472" y="4797152"/>
            <a:ext cx="1794199" cy="936104"/>
          </a:xfrm>
          <a:prstGeom prst="rect">
            <a:avLst/>
          </a:prstGeom>
          <a:noFill/>
          <a:scene3d>
            <a:camera prst="orthographicFront">
              <a:rot lat="0" lon="10800000" rev="0"/>
            </a:camera>
            <a:lightRig rig="threePt" dir="t"/>
          </a:scene3d>
        </p:spPr>
      </p:pic>
      <p:pic>
        <p:nvPicPr>
          <p:cNvPr id="1030" name="Picture 6" descr="RÃ©sultat de recherche d'images pour &quot;twizy&quot;"/>
          <p:cNvPicPr>
            <a:picLocks noChangeAspect="1" noChangeArrowheads="1"/>
          </p:cNvPicPr>
          <p:nvPr/>
        </p:nvPicPr>
        <p:blipFill>
          <a:blip r:embed="rId5" cstate="email"/>
          <a:srcRect/>
          <a:stretch>
            <a:fillRect/>
          </a:stretch>
        </p:blipFill>
        <p:spPr bwMode="auto">
          <a:xfrm>
            <a:off x="1559496" y="2996951"/>
            <a:ext cx="1656184" cy="1204497"/>
          </a:xfrm>
          <a:prstGeom prst="rect">
            <a:avLst/>
          </a:prstGeom>
          <a:noFill/>
        </p:spPr>
      </p:pic>
      <p:pic>
        <p:nvPicPr>
          <p:cNvPr id="1034" name="Picture 10" descr="Cda7120cb0baf720f681eb371b390497"/>
          <p:cNvPicPr>
            <a:picLocks noChangeAspect="1" noChangeArrowheads="1"/>
          </p:cNvPicPr>
          <p:nvPr/>
        </p:nvPicPr>
        <p:blipFill>
          <a:blip r:embed="rId6" cstate="email"/>
          <a:srcRect/>
          <a:stretch>
            <a:fillRect/>
          </a:stretch>
        </p:blipFill>
        <p:spPr bwMode="auto">
          <a:xfrm>
            <a:off x="6672064" y="1556792"/>
            <a:ext cx="1771779" cy="1656184"/>
          </a:xfrm>
          <a:prstGeom prst="rect">
            <a:avLst/>
          </a:prstGeom>
          <a:noFill/>
          <a:scene3d>
            <a:camera prst="orthographicFront">
              <a:rot lat="0" lon="10800000" rev="0"/>
            </a:camera>
            <a:lightRig rig="threePt" dir="t"/>
          </a:scene3d>
        </p:spPr>
      </p:pic>
      <p:pic>
        <p:nvPicPr>
          <p:cNvPr id="1036" name="Picture 12" descr="RÃ©sultat de recherche d'images pour &quot;velomoteur 125&quot;"/>
          <p:cNvPicPr>
            <a:picLocks noChangeAspect="1" noChangeArrowheads="1"/>
          </p:cNvPicPr>
          <p:nvPr/>
        </p:nvPicPr>
        <p:blipFill>
          <a:blip r:embed="rId7" cstate="email"/>
          <a:srcRect/>
          <a:stretch>
            <a:fillRect/>
          </a:stretch>
        </p:blipFill>
        <p:spPr bwMode="auto">
          <a:xfrm>
            <a:off x="8040216" y="4509120"/>
            <a:ext cx="1584176" cy="1642849"/>
          </a:xfrm>
          <a:prstGeom prst="rect">
            <a:avLst/>
          </a:prstGeom>
          <a:noFill/>
          <a:scene3d>
            <a:camera prst="orthographicFront">
              <a:rot lat="0" lon="10800000" rev="0"/>
            </a:camera>
            <a:lightRig rig="threePt" dir="t"/>
          </a:scene3d>
        </p:spPr>
      </p:pic>
      <p:pic>
        <p:nvPicPr>
          <p:cNvPr id="1038" name="Picture 14" descr="RÃ©sultat de recherche d'images pour &quot;moto BMW sur route&quot;"/>
          <p:cNvPicPr>
            <a:picLocks noChangeAspect="1" noChangeArrowheads="1"/>
          </p:cNvPicPr>
          <p:nvPr/>
        </p:nvPicPr>
        <p:blipFill>
          <a:blip r:embed="rId8" cstate="email"/>
          <a:srcRect/>
          <a:stretch>
            <a:fillRect/>
          </a:stretch>
        </p:blipFill>
        <p:spPr bwMode="auto">
          <a:xfrm>
            <a:off x="4511824" y="3212976"/>
            <a:ext cx="1765356" cy="1296144"/>
          </a:xfrm>
          <a:prstGeom prst="rect">
            <a:avLst/>
          </a:prstGeom>
          <a:noFill/>
        </p:spPr>
      </p:pic>
      <p:sp>
        <p:nvSpPr>
          <p:cNvPr id="68" name="ZoneTexte 67"/>
          <p:cNvSpPr txBox="1"/>
          <p:nvPr/>
        </p:nvSpPr>
        <p:spPr>
          <a:xfrm>
            <a:off x="1271464" y="6021288"/>
            <a:ext cx="3031664" cy="369332"/>
          </a:xfrm>
          <a:prstGeom prst="rect">
            <a:avLst/>
          </a:prstGeom>
          <a:noFill/>
        </p:spPr>
        <p:txBody>
          <a:bodyPr wrap="none" rtlCol="0">
            <a:spAutoFit/>
          </a:bodyPr>
          <a:lstStyle/>
          <a:p>
            <a:r>
              <a:rPr lang="en-US" dirty="0" smtClean="0"/>
              <a:t>To be addressed with WG-I </a:t>
            </a:r>
            <a:endParaRPr lang="en-US" dirty="0"/>
          </a:p>
        </p:txBody>
      </p:sp>
      <p:pic>
        <p:nvPicPr>
          <p:cNvPr id="43" name="Picture 2"/>
          <p:cNvPicPr>
            <a:picLocks noChangeAspect="1" noChangeArrowheads="1"/>
          </p:cNvPicPr>
          <p:nvPr/>
        </p:nvPicPr>
        <p:blipFill>
          <a:blip r:embed="rId9" cstate="email"/>
          <a:srcRect/>
          <a:stretch>
            <a:fillRect/>
          </a:stretch>
        </p:blipFill>
        <p:spPr bwMode="auto">
          <a:xfrm>
            <a:off x="2927648" y="1196752"/>
            <a:ext cx="2520280" cy="1588872"/>
          </a:xfrm>
          <a:prstGeom prst="rect">
            <a:avLst/>
          </a:prstGeom>
          <a:noFill/>
          <a:ln w="9525">
            <a:noFill/>
            <a:miter lim="800000"/>
            <a:headEnd/>
            <a:tailEnd/>
          </a:ln>
        </p:spPr>
      </p:pic>
      <p:pic>
        <p:nvPicPr>
          <p:cNvPr id="45" name="Picture 4" descr="moissonneuse"/>
          <p:cNvPicPr>
            <a:picLocks noChangeAspect="1" noChangeArrowheads="1"/>
          </p:cNvPicPr>
          <p:nvPr/>
        </p:nvPicPr>
        <p:blipFill>
          <a:blip r:embed="rId10" cstate="email"/>
          <a:srcRect/>
          <a:stretch>
            <a:fillRect/>
          </a:stretch>
        </p:blipFill>
        <p:spPr bwMode="auto">
          <a:xfrm>
            <a:off x="5375920" y="4941168"/>
            <a:ext cx="2083494" cy="1158678"/>
          </a:xfrm>
          <a:prstGeom prst="rect">
            <a:avLst/>
          </a:prstGeom>
          <a:noFill/>
          <a:scene3d>
            <a:camera prst="orthographicFront">
              <a:rot lat="0" lon="10800000" rev="0"/>
            </a:camera>
            <a:lightRig rig="threePt" dir="t"/>
          </a:scene3d>
        </p:spPr>
      </p:pic>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456986"/>
            <a:ext cx="11136600" cy="682101"/>
          </a:xfrm>
        </p:spPr>
        <p:txBody>
          <a:bodyPr/>
          <a:lstStyle/>
          <a:p>
            <a:r>
              <a:rPr lang="en-US" dirty="0" smtClean="0"/>
              <a:t>Installation requirements</a:t>
            </a:r>
            <a:br>
              <a:rPr lang="en-US" dirty="0" smtClean="0"/>
            </a:br>
            <a:r>
              <a:rPr lang="en-US" dirty="0" smtClean="0"/>
              <a:t>after SLR step 1  Regulation RID</a:t>
            </a:r>
            <a:endParaRPr lang="en-US" sz="1200" dirty="0"/>
          </a:p>
        </p:txBody>
      </p:sp>
      <p:sp>
        <p:nvSpPr>
          <p:cNvPr id="3" name="Espace réservé de la date 2"/>
          <p:cNvSpPr>
            <a:spLocks noGrp="1"/>
          </p:cNvSpPr>
          <p:nvPr>
            <p:ph type="dt" sz="half" idx="2"/>
          </p:nvPr>
        </p:nvSpPr>
        <p:spPr>
          <a:xfrm>
            <a:off x="972000" y="6516000"/>
            <a:ext cx="525785" cy="174851"/>
          </a:xfrm>
        </p:spPr>
        <p:txBody>
          <a:bodyPr/>
          <a:lstStyle/>
          <a:p>
            <a:r>
              <a:rPr lang="fr-FR" dirty="0" smtClean="0"/>
              <a:t>July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11</a:t>
            </a:fld>
            <a:endParaRPr lang="fr-FR" dirty="0"/>
          </a:p>
        </p:txBody>
      </p:sp>
      <p:pic>
        <p:nvPicPr>
          <p:cNvPr id="1026" name="Picture 2"/>
          <p:cNvPicPr>
            <a:picLocks noChangeAspect="1" noChangeArrowheads="1"/>
          </p:cNvPicPr>
          <p:nvPr/>
        </p:nvPicPr>
        <p:blipFill>
          <a:blip r:embed="rId2" cstate="email"/>
          <a:srcRect/>
          <a:stretch>
            <a:fillRect/>
          </a:stretch>
        </p:blipFill>
        <p:spPr bwMode="auto">
          <a:xfrm>
            <a:off x="47328" y="1624104"/>
            <a:ext cx="2520280" cy="1588872"/>
          </a:xfrm>
          <a:prstGeom prst="rect">
            <a:avLst/>
          </a:prstGeom>
          <a:noFill/>
          <a:ln w="9525">
            <a:noFill/>
            <a:miter lim="800000"/>
            <a:headEnd/>
            <a:tailEnd/>
          </a:ln>
        </p:spPr>
      </p:pic>
      <p:pic>
        <p:nvPicPr>
          <p:cNvPr id="8" name="Picture 2" descr="RÃ©sultat de recherche d'images pour &quot;tracteur agricole&quot;"/>
          <p:cNvPicPr>
            <a:picLocks noChangeAspect="1" noChangeArrowheads="1"/>
          </p:cNvPicPr>
          <p:nvPr/>
        </p:nvPicPr>
        <p:blipFill>
          <a:blip r:embed="rId3" cstate="email"/>
          <a:srcRect/>
          <a:stretch>
            <a:fillRect/>
          </a:stretch>
        </p:blipFill>
        <p:spPr bwMode="auto">
          <a:xfrm>
            <a:off x="4223792" y="1628800"/>
            <a:ext cx="1584176" cy="1350445"/>
          </a:xfrm>
          <a:prstGeom prst="rect">
            <a:avLst/>
          </a:prstGeom>
          <a:noFill/>
          <a:scene3d>
            <a:camera prst="orthographicFront">
              <a:rot lat="0" lon="10800000" rev="0"/>
            </a:camera>
            <a:lightRig rig="threePt" dir="t"/>
          </a:scene3d>
        </p:spPr>
      </p:pic>
      <p:sp>
        <p:nvSpPr>
          <p:cNvPr id="9" name="Rectangle à coins arrondis 8"/>
          <p:cNvSpPr/>
          <p:nvPr/>
        </p:nvSpPr>
        <p:spPr>
          <a:xfrm>
            <a:off x="184116" y="1556792"/>
            <a:ext cx="3607628" cy="324036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8" name="Picture 4" descr="moissonneuse"/>
          <p:cNvPicPr>
            <a:picLocks noChangeAspect="1" noChangeArrowheads="1"/>
          </p:cNvPicPr>
          <p:nvPr/>
        </p:nvPicPr>
        <p:blipFill>
          <a:blip r:embed="rId4" cstate="email"/>
          <a:srcRect/>
          <a:stretch>
            <a:fillRect/>
          </a:stretch>
        </p:blipFill>
        <p:spPr bwMode="auto">
          <a:xfrm>
            <a:off x="3935760" y="3212976"/>
            <a:ext cx="1942018" cy="1080000"/>
          </a:xfrm>
          <a:prstGeom prst="rect">
            <a:avLst/>
          </a:prstGeom>
          <a:noFill/>
          <a:scene3d>
            <a:camera prst="orthographicFront">
              <a:rot lat="0" lon="10800000" rev="0"/>
            </a:camera>
            <a:lightRig rig="threePt" dir="t"/>
          </a:scene3d>
        </p:spPr>
      </p:pic>
      <p:sp>
        <p:nvSpPr>
          <p:cNvPr id="11" name="Rectangle à coins arrondis 10"/>
          <p:cNvSpPr/>
          <p:nvPr/>
        </p:nvSpPr>
        <p:spPr>
          <a:xfrm>
            <a:off x="3863752" y="1556792"/>
            <a:ext cx="3456384" cy="331236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ZoneTexte 11"/>
          <p:cNvSpPr txBox="1"/>
          <p:nvPr/>
        </p:nvSpPr>
        <p:spPr>
          <a:xfrm>
            <a:off x="1271464" y="4365104"/>
            <a:ext cx="607859"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b="1" dirty="0" smtClean="0"/>
              <a:t>R48</a:t>
            </a:r>
            <a:endParaRPr lang="en-US" b="1" dirty="0"/>
          </a:p>
        </p:txBody>
      </p:sp>
      <p:sp>
        <p:nvSpPr>
          <p:cNvPr id="13" name="ZoneTexte 12"/>
          <p:cNvSpPr txBox="1"/>
          <p:nvPr/>
        </p:nvSpPr>
        <p:spPr>
          <a:xfrm>
            <a:off x="4943872" y="4437112"/>
            <a:ext cx="607859"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b="1" dirty="0" smtClean="0"/>
              <a:t>R86</a:t>
            </a:r>
            <a:endParaRPr lang="en-US" b="1" dirty="0"/>
          </a:p>
        </p:txBody>
      </p:sp>
      <p:pic>
        <p:nvPicPr>
          <p:cNvPr id="15" name="Picture 10" descr="Cda7120cb0baf720f681eb371b390497"/>
          <p:cNvPicPr>
            <a:picLocks noChangeAspect="1" noChangeArrowheads="1"/>
          </p:cNvPicPr>
          <p:nvPr/>
        </p:nvPicPr>
        <p:blipFill>
          <a:blip r:embed="rId5" cstate="email"/>
          <a:srcRect/>
          <a:stretch>
            <a:fillRect/>
          </a:stretch>
        </p:blipFill>
        <p:spPr bwMode="auto">
          <a:xfrm>
            <a:off x="7560841" y="1340768"/>
            <a:ext cx="1463644" cy="1368152"/>
          </a:xfrm>
          <a:prstGeom prst="rect">
            <a:avLst/>
          </a:prstGeom>
          <a:noFill/>
          <a:scene3d>
            <a:camera prst="orthographicFront">
              <a:rot lat="0" lon="0" rev="0"/>
            </a:camera>
            <a:lightRig rig="threePt" dir="t"/>
          </a:scene3d>
        </p:spPr>
      </p:pic>
      <p:pic>
        <p:nvPicPr>
          <p:cNvPr id="16" name="Picture 12" descr="RÃ©sultat de recherche d'images pour &quot;velomoteur 125&quot;"/>
          <p:cNvPicPr>
            <a:picLocks noChangeAspect="1" noChangeArrowheads="1"/>
          </p:cNvPicPr>
          <p:nvPr/>
        </p:nvPicPr>
        <p:blipFill>
          <a:blip r:embed="rId6" cstate="email"/>
          <a:srcRect/>
          <a:stretch>
            <a:fillRect/>
          </a:stretch>
        </p:blipFill>
        <p:spPr bwMode="auto">
          <a:xfrm>
            <a:off x="7704856" y="3082295"/>
            <a:ext cx="1306431" cy="1354817"/>
          </a:xfrm>
          <a:prstGeom prst="rect">
            <a:avLst/>
          </a:prstGeom>
          <a:noFill/>
          <a:scene3d>
            <a:camera prst="orthographicFront">
              <a:rot lat="0" lon="0" rev="0"/>
            </a:camera>
            <a:lightRig rig="threePt" dir="t"/>
          </a:scene3d>
        </p:spPr>
      </p:pic>
      <p:sp>
        <p:nvSpPr>
          <p:cNvPr id="18" name="Rectangle à coins arrondis 17"/>
          <p:cNvSpPr/>
          <p:nvPr/>
        </p:nvSpPr>
        <p:spPr>
          <a:xfrm>
            <a:off x="7464152" y="1196752"/>
            <a:ext cx="4295800" cy="525658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ZoneTexte 18"/>
          <p:cNvSpPr txBox="1"/>
          <p:nvPr/>
        </p:nvSpPr>
        <p:spPr>
          <a:xfrm>
            <a:off x="8872517" y="3059668"/>
            <a:ext cx="607859"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b="1" dirty="0" smtClean="0"/>
              <a:t>R53</a:t>
            </a:r>
            <a:endParaRPr lang="en-US" b="1" dirty="0"/>
          </a:p>
        </p:txBody>
      </p:sp>
      <p:sp>
        <p:nvSpPr>
          <p:cNvPr id="20" name="ZoneTexte 19"/>
          <p:cNvSpPr txBox="1"/>
          <p:nvPr/>
        </p:nvSpPr>
        <p:spPr>
          <a:xfrm>
            <a:off x="7776864" y="4355812"/>
            <a:ext cx="1204176" cy="369332"/>
          </a:xfrm>
          <a:prstGeom prst="rect">
            <a:avLst/>
          </a:prstGeom>
          <a:noFill/>
        </p:spPr>
        <p:txBody>
          <a:bodyPr wrap="none" rtlCol="0">
            <a:spAutoFit/>
          </a:bodyPr>
          <a:lstStyle/>
          <a:p>
            <a:r>
              <a:rPr lang="en-US" dirty="0" smtClean="0"/>
              <a:t>&lt;125 cm</a:t>
            </a:r>
            <a:r>
              <a:rPr lang="en-US" baseline="30000" dirty="0" smtClean="0"/>
              <a:t>3</a:t>
            </a:r>
            <a:endParaRPr lang="en-US" baseline="30000" dirty="0"/>
          </a:p>
        </p:txBody>
      </p:sp>
      <p:sp>
        <p:nvSpPr>
          <p:cNvPr id="21" name="ZoneTexte 20"/>
          <p:cNvSpPr txBox="1"/>
          <p:nvPr/>
        </p:nvSpPr>
        <p:spPr>
          <a:xfrm>
            <a:off x="7920880" y="6084004"/>
            <a:ext cx="1204176" cy="369332"/>
          </a:xfrm>
          <a:prstGeom prst="rect">
            <a:avLst/>
          </a:prstGeom>
          <a:noFill/>
        </p:spPr>
        <p:txBody>
          <a:bodyPr wrap="none" rtlCol="0">
            <a:spAutoFit/>
          </a:bodyPr>
          <a:lstStyle/>
          <a:p>
            <a:r>
              <a:rPr lang="en-US" dirty="0" smtClean="0"/>
              <a:t>&gt;125 cm</a:t>
            </a:r>
            <a:r>
              <a:rPr lang="en-US" baseline="30000" dirty="0" smtClean="0"/>
              <a:t>3</a:t>
            </a:r>
            <a:endParaRPr lang="en-US" baseline="30000" dirty="0"/>
          </a:p>
        </p:txBody>
      </p:sp>
      <p:sp>
        <p:nvSpPr>
          <p:cNvPr id="25" name="ZoneTexte 24"/>
          <p:cNvSpPr txBox="1"/>
          <p:nvPr/>
        </p:nvSpPr>
        <p:spPr>
          <a:xfrm>
            <a:off x="9696400" y="1196752"/>
            <a:ext cx="1800200" cy="3539430"/>
          </a:xfrm>
          <a:prstGeom prst="rect">
            <a:avLst/>
          </a:prstGeom>
          <a:noFill/>
        </p:spPr>
        <p:txBody>
          <a:bodyPr wrap="square" rtlCol="0">
            <a:spAutoFit/>
          </a:bodyPr>
          <a:lstStyle/>
          <a:p>
            <a:r>
              <a:rPr lang="en-US" sz="1600" b="1" dirty="0" smtClean="0"/>
              <a:t>AS </a:t>
            </a:r>
          </a:p>
          <a:p>
            <a:r>
              <a:rPr lang="en-US" sz="1600" b="1" dirty="0" smtClean="0">
                <a:solidFill>
                  <a:srgbClr val="00FF00"/>
                </a:solidFill>
              </a:rPr>
              <a:t>BS, </a:t>
            </a:r>
            <a:r>
              <a:rPr lang="en-US" sz="1600" b="1" dirty="0" smtClean="0"/>
              <a:t>R-BS</a:t>
            </a:r>
          </a:p>
          <a:p>
            <a:r>
              <a:rPr lang="en-US" sz="1600" b="1" dirty="0" smtClean="0">
                <a:solidFill>
                  <a:srgbClr val="00FF00"/>
                </a:solidFill>
              </a:rPr>
              <a:t>CS, R-CS</a:t>
            </a:r>
          </a:p>
          <a:p>
            <a:r>
              <a:rPr lang="en-US" sz="1600" b="1" dirty="0" smtClean="0">
                <a:solidFill>
                  <a:srgbClr val="00FF00"/>
                </a:solidFill>
              </a:rPr>
              <a:t>DS, R-DS</a:t>
            </a:r>
          </a:p>
          <a:p>
            <a:r>
              <a:rPr lang="en-US" sz="1600" b="1" dirty="0" smtClean="0">
                <a:solidFill>
                  <a:srgbClr val="00FF00"/>
                </a:solidFill>
              </a:rPr>
              <a:t>ES, R-ES</a:t>
            </a:r>
          </a:p>
          <a:p>
            <a:r>
              <a:rPr lang="en-US" sz="1600" b="1" dirty="0" smtClean="0">
                <a:solidFill>
                  <a:srgbClr val="00FF00"/>
                </a:solidFill>
              </a:rPr>
              <a:t>A, AR</a:t>
            </a:r>
          </a:p>
          <a:p>
            <a:r>
              <a:rPr lang="en-US" sz="1600" b="1" dirty="0" smtClean="0">
                <a:solidFill>
                  <a:srgbClr val="00FF00"/>
                </a:solidFill>
              </a:rPr>
              <a:t>B, BR</a:t>
            </a:r>
          </a:p>
          <a:p>
            <a:endParaRPr lang="en-US" sz="1600" b="1" dirty="0" smtClean="0">
              <a:solidFill>
                <a:srgbClr val="00FF00"/>
              </a:solidFill>
            </a:endParaRPr>
          </a:p>
          <a:p>
            <a:r>
              <a:rPr lang="en-US" sz="1600" b="1" dirty="0" smtClean="0"/>
              <a:t>CS, R-CS</a:t>
            </a:r>
          </a:p>
          <a:p>
            <a:r>
              <a:rPr lang="en-US" sz="1600" b="1" dirty="0" smtClean="0">
                <a:solidFill>
                  <a:srgbClr val="00FF00"/>
                </a:solidFill>
              </a:rPr>
              <a:t>DS, R-DS</a:t>
            </a:r>
          </a:p>
          <a:p>
            <a:r>
              <a:rPr lang="en-US" sz="1600" b="1" dirty="0" smtClean="0">
                <a:solidFill>
                  <a:srgbClr val="00FF00"/>
                </a:solidFill>
              </a:rPr>
              <a:t>ES, R-ES</a:t>
            </a:r>
          </a:p>
          <a:p>
            <a:r>
              <a:rPr lang="en-US" sz="1600" b="1" dirty="0" smtClean="0">
                <a:solidFill>
                  <a:srgbClr val="00FF00"/>
                </a:solidFill>
              </a:rPr>
              <a:t>Class B, BR</a:t>
            </a:r>
          </a:p>
          <a:p>
            <a:r>
              <a:rPr lang="en-US" sz="1600" b="1" dirty="0" smtClean="0">
                <a:solidFill>
                  <a:srgbClr val="00FF00"/>
                </a:solidFill>
              </a:rPr>
              <a:t>Class DC, DR</a:t>
            </a:r>
          </a:p>
          <a:p>
            <a:r>
              <a:rPr lang="en-US" sz="1600" b="1" dirty="0" smtClean="0">
                <a:solidFill>
                  <a:srgbClr val="00FF00"/>
                </a:solidFill>
              </a:rPr>
              <a:t>F3</a:t>
            </a:r>
          </a:p>
        </p:txBody>
      </p:sp>
      <p:sp>
        <p:nvSpPr>
          <p:cNvPr id="26" name="ZoneTexte 25"/>
          <p:cNvSpPr txBox="1"/>
          <p:nvPr/>
        </p:nvSpPr>
        <p:spPr>
          <a:xfrm>
            <a:off x="9726564" y="4725144"/>
            <a:ext cx="1770036" cy="1815882"/>
          </a:xfrm>
          <a:prstGeom prst="rect">
            <a:avLst/>
          </a:prstGeom>
          <a:noFill/>
        </p:spPr>
        <p:txBody>
          <a:bodyPr wrap="none" rtlCol="0">
            <a:spAutoFit/>
          </a:bodyPr>
          <a:lstStyle/>
          <a:p>
            <a:r>
              <a:rPr lang="en-US" sz="1600" b="1" dirty="0" smtClean="0"/>
              <a:t>2 x CS, 2 x R-CS</a:t>
            </a:r>
          </a:p>
          <a:p>
            <a:r>
              <a:rPr lang="en-US" sz="1600" b="1" dirty="0" smtClean="0">
                <a:solidFill>
                  <a:srgbClr val="00FF00"/>
                </a:solidFill>
              </a:rPr>
              <a:t>DS, R-DS</a:t>
            </a:r>
          </a:p>
          <a:p>
            <a:r>
              <a:rPr lang="en-US" sz="1600" b="1" dirty="0" smtClean="0">
                <a:solidFill>
                  <a:srgbClr val="00FF00"/>
                </a:solidFill>
              </a:rPr>
              <a:t>ES, R-ES</a:t>
            </a:r>
          </a:p>
          <a:p>
            <a:r>
              <a:rPr lang="en-US" sz="1600" b="1" dirty="0" smtClean="0">
                <a:solidFill>
                  <a:srgbClr val="00FF00"/>
                </a:solidFill>
              </a:rPr>
              <a:t>A, AR  </a:t>
            </a:r>
          </a:p>
          <a:p>
            <a:r>
              <a:rPr lang="en-US" sz="1600" b="1" dirty="0" smtClean="0">
                <a:solidFill>
                  <a:srgbClr val="00FF00"/>
                </a:solidFill>
              </a:rPr>
              <a:t>B, BR</a:t>
            </a:r>
          </a:p>
          <a:p>
            <a:r>
              <a:rPr lang="en-US" sz="1600" b="1" dirty="0" smtClean="0">
                <a:solidFill>
                  <a:srgbClr val="00FF00"/>
                </a:solidFill>
              </a:rPr>
              <a:t>DC, DR </a:t>
            </a:r>
          </a:p>
          <a:p>
            <a:r>
              <a:rPr lang="en-US" sz="1600" b="1" dirty="0" smtClean="0">
                <a:solidFill>
                  <a:srgbClr val="00FF00"/>
                </a:solidFill>
              </a:rPr>
              <a:t>F3</a:t>
            </a:r>
          </a:p>
        </p:txBody>
      </p:sp>
      <p:sp>
        <p:nvSpPr>
          <p:cNvPr id="29" name="Rectangle 28"/>
          <p:cNvSpPr/>
          <p:nvPr/>
        </p:nvSpPr>
        <p:spPr>
          <a:xfrm>
            <a:off x="2495600" y="2132856"/>
            <a:ext cx="1368152" cy="2246769"/>
          </a:xfrm>
          <a:prstGeom prst="rect">
            <a:avLst/>
          </a:prstGeom>
        </p:spPr>
        <p:txBody>
          <a:bodyPr wrap="square">
            <a:spAutoFit/>
          </a:bodyPr>
          <a:lstStyle/>
          <a:p>
            <a:r>
              <a:rPr lang="en-US" sz="1400" b="1" dirty="0" smtClean="0"/>
              <a:t>Class B, BR</a:t>
            </a:r>
          </a:p>
          <a:p>
            <a:r>
              <a:rPr lang="en-US" sz="1400" b="1" dirty="0" smtClean="0">
                <a:solidFill>
                  <a:srgbClr val="00FF00"/>
                </a:solidFill>
              </a:rPr>
              <a:t>Class DC, DR</a:t>
            </a:r>
          </a:p>
          <a:p>
            <a:r>
              <a:rPr lang="en-US" sz="1400" b="1" dirty="0" smtClean="0">
                <a:solidFill>
                  <a:srgbClr val="00FF00"/>
                </a:solidFill>
              </a:rPr>
              <a:t>Class C</a:t>
            </a:r>
          </a:p>
          <a:p>
            <a:r>
              <a:rPr lang="en-US" sz="1400" b="1" dirty="0" smtClean="0">
                <a:solidFill>
                  <a:srgbClr val="00FF00"/>
                </a:solidFill>
              </a:rPr>
              <a:t>Class E</a:t>
            </a:r>
          </a:p>
          <a:p>
            <a:r>
              <a:rPr lang="en-US" sz="1400" b="1" dirty="0" smtClean="0">
                <a:solidFill>
                  <a:srgbClr val="00FF00"/>
                </a:solidFill>
              </a:rPr>
              <a:t>Class V</a:t>
            </a:r>
          </a:p>
          <a:p>
            <a:r>
              <a:rPr lang="en-US" sz="1400" b="1" dirty="0" smtClean="0">
                <a:solidFill>
                  <a:srgbClr val="00FF00"/>
                </a:solidFill>
              </a:rPr>
              <a:t>Class W</a:t>
            </a:r>
          </a:p>
          <a:p>
            <a:r>
              <a:rPr lang="en-US" sz="1400" b="1" dirty="0" smtClean="0">
                <a:solidFill>
                  <a:srgbClr val="00FF00"/>
                </a:solidFill>
              </a:rPr>
              <a:t>Class XR</a:t>
            </a:r>
          </a:p>
          <a:p>
            <a:r>
              <a:rPr lang="en-US" sz="1400" b="1" dirty="0" smtClean="0">
                <a:solidFill>
                  <a:srgbClr val="00FF00"/>
                </a:solidFill>
              </a:rPr>
              <a:t> ADB </a:t>
            </a:r>
          </a:p>
          <a:p>
            <a:r>
              <a:rPr lang="en-US" sz="1400" b="1" dirty="0" smtClean="0">
                <a:solidFill>
                  <a:srgbClr val="00FF00"/>
                </a:solidFill>
              </a:rPr>
              <a:t>Class F3</a:t>
            </a:r>
          </a:p>
          <a:p>
            <a:r>
              <a:rPr lang="en-US" sz="1400" b="1" dirty="0" smtClean="0">
                <a:solidFill>
                  <a:srgbClr val="00FF00"/>
                </a:solidFill>
              </a:rPr>
              <a:t>Class K</a:t>
            </a:r>
            <a:endParaRPr lang="en-US" sz="1400" b="1" dirty="0">
              <a:solidFill>
                <a:srgbClr val="00FF00"/>
              </a:solidFill>
            </a:endParaRPr>
          </a:p>
        </p:txBody>
      </p:sp>
      <p:sp>
        <p:nvSpPr>
          <p:cNvPr id="31" name="Rectangle 30"/>
          <p:cNvSpPr/>
          <p:nvPr/>
        </p:nvSpPr>
        <p:spPr>
          <a:xfrm>
            <a:off x="5879976" y="2046327"/>
            <a:ext cx="1584176" cy="2246769"/>
          </a:xfrm>
          <a:prstGeom prst="rect">
            <a:avLst/>
          </a:prstGeom>
        </p:spPr>
        <p:txBody>
          <a:bodyPr wrap="square">
            <a:spAutoFit/>
          </a:bodyPr>
          <a:lstStyle/>
          <a:p>
            <a:r>
              <a:rPr lang="en-US" sz="1400" b="1" dirty="0" smtClean="0">
                <a:solidFill>
                  <a:srgbClr val="00FF00"/>
                </a:solidFill>
              </a:rPr>
              <a:t>Class A, AR  </a:t>
            </a:r>
          </a:p>
          <a:p>
            <a:r>
              <a:rPr lang="en-US" sz="1400" b="1" dirty="0" smtClean="0">
                <a:solidFill>
                  <a:srgbClr val="00FF00"/>
                </a:solidFill>
              </a:rPr>
              <a:t>Class B, BR</a:t>
            </a:r>
          </a:p>
          <a:p>
            <a:r>
              <a:rPr lang="en-US" sz="1400" b="1" dirty="0" smtClean="0">
                <a:solidFill>
                  <a:srgbClr val="00FF00"/>
                </a:solidFill>
              </a:rPr>
              <a:t>Class DC, DR</a:t>
            </a:r>
          </a:p>
          <a:p>
            <a:r>
              <a:rPr lang="en-US" sz="1400" b="1" dirty="0" smtClean="0"/>
              <a:t>Class AS</a:t>
            </a:r>
          </a:p>
          <a:p>
            <a:r>
              <a:rPr lang="en-US" sz="1400" b="1" dirty="0" smtClean="0"/>
              <a:t>Class </a:t>
            </a:r>
            <a:r>
              <a:rPr lang="en-US" sz="1400" b="1" dirty="0" smtClean="0">
                <a:solidFill>
                  <a:srgbClr val="00FF00"/>
                </a:solidFill>
              </a:rPr>
              <a:t>BS, </a:t>
            </a:r>
            <a:r>
              <a:rPr lang="en-US" sz="1400" b="1" dirty="0" smtClean="0"/>
              <a:t>R-BS</a:t>
            </a:r>
          </a:p>
          <a:p>
            <a:r>
              <a:rPr lang="en-US" sz="1400" b="1" dirty="0" smtClean="0">
                <a:solidFill>
                  <a:srgbClr val="00FF00"/>
                </a:solidFill>
              </a:rPr>
              <a:t>Class CS, R-CS</a:t>
            </a:r>
          </a:p>
          <a:p>
            <a:r>
              <a:rPr lang="en-US" sz="1400" b="1" dirty="0" smtClean="0">
                <a:solidFill>
                  <a:srgbClr val="00FF00"/>
                </a:solidFill>
              </a:rPr>
              <a:t>Class DS, R-DS</a:t>
            </a:r>
          </a:p>
          <a:p>
            <a:r>
              <a:rPr lang="en-US" sz="1400" b="1" dirty="0" smtClean="0">
                <a:solidFill>
                  <a:srgbClr val="00FF00"/>
                </a:solidFill>
              </a:rPr>
              <a:t>Class ES, R-ES</a:t>
            </a:r>
          </a:p>
          <a:p>
            <a:r>
              <a:rPr lang="en-US" sz="1400" b="1" dirty="0" smtClean="0">
                <a:solidFill>
                  <a:srgbClr val="00FF00"/>
                </a:solidFill>
              </a:rPr>
              <a:t>Class F3</a:t>
            </a:r>
          </a:p>
          <a:p>
            <a:r>
              <a:rPr lang="en-US" sz="1400" b="1" dirty="0" smtClean="0">
                <a:solidFill>
                  <a:srgbClr val="00FF00"/>
                </a:solidFill>
              </a:rPr>
              <a:t>Class K</a:t>
            </a:r>
            <a:endParaRPr lang="en-US" sz="1400" b="1" dirty="0">
              <a:solidFill>
                <a:srgbClr val="00FF00"/>
              </a:solidFill>
            </a:endParaRPr>
          </a:p>
        </p:txBody>
      </p:sp>
      <p:sp>
        <p:nvSpPr>
          <p:cNvPr id="30" name="ZoneTexte 29"/>
          <p:cNvSpPr txBox="1"/>
          <p:nvPr/>
        </p:nvSpPr>
        <p:spPr>
          <a:xfrm>
            <a:off x="8872517" y="1412776"/>
            <a:ext cx="607859" cy="3693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b="1" dirty="0" smtClean="0"/>
              <a:t>R74</a:t>
            </a:r>
            <a:endParaRPr lang="en-US" b="1" dirty="0"/>
          </a:p>
        </p:txBody>
      </p:sp>
      <p:cxnSp>
        <p:nvCxnSpPr>
          <p:cNvPr id="33" name="Connecteur droit 32"/>
          <p:cNvCxnSpPr/>
          <p:nvPr/>
        </p:nvCxnSpPr>
        <p:spPr>
          <a:xfrm>
            <a:off x="7464152" y="2996952"/>
            <a:ext cx="4284000" cy="0"/>
          </a:xfrm>
          <a:prstGeom prst="line">
            <a:avLst/>
          </a:prstGeom>
          <a:ln w="571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119336" y="5754742"/>
            <a:ext cx="7200800" cy="33855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sz="1600" b="1" i="1" dirty="0" smtClean="0"/>
              <a:t>Should the beam requirements be based on the category of the vehicle?</a:t>
            </a:r>
            <a:endParaRPr lang="en-US" sz="1200" i="1" dirty="0"/>
          </a:p>
        </p:txBody>
      </p:sp>
      <p:pic>
        <p:nvPicPr>
          <p:cNvPr id="28" name="Picture 2"/>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7608168" y="4797304"/>
            <a:ext cx="1587231" cy="1368000"/>
          </a:xfrm>
          <a:prstGeom prst="rect">
            <a:avLst/>
          </a:prstGeom>
          <a:noFill/>
          <a:ln w="9525">
            <a:noFill/>
            <a:miter lim="800000"/>
            <a:headEnd/>
            <a:tailEnd/>
          </a:ln>
        </p:spPr>
      </p:pic>
      <p:pic>
        <p:nvPicPr>
          <p:cNvPr id="6" name="Picture 2"/>
          <p:cNvPicPr>
            <a:picLocks noChangeAspect="1" noChangeArrowheads="1"/>
          </p:cNvPicPr>
          <p:nvPr/>
        </p:nvPicPr>
        <p:blipFill>
          <a:blip r:embed="rId8" cstate="email">
            <a:clrChange>
              <a:clrFrom>
                <a:srgbClr val="FFFFFF"/>
              </a:clrFrom>
              <a:clrTo>
                <a:srgbClr val="FFFFFF">
                  <a:alpha val="0"/>
                </a:srgbClr>
              </a:clrTo>
            </a:clrChange>
          </a:blip>
          <a:srcRect/>
          <a:stretch>
            <a:fillRect/>
          </a:stretch>
        </p:blipFill>
        <p:spPr bwMode="auto">
          <a:xfrm>
            <a:off x="263356" y="2996952"/>
            <a:ext cx="2203290" cy="1044000"/>
          </a:xfrm>
          <a:prstGeom prst="rect">
            <a:avLst/>
          </a:prstGeom>
          <a:noFill/>
          <a:ln w="9525">
            <a:noFill/>
            <a:miter lim="800000"/>
            <a:headEnd/>
            <a:tailEnd/>
          </a:ln>
        </p:spPr>
      </p:pic>
      <p:sp>
        <p:nvSpPr>
          <p:cNvPr id="32" name="ZoneTexte 31"/>
          <p:cNvSpPr txBox="1"/>
          <p:nvPr/>
        </p:nvSpPr>
        <p:spPr>
          <a:xfrm>
            <a:off x="7752184" y="2627620"/>
            <a:ext cx="1370888" cy="369332"/>
          </a:xfrm>
          <a:prstGeom prst="rect">
            <a:avLst/>
          </a:prstGeom>
          <a:noFill/>
        </p:spPr>
        <p:txBody>
          <a:bodyPr wrap="none" rtlCol="0">
            <a:spAutoFit/>
          </a:bodyPr>
          <a:lstStyle/>
          <a:p>
            <a:r>
              <a:rPr lang="en-US" dirty="0" smtClean="0"/>
              <a:t>&lt; 50 Km / h</a:t>
            </a:r>
            <a:endParaRPr lang="en-US" baseline="30000" dirty="0"/>
          </a:p>
        </p:txBody>
      </p:sp>
      <p:sp>
        <p:nvSpPr>
          <p:cNvPr id="35" name="CasellaDiTesto 34"/>
          <p:cNvSpPr txBox="1"/>
          <p:nvPr/>
        </p:nvSpPr>
        <p:spPr>
          <a:xfrm>
            <a:off x="7658160" y="440974"/>
            <a:ext cx="4057521" cy="646331"/>
          </a:xfrm>
          <a:prstGeom prst="rect">
            <a:avLst/>
          </a:prstGeom>
          <a:noFill/>
          <a:ln>
            <a:solidFill>
              <a:schemeClr val="accent1"/>
            </a:solidFill>
            <a:prstDash val="sysDash"/>
          </a:ln>
        </p:spPr>
        <p:txBody>
          <a:bodyPr wrap="none" rtlCol="0">
            <a:spAutoFit/>
          </a:bodyPr>
          <a:lstStyle/>
          <a:p>
            <a:r>
              <a:rPr lang="it-IT" b="1" dirty="0" smtClean="0">
                <a:solidFill>
                  <a:srgbClr val="92D050"/>
                </a:solidFill>
              </a:rPr>
              <a:t>GREEN </a:t>
            </a:r>
            <a:r>
              <a:rPr lang="it-IT" b="1" dirty="0" err="1" smtClean="0">
                <a:solidFill>
                  <a:srgbClr val="92D050"/>
                </a:solidFill>
              </a:rPr>
              <a:t>colour</a:t>
            </a:r>
            <a:r>
              <a:rPr lang="it-IT" b="1" dirty="0" smtClean="0">
                <a:solidFill>
                  <a:srgbClr val="92D050"/>
                </a:solidFill>
              </a:rPr>
              <a:t> </a:t>
            </a:r>
            <a:r>
              <a:rPr lang="it-IT" b="1" dirty="0" err="1" smtClean="0">
                <a:solidFill>
                  <a:srgbClr val="92D050"/>
                </a:solidFill>
              </a:rPr>
              <a:t>means</a:t>
            </a:r>
            <a:r>
              <a:rPr lang="it-IT" b="1" dirty="0" smtClean="0">
                <a:solidFill>
                  <a:srgbClr val="92D050"/>
                </a:solidFill>
              </a:rPr>
              <a:t> «optional»</a:t>
            </a:r>
          </a:p>
          <a:p>
            <a:r>
              <a:rPr lang="it-IT" b="1" dirty="0" smtClean="0"/>
              <a:t>BLACK </a:t>
            </a:r>
            <a:r>
              <a:rPr lang="it-IT" b="1" dirty="0" err="1" smtClean="0"/>
              <a:t>colour</a:t>
            </a:r>
            <a:r>
              <a:rPr lang="it-IT" b="1" dirty="0" smtClean="0"/>
              <a:t> </a:t>
            </a:r>
            <a:r>
              <a:rPr lang="it-IT" b="1" dirty="0" err="1" smtClean="0"/>
              <a:t>means</a:t>
            </a:r>
            <a:r>
              <a:rPr lang="it-IT" b="1" dirty="0" smtClean="0"/>
              <a:t> «</a:t>
            </a:r>
            <a:r>
              <a:rPr lang="it-IT" b="1" dirty="0" err="1" smtClean="0"/>
              <a:t>mandatory</a:t>
            </a:r>
            <a:r>
              <a:rPr lang="it-IT" b="1" dirty="0" smtClean="0"/>
              <a:t>»</a:t>
            </a:r>
            <a:endParaRPr lang="it-IT" b="1" dirty="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srcRect/>
          <a:stretch>
            <a:fillRect/>
          </a:stretch>
        </p:blipFill>
        <p:spPr bwMode="auto">
          <a:xfrm>
            <a:off x="1060653" y="2097008"/>
            <a:ext cx="2227035" cy="1404000"/>
          </a:xfrm>
          <a:prstGeom prst="rect">
            <a:avLst/>
          </a:prstGeom>
          <a:noFill/>
          <a:ln w="9525">
            <a:noFill/>
            <a:miter lim="800000"/>
            <a:headEnd/>
            <a:tailEnd/>
          </a:ln>
        </p:spPr>
      </p:pic>
      <p:sp>
        <p:nvSpPr>
          <p:cNvPr id="2" name="Titre 1"/>
          <p:cNvSpPr>
            <a:spLocks noGrp="1"/>
          </p:cNvSpPr>
          <p:nvPr>
            <p:ph type="title"/>
          </p:nvPr>
        </p:nvSpPr>
        <p:spPr>
          <a:xfrm>
            <a:off x="360000" y="761685"/>
            <a:ext cx="6543826" cy="377402"/>
          </a:xfrm>
        </p:spPr>
        <p:txBody>
          <a:bodyPr/>
          <a:lstStyle/>
          <a:p>
            <a:r>
              <a:rPr lang="en-US" dirty="0" smtClean="0"/>
              <a:t>GTB WG_FL proposal for RID step II</a:t>
            </a:r>
            <a:endParaRPr lang="en-US" dirty="0"/>
          </a:p>
        </p:txBody>
      </p:sp>
      <p:sp>
        <p:nvSpPr>
          <p:cNvPr id="3" name="Espace réservé de la date 2"/>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12</a:t>
            </a:fld>
            <a:endParaRPr lang="fr-FR" dirty="0"/>
          </a:p>
        </p:txBody>
      </p:sp>
      <p:sp>
        <p:nvSpPr>
          <p:cNvPr id="9" name="Rectangle à coins arrondis 8"/>
          <p:cNvSpPr/>
          <p:nvPr/>
        </p:nvSpPr>
        <p:spPr>
          <a:xfrm>
            <a:off x="191344" y="2123564"/>
            <a:ext cx="11737304" cy="2160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à coins arrondis 10"/>
          <p:cNvSpPr/>
          <p:nvPr/>
        </p:nvSpPr>
        <p:spPr>
          <a:xfrm>
            <a:off x="191344" y="4293096"/>
            <a:ext cx="11737304" cy="2160240"/>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ZoneTexte 11"/>
          <p:cNvSpPr txBox="1"/>
          <p:nvPr/>
        </p:nvSpPr>
        <p:spPr>
          <a:xfrm>
            <a:off x="2423592" y="4005064"/>
            <a:ext cx="845103" cy="523220"/>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2800" b="1" dirty="0" smtClean="0"/>
              <a:t>R48</a:t>
            </a:r>
            <a:endParaRPr lang="en-US" sz="2800" b="1" dirty="0"/>
          </a:p>
        </p:txBody>
      </p:sp>
      <p:sp>
        <p:nvSpPr>
          <p:cNvPr id="21" name="ZoneTexte 20"/>
          <p:cNvSpPr txBox="1"/>
          <p:nvPr/>
        </p:nvSpPr>
        <p:spPr>
          <a:xfrm>
            <a:off x="9552384" y="3471391"/>
            <a:ext cx="963725" cy="523220"/>
          </a:xfrm>
          <a:prstGeom prst="rect">
            <a:avLst/>
          </a:prstGeom>
          <a:noFill/>
        </p:spPr>
        <p:txBody>
          <a:bodyPr wrap="none" rtlCol="0">
            <a:spAutoFit/>
          </a:bodyPr>
          <a:lstStyle/>
          <a:p>
            <a:r>
              <a:rPr lang="en-US" sz="1400" b="1" strike="dblStrike" dirty="0" smtClean="0">
                <a:solidFill>
                  <a:srgbClr val="FF0000"/>
                </a:solidFill>
              </a:rPr>
              <a:t>&gt;125 cm</a:t>
            </a:r>
            <a:r>
              <a:rPr lang="en-US" sz="1400" b="1" strike="dblStrike" baseline="30000" dirty="0" smtClean="0">
                <a:solidFill>
                  <a:srgbClr val="FF0000"/>
                </a:solidFill>
              </a:rPr>
              <a:t>3</a:t>
            </a:r>
          </a:p>
          <a:p>
            <a:r>
              <a:rPr lang="en-US" sz="1400" b="1" strike="dblStrike" dirty="0" smtClean="0">
                <a:solidFill>
                  <a:srgbClr val="FF0000"/>
                </a:solidFill>
              </a:rPr>
              <a:t>&lt;125 cm</a:t>
            </a:r>
            <a:r>
              <a:rPr lang="en-US" sz="1400" b="1" strike="dblStrike" baseline="30000" dirty="0" smtClean="0">
                <a:solidFill>
                  <a:srgbClr val="FF0000"/>
                </a:solidFill>
              </a:rPr>
              <a:t>3</a:t>
            </a:r>
            <a:endParaRPr lang="en-US" sz="1400" b="1" strike="dblStrike" baseline="30000" dirty="0">
              <a:solidFill>
                <a:srgbClr val="FF0000"/>
              </a:solidFill>
            </a:endParaRPr>
          </a:p>
        </p:txBody>
      </p:sp>
      <p:sp>
        <p:nvSpPr>
          <p:cNvPr id="30" name="ZoneTexte 29"/>
          <p:cNvSpPr txBox="1"/>
          <p:nvPr/>
        </p:nvSpPr>
        <p:spPr>
          <a:xfrm>
            <a:off x="3431704" y="2210088"/>
            <a:ext cx="5184576" cy="1938992"/>
          </a:xfrm>
          <a:prstGeom prst="rect">
            <a:avLst/>
          </a:prstGeom>
          <a:noFill/>
        </p:spPr>
        <p:txBody>
          <a:bodyPr wrap="square" rtlCol="0">
            <a:spAutoFit/>
          </a:bodyPr>
          <a:lstStyle/>
          <a:p>
            <a:r>
              <a:rPr lang="en-US" sz="2000" b="1" dirty="0" smtClean="0"/>
              <a:t>Basic/”C” Passing and Driving beams</a:t>
            </a:r>
          </a:p>
          <a:p>
            <a:r>
              <a:rPr lang="en-US" sz="2000" b="1" dirty="0" smtClean="0">
                <a:solidFill>
                  <a:srgbClr val="00FF00"/>
                </a:solidFill>
              </a:rPr>
              <a:t>Low speed/”V” Passing beam</a:t>
            </a:r>
          </a:p>
          <a:p>
            <a:r>
              <a:rPr lang="en-US" sz="2000" b="1" dirty="0" smtClean="0">
                <a:solidFill>
                  <a:srgbClr val="00FF00"/>
                </a:solidFill>
              </a:rPr>
              <a:t>High speed/”M” Passing beam</a:t>
            </a:r>
          </a:p>
          <a:p>
            <a:r>
              <a:rPr lang="en-US" sz="2000" b="1" dirty="0" smtClean="0">
                <a:solidFill>
                  <a:srgbClr val="00FF00"/>
                </a:solidFill>
              </a:rPr>
              <a:t>ADB</a:t>
            </a:r>
          </a:p>
          <a:p>
            <a:r>
              <a:rPr lang="en-US" sz="2000" b="1" dirty="0" smtClean="0">
                <a:solidFill>
                  <a:srgbClr val="00FF00"/>
                </a:solidFill>
              </a:rPr>
              <a:t>F3</a:t>
            </a:r>
          </a:p>
          <a:p>
            <a:r>
              <a:rPr lang="en-US" sz="2000" b="1" dirty="0" smtClean="0">
                <a:solidFill>
                  <a:srgbClr val="00FF00"/>
                </a:solidFill>
              </a:rPr>
              <a:t>K</a:t>
            </a:r>
            <a:endParaRPr lang="en-US" sz="2000" b="1" dirty="0">
              <a:solidFill>
                <a:srgbClr val="00FF00"/>
              </a:solidFill>
            </a:endParaRPr>
          </a:p>
        </p:txBody>
      </p:sp>
      <p:sp>
        <p:nvSpPr>
          <p:cNvPr id="32" name="ZoneTexte 31"/>
          <p:cNvSpPr txBox="1"/>
          <p:nvPr/>
        </p:nvSpPr>
        <p:spPr>
          <a:xfrm>
            <a:off x="191344" y="1196752"/>
            <a:ext cx="10657184" cy="954107"/>
          </a:xfrm>
          <a:prstGeom prst="rect">
            <a:avLst/>
          </a:prstGeom>
          <a:noFill/>
        </p:spPr>
        <p:txBody>
          <a:bodyPr wrap="square" rtlCol="0">
            <a:spAutoFit/>
          </a:bodyPr>
          <a:lstStyle/>
          <a:p>
            <a:r>
              <a:rPr lang="en-US" b="1" dirty="0" smtClean="0"/>
              <a:t>For safety reasons, the beam requirements should depend on the speed of the vehicle and no longer on the vehicle category.</a:t>
            </a:r>
          </a:p>
          <a:p>
            <a:r>
              <a:rPr lang="en-US" sz="2000" b="1" dirty="0" smtClean="0">
                <a:solidFill>
                  <a:srgbClr val="FF0000"/>
                </a:solidFill>
              </a:rPr>
              <a:t>Common strategy to be shared with agricultural machines manufacturers and IMMA. </a:t>
            </a:r>
            <a:endParaRPr lang="en-US" sz="2000" b="1" dirty="0">
              <a:solidFill>
                <a:srgbClr val="FF0000"/>
              </a:solidFill>
            </a:endParaRPr>
          </a:p>
        </p:txBody>
      </p:sp>
      <p:sp>
        <p:nvSpPr>
          <p:cNvPr id="29" name="ZoneTexte 28"/>
          <p:cNvSpPr txBox="1"/>
          <p:nvPr/>
        </p:nvSpPr>
        <p:spPr>
          <a:xfrm>
            <a:off x="2855640" y="4509120"/>
            <a:ext cx="3888432" cy="1938992"/>
          </a:xfrm>
          <a:prstGeom prst="rect">
            <a:avLst/>
          </a:prstGeom>
          <a:noFill/>
        </p:spPr>
        <p:txBody>
          <a:bodyPr wrap="square" rtlCol="0">
            <a:spAutoFit/>
          </a:bodyPr>
          <a:lstStyle/>
          <a:p>
            <a:r>
              <a:rPr lang="en-US" sz="2000" b="1" dirty="0" smtClean="0"/>
              <a:t>Low speed/”V” Passing beam</a:t>
            </a:r>
          </a:p>
          <a:p>
            <a:r>
              <a:rPr lang="en-US" sz="2000" b="1" dirty="0" smtClean="0"/>
              <a:t>Low speed  Driving beam </a:t>
            </a:r>
          </a:p>
          <a:p>
            <a:r>
              <a:rPr lang="en-US" sz="2000" b="1" dirty="0" smtClean="0">
                <a:solidFill>
                  <a:srgbClr val="00FF00"/>
                </a:solidFill>
              </a:rPr>
              <a:t>Basic/”C” Passing beam</a:t>
            </a:r>
          </a:p>
          <a:p>
            <a:r>
              <a:rPr lang="en-US" sz="2000" b="1" dirty="0" smtClean="0">
                <a:solidFill>
                  <a:srgbClr val="00FF00"/>
                </a:solidFill>
              </a:rPr>
              <a:t>Basic  Driving beam</a:t>
            </a:r>
          </a:p>
          <a:p>
            <a:r>
              <a:rPr lang="en-US" sz="2000" b="1" dirty="0" smtClean="0">
                <a:solidFill>
                  <a:srgbClr val="00FF00"/>
                </a:solidFill>
              </a:rPr>
              <a:t>F3 </a:t>
            </a:r>
          </a:p>
          <a:p>
            <a:r>
              <a:rPr lang="en-US" sz="2000" b="1" dirty="0" smtClean="0">
                <a:solidFill>
                  <a:srgbClr val="00FF00"/>
                </a:solidFill>
              </a:rPr>
              <a:t>K</a:t>
            </a:r>
            <a:endParaRPr lang="en-US" sz="2000" b="1" dirty="0">
              <a:solidFill>
                <a:srgbClr val="00FF00"/>
              </a:solidFill>
            </a:endParaRPr>
          </a:p>
        </p:txBody>
      </p:sp>
      <p:pic>
        <p:nvPicPr>
          <p:cNvPr id="1028" name="Picture 4" descr="moissonneuse"/>
          <p:cNvPicPr>
            <a:picLocks noChangeAspect="1" noChangeArrowheads="1"/>
          </p:cNvPicPr>
          <p:nvPr/>
        </p:nvPicPr>
        <p:blipFill>
          <a:blip r:embed="rId3" cstate="email"/>
          <a:srcRect/>
          <a:stretch>
            <a:fillRect/>
          </a:stretch>
        </p:blipFill>
        <p:spPr bwMode="auto">
          <a:xfrm>
            <a:off x="6532786" y="5157192"/>
            <a:ext cx="2083494" cy="1008112"/>
          </a:xfrm>
          <a:prstGeom prst="rect">
            <a:avLst/>
          </a:prstGeom>
          <a:noFill/>
          <a:scene3d>
            <a:camera prst="orthographicFront">
              <a:rot lat="0" lon="10800000" rev="0"/>
            </a:camera>
            <a:lightRig rig="threePt" dir="t"/>
          </a:scene3d>
        </p:spPr>
      </p:pic>
      <p:pic>
        <p:nvPicPr>
          <p:cNvPr id="37" name="Picture 6" descr="RÃ©sultat de recherche d'images pour &quot;twizy&quot;"/>
          <p:cNvPicPr>
            <a:picLocks noChangeAspect="1" noChangeArrowheads="1"/>
          </p:cNvPicPr>
          <p:nvPr/>
        </p:nvPicPr>
        <p:blipFill>
          <a:blip r:embed="rId4" cstate="email">
            <a:clrChange>
              <a:clrFrom>
                <a:srgbClr val="FFFFFF"/>
              </a:clrFrom>
              <a:clrTo>
                <a:srgbClr val="FFFFFF">
                  <a:alpha val="0"/>
                </a:srgbClr>
              </a:clrTo>
            </a:clrChange>
          </a:blip>
          <a:srcRect/>
          <a:stretch>
            <a:fillRect/>
          </a:stretch>
        </p:blipFill>
        <p:spPr bwMode="auto">
          <a:xfrm>
            <a:off x="1271465" y="3861160"/>
            <a:ext cx="1386001" cy="1008000"/>
          </a:xfrm>
          <a:prstGeom prst="rect">
            <a:avLst/>
          </a:prstGeom>
          <a:noFill/>
        </p:spPr>
      </p:pic>
      <p:sp>
        <p:nvSpPr>
          <p:cNvPr id="24" name="ZoneTexte 23"/>
          <p:cNvSpPr txBox="1"/>
          <p:nvPr/>
        </p:nvSpPr>
        <p:spPr>
          <a:xfrm>
            <a:off x="9571377" y="3985900"/>
            <a:ext cx="845103" cy="523220"/>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2800" b="1" dirty="0" smtClean="0"/>
              <a:t>R53</a:t>
            </a:r>
            <a:endParaRPr lang="en-US" sz="2800" b="1" dirty="0"/>
          </a:p>
        </p:txBody>
      </p:sp>
      <p:sp>
        <p:nvSpPr>
          <p:cNvPr id="26" name="ZoneTexte 25"/>
          <p:cNvSpPr txBox="1"/>
          <p:nvPr/>
        </p:nvSpPr>
        <p:spPr>
          <a:xfrm>
            <a:off x="6528048" y="3985900"/>
            <a:ext cx="845103" cy="523220"/>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2800" b="1" dirty="0" smtClean="0"/>
              <a:t>R86</a:t>
            </a:r>
            <a:endParaRPr lang="en-US" sz="2800" b="1" dirty="0"/>
          </a:p>
        </p:txBody>
      </p:sp>
      <p:pic>
        <p:nvPicPr>
          <p:cNvPr id="8" name="Picture 2" descr="RÃ©sultat de recherche d'images pour &quot;tracteur agricole&quot;"/>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7464152" y="3933056"/>
            <a:ext cx="1584176" cy="1350445"/>
          </a:xfrm>
          <a:prstGeom prst="rect">
            <a:avLst/>
          </a:prstGeom>
          <a:noFill/>
          <a:scene3d>
            <a:camera prst="orthographicFront">
              <a:rot lat="0" lon="10800000" rev="0"/>
            </a:camera>
            <a:lightRig rig="threePt" dir="t"/>
          </a:scene3d>
        </p:spPr>
      </p:pic>
      <p:pic>
        <p:nvPicPr>
          <p:cNvPr id="6" name="Picture 2"/>
          <p:cNvPicPr>
            <a:picLocks noChangeAspect="1" noChangeArrowheads="1"/>
          </p:cNvPicPr>
          <p:nvPr/>
        </p:nvPicPr>
        <p:blipFill>
          <a:blip r:embed="rId6" cstate="email">
            <a:clrChange>
              <a:clrFrom>
                <a:srgbClr val="FFFFFF"/>
              </a:clrFrom>
              <a:clrTo>
                <a:srgbClr val="FFFFFF">
                  <a:alpha val="0"/>
                </a:srgbClr>
              </a:clrTo>
            </a:clrChange>
          </a:blip>
          <a:srcRect/>
          <a:stretch>
            <a:fillRect/>
          </a:stretch>
        </p:blipFill>
        <p:spPr bwMode="auto">
          <a:xfrm>
            <a:off x="10128450" y="2132856"/>
            <a:ext cx="1587231" cy="1368000"/>
          </a:xfrm>
          <a:prstGeom prst="rect">
            <a:avLst/>
          </a:prstGeom>
          <a:noFill/>
          <a:ln w="9525">
            <a:noFill/>
            <a:miter lim="800000"/>
            <a:headEnd/>
            <a:tailEnd/>
          </a:ln>
        </p:spPr>
      </p:pic>
      <p:pic>
        <p:nvPicPr>
          <p:cNvPr id="25" name="Picture 4" descr="Kit ou panneau seul type routier &quot;Limitation de vitesse - Interdiction de dÃ©passer 50 kmh&quot; ref: B14"/>
          <p:cNvPicPr>
            <a:picLocks noChangeAspect="1" noChangeArrowheads="1"/>
          </p:cNvPicPr>
          <p:nvPr/>
        </p:nvPicPr>
        <p:blipFill>
          <a:blip r:embed="rId7" cstate="email">
            <a:clrChange>
              <a:clrFrom>
                <a:srgbClr val="FFFFFF"/>
              </a:clrFrom>
              <a:clrTo>
                <a:srgbClr val="FFFFFF">
                  <a:alpha val="0"/>
                </a:srgbClr>
              </a:clrTo>
            </a:clrChange>
          </a:blip>
          <a:srcRect/>
          <a:stretch>
            <a:fillRect/>
          </a:stretch>
        </p:blipFill>
        <p:spPr bwMode="auto">
          <a:xfrm>
            <a:off x="863180" y="5013176"/>
            <a:ext cx="1363923" cy="1259968"/>
          </a:xfrm>
          <a:prstGeom prst="rect">
            <a:avLst/>
          </a:prstGeom>
          <a:noFill/>
        </p:spPr>
      </p:pic>
      <p:sp>
        <p:nvSpPr>
          <p:cNvPr id="27" name="ZoneTexte 26"/>
          <p:cNvSpPr txBox="1"/>
          <p:nvPr/>
        </p:nvSpPr>
        <p:spPr>
          <a:xfrm>
            <a:off x="9552384" y="5066020"/>
            <a:ext cx="845103" cy="523220"/>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r>
              <a:rPr lang="en-US" sz="2800" b="1" dirty="0" smtClean="0"/>
              <a:t>R74</a:t>
            </a:r>
            <a:endParaRPr lang="en-US" sz="2800" b="1" dirty="0"/>
          </a:p>
        </p:txBody>
      </p:sp>
      <p:pic>
        <p:nvPicPr>
          <p:cNvPr id="15" name="Picture 10" descr="Cda7120cb0baf720f681eb371b390497"/>
          <p:cNvPicPr>
            <a:picLocks noChangeAspect="1" noChangeArrowheads="1"/>
          </p:cNvPicPr>
          <p:nvPr/>
        </p:nvPicPr>
        <p:blipFill>
          <a:blip r:embed="rId8" cstate="email">
            <a:clrChange>
              <a:clrFrom>
                <a:srgbClr val="FFFFFF"/>
              </a:clrFrom>
              <a:clrTo>
                <a:srgbClr val="FFFFFF">
                  <a:alpha val="0"/>
                </a:srgbClr>
              </a:clrTo>
            </a:clrChange>
          </a:blip>
          <a:srcRect/>
          <a:stretch>
            <a:fillRect/>
          </a:stretch>
        </p:blipFill>
        <p:spPr bwMode="auto">
          <a:xfrm>
            <a:off x="10176972" y="4941168"/>
            <a:ext cx="1463644" cy="1368152"/>
          </a:xfrm>
          <a:prstGeom prst="rect">
            <a:avLst/>
          </a:prstGeom>
          <a:noFill/>
          <a:scene3d>
            <a:camera prst="orthographicFront">
              <a:rot lat="0" lon="0" rev="0"/>
            </a:camera>
            <a:lightRig rig="threePt" dir="t"/>
          </a:scene3d>
        </p:spPr>
      </p:pic>
      <p:pic>
        <p:nvPicPr>
          <p:cNvPr id="28" name="Picture 12" descr="RÃ©sultat de recherche d'images pour &quot;velomoteur 125&quot;"/>
          <p:cNvPicPr>
            <a:picLocks noChangeAspect="1" noChangeArrowheads="1"/>
          </p:cNvPicPr>
          <p:nvPr/>
        </p:nvPicPr>
        <p:blipFill>
          <a:blip r:embed="rId9" cstate="email">
            <a:clrChange>
              <a:clrFrom>
                <a:srgbClr val="FFFFFF"/>
              </a:clrFrom>
              <a:clrTo>
                <a:srgbClr val="FFFFFF">
                  <a:alpha val="0"/>
                </a:srgbClr>
              </a:clrTo>
            </a:clrChange>
          </a:blip>
          <a:srcRect/>
          <a:stretch>
            <a:fillRect/>
          </a:stretch>
        </p:blipFill>
        <p:spPr bwMode="auto">
          <a:xfrm>
            <a:off x="10262177" y="3514343"/>
            <a:ext cx="1306431" cy="1354817"/>
          </a:xfrm>
          <a:prstGeom prst="rect">
            <a:avLst/>
          </a:prstGeom>
          <a:noFill/>
          <a:scene3d>
            <a:camera prst="orthographicFront">
              <a:rot lat="0" lon="0" rev="0"/>
            </a:camera>
            <a:lightRig rig="threePt" dir="t"/>
          </a:scene3d>
        </p:spPr>
      </p:pic>
      <p:pic>
        <p:nvPicPr>
          <p:cNvPr id="33" name="Picture 2"/>
          <p:cNvPicPr>
            <a:picLocks noChangeAspect="1" noChangeArrowheads="1"/>
          </p:cNvPicPr>
          <p:nvPr/>
        </p:nvPicPr>
        <p:blipFill>
          <a:blip r:embed="rId10" cstate="email">
            <a:clrChange>
              <a:clrFrom>
                <a:srgbClr val="FFFFFF"/>
              </a:clrFrom>
              <a:clrTo>
                <a:srgbClr val="FFFFFF">
                  <a:alpha val="0"/>
                </a:srgbClr>
              </a:clrTo>
            </a:clrChange>
          </a:blip>
          <a:srcRect/>
          <a:stretch>
            <a:fillRect/>
          </a:stretch>
        </p:blipFill>
        <p:spPr bwMode="auto">
          <a:xfrm>
            <a:off x="191344" y="2924944"/>
            <a:ext cx="2203290" cy="1044000"/>
          </a:xfrm>
          <a:prstGeom prst="rect">
            <a:avLst/>
          </a:prstGeom>
          <a:noFill/>
          <a:ln w="9525">
            <a:noFill/>
            <a:miter lim="800000"/>
            <a:headEnd/>
            <a:tailEnd/>
          </a:ln>
        </p:spPr>
      </p:pic>
      <p:sp>
        <p:nvSpPr>
          <p:cNvPr id="5" name="CasellaDiTesto 4"/>
          <p:cNvSpPr txBox="1"/>
          <p:nvPr/>
        </p:nvSpPr>
        <p:spPr>
          <a:xfrm>
            <a:off x="7658160" y="440974"/>
            <a:ext cx="4057521" cy="646331"/>
          </a:xfrm>
          <a:prstGeom prst="rect">
            <a:avLst/>
          </a:prstGeom>
          <a:noFill/>
          <a:ln>
            <a:solidFill>
              <a:schemeClr val="accent1"/>
            </a:solidFill>
            <a:prstDash val="sysDash"/>
          </a:ln>
        </p:spPr>
        <p:txBody>
          <a:bodyPr wrap="none" rtlCol="0">
            <a:spAutoFit/>
          </a:bodyPr>
          <a:lstStyle/>
          <a:p>
            <a:r>
              <a:rPr lang="it-IT" b="1" dirty="0" smtClean="0">
                <a:solidFill>
                  <a:srgbClr val="92D050"/>
                </a:solidFill>
              </a:rPr>
              <a:t>GREEN </a:t>
            </a:r>
            <a:r>
              <a:rPr lang="it-IT" b="1" dirty="0" err="1" smtClean="0">
                <a:solidFill>
                  <a:srgbClr val="92D050"/>
                </a:solidFill>
              </a:rPr>
              <a:t>colour</a:t>
            </a:r>
            <a:r>
              <a:rPr lang="it-IT" b="1" dirty="0" smtClean="0">
                <a:solidFill>
                  <a:srgbClr val="92D050"/>
                </a:solidFill>
              </a:rPr>
              <a:t> </a:t>
            </a:r>
            <a:r>
              <a:rPr lang="it-IT" b="1" dirty="0" err="1" smtClean="0">
                <a:solidFill>
                  <a:srgbClr val="92D050"/>
                </a:solidFill>
              </a:rPr>
              <a:t>means</a:t>
            </a:r>
            <a:r>
              <a:rPr lang="it-IT" b="1" dirty="0" smtClean="0">
                <a:solidFill>
                  <a:srgbClr val="92D050"/>
                </a:solidFill>
              </a:rPr>
              <a:t> «optional»</a:t>
            </a:r>
          </a:p>
          <a:p>
            <a:r>
              <a:rPr lang="it-IT" b="1" dirty="0" smtClean="0"/>
              <a:t>BLACK </a:t>
            </a:r>
            <a:r>
              <a:rPr lang="it-IT" b="1" dirty="0" err="1" smtClean="0"/>
              <a:t>colour</a:t>
            </a:r>
            <a:r>
              <a:rPr lang="it-IT" b="1" dirty="0" smtClean="0"/>
              <a:t> </a:t>
            </a:r>
            <a:r>
              <a:rPr lang="it-IT" b="1" dirty="0" err="1" smtClean="0"/>
              <a:t>means</a:t>
            </a:r>
            <a:r>
              <a:rPr lang="it-IT" b="1" dirty="0" smtClean="0"/>
              <a:t> «</a:t>
            </a:r>
            <a:r>
              <a:rPr lang="it-IT" b="1" dirty="0" err="1" smtClean="0"/>
              <a:t>mandatory</a:t>
            </a:r>
            <a:r>
              <a:rPr lang="it-IT" b="1" dirty="0" smtClean="0"/>
              <a:t>»</a:t>
            </a:r>
            <a:endParaRPr lang="it-IT" b="1" dirty="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Proposal: </a:t>
            </a:r>
            <a:endParaRPr lang="en-US" dirty="0"/>
          </a:p>
        </p:txBody>
      </p:sp>
      <p:sp>
        <p:nvSpPr>
          <p:cNvPr id="3" name="Espace réservé de la date 2"/>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13</a:t>
            </a:fld>
            <a:endParaRPr lang="fr-FR" dirty="0"/>
          </a:p>
        </p:txBody>
      </p:sp>
      <p:sp>
        <p:nvSpPr>
          <p:cNvPr id="27" name="ZoneTexte 26"/>
          <p:cNvSpPr txBox="1"/>
          <p:nvPr/>
        </p:nvSpPr>
        <p:spPr>
          <a:xfrm>
            <a:off x="7824192" y="3717032"/>
            <a:ext cx="2448272" cy="1384995"/>
          </a:xfrm>
          <a:prstGeom prst="rect">
            <a:avLst/>
          </a:prstGeom>
          <a:noFill/>
        </p:spPr>
        <p:txBody>
          <a:bodyPr wrap="square" rtlCol="0">
            <a:spAutoFit/>
          </a:bodyPr>
          <a:lstStyle/>
          <a:p>
            <a:r>
              <a:rPr lang="en-US" sz="2800" b="1" dirty="0" smtClean="0"/>
              <a:t>One simple rule for all vehicles?</a:t>
            </a:r>
            <a:endParaRPr lang="en-US" sz="2800" b="1" dirty="0"/>
          </a:p>
        </p:txBody>
      </p:sp>
      <p:grpSp>
        <p:nvGrpSpPr>
          <p:cNvPr id="33" name="Groupe 32"/>
          <p:cNvGrpSpPr/>
          <p:nvPr/>
        </p:nvGrpSpPr>
        <p:grpSpPr>
          <a:xfrm>
            <a:off x="191344" y="5229200"/>
            <a:ext cx="11449272" cy="1406355"/>
            <a:chOff x="1042690" y="1494782"/>
            <a:chExt cx="10741942" cy="1406355"/>
          </a:xfrm>
        </p:grpSpPr>
        <p:sp>
          <p:nvSpPr>
            <p:cNvPr id="29" name="ZoneTexte 28"/>
            <p:cNvSpPr txBox="1"/>
            <p:nvPr/>
          </p:nvSpPr>
          <p:spPr>
            <a:xfrm>
              <a:off x="2423592" y="1700808"/>
              <a:ext cx="9361040" cy="1200329"/>
            </a:xfrm>
            <a:prstGeom prst="rect">
              <a:avLst/>
            </a:prstGeom>
            <a:noFill/>
          </p:spPr>
          <p:txBody>
            <a:bodyPr wrap="square" rtlCol="0">
              <a:spAutoFit/>
            </a:bodyPr>
            <a:lstStyle/>
            <a:p>
              <a:r>
                <a:rPr lang="en-US" sz="2400" b="1" dirty="0" smtClean="0">
                  <a:solidFill>
                    <a:srgbClr val="FF0000"/>
                  </a:solidFill>
                </a:rPr>
                <a:t>Feed Back expected from Agricultural Machines Manufacturers before final validation. A proposal from IMMA for 2 wheelers will be addressed during the next WG-FL session in Nov 2018.</a:t>
              </a:r>
              <a:endParaRPr lang="en-US" sz="2400" b="1" dirty="0">
                <a:solidFill>
                  <a:srgbClr val="FF0000"/>
                </a:solidFill>
              </a:endParaRPr>
            </a:p>
          </p:txBody>
        </p:sp>
        <p:pic>
          <p:nvPicPr>
            <p:cNvPr id="30" name="Google Shape;419;p12" descr="RÃ©sultat de recherche d'images pour &quot;bonhomme qui montre du doigt&quot;"/>
            <p:cNvPicPr preferRelativeResize="0"/>
            <p:nvPr/>
          </p:nvPicPr>
          <p:blipFill rotWithShape="1">
            <a:blip r:embed="rId2" cstate="email">
              <a:alphaModFix/>
            </a:blip>
            <a:srcRect/>
            <a:stretch/>
          </p:blipFill>
          <p:spPr>
            <a:xfrm rot="410881">
              <a:off x="1042690" y="1494782"/>
              <a:ext cx="1440160" cy="1080120"/>
            </a:xfrm>
            <a:prstGeom prst="rect">
              <a:avLst/>
            </a:prstGeom>
            <a:noFill/>
            <a:ln>
              <a:noFill/>
            </a:ln>
          </p:spPr>
        </p:pic>
      </p:grpSp>
      <p:pic>
        <p:nvPicPr>
          <p:cNvPr id="4099" name="Picture 3"/>
          <p:cNvPicPr>
            <a:picLocks noChangeAspect="1" noChangeArrowheads="1"/>
          </p:cNvPicPr>
          <p:nvPr/>
        </p:nvPicPr>
        <p:blipFill>
          <a:blip r:embed="rId3" cstate="email"/>
          <a:srcRect/>
          <a:stretch>
            <a:fillRect/>
          </a:stretch>
        </p:blipFill>
        <p:spPr bwMode="auto">
          <a:xfrm>
            <a:off x="1559496" y="3356992"/>
            <a:ext cx="5590009" cy="2063141"/>
          </a:xfrm>
          <a:prstGeom prst="rect">
            <a:avLst/>
          </a:prstGeom>
          <a:noFill/>
          <a:ln w="9525">
            <a:noFill/>
            <a:miter lim="800000"/>
            <a:headEnd/>
            <a:tailEnd/>
          </a:ln>
        </p:spPr>
      </p:pic>
      <p:pic>
        <p:nvPicPr>
          <p:cNvPr id="1026" name="Picture 2"/>
          <p:cNvPicPr>
            <a:picLocks noChangeAspect="1" noChangeArrowheads="1"/>
          </p:cNvPicPr>
          <p:nvPr/>
        </p:nvPicPr>
        <p:blipFill>
          <a:blip r:embed="rId4" cstate="email"/>
          <a:srcRect/>
          <a:stretch>
            <a:fillRect/>
          </a:stretch>
        </p:blipFill>
        <p:spPr bwMode="auto">
          <a:xfrm>
            <a:off x="1415480" y="1196752"/>
            <a:ext cx="7893919" cy="2100332"/>
          </a:xfrm>
          <a:prstGeom prst="rect">
            <a:avLst/>
          </a:prstGeom>
          <a:noFill/>
          <a:ln w="9525">
            <a:solidFill>
              <a:schemeClr val="accent1"/>
            </a:solidFill>
            <a:miter lim="800000"/>
            <a:headEnd/>
            <a:tailEnd/>
          </a:ln>
        </p:spPr>
      </p:pic>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407368" y="548680"/>
            <a:ext cx="6543826" cy="377402"/>
          </a:xfrm>
        </p:spPr>
        <p:txBody>
          <a:bodyPr/>
          <a:lstStyle/>
          <a:p>
            <a:r>
              <a:rPr lang="fr-FR" dirty="0" smtClean="0"/>
              <a:t> Introduction</a:t>
            </a:r>
            <a:endParaRPr lang="fr-FR" dirty="0"/>
          </a:p>
        </p:txBody>
      </p:sp>
      <p:sp>
        <p:nvSpPr>
          <p:cNvPr id="10" name="Espace réservé du contenu 9"/>
          <p:cNvSpPr>
            <a:spLocks noGrp="1"/>
          </p:cNvSpPr>
          <p:nvPr>
            <p:ph idx="1"/>
          </p:nvPr>
        </p:nvSpPr>
        <p:spPr>
          <a:xfrm>
            <a:off x="839416" y="1340768"/>
            <a:ext cx="9793088" cy="3046988"/>
          </a:xfrm>
        </p:spPr>
        <p:txBody>
          <a:bodyPr/>
          <a:lstStyle/>
          <a:p>
            <a:r>
              <a:rPr lang="en-US" dirty="0" smtClean="0"/>
              <a:t>Definition of requirements for basic/”C”  passing beam which is technologically neutral and performance oriented. </a:t>
            </a:r>
          </a:p>
          <a:p>
            <a:r>
              <a:rPr lang="en-US" dirty="0" smtClean="0"/>
              <a:t>Definition of Low speed /”V” and Motorway /”E” passing beam requirements</a:t>
            </a:r>
          </a:p>
          <a:p>
            <a:r>
              <a:rPr lang="en-US" dirty="0" smtClean="0"/>
              <a:t>How to manage AFS? </a:t>
            </a:r>
          </a:p>
          <a:p>
            <a:r>
              <a:rPr lang="en-US" dirty="0" smtClean="0"/>
              <a:t>Front fog beam and Cornering beam</a:t>
            </a:r>
          </a:p>
          <a:p>
            <a:r>
              <a:rPr lang="en-US" dirty="0" smtClean="0"/>
              <a:t>How to manage beams / vehicles categories? </a:t>
            </a:r>
          </a:p>
        </p:txBody>
      </p:sp>
      <p:sp>
        <p:nvSpPr>
          <p:cNvPr id="6" name="Espace réservé du numéro de diapositive 5"/>
          <p:cNvSpPr>
            <a:spLocks noGrp="1"/>
          </p:cNvSpPr>
          <p:nvPr>
            <p:ph type="sldNum" sz="quarter" idx="4"/>
          </p:nvPr>
        </p:nvSpPr>
        <p:spPr/>
        <p:txBody>
          <a:bodyPr/>
          <a:lstStyle/>
          <a:p>
            <a:fld id="{CF4668DC-857F-487D-BFFA-8C0CA5037977}" type="slidenum">
              <a:rPr lang="fr-FR" smtClean="0"/>
              <a:pPr/>
              <a:t>2</a:t>
            </a:fld>
            <a:endParaRPr lang="fr-FR" dirty="0"/>
          </a:p>
        </p:txBody>
      </p:sp>
      <p:sp>
        <p:nvSpPr>
          <p:cNvPr id="7" name="Espace réservé de la date 80"/>
          <p:cNvSpPr>
            <a:spLocks noGrp="1"/>
          </p:cNvSpPr>
          <p:nvPr>
            <p:ph type="dt" sz="half" idx="2"/>
          </p:nvPr>
        </p:nvSpPr>
        <p:spPr>
          <a:xfrm>
            <a:off x="972000" y="6525344"/>
            <a:ext cx="493725" cy="174851"/>
          </a:xfrm>
        </p:spPr>
        <p:txBody>
          <a:bodyPr/>
          <a:lstStyle/>
          <a:p>
            <a:r>
              <a:rPr lang="fr-FR" dirty="0" smtClean="0"/>
              <a:t>July 2018</a:t>
            </a:r>
            <a:endParaRPr lang="fr-BE" dirty="0" smtClean="0"/>
          </a:p>
        </p:txBody>
      </p:sp>
    </p:spTree>
    <p:extLst>
      <p:ext uri="{BB962C8B-B14F-4D97-AF65-F5344CB8AC3E}">
        <p14:creationId xmlns:p14="http://schemas.microsoft.com/office/powerpoint/2010/main" val="1750287312"/>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Strategy </a:t>
            </a:r>
            <a:endParaRPr lang="en-US" dirty="0"/>
          </a:p>
        </p:txBody>
      </p:sp>
      <p:sp>
        <p:nvSpPr>
          <p:cNvPr id="3" name="Espace réservé du contenu 2"/>
          <p:cNvSpPr>
            <a:spLocks noGrp="1"/>
          </p:cNvSpPr>
          <p:nvPr>
            <p:ph idx="1"/>
          </p:nvPr>
        </p:nvSpPr>
        <p:spPr>
          <a:xfrm>
            <a:off x="191344" y="1196752"/>
            <a:ext cx="11617216" cy="307777"/>
          </a:xfrm>
        </p:spPr>
        <p:txBody>
          <a:bodyPr/>
          <a:lstStyle/>
          <a:p>
            <a:r>
              <a:rPr lang="en-US" dirty="0" smtClean="0"/>
              <a:t>Currently	                                    RID	                                      In the future: RID stage 2</a:t>
            </a:r>
            <a:endParaRPr lang="en-US" dirty="0"/>
          </a:p>
        </p:txBody>
      </p:sp>
      <p:sp>
        <p:nvSpPr>
          <p:cNvPr id="5" name="Espace réservé du numéro de diapositive 4"/>
          <p:cNvSpPr>
            <a:spLocks noGrp="1"/>
          </p:cNvSpPr>
          <p:nvPr>
            <p:ph type="sldNum" sz="quarter" idx="4"/>
          </p:nvPr>
        </p:nvSpPr>
        <p:spPr/>
        <p:txBody>
          <a:bodyPr/>
          <a:lstStyle/>
          <a:p>
            <a:fld id="{CF4668DC-857F-487D-BFFA-8C0CA5037977}" type="slidenum">
              <a:rPr lang="fr-FR" smtClean="0"/>
              <a:pPr/>
              <a:t>3</a:t>
            </a:fld>
            <a:endParaRPr lang="fr-FR" dirty="0"/>
          </a:p>
        </p:txBody>
      </p:sp>
      <p:pic>
        <p:nvPicPr>
          <p:cNvPr id="4098" name="Picture 2"/>
          <p:cNvPicPr>
            <a:picLocks noChangeAspect="1" noChangeArrowheads="1"/>
          </p:cNvPicPr>
          <p:nvPr/>
        </p:nvPicPr>
        <p:blipFill>
          <a:blip r:embed="rId2" cstate="email"/>
          <a:srcRect/>
          <a:stretch>
            <a:fillRect/>
          </a:stretch>
        </p:blipFill>
        <p:spPr bwMode="auto">
          <a:xfrm>
            <a:off x="263352" y="1844824"/>
            <a:ext cx="1308171" cy="1440160"/>
          </a:xfrm>
          <a:prstGeom prst="rect">
            <a:avLst/>
          </a:prstGeom>
          <a:noFill/>
          <a:ln w="9525">
            <a:solidFill>
              <a:schemeClr val="tx1">
                <a:lumMod val="65000"/>
                <a:lumOff val="35000"/>
              </a:schemeClr>
            </a:solidFill>
            <a:miter lim="800000"/>
            <a:headEnd/>
            <a:tailEnd/>
          </a:ln>
        </p:spPr>
      </p:pic>
      <p:sp>
        <p:nvSpPr>
          <p:cNvPr id="7" name="ZoneTexte 6"/>
          <p:cNvSpPr txBox="1"/>
          <p:nvPr/>
        </p:nvSpPr>
        <p:spPr>
          <a:xfrm>
            <a:off x="1813790" y="1110343"/>
            <a:ext cx="2232248" cy="5109091"/>
          </a:xfrm>
          <a:prstGeom prst="rect">
            <a:avLst/>
          </a:prstGeom>
          <a:noFill/>
        </p:spPr>
        <p:txBody>
          <a:bodyPr wrap="square" rtlCol="0">
            <a:spAutoFit/>
          </a:bodyPr>
          <a:lstStyle/>
          <a:p>
            <a:r>
              <a:rPr lang="en-US" sz="1400" dirty="0" smtClean="0"/>
              <a:t>R112 Class A</a:t>
            </a:r>
          </a:p>
          <a:p>
            <a:r>
              <a:rPr lang="en-US" sz="1400" dirty="0" smtClean="0"/>
              <a:t>          Class B</a:t>
            </a:r>
          </a:p>
          <a:p>
            <a:r>
              <a:rPr lang="en-US" sz="1400" dirty="0" smtClean="0"/>
              <a:t>          Class AR        </a:t>
            </a:r>
          </a:p>
          <a:p>
            <a:r>
              <a:rPr lang="en-US" sz="1400" dirty="0" smtClean="0"/>
              <a:t>          Class BR</a:t>
            </a:r>
          </a:p>
          <a:p>
            <a:r>
              <a:rPr lang="en-US" sz="1400" dirty="0" smtClean="0"/>
              <a:t>R98    Class DC</a:t>
            </a:r>
          </a:p>
          <a:p>
            <a:r>
              <a:rPr lang="en-US" sz="1400" dirty="0" smtClean="0"/>
              <a:t>           Class DR</a:t>
            </a:r>
          </a:p>
          <a:p>
            <a:r>
              <a:rPr lang="en-US" sz="1400" dirty="0" smtClean="0"/>
              <a:t>R123 Class C</a:t>
            </a:r>
          </a:p>
          <a:p>
            <a:r>
              <a:rPr lang="en-US" sz="1400" dirty="0" smtClean="0"/>
              <a:t>          Class E</a:t>
            </a:r>
          </a:p>
          <a:p>
            <a:r>
              <a:rPr lang="en-US" sz="1400" dirty="0" smtClean="0"/>
              <a:t>          Class V</a:t>
            </a:r>
          </a:p>
          <a:p>
            <a:r>
              <a:rPr lang="en-US" sz="1400" dirty="0" smtClean="0"/>
              <a:t>          Class W</a:t>
            </a:r>
          </a:p>
          <a:p>
            <a:r>
              <a:rPr lang="en-US" sz="1400" dirty="0" smtClean="0"/>
              <a:t>          Class XR</a:t>
            </a:r>
          </a:p>
          <a:p>
            <a:r>
              <a:rPr lang="en-US" sz="1400" dirty="0" smtClean="0"/>
              <a:t>          ADB </a:t>
            </a:r>
          </a:p>
          <a:p>
            <a:r>
              <a:rPr lang="en-US" sz="1400" dirty="0" smtClean="0"/>
              <a:t>R113  Class AS</a:t>
            </a:r>
          </a:p>
          <a:p>
            <a:r>
              <a:rPr lang="en-US" sz="1400" dirty="0" smtClean="0"/>
              <a:t>          Class BS</a:t>
            </a:r>
          </a:p>
          <a:p>
            <a:r>
              <a:rPr lang="en-US" sz="1400" dirty="0" smtClean="0"/>
              <a:t>          Class CS</a:t>
            </a:r>
          </a:p>
          <a:p>
            <a:r>
              <a:rPr lang="en-US" sz="1400" dirty="0" smtClean="0"/>
              <a:t>           Class DS</a:t>
            </a:r>
          </a:p>
          <a:p>
            <a:r>
              <a:rPr lang="en-US" sz="1400" dirty="0" smtClean="0"/>
              <a:t>           Class ES</a:t>
            </a:r>
          </a:p>
          <a:p>
            <a:r>
              <a:rPr lang="en-US" sz="1400" dirty="0" smtClean="0"/>
              <a:t>           Class R-BS</a:t>
            </a:r>
          </a:p>
          <a:p>
            <a:r>
              <a:rPr lang="en-US" sz="1400" dirty="0" smtClean="0"/>
              <a:t>           Class R-CS</a:t>
            </a:r>
          </a:p>
          <a:p>
            <a:r>
              <a:rPr lang="en-US" sz="1400" dirty="0" smtClean="0"/>
              <a:t>           Class R- DS</a:t>
            </a:r>
          </a:p>
          <a:p>
            <a:r>
              <a:rPr lang="en-US" sz="1400" dirty="0" smtClean="0"/>
              <a:t>           Class R- ES</a:t>
            </a:r>
          </a:p>
          <a:p>
            <a:r>
              <a:rPr lang="en-US" sz="1400" dirty="0" smtClean="0"/>
              <a:t>R19     Class B- F3</a:t>
            </a:r>
          </a:p>
          <a:p>
            <a:r>
              <a:rPr lang="en-US" sz="1400" dirty="0" smtClean="0"/>
              <a:t>R119    Class K</a:t>
            </a:r>
            <a:r>
              <a:rPr lang="en-US" dirty="0" smtClean="0"/>
              <a:t>    </a:t>
            </a:r>
            <a:endParaRPr lang="en-US" dirty="0"/>
          </a:p>
        </p:txBody>
      </p:sp>
      <p:sp>
        <p:nvSpPr>
          <p:cNvPr id="9" name="ZoneTexte 8"/>
          <p:cNvSpPr txBox="1"/>
          <p:nvPr/>
        </p:nvSpPr>
        <p:spPr>
          <a:xfrm>
            <a:off x="7680176" y="1556792"/>
            <a:ext cx="3685624" cy="2585323"/>
          </a:xfrm>
          <a:prstGeom prst="rect">
            <a:avLst/>
          </a:prstGeom>
          <a:noFill/>
        </p:spPr>
        <p:txBody>
          <a:bodyPr wrap="square" rtlCol="0">
            <a:spAutoFit/>
          </a:bodyPr>
          <a:lstStyle/>
          <a:p>
            <a:r>
              <a:rPr lang="en-US" dirty="0" smtClean="0"/>
              <a:t>Basic /”C” Passing beam</a:t>
            </a:r>
          </a:p>
          <a:p>
            <a:r>
              <a:rPr lang="en-US" dirty="0" smtClean="0"/>
              <a:t>Low speed /”V” Passing beam</a:t>
            </a:r>
          </a:p>
          <a:p>
            <a:r>
              <a:rPr lang="en-US" dirty="0" smtClean="0"/>
              <a:t>Motorway/”E”  Passing beam</a:t>
            </a:r>
          </a:p>
          <a:p>
            <a:r>
              <a:rPr lang="en-US" dirty="0" smtClean="0"/>
              <a:t>Basic Driving beam</a:t>
            </a:r>
          </a:p>
          <a:p>
            <a:r>
              <a:rPr lang="en-US" dirty="0" smtClean="0"/>
              <a:t>Low speed Driving beam</a:t>
            </a:r>
          </a:p>
          <a:p>
            <a:r>
              <a:rPr lang="en-US" dirty="0" smtClean="0"/>
              <a:t>ADB </a:t>
            </a:r>
          </a:p>
          <a:p>
            <a:r>
              <a:rPr lang="en-US" dirty="0" smtClean="0"/>
              <a:t>Fog beam</a:t>
            </a:r>
          </a:p>
          <a:p>
            <a:r>
              <a:rPr lang="en-US" dirty="0" smtClean="0"/>
              <a:t>Cornering beam</a:t>
            </a:r>
          </a:p>
          <a:p>
            <a:endParaRPr lang="en-US" dirty="0" smtClean="0"/>
          </a:p>
        </p:txBody>
      </p:sp>
      <p:sp>
        <p:nvSpPr>
          <p:cNvPr id="44" name="ZoneTexte 43"/>
          <p:cNvSpPr txBox="1"/>
          <p:nvPr/>
        </p:nvSpPr>
        <p:spPr>
          <a:xfrm>
            <a:off x="8256240" y="5157192"/>
            <a:ext cx="2664296" cy="923330"/>
          </a:xfrm>
          <a:prstGeom prst="rect">
            <a:avLst/>
          </a:prstGeom>
          <a:noFill/>
        </p:spPr>
        <p:txBody>
          <a:bodyPr wrap="square" rtlCol="0">
            <a:spAutoFit/>
          </a:bodyPr>
          <a:lstStyle/>
          <a:p>
            <a:r>
              <a:rPr lang="en-US" dirty="0" smtClean="0"/>
              <a:t>TC4-45   SAE J2829 </a:t>
            </a:r>
          </a:p>
          <a:p>
            <a:r>
              <a:rPr lang="en-US" dirty="0" smtClean="0"/>
              <a:t>Expertise of Optical engineers</a:t>
            </a:r>
            <a:endParaRPr lang="en-US" dirty="0"/>
          </a:p>
        </p:txBody>
      </p:sp>
      <p:sp>
        <p:nvSpPr>
          <p:cNvPr id="45" name="Ellipse 44"/>
          <p:cNvSpPr/>
          <p:nvPr/>
        </p:nvSpPr>
        <p:spPr>
          <a:xfrm>
            <a:off x="7896200" y="4941168"/>
            <a:ext cx="3168352" cy="136815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Flèche droite 45"/>
          <p:cNvSpPr/>
          <p:nvPr/>
        </p:nvSpPr>
        <p:spPr>
          <a:xfrm rot="16200000">
            <a:off x="8652284" y="4113076"/>
            <a:ext cx="1368152"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9" name="Picture 3"/>
          <p:cNvPicPr>
            <a:picLocks noChangeAspect="1" noChangeArrowheads="1"/>
          </p:cNvPicPr>
          <p:nvPr/>
        </p:nvPicPr>
        <p:blipFill>
          <a:blip r:embed="rId3" cstate="email"/>
          <a:srcRect/>
          <a:stretch>
            <a:fillRect/>
          </a:stretch>
        </p:blipFill>
        <p:spPr bwMode="auto">
          <a:xfrm>
            <a:off x="335360" y="2276872"/>
            <a:ext cx="1386848" cy="1941587"/>
          </a:xfrm>
          <a:prstGeom prst="rect">
            <a:avLst/>
          </a:prstGeom>
          <a:noFill/>
          <a:ln w="9525">
            <a:solidFill>
              <a:schemeClr val="tx1">
                <a:lumMod val="65000"/>
                <a:lumOff val="35000"/>
              </a:schemeClr>
            </a:solidFill>
            <a:miter lim="800000"/>
            <a:headEnd/>
            <a:tailEnd/>
          </a:ln>
        </p:spPr>
      </p:pic>
      <p:sp>
        <p:nvSpPr>
          <p:cNvPr id="55" name="ZoneTexte 54"/>
          <p:cNvSpPr txBox="1"/>
          <p:nvPr/>
        </p:nvSpPr>
        <p:spPr>
          <a:xfrm rot="5400000">
            <a:off x="1104365" y="4100155"/>
            <a:ext cx="415498" cy="369332"/>
          </a:xfrm>
          <a:prstGeom prst="rect">
            <a:avLst/>
          </a:prstGeom>
          <a:noFill/>
        </p:spPr>
        <p:txBody>
          <a:bodyPr wrap="none" rtlCol="0">
            <a:spAutoFit/>
          </a:bodyPr>
          <a:lstStyle/>
          <a:p>
            <a:r>
              <a:rPr lang="en-US" dirty="0" smtClean="0"/>
              <a:t>…</a:t>
            </a:r>
            <a:endParaRPr lang="en-US" dirty="0"/>
          </a:p>
        </p:txBody>
      </p:sp>
      <p:sp>
        <p:nvSpPr>
          <p:cNvPr id="32" name="Espace réservé de la date 80"/>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cxnSp>
        <p:nvCxnSpPr>
          <p:cNvPr id="19" name="Connecteur droit avec flèche 18"/>
          <p:cNvCxnSpPr/>
          <p:nvPr/>
        </p:nvCxnSpPr>
        <p:spPr>
          <a:xfrm flipV="1">
            <a:off x="5591944" y="3717032"/>
            <a:ext cx="2160240" cy="2664296"/>
          </a:xfrm>
          <a:prstGeom prst="straightConnector1">
            <a:avLst/>
          </a:prstGeom>
          <a:ln w="19050">
            <a:solidFill>
              <a:srgbClr val="0066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7" name="Rectangle à coins arrondis 36"/>
          <p:cNvSpPr/>
          <p:nvPr/>
        </p:nvSpPr>
        <p:spPr>
          <a:xfrm>
            <a:off x="1847528" y="1124744"/>
            <a:ext cx="1872208" cy="53285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à coins arrondis 37"/>
          <p:cNvSpPr/>
          <p:nvPr/>
        </p:nvSpPr>
        <p:spPr>
          <a:xfrm>
            <a:off x="4583832" y="1196752"/>
            <a:ext cx="1872208" cy="53285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4727848" y="1124744"/>
            <a:ext cx="1656184" cy="5478423"/>
          </a:xfrm>
          <a:prstGeom prst="rect">
            <a:avLst/>
          </a:prstGeom>
        </p:spPr>
        <p:txBody>
          <a:bodyPr wrap="square">
            <a:spAutoFit/>
          </a:bodyPr>
          <a:lstStyle/>
          <a:p>
            <a:r>
              <a:rPr lang="en-US" sz="1600" dirty="0" smtClean="0"/>
              <a:t>Class A</a:t>
            </a:r>
          </a:p>
          <a:p>
            <a:r>
              <a:rPr lang="en-US" sz="1600" dirty="0" smtClean="0"/>
              <a:t>Class B</a:t>
            </a:r>
          </a:p>
          <a:p>
            <a:r>
              <a:rPr lang="en-US" sz="1600" dirty="0" smtClean="0"/>
              <a:t>Class AR        </a:t>
            </a:r>
          </a:p>
          <a:p>
            <a:r>
              <a:rPr lang="en-US" sz="1600" dirty="0" smtClean="0"/>
              <a:t>Class BR</a:t>
            </a:r>
          </a:p>
          <a:p>
            <a:r>
              <a:rPr lang="en-US" sz="1600" dirty="0" smtClean="0"/>
              <a:t>Class DC</a:t>
            </a:r>
          </a:p>
          <a:p>
            <a:r>
              <a:rPr lang="en-US" sz="1600" dirty="0" smtClean="0"/>
              <a:t>Class DR</a:t>
            </a:r>
          </a:p>
          <a:p>
            <a:r>
              <a:rPr lang="en-US" sz="1600" dirty="0" smtClean="0"/>
              <a:t>Class C</a:t>
            </a:r>
          </a:p>
          <a:p>
            <a:r>
              <a:rPr lang="en-US" sz="1600" dirty="0" smtClean="0"/>
              <a:t>Class E</a:t>
            </a:r>
          </a:p>
          <a:p>
            <a:r>
              <a:rPr lang="en-US" sz="1600" dirty="0" smtClean="0"/>
              <a:t>Class V</a:t>
            </a:r>
          </a:p>
          <a:p>
            <a:r>
              <a:rPr lang="en-US" sz="1600" dirty="0" smtClean="0"/>
              <a:t>Class W</a:t>
            </a:r>
          </a:p>
          <a:p>
            <a:r>
              <a:rPr lang="en-US" sz="1600" dirty="0" smtClean="0"/>
              <a:t>Class XR</a:t>
            </a:r>
          </a:p>
          <a:p>
            <a:r>
              <a:rPr lang="en-US" sz="1600" dirty="0" smtClean="0"/>
              <a:t> ADB </a:t>
            </a:r>
          </a:p>
          <a:p>
            <a:r>
              <a:rPr lang="en-US" sz="1400" dirty="0" smtClean="0"/>
              <a:t>Class AS</a:t>
            </a:r>
          </a:p>
          <a:p>
            <a:r>
              <a:rPr lang="en-US" sz="1400" dirty="0" smtClean="0"/>
              <a:t>Class BS</a:t>
            </a:r>
          </a:p>
          <a:p>
            <a:r>
              <a:rPr lang="en-US" sz="1400" dirty="0" smtClean="0"/>
              <a:t>Class CS</a:t>
            </a:r>
          </a:p>
          <a:p>
            <a:r>
              <a:rPr lang="en-US" sz="1400" dirty="0" smtClean="0"/>
              <a:t>Class DS</a:t>
            </a:r>
          </a:p>
          <a:p>
            <a:r>
              <a:rPr lang="en-US" sz="1400" dirty="0" smtClean="0"/>
              <a:t>Class ES</a:t>
            </a:r>
          </a:p>
          <a:p>
            <a:r>
              <a:rPr lang="en-US" sz="1400" dirty="0" smtClean="0"/>
              <a:t>Class R-BS</a:t>
            </a:r>
          </a:p>
          <a:p>
            <a:r>
              <a:rPr lang="en-US" sz="1400" dirty="0" smtClean="0"/>
              <a:t>Class R-CS</a:t>
            </a:r>
          </a:p>
          <a:p>
            <a:r>
              <a:rPr lang="en-US" sz="1400" dirty="0" smtClean="0"/>
              <a:t>Class R- DS</a:t>
            </a:r>
          </a:p>
          <a:p>
            <a:r>
              <a:rPr lang="en-US" sz="1400" dirty="0" smtClean="0"/>
              <a:t>Class R- ES</a:t>
            </a:r>
          </a:p>
          <a:p>
            <a:r>
              <a:rPr lang="en-US" sz="1600" dirty="0" smtClean="0"/>
              <a:t>Class F3</a:t>
            </a:r>
          </a:p>
          <a:p>
            <a:r>
              <a:rPr lang="en-US" sz="1600" dirty="0" smtClean="0"/>
              <a:t>Class K</a:t>
            </a:r>
            <a:endParaRPr lang="en-US" sz="1600" dirty="0"/>
          </a:p>
        </p:txBody>
      </p:sp>
      <p:sp>
        <p:nvSpPr>
          <p:cNvPr id="49" name="Rectangle à coins arrondis 48"/>
          <p:cNvSpPr/>
          <p:nvPr/>
        </p:nvSpPr>
        <p:spPr>
          <a:xfrm>
            <a:off x="7392144" y="1529408"/>
            <a:ext cx="4176464" cy="23316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7" name="Connecteur en arc 96"/>
          <p:cNvCxnSpPr>
            <a:endCxn id="99" idx="1"/>
          </p:cNvCxnSpPr>
          <p:nvPr/>
        </p:nvCxnSpPr>
        <p:spPr>
          <a:xfrm flipV="1">
            <a:off x="5591944" y="2821578"/>
            <a:ext cx="1152128" cy="679430"/>
          </a:xfrm>
          <a:prstGeom prst="curvedConnector3">
            <a:avLst>
              <a:gd name="adj1" fmla="val 50000"/>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9" name="ZoneTexte 98"/>
          <p:cNvSpPr txBox="1"/>
          <p:nvPr/>
        </p:nvSpPr>
        <p:spPr>
          <a:xfrm>
            <a:off x="6744072" y="2636912"/>
            <a:ext cx="312906" cy="369332"/>
          </a:xfrm>
          <a:prstGeom prst="rect">
            <a:avLst/>
          </a:prstGeom>
          <a:noFill/>
        </p:spPr>
        <p:txBody>
          <a:bodyPr wrap="none" rtlCol="0">
            <a:spAutoFit/>
          </a:bodyPr>
          <a:lstStyle/>
          <a:p>
            <a:r>
              <a:rPr lang="en-US" dirty="0" smtClean="0"/>
              <a:t>?</a:t>
            </a:r>
            <a:endParaRPr lang="en-US" dirty="0"/>
          </a:p>
        </p:txBody>
      </p:sp>
      <p:sp>
        <p:nvSpPr>
          <p:cNvPr id="101" name="Rectangle à coins arrondis 100"/>
          <p:cNvSpPr/>
          <p:nvPr/>
        </p:nvSpPr>
        <p:spPr>
          <a:xfrm>
            <a:off x="4727848" y="4077072"/>
            <a:ext cx="1152128" cy="1944216"/>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Connecteur droit avec flèche 49"/>
          <p:cNvCxnSpPr/>
          <p:nvPr/>
        </p:nvCxnSpPr>
        <p:spPr>
          <a:xfrm flipV="1">
            <a:off x="5663952" y="3356992"/>
            <a:ext cx="2088232" cy="2736304"/>
          </a:xfrm>
          <a:prstGeom prst="straightConnector1">
            <a:avLst/>
          </a:prstGeom>
          <a:ln w="19050">
            <a:solidFill>
              <a:srgbClr val="FF66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2" name="Connecteur en arc 101"/>
          <p:cNvCxnSpPr>
            <a:endCxn id="105" idx="2"/>
          </p:cNvCxnSpPr>
          <p:nvPr/>
        </p:nvCxnSpPr>
        <p:spPr>
          <a:xfrm rot="5400000" flipH="1" flipV="1">
            <a:off x="5619906" y="2679718"/>
            <a:ext cx="1976815" cy="1600691"/>
          </a:xfrm>
          <a:prstGeom prst="curvedConnector3">
            <a:avLst>
              <a:gd name="adj1" fmla="val 50000"/>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03" name="ZoneTexte 102"/>
          <p:cNvSpPr txBox="1"/>
          <p:nvPr/>
        </p:nvSpPr>
        <p:spPr>
          <a:xfrm>
            <a:off x="6960096" y="2924944"/>
            <a:ext cx="312906" cy="369332"/>
          </a:xfrm>
          <a:prstGeom prst="rect">
            <a:avLst/>
          </a:prstGeom>
          <a:noFill/>
        </p:spPr>
        <p:txBody>
          <a:bodyPr wrap="none" rtlCol="0">
            <a:spAutoFit/>
          </a:bodyPr>
          <a:lstStyle/>
          <a:p>
            <a:r>
              <a:rPr lang="en-US" dirty="0" smtClean="0"/>
              <a:t>?</a:t>
            </a:r>
            <a:endParaRPr lang="en-US" dirty="0"/>
          </a:p>
        </p:txBody>
      </p:sp>
      <p:sp>
        <p:nvSpPr>
          <p:cNvPr id="104" name="Flèche droite 103"/>
          <p:cNvSpPr/>
          <p:nvPr/>
        </p:nvSpPr>
        <p:spPr>
          <a:xfrm>
            <a:off x="3575720" y="3212976"/>
            <a:ext cx="122413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Flèche droite 104"/>
          <p:cNvSpPr/>
          <p:nvPr/>
        </p:nvSpPr>
        <p:spPr>
          <a:xfrm rot="21072365">
            <a:off x="6312024" y="2276872"/>
            <a:ext cx="122413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ZoneTexte 107"/>
          <p:cNvSpPr txBox="1"/>
          <p:nvPr/>
        </p:nvSpPr>
        <p:spPr>
          <a:xfrm>
            <a:off x="6023992" y="5805264"/>
            <a:ext cx="2005677" cy="646331"/>
          </a:xfrm>
          <a:prstGeom prst="rect">
            <a:avLst/>
          </a:prstGeom>
          <a:solidFill>
            <a:schemeClr val="accent3">
              <a:lumMod val="20000"/>
              <a:lumOff val="80000"/>
            </a:schemeClr>
          </a:solidFill>
        </p:spPr>
        <p:txBody>
          <a:bodyPr wrap="none" rtlCol="0">
            <a:spAutoFit/>
          </a:bodyPr>
          <a:lstStyle/>
          <a:p>
            <a:r>
              <a:rPr lang="en-US" dirty="0" smtClean="0"/>
              <a:t> 1 regulation</a:t>
            </a:r>
          </a:p>
          <a:p>
            <a:r>
              <a:rPr lang="en-US" dirty="0" smtClean="0"/>
              <a:t>23 Beam patterns</a:t>
            </a:r>
            <a:endParaRPr lang="en-US" dirty="0"/>
          </a:p>
        </p:txBody>
      </p:sp>
      <p:sp>
        <p:nvSpPr>
          <p:cNvPr id="109" name="ZoneTexte 108"/>
          <p:cNvSpPr txBox="1"/>
          <p:nvPr/>
        </p:nvSpPr>
        <p:spPr>
          <a:xfrm>
            <a:off x="9984432" y="3933056"/>
            <a:ext cx="2069797" cy="646331"/>
          </a:xfrm>
          <a:prstGeom prst="rect">
            <a:avLst/>
          </a:prstGeom>
          <a:solidFill>
            <a:schemeClr val="accent3">
              <a:lumMod val="20000"/>
              <a:lumOff val="80000"/>
            </a:schemeClr>
          </a:solidFill>
        </p:spPr>
        <p:txBody>
          <a:bodyPr wrap="none" rtlCol="0">
            <a:spAutoFit/>
          </a:bodyPr>
          <a:lstStyle/>
          <a:p>
            <a:r>
              <a:rPr lang="en-US" dirty="0" smtClean="0"/>
              <a:t>1 regulation</a:t>
            </a:r>
          </a:p>
          <a:p>
            <a:r>
              <a:rPr lang="en-US" dirty="0" smtClean="0"/>
              <a:t>8 ? Beam patterns</a:t>
            </a:r>
            <a:endParaRPr lang="en-US" dirty="0"/>
          </a:p>
        </p:txBody>
      </p:sp>
      <p:sp>
        <p:nvSpPr>
          <p:cNvPr id="110" name="ZoneTexte 109"/>
          <p:cNvSpPr txBox="1"/>
          <p:nvPr/>
        </p:nvSpPr>
        <p:spPr>
          <a:xfrm>
            <a:off x="191344" y="4725144"/>
            <a:ext cx="2005677" cy="646331"/>
          </a:xfrm>
          <a:prstGeom prst="rect">
            <a:avLst/>
          </a:prstGeom>
          <a:solidFill>
            <a:schemeClr val="accent3">
              <a:lumMod val="20000"/>
              <a:lumOff val="80000"/>
            </a:schemeClr>
          </a:solidFill>
        </p:spPr>
        <p:txBody>
          <a:bodyPr wrap="none" rtlCol="0">
            <a:spAutoFit/>
          </a:bodyPr>
          <a:lstStyle/>
          <a:p>
            <a:r>
              <a:rPr lang="en-US" dirty="0" smtClean="0"/>
              <a:t> 6 regulations</a:t>
            </a:r>
          </a:p>
          <a:p>
            <a:r>
              <a:rPr lang="en-US" dirty="0" smtClean="0"/>
              <a:t>24 Beam patterns</a:t>
            </a:r>
            <a:endParaRPr lang="en-US" dirty="0"/>
          </a:p>
        </p:txBody>
      </p:sp>
      <p:sp>
        <p:nvSpPr>
          <p:cNvPr id="43" name="Accolade fermante 42"/>
          <p:cNvSpPr/>
          <p:nvPr/>
        </p:nvSpPr>
        <p:spPr>
          <a:xfrm>
            <a:off x="5807968" y="1196752"/>
            <a:ext cx="432048" cy="2592288"/>
          </a:xfrm>
          <a:prstGeom prst="rightBrace">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Accolade fermante 46"/>
          <p:cNvSpPr/>
          <p:nvPr/>
        </p:nvSpPr>
        <p:spPr>
          <a:xfrm flipH="1">
            <a:off x="7320136" y="1628800"/>
            <a:ext cx="504056" cy="1296144"/>
          </a:xfrm>
          <a:prstGeom prst="rightBrace">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2" name="Connecteur droit avec flèche 51"/>
          <p:cNvCxnSpPr/>
          <p:nvPr/>
        </p:nvCxnSpPr>
        <p:spPr>
          <a:xfrm flipV="1">
            <a:off x="5375920" y="3068960"/>
            <a:ext cx="2376264" cy="936104"/>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Next steps? </a:t>
            </a:r>
            <a:endParaRPr lang="en-US" dirty="0"/>
          </a:p>
        </p:txBody>
      </p:sp>
      <p:sp>
        <p:nvSpPr>
          <p:cNvPr id="3" name="Espace réservé du contenu 2"/>
          <p:cNvSpPr>
            <a:spLocks noGrp="1"/>
          </p:cNvSpPr>
          <p:nvPr>
            <p:ph idx="1"/>
          </p:nvPr>
        </p:nvSpPr>
        <p:spPr>
          <a:xfrm>
            <a:off x="335360" y="1124745"/>
            <a:ext cx="11473200" cy="5589222"/>
          </a:xfrm>
        </p:spPr>
        <p:txBody>
          <a:bodyPr/>
          <a:lstStyle/>
          <a:p>
            <a:r>
              <a:rPr lang="en-US" sz="1800" dirty="0" smtClean="0"/>
              <a:t>Polishing the strategy:</a:t>
            </a:r>
          </a:p>
          <a:p>
            <a:pPr lvl="1"/>
            <a:r>
              <a:rPr lang="en-US" sz="1600" dirty="0" smtClean="0"/>
              <a:t>How to manage the different technical requirements  </a:t>
            </a:r>
            <a:r>
              <a:rPr lang="en-US" sz="1600" b="1" dirty="0" smtClean="0">
                <a:solidFill>
                  <a:srgbClr val="0000FF"/>
                </a:solidFill>
              </a:rPr>
              <a:t>-&gt; Done</a:t>
            </a:r>
          </a:p>
          <a:p>
            <a:pPr lvl="2"/>
            <a:r>
              <a:rPr lang="en-US" sz="1400" dirty="0" smtClean="0"/>
              <a:t>Basic passing beam,  low speed/ town passing beam , Motorway Passing beam , AFS, which light distribution for which vehicles? </a:t>
            </a:r>
          </a:p>
          <a:p>
            <a:pPr lvl="3"/>
            <a:r>
              <a:rPr lang="en-US" sz="1400" dirty="0" smtClean="0">
                <a:solidFill>
                  <a:srgbClr val="0000FF"/>
                </a:solidFill>
              </a:rPr>
              <a:t> </a:t>
            </a:r>
            <a:r>
              <a:rPr lang="en-US" sz="1600" b="1" dirty="0" smtClean="0">
                <a:solidFill>
                  <a:srgbClr val="0000FF"/>
                </a:solidFill>
              </a:rPr>
              <a:t>Done but feed-back from IMMA and CEMA expected. </a:t>
            </a:r>
            <a:endParaRPr lang="en-US" sz="1400" b="1" dirty="0" smtClean="0">
              <a:solidFill>
                <a:srgbClr val="0000FF"/>
              </a:solidFill>
            </a:endParaRPr>
          </a:p>
          <a:p>
            <a:r>
              <a:rPr lang="en-US" sz="1800" dirty="0" smtClean="0"/>
              <a:t>Technical requirements: </a:t>
            </a:r>
          </a:p>
          <a:p>
            <a:pPr lvl="1"/>
            <a:r>
              <a:rPr lang="en-US" sz="1600" dirty="0" smtClean="0"/>
              <a:t>Validation of basic requirement for passing beam</a:t>
            </a:r>
            <a:r>
              <a:rPr lang="en-US" sz="1600" dirty="0" smtClean="0">
                <a:solidFill>
                  <a:srgbClr val="0000FF"/>
                </a:solidFill>
              </a:rPr>
              <a:t>.  </a:t>
            </a:r>
            <a:r>
              <a:rPr lang="en-US" sz="1600" b="1" dirty="0" smtClean="0">
                <a:solidFill>
                  <a:srgbClr val="0000FF"/>
                </a:solidFill>
              </a:rPr>
              <a:t>-&gt; Done</a:t>
            </a:r>
          </a:p>
          <a:p>
            <a:pPr lvl="1"/>
            <a:r>
              <a:rPr lang="en-US" sz="1600" dirty="0" smtClean="0"/>
              <a:t>Management of AFS/ ADB.  -&gt; Nov 18</a:t>
            </a:r>
          </a:p>
          <a:p>
            <a:pPr lvl="2"/>
            <a:r>
              <a:rPr lang="en-US" sz="1400" dirty="0" smtClean="0"/>
              <a:t>Definition of requirement for Low speed /Town passing beam/ Motorway passing beam. </a:t>
            </a:r>
            <a:r>
              <a:rPr lang="en-US" b="1" dirty="0" smtClean="0">
                <a:solidFill>
                  <a:srgbClr val="0000FF"/>
                </a:solidFill>
              </a:rPr>
              <a:t>-&gt; Done . Final validation Nov 18</a:t>
            </a:r>
            <a:endParaRPr lang="en-US" sz="1400" b="1" dirty="0" smtClean="0">
              <a:solidFill>
                <a:srgbClr val="0000FF"/>
              </a:solidFill>
            </a:endParaRPr>
          </a:p>
          <a:p>
            <a:pPr lvl="2"/>
            <a:r>
              <a:rPr lang="en-US" sz="1400" dirty="0" smtClean="0"/>
              <a:t>ADB  -&gt; </a:t>
            </a:r>
            <a:r>
              <a:rPr lang="en-US" b="1" dirty="0" smtClean="0">
                <a:solidFill>
                  <a:srgbClr val="0000FF"/>
                </a:solidFill>
              </a:rPr>
              <a:t>Scheduled in November 18</a:t>
            </a:r>
            <a:endParaRPr lang="en-US" sz="1400" b="1" dirty="0" smtClean="0">
              <a:solidFill>
                <a:srgbClr val="0000FF"/>
              </a:solidFill>
            </a:endParaRPr>
          </a:p>
          <a:p>
            <a:pPr lvl="1"/>
            <a:r>
              <a:rPr lang="en-US" sz="1600" dirty="0" smtClean="0"/>
              <a:t>Definition of requirements for driving beam. -&gt; </a:t>
            </a:r>
            <a:r>
              <a:rPr lang="en-US" sz="1600" b="1" dirty="0" smtClean="0">
                <a:solidFill>
                  <a:srgbClr val="0000FF"/>
                </a:solidFill>
              </a:rPr>
              <a:t>Introduction of a first proposal.  Review scheduled in November 18</a:t>
            </a:r>
          </a:p>
          <a:p>
            <a:pPr lvl="1"/>
            <a:r>
              <a:rPr lang="en-US" sz="1600" dirty="0" smtClean="0"/>
              <a:t>Front fog beam</a:t>
            </a:r>
            <a:r>
              <a:rPr lang="en-US" sz="1600" dirty="0" smtClean="0">
                <a:solidFill>
                  <a:srgbClr val="0000FF"/>
                </a:solidFill>
              </a:rPr>
              <a:t>-&gt; </a:t>
            </a:r>
            <a:r>
              <a:rPr lang="en-US" sz="1600" b="1" dirty="0" smtClean="0">
                <a:solidFill>
                  <a:srgbClr val="0000FF"/>
                </a:solidFill>
              </a:rPr>
              <a:t>Done: keep same requirements as F3 + corrections</a:t>
            </a:r>
            <a:r>
              <a:rPr lang="en-US" sz="1600" dirty="0" smtClean="0">
                <a:solidFill>
                  <a:srgbClr val="0000FF"/>
                </a:solidFill>
              </a:rPr>
              <a:t>. </a:t>
            </a:r>
          </a:p>
          <a:p>
            <a:pPr lvl="1"/>
            <a:r>
              <a:rPr lang="en-US" sz="1600" dirty="0" smtClean="0"/>
              <a:t>Cornering  </a:t>
            </a:r>
            <a:r>
              <a:rPr lang="en-US" sz="1600" b="1" dirty="0" smtClean="0">
                <a:solidFill>
                  <a:srgbClr val="0000FF"/>
                </a:solidFill>
              </a:rPr>
              <a:t>-&gt; Done. Similar to SAE requirements. Final validation Nov 18.</a:t>
            </a:r>
          </a:p>
          <a:p>
            <a:r>
              <a:rPr lang="en-US" sz="1800" dirty="0" smtClean="0"/>
              <a:t>Redaction: </a:t>
            </a:r>
          </a:p>
          <a:p>
            <a:pPr lvl="1"/>
            <a:r>
              <a:rPr lang="en-US" sz="1600" dirty="0" smtClean="0"/>
              <a:t>Rewrite / optimization of RID text to be done as soon as the technical requirements are defined.</a:t>
            </a:r>
            <a:endParaRPr lang="en-US" dirty="0" smtClean="0"/>
          </a:p>
          <a:p>
            <a:endParaRPr lang="en-US" dirty="0"/>
          </a:p>
        </p:txBody>
      </p:sp>
      <p:sp>
        <p:nvSpPr>
          <p:cNvPr id="4" name="Espace réservé de la date 3"/>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sp>
        <p:nvSpPr>
          <p:cNvPr id="5" name="Espace réservé du numéro de diapositive 4"/>
          <p:cNvSpPr>
            <a:spLocks noGrp="1"/>
          </p:cNvSpPr>
          <p:nvPr>
            <p:ph type="sldNum" sz="quarter" idx="4"/>
          </p:nvPr>
        </p:nvSpPr>
        <p:spPr/>
        <p:txBody>
          <a:bodyPr/>
          <a:lstStyle/>
          <a:p>
            <a:fld id="{CF4668DC-857F-487D-BFFA-8C0CA5037977}" type="slidenum">
              <a:rPr lang="fr-FR" smtClean="0"/>
              <a:pPr/>
              <a:t>4</a:t>
            </a:fld>
            <a:endParaRPr lang="fr-FR" dirty="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Grids for Passing beams</a:t>
            </a:r>
            <a:endParaRPr lang="en-US" dirty="0"/>
          </a:p>
        </p:txBody>
      </p:sp>
      <p:sp>
        <p:nvSpPr>
          <p:cNvPr id="3" name="Espace réservé de la date 2"/>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5</a:t>
            </a:fld>
            <a:endParaRPr lang="fr-FR" dirty="0"/>
          </a:p>
        </p:txBody>
      </p:sp>
      <p:pic>
        <p:nvPicPr>
          <p:cNvPr id="5" name="Picture 2"/>
          <p:cNvPicPr>
            <a:picLocks noChangeAspect="1" noChangeArrowheads="1"/>
          </p:cNvPicPr>
          <p:nvPr/>
        </p:nvPicPr>
        <p:blipFill>
          <a:blip r:embed="rId2" cstate="email"/>
          <a:srcRect/>
          <a:stretch>
            <a:fillRect/>
          </a:stretch>
        </p:blipFill>
        <p:spPr bwMode="auto">
          <a:xfrm>
            <a:off x="153228" y="1159558"/>
            <a:ext cx="9145017" cy="5256584"/>
          </a:xfrm>
          <a:prstGeom prst="rect">
            <a:avLst/>
          </a:prstGeom>
          <a:noFill/>
          <a:ln w="9525">
            <a:noFill/>
            <a:miter lim="800000"/>
            <a:headEnd/>
            <a:tailEnd/>
          </a:ln>
        </p:spPr>
      </p:pic>
      <p:sp>
        <p:nvSpPr>
          <p:cNvPr id="6" name="ZoneTexte 5"/>
          <p:cNvSpPr txBox="1"/>
          <p:nvPr/>
        </p:nvSpPr>
        <p:spPr>
          <a:xfrm>
            <a:off x="9480376" y="3068960"/>
            <a:ext cx="2448272" cy="2123658"/>
          </a:xfrm>
          <a:prstGeom prst="rect">
            <a:avLst/>
          </a:prstGeom>
          <a:noFill/>
        </p:spPr>
        <p:txBody>
          <a:bodyPr wrap="square" rtlCol="0">
            <a:spAutoFit/>
          </a:bodyPr>
          <a:lstStyle/>
          <a:p>
            <a:r>
              <a:rPr lang="en-US" sz="1200" dirty="0" smtClean="0"/>
              <a:t>The photometric  requirement for each single measuring point or segment of these functions applies  to half of the sum of the respective measured values from all lighting units of the system applied for this function, except opposite prescription (i.e. “No” with regard to a certain test point or segment) in the column “half sum” of the table. </a:t>
            </a:r>
            <a:endParaRPr lang="en-US" sz="1200" dirty="0"/>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Measurement points and SEGMENTS</a:t>
            </a:r>
            <a:endParaRPr lang="en-US" dirty="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6</a:t>
            </a:fld>
            <a:endParaRPr lang="fr-FR" dirty="0"/>
          </a:p>
        </p:txBody>
      </p:sp>
      <p:grpSp>
        <p:nvGrpSpPr>
          <p:cNvPr id="3" name="Groupe 26"/>
          <p:cNvGrpSpPr/>
          <p:nvPr/>
        </p:nvGrpSpPr>
        <p:grpSpPr>
          <a:xfrm>
            <a:off x="255025" y="1646611"/>
            <a:ext cx="11699088" cy="2664131"/>
            <a:chOff x="255025" y="1646611"/>
            <a:chExt cx="11699088" cy="2664131"/>
          </a:xfrm>
        </p:grpSpPr>
        <p:pic>
          <p:nvPicPr>
            <p:cNvPr id="5" name="Picture 2"/>
            <p:cNvPicPr>
              <a:picLocks noChangeAspect="1" noChangeArrowheads="1"/>
            </p:cNvPicPr>
            <p:nvPr/>
          </p:nvPicPr>
          <p:blipFill>
            <a:blip r:embed="rId2" cstate="email"/>
            <a:srcRect/>
            <a:stretch>
              <a:fillRect/>
            </a:stretch>
          </p:blipFill>
          <p:spPr bwMode="auto">
            <a:xfrm>
              <a:off x="255025" y="1646611"/>
              <a:ext cx="11699088" cy="2664131"/>
            </a:xfrm>
            <a:prstGeom prst="rect">
              <a:avLst/>
            </a:prstGeom>
            <a:noFill/>
            <a:ln w="9525">
              <a:noFill/>
              <a:miter lim="800000"/>
              <a:headEnd/>
              <a:tailEnd/>
            </a:ln>
          </p:spPr>
        </p:pic>
        <p:cxnSp>
          <p:nvCxnSpPr>
            <p:cNvPr id="7" name="Connecteur droit 6"/>
            <p:cNvCxnSpPr/>
            <p:nvPr/>
          </p:nvCxnSpPr>
          <p:spPr>
            <a:xfrm>
              <a:off x="4079776" y="2060848"/>
              <a:ext cx="15974" cy="69664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a:off x="4090988" y="2757488"/>
              <a:ext cx="842962" cy="200025"/>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a:off x="4924425" y="2957513"/>
              <a:ext cx="857250" cy="1"/>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2" name="Connecteur droit 21"/>
            <p:cNvCxnSpPr/>
            <p:nvPr/>
          </p:nvCxnSpPr>
          <p:spPr>
            <a:xfrm flipV="1">
              <a:off x="5776912" y="2636912"/>
              <a:ext cx="319088" cy="325364"/>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9" name="Connecteur droit 28"/>
            <p:cNvCxnSpPr/>
            <p:nvPr/>
          </p:nvCxnSpPr>
          <p:spPr>
            <a:xfrm>
              <a:off x="6096000" y="2636912"/>
              <a:ext cx="936104"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flipV="1">
              <a:off x="7032104" y="2492896"/>
              <a:ext cx="432048" cy="144016"/>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flipH="1" flipV="1">
              <a:off x="7453313" y="2024063"/>
              <a:ext cx="10839" cy="468833"/>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V="1">
              <a:off x="4086225" y="2033588"/>
              <a:ext cx="3376613" cy="1905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a:off x="7464152" y="2852936"/>
              <a:ext cx="252028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a:off x="4347022" y="3171825"/>
              <a:ext cx="2891978" cy="9525"/>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a:off x="2859003" y="3252050"/>
              <a:ext cx="1033728" cy="601"/>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4" name="Connecteur droit 53"/>
            <p:cNvCxnSpPr/>
            <p:nvPr/>
          </p:nvCxnSpPr>
          <p:spPr>
            <a:xfrm>
              <a:off x="3886200" y="3367088"/>
              <a:ext cx="3786188"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6" name="Connecteur droit 55"/>
            <p:cNvCxnSpPr/>
            <p:nvPr/>
          </p:nvCxnSpPr>
          <p:spPr>
            <a:xfrm>
              <a:off x="7662863" y="3367088"/>
              <a:ext cx="1485900" cy="4762"/>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59" name="Connecteur droit 58"/>
            <p:cNvCxnSpPr/>
            <p:nvPr/>
          </p:nvCxnSpPr>
          <p:spPr>
            <a:xfrm flipV="1">
              <a:off x="2414588" y="3362325"/>
              <a:ext cx="1476375" cy="9525"/>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62" name="Connecteur droit 61"/>
            <p:cNvCxnSpPr/>
            <p:nvPr/>
          </p:nvCxnSpPr>
          <p:spPr>
            <a:xfrm>
              <a:off x="1571625" y="3643313"/>
              <a:ext cx="8434388"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3" name="Connecteur droit 22"/>
            <p:cNvCxnSpPr/>
            <p:nvPr/>
          </p:nvCxnSpPr>
          <p:spPr>
            <a:xfrm>
              <a:off x="1559496" y="2852936"/>
              <a:ext cx="2520280" cy="0"/>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V="1">
              <a:off x="4833938" y="3900488"/>
              <a:ext cx="1357312" cy="4762"/>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a:off x="7658914" y="3254227"/>
              <a:ext cx="1033728" cy="601"/>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grpSp>
      <p:cxnSp>
        <p:nvCxnSpPr>
          <p:cNvPr id="30" name="Connecteur droit 29"/>
          <p:cNvCxnSpPr/>
          <p:nvPr/>
        </p:nvCxnSpPr>
        <p:spPr>
          <a:xfrm>
            <a:off x="5747657" y="1815737"/>
            <a:ext cx="13063" cy="233825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a:off x="513086" y="2967038"/>
            <a:ext cx="10502538" cy="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ZoneTexte 36"/>
          <p:cNvSpPr txBox="1"/>
          <p:nvPr/>
        </p:nvSpPr>
        <p:spPr>
          <a:xfrm>
            <a:off x="4943872" y="2204864"/>
            <a:ext cx="596638" cy="246221"/>
          </a:xfrm>
          <a:prstGeom prst="rect">
            <a:avLst/>
          </a:prstGeom>
          <a:noFill/>
        </p:spPr>
        <p:txBody>
          <a:bodyPr wrap="none" rtlCol="0">
            <a:spAutoFit/>
          </a:bodyPr>
          <a:lstStyle/>
          <a:p>
            <a:r>
              <a:rPr lang="en-US" sz="1000" b="1" dirty="0" err="1" smtClean="0">
                <a:solidFill>
                  <a:srgbClr val="0000FF"/>
                </a:solidFill>
              </a:rPr>
              <a:t>ZoneIII</a:t>
            </a:r>
            <a:endParaRPr lang="en-US" sz="1000" b="1" dirty="0">
              <a:solidFill>
                <a:srgbClr val="0000FF"/>
              </a:solidFill>
            </a:endParaRPr>
          </a:p>
        </p:txBody>
      </p:sp>
      <p:sp>
        <p:nvSpPr>
          <p:cNvPr id="38" name="ZoneTexte 37"/>
          <p:cNvSpPr txBox="1"/>
          <p:nvPr/>
        </p:nvSpPr>
        <p:spPr>
          <a:xfrm>
            <a:off x="4799856" y="2564904"/>
            <a:ext cx="497252" cy="246221"/>
          </a:xfrm>
          <a:prstGeom prst="rect">
            <a:avLst/>
          </a:prstGeom>
          <a:noFill/>
        </p:spPr>
        <p:txBody>
          <a:bodyPr wrap="none" rtlCol="0">
            <a:spAutoFit/>
          </a:bodyPr>
          <a:lstStyle/>
          <a:p>
            <a:r>
              <a:rPr lang="en-US" sz="1000" b="1" dirty="0" smtClean="0">
                <a:solidFill>
                  <a:srgbClr val="0000FF"/>
                </a:solidFill>
              </a:rPr>
              <a:t>B50L</a:t>
            </a:r>
            <a:endParaRPr lang="en-US" sz="1000" b="1" dirty="0">
              <a:solidFill>
                <a:srgbClr val="0000FF"/>
              </a:solidFill>
            </a:endParaRPr>
          </a:p>
        </p:txBody>
      </p:sp>
      <p:sp>
        <p:nvSpPr>
          <p:cNvPr id="39" name="ZoneTexte 38"/>
          <p:cNvSpPr txBox="1"/>
          <p:nvPr/>
        </p:nvSpPr>
        <p:spPr>
          <a:xfrm>
            <a:off x="6312024" y="2636912"/>
            <a:ext cx="370614" cy="246221"/>
          </a:xfrm>
          <a:prstGeom prst="rect">
            <a:avLst/>
          </a:prstGeom>
          <a:noFill/>
        </p:spPr>
        <p:txBody>
          <a:bodyPr wrap="none" rtlCol="0">
            <a:spAutoFit/>
          </a:bodyPr>
          <a:lstStyle/>
          <a:p>
            <a:r>
              <a:rPr lang="en-US" sz="1000" b="1" dirty="0" smtClean="0">
                <a:solidFill>
                  <a:srgbClr val="0000FF"/>
                </a:solidFill>
              </a:rPr>
              <a:t>BR</a:t>
            </a:r>
            <a:endParaRPr lang="en-US" sz="1000" b="1" dirty="0">
              <a:solidFill>
                <a:srgbClr val="0000FF"/>
              </a:solidFill>
            </a:endParaRPr>
          </a:p>
        </p:txBody>
      </p:sp>
      <p:sp>
        <p:nvSpPr>
          <p:cNvPr id="40" name="ZoneTexte 39"/>
          <p:cNvSpPr txBox="1"/>
          <p:nvPr/>
        </p:nvSpPr>
        <p:spPr>
          <a:xfrm>
            <a:off x="8400256" y="2564904"/>
            <a:ext cx="463588" cy="246221"/>
          </a:xfrm>
          <a:prstGeom prst="rect">
            <a:avLst/>
          </a:prstGeom>
          <a:noFill/>
        </p:spPr>
        <p:txBody>
          <a:bodyPr wrap="none" rtlCol="0">
            <a:spAutoFit/>
          </a:bodyPr>
          <a:lstStyle/>
          <a:p>
            <a:r>
              <a:rPr lang="en-US" sz="1000" b="1" dirty="0" smtClean="0">
                <a:solidFill>
                  <a:srgbClr val="0000FF"/>
                </a:solidFill>
              </a:rPr>
              <a:t>BRR</a:t>
            </a:r>
            <a:endParaRPr lang="en-US" sz="1000" b="1" dirty="0">
              <a:solidFill>
                <a:srgbClr val="0000FF"/>
              </a:solidFill>
            </a:endParaRPr>
          </a:p>
        </p:txBody>
      </p:sp>
      <p:sp>
        <p:nvSpPr>
          <p:cNvPr id="41" name="ZoneTexte 40"/>
          <p:cNvSpPr txBox="1"/>
          <p:nvPr/>
        </p:nvSpPr>
        <p:spPr>
          <a:xfrm>
            <a:off x="2495600" y="2564904"/>
            <a:ext cx="434734" cy="246221"/>
          </a:xfrm>
          <a:prstGeom prst="rect">
            <a:avLst/>
          </a:prstGeom>
          <a:noFill/>
        </p:spPr>
        <p:txBody>
          <a:bodyPr wrap="none" rtlCol="0">
            <a:spAutoFit/>
          </a:bodyPr>
          <a:lstStyle/>
          <a:p>
            <a:r>
              <a:rPr lang="en-US" sz="1000" b="1" dirty="0" smtClean="0">
                <a:solidFill>
                  <a:srgbClr val="0000FF"/>
                </a:solidFill>
              </a:rPr>
              <a:t>BLL</a:t>
            </a:r>
            <a:endParaRPr lang="en-US" sz="1000" b="1" dirty="0">
              <a:solidFill>
                <a:srgbClr val="0000FF"/>
              </a:solidFill>
            </a:endParaRPr>
          </a:p>
        </p:txBody>
      </p:sp>
      <p:sp>
        <p:nvSpPr>
          <p:cNvPr id="43" name="ZoneTexte 42"/>
          <p:cNvSpPr txBox="1"/>
          <p:nvPr/>
        </p:nvSpPr>
        <p:spPr>
          <a:xfrm>
            <a:off x="5879976" y="2852936"/>
            <a:ext cx="418704" cy="246221"/>
          </a:xfrm>
          <a:prstGeom prst="rect">
            <a:avLst/>
          </a:prstGeom>
          <a:noFill/>
        </p:spPr>
        <p:txBody>
          <a:bodyPr wrap="none" rtlCol="0">
            <a:spAutoFit/>
          </a:bodyPr>
          <a:lstStyle/>
          <a:p>
            <a:r>
              <a:rPr lang="en-US" sz="1000" b="1" dirty="0" smtClean="0">
                <a:solidFill>
                  <a:srgbClr val="0000FF"/>
                </a:solidFill>
              </a:rPr>
              <a:t>75R</a:t>
            </a:r>
            <a:endParaRPr lang="en-US" sz="1000" b="1" dirty="0">
              <a:solidFill>
                <a:srgbClr val="0000FF"/>
              </a:solidFill>
            </a:endParaRPr>
          </a:p>
        </p:txBody>
      </p:sp>
      <p:sp>
        <p:nvSpPr>
          <p:cNvPr id="46" name="ZoneTexte 45"/>
          <p:cNvSpPr txBox="1"/>
          <p:nvPr/>
        </p:nvSpPr>
        <p:spPr>
          <a:xfrm>
            <a:off x="5447928" y="2996952"/>
            <a:ext cx="418704" cy="246221"/>
          </a:xfrm>
          <a:prstGeom prst="rect">
            <a:avLst/>
          </a:prstGeom>
          <a:noFill/>
        </p:spPr>
        <p:txBody>
          <a:bodyPr wrap="none" rtlCol="0">
            <a:spAutoFit/>
          </a:bodyPr>
          <a:lstStyle/>
          <a:p>
            <a:r>
              <a:rPr lang="en-US" sz="1000" b="1" dirty="0" smtClean="0">
                <a:solidFill>
                  <a:srgbClr val="0000FF"/>
                </a:solidFill>
              </a:rPr>
              <a:t>50V</a:t>
            </a:r>
            <a:endParaRPr lang="en-US" sz="1000" b="1" dirty="0">
              <a:solidFill>
                <a:srgbClr val="0000FF"/>
              </a:solidFill>
            </a:endParaRPr>
          </a:p>
        </p:txBody>
      </p:sp>
      <p:sp>
        <p:nvSpPr>
          <p:cNvPr id="47" name="ZoneTexte 46"/>
          <p:cNvSpPr txBox="1"/>
          <p:nvPr/>
        </p:nvSpPr>
        <p:spPr>
          <a:xfrm>
            <a:off x="5015880" y="2996952"/>
            <a:ext cx="418704" cy="246221"/>
          </a:xfrm>
          <a:prstGeom prst="rect">
            <a:avLst/>
          </a:prstGeom>
          <a:noFill/>
        </p:spPr>
        <p:txBody>
          <a:bodyPr wrap="none" rtlCol="0">
            <a:spAutoFit/>
          </a:bodyPr>
          <a:lstStyle/>
          <a:p>
            <a:r>
              <a:rPr lang="en-US" sz="1000" b="1" dirty="0" smtClean="0">
                <a:solidFill>
                  <a:srgbClr val="0000FF"/>
                </a:solidFill>
              </a:rPr>
              <a:t>50L</a:t>
            </a:r>
            <a:endParaRPr lang="en-US" sz="1000" b="1" dirty="0">
              <a:solidFill>
                <a:srgbClr val="0000FF"/>
              </a:solidFill>
            </a:endParaRPr>
          </a:p>
        </p:txBody>
      </p:sp>
      <p:sp>
        <p:nvSpPr>
          <p:cNvPr id="48" name="ZoneTexte 47"/>
          <p:cNvSpPr txBox="1"/>
          <p:nvPr/>
        </p:nvSpPr>
        <p:spPr>
          <a:xfrm>
            <a:off x="6384032" y="2996952"/>
            <a:ext cx="595035"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50</a:t>
            </a:r>
            <a:endParaRPr lang="en-US" sz="1000" b="1" dirty="0">
              <a:solidFill>
                <a:srgbClr val="0000FF"/>
              </a:solidFill>
            </a:endParaRPr>
          </a:p>
        </p:txBody>
      </p:sp>
      <p:sp>
        <p:nvSpPr>
          <p:cNvPr id="50" name="ZoneTexte 49"/>
          <p:cNvSpPr txBox="1"/>
          <p:nvPr/>
        </p:nvSpPr>
        <p:spPr>
          <a:xfrm>
            <a:off x="7968208" y="3068960"/>
            <a:ext cx="780983"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40RR</a:t>
            </a:r>
            <a:endParaRPr lang="en-US" sz="1000" b="1" dirty="0">
              <a:solidFill>
                <a:srgbClr val="0000FF"/>
              </a:solidFill>
            </a:endParaRPr>
          </a:p>
        </p:txBody>
      </p:sp>
      <p:sp>
        <p:nvSpPr>
          <p:cNvPr id="51" name="ZoneTexte 50"/>
          <p:cNvSpPr txBox="1"/>
          <p:nvPr/>
        </p:nvSpPr>
        <p:spPr>
          <a:xfrm>
            <a:off x="2855640" y="3068960"/>
            <a:ext cx="752129"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40LL</a:t>
            </a:r>
            <a:endParaRPr lang="en-US" sz="1000" b="1" dirty="0">
              <a:solidFill>
                <a:srgbClr val="0000FF"/>
              </a:solidFill>
            </a:endParaRPr>
          </a:p>
        </p:txBody>
      </p:sp>
      <p:sp>
        <p:nvSpPr>
          <p:cNvPr id="53" name="ZoneTexte 52"/>
          <p:cNvSpPr txBox="1"/>
          <p:nvPr/>
        </p:nvSpPr>
        <p:spPr>
          <a:xfrm>
            <a:off x="5753372" y="3332556"/>
            <a:ext cx="410690" cy="246221"/>
          </a:xfrm>
          <a:prstGeom prst="rect">
            <a:avLst/>
          </a:prstGeom>
          <a:noFill/>
        </p:spPr>
        <p:txBody>
          <a:bodyPr wrap="none" rtlCol="0">
            <a:spAutoFit/>
          </a:bodyPr>
          <a:lstStyle/>
          <a:p>
            <a:r>
              <a:rPr lang="en-US" sz="1000" b="1" dirty="0" smtClean="0">
                <a:solidFill>
                  <a:srgbClr val="0000FF"/>
                </a:solidFill>
              </a:rPr>
              <a:t>25V</a:t>
            </a:r>
            <a:endParaRPr lang="en-US" sz="1000" b="1" dirty="0">
              <a:solidFill>
                <a:srgbClr val="0000FF"/>
              </a:solidFill>
            </a:endParaRPr>
          </a:p>
        </p:txBody>
      </p:sp>
      <p:sp>
        <p:nvSpPr>
          <p:cNvPr id="55" name="ZoneTexte 54"/>
          <p:cNvSpPr txBox="1"/>
          <p:nvPr/>
        </p:nvSpPr>
        <p:spPr>
          <a:xfrm>
            <a:off x="7968208" y="3356992"/>
            <a:ext cx="688009"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25R</a:t>
            </a:r>
            <a:endParaRPr lang="en-US" sz="1000" b="1" dirty="0">
              <a:solidFill>
                <a:srgbClr val="0000FF"/>
              </a:solidFill>
            </a:endParaRPr>
          </a:p>
        </p:txBody>
      </p:sp>
      <p:sp>
        <p:nvSpPr>
          <p:cNvPr id="57" name="ZoneTexte 56"/>
          <p:cNvSpPr txBox="1"/>
          <p:nvPr/>
        </p:nvSpPr>
        <p:spPr>
          <a:xfrm>
            <a:off x="2999656" y="3356992"/>
            <a:ext cx="673582"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25L</a:t>
            </a:r>
            <a:endParaRPr lang="en-US" sz="1000" b="1" dirty="0">
              <a:solidFill>
                <a:srgbClr val="0000FF"/>
              </a:solidFill>
            </a:endParaRPr>
          </a:p>
        </p:txBody>
      </p:sp>
      <p:sp>
        <p:nvSpPr>
          <p:cNvPr id="58" name="ZoneTexte 57"/>
          <p:cNvSpPr txBox="1"/>
          <p:nvPr/>
        </p:nvSpPr>
        <p:spPr>
          <a:xfrm>
            <a:off x="4324465" y="3306264"/>
            <a:ext cx="630301"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25 </a:t>
            </a:r>
            <a:endParaRPr lang="en-US" sz="1000" b="1" dirty="0">
              <a:solidFill>
                <a:srgbClr val="0000FF"/>
              </a:solidFill>
            </a:endParaRPr>
          </a:p>
        </p:txBody>
      </p:sp>
      <p:sp>
        <p:nvSpPr>
          <p:cNvPr id="60" name="ZoneTexte 59"/>
          <p:cNvSpPr txBox="1"/>
          <p:nvPr/>
        </p:nvSpPr>
        <p:spPr>
          <a:xfrm>
            <a:off x="4880248" y="3437384"/>
            <a:ext cx="630301"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15 </a:t>
            </a:r>
            <a:endParaRPr lang="en-US" sz="1000" b="1" dirty="0">
              <a:solidFill>
                <a:srgbClr val="0000FF"/>
              </a:solidFill>
            </a:endParaRPr>
          </a:p>
        </p:txBody>
      </p:sp>
      <p:sp>
        <p:nvSpPr>
          <p:cNvPr id="61" name="ZoneTexte 60"/>
          <p:cNvSpPr txBox="1"/>
          <p:nvPr/>
        </p:nvSpPr>
        <p:spPr>
          <a:xfrm>
            <a:off x="5015880" y="3717032"/>
            <a:ext cx="630301" cy="246221"/>
          </a:xfrm>
          <a:prstGeom prst="rect">
            <a:avLst/>
          </a:prstGeom>
          <a:noFill/>
        </p:spPr>
        <p:txBody>
          <a:bodyPr wrap="none" rtlCol="0">
            <a:spAutoFit/>
          </a:bodyPr>
          <a:lstStyle/>
          <a:p>
            <a:r>
              <a:rPr lang="en-US" sz="1000" b="1" dirty="0" err="1" smtClean="0">
                <a:solidFill>
                  <a:srgbClr val="0000FF"/>
                </a:solidFill>
              </a:rPr>
              <a:t>Seg</a:t>
            </a:r>
            <a:r>
              <a:rPr lang="en-US" sz="1000" b="1" dirty="0" smtClean="0">
                <a:solidFill>
                  <a:srgbClr val="0000FF"/>
                </a:solidFill>
              </a:rPr>
              <a:t> 10 </a:t>
            </a:r>
            <a:endParaRPr lang="en-US" sz="1000" b="1" dirty="0">
              <a:solidFill>
                <a:srgbClr val="0000FF"/>
              </a:solidFill>
            </a:endParaRPr>
          </a:p>
        </p:txBody>
      </p:sp>
      <p:sp>
        <p:nvSpPr>
          <p:cNvPr id="63" name="ZoneTexte 62"/>
          <p:cNvSpPr txBox="1"/>
          <p:nvPr/>
        </p:nvSpPr>
        <p:spPr>
          <a:xfrm>
            <a:off x="3791744" y="2996952"/>
            <a:ext cx="404278" cy="246221"/>
          </a:xfrm>
          <a:prstGeom prst="rect">
            <a:avLst/>
          </a:prstGeom>
          <a:noFill/>
        </p:spPr>
        <p:txBody>
          <a:bodyPr wrap="none" rtlCol="0">
            <a:spAutoFit/>
          </a:bodyPr>
          <a:lstStyle/>
          <a:p>
            <a:r>
              <a:rPr lang="en-US" sz="1000" b="1" dirty="0" smtClean="0">
                <a:solidFill>
                  <a:srgbClr val="0000FF"/>
                </a:solidFill>
              </a:rPr>
              <a:t>40L</a:t>
            </a:r>
            <a:endParaRPr lang="en-US" sz="1000" b="1" dirty="0">
              <a:solidFill>
                <a:srgbClr val="0000FF"/>
              </a:solidFill>
            </a:endParaRPr>
          </a:p>
        </p:txBody>
      </p:sp>
      <p:sp>
        <p:nvSpPr>
          <p:cNvPr id="64" name="ZoneTexte 63"/>
          <p:cNvSpPr txBox="1"/>
          <p:nvPr/>
        </p:nvSpPr>
        <p:spPr>
          <a:xfrm>
            <a:off x="7320136" y="3068960"/>
            <a:ext cx="418704" cy="246221"/>
          </a:xfrm>
          <a:prstGeom prst="rect">
            <a:avLst/>
          </a:prstGeom>
          <a:noFill/>
        </p:spPr>
        <p:txBody>
          <a:bodyPr wrap="none" rtlCol="0">
            <a:spAutoFit/>
          </a:bodyPr>
          <a:lstStyle/>
          <a:p>
            <a:r>
              <a:rPr lang="en-US" sz="1000" b="1" dirty="0" smtClean="0">
                <a:solidFill>
                  <a:srgbClr val="0000FF"/>
                </a:solidFill>
              </a:rPr>
              <a:t>40R</a:t>
            </a:r>
            <a:endParaRPr lang="en-US" sz="1000" b="1" dirty="0">
              <a:solidFill>
                <a:srgbClr val="0000FF"/>
              </a:solidFill>
            </a:endParaRPr>
          </a:p>
        </p:txBody>
      </p:sp>
      <p:sp>
        <p:nvSpPr>
          <p:cNvPr id="66" name="Ellipse 65"/>
          <p:cNvSpPr/>
          <p:nvPr/>
        </p:nvSpPr>
        <p:spPr>
          <a:xfrm>
            <a:off x="6209703" y="2691703"/>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Ellipse 66"/>
          <p:cNvSpPr/>
          <p:nvPr/>
        </p:nvSpPr>
        <p:spPr>
          <a:xfrm>
            <a:off x="4973363" y="2776659"/>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Ellipse 67"/>
          <p:cNvSpPr/>
          <p:nvPr/>
        </p:nvSpPr>
        <p:spPr>
          <a:xfrm>
            <a:off x="5938042" y="3037257"/>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Ellipse 68"/>
          <p:cNvSpPr/>
          <p:nvPr/>
        </p:nvSpPr>
        <p:spPr>
          <a:xfrm>
            <a:off x="6105300" y="3122213"/>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Ellipse 69"/>
          <p:cNvSpPr/>
          <p:nvPr/>
        </p:nvSpPr>
        <p:spPr>
          <a:xfrm>
            <a:off x="5679726" y="3108496"/>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Ellipse 70"/>
          <p:cNvSpPr/>
          <p:nvPr/>
        </p:nvSpPr>
        <p:spPr>
          <a:xfrm>
            <a:off x="4981350" y="3109637"/>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Ellipse 71"/>
          <p:cNvSpPr/>
          <p:nvPr/>
        </p:nvSpPr>
        <p:spPr>
          <a:xfrm>
            <a:off x="3807096" y="3153070"/>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Ellipse 72"/>
          <p:cNvSpPr/>
          <p:nvPr/>
        </p:nvSpPr>
        <p:spPr>
          <a:xfrm>
            <a:off x="7590778" y="3158403"/>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Ellipse 73"/>
          <p:cNvSpPr/>
          <p:nvPr/>
        </p:nvSpPr>
        <p:spPr>
          <a:xfrm>
            <a:off x="5685778" y="3301278"/>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Ellipse 74"/>
          <p:cNvSpPr/>
          <p:nvPr/>
        </p:nvSpPr>
        <p:spPr>
          <a:xfrm>
            <a:off x="4226196" y="2895895"/>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Espace réservé de la date 80"/>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sp>
        <p:nvSpPr>
          <p:cNvPr id="76" name="Ellipse 75"/>
          <p:cNvSpPr/>
          <p:nvPr/>
        </p:nvSpPr>
        <p:spPr>
          <a:xfrm>
            <a:off x="4851622" y="2446707"/>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Ellipse 76"/>
          <p:cNvSpPr/>
          <p:nvPr/>
        </p:nvSpPr>
        <p:spPr>
          <a:xfrm>
            <a:off x="4011488" y="1978816"/>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Ellipse 77"/>
          <p:cNvSpPr/>
          <p:nvPr/>
        </p:nvSpPr>
        <p:spPr>
          <a:xfrm>
            <a:off x="5675534" y="2446707"/>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Ellipse 78"/>
          <p:cNvSpPr/>
          <p:nvPr/>
        </p:nvSpPr>
        <p:spPr>
          <a:xfrm>
            <a:off x="6532015" y="2440779"/>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llipse 79"/>
          <p:cNvSpPr/>
          <p:nvPr/>
        </p:nvSpPr>
        <p:spPr>
          <a:xfrm>
            <a:off x="7372894" y="1975543"/>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Ellipse 80"/>
          <p:cNvSpPr/>
          <p:nvPr/>
        </p:nvSpPr>
        <p:spPr>
          <a:xfrm>
            <a:off x="5666009" y="1960932"/>
            <a:ext cx="144016" cy="144016"/>
          </a:xfrm>
          <a:prstGeom prst="ellipse">
            <a:avLst/>
          </a:prstGeom>
          <a:solidFill>
            <a:srgbClr val="0000FF"/>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ZoneTexte 83"/>
          <p:cNvSpPr txBox="1"/>
          <p:nvPr/>
        </p:nvSpPr>
        <p:spPr>
          <a:xfrm>
            <a:off x="6096000" y="2924944"/>
            <a:ext cx="418704" cy="246221"/>
          </a:xfrm>
          <a:prstGeom prst="rect">
            <a:avLst/>
          </a:prstGeom>
          <a:noFill/>
        </p:spPr>
        <p:txBody>
          <a:bodyPr wrap="none" rtlCol="0">
            <a:spAutoFit/>
          </a:bodyPr>
          <a:lstStyle/>
          <a:p>
            <a:r>
              <a:rPr lang="en-US" sz="1000" b="1" dirty="0" smtClean="0">
                <a:solidFill>
                  <a:srgbClr val="0000FF"/>
                </a:solidFill>
              </a:rPr>
              <a:t>50R</a:t>
            </a:r>
            <a:endParaRPr lang="en-US" sz="1000" b="1" dirty="0">
              <a:solidFill>
                <a:srgbClr val="0000FF"/>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spect="1" noChangeArrowheads="1"/>
          </p:cNvPicPr>
          <p:nvPr/>
        </p:nvPicPr>
        <p:blipFill>
          <a:blip r:embed="rId2" cstate="email"/>
          <a:srcRect/>
          <a:stretch>
            <a:fillRect/>
          </a:stretch>
        </p:blipFill>
        <p:spPr bwMode="auto">
          <a:xfrm>
            <a:off x="263352" y="1844824"/>
            <a:ext cx="4833863" cy="2941151"/>
          </a:xfrm>
          <a:prstGeom prst="rect">
            <a:avLst/>
          </a:prstGeom>
          <a:noFill/>
          <a:ln w="9525">
            <a:noFill/>
            <a:miter lim="800000"/>
            <a:headEnd/>
            <a:tailEnd/>
          </a:ln>
        </p:spPr>
      </p:pic>
      <p:pic>
        <p:nvPicPr>
          <p:cNvPr id="2" name="Picture 2"/>
          <p:cNvPicPr>
            <a:picLocks noChangeAspect="1" noChangeArrowheads="1"/>
          </p:cNvPicPr>
          <p:nvPr/>
        </p:nvPicPr>
        <p:blipFill>
          <a:blip r:embed="rId3" cstate="email"/>
          <a:srcRect/>
          <a:stretch>
            <a:fillRect/>
          </a:stretch>
        </p:blipFill>
        <p:spPr bwMode="auto">
          <a:xfrm>
            <a:off x="5429914" y="1844824"/>
            <a:ext cx="5346606" cy="2949246"/>
          </a:xfrm>
          <a:prstGeom prst="rect">
            <a:avLst/>
          </a:prstGeom>
          <a:noFill/>
          <a:ln w="9525">
            <a:noFill/>
            <a:miter lim="800000"/>
            <a:headEnd/>
            <a:tailEnd/>
          </a:ln>
        </p:spPr>
      </p:pic>
      <p:sp>
        <p:nvSpPr>
          <p:cNvPr id="6" name="Espace réservé du numéro de diapositive 5"/>
          <p:cNvSpPr>
            <a:spLocks noGrp="1"/>
          </p:cNvSpPr>
          <p:nvPr>
            <p:ph type="sldNum" sz="quarter" idx="4"/>
          </p:nvPr>
        </p:nvSpPr>
        <p:spPr/>
        <p:txBody>
          <a:bodyPr/>
          <a:lstStyle/>
          <a:p>
            <a:fld id="{CF4668DC-857F-487D-BFFA-8C0CA5037977}" type="slidenum">
              <a:rPr lang="fr-FR" smtClean="0"/>
              <a:pPr/>
              <a:t>7</a:t>
            </a:fld>
            <a:endParaRPr lang="fr-FR" dirty="0"/>
          </a:p>
        </p:txBody>
      </p:sp>
      <p:sp>
        <p:nvSpPr>
          <p:cNvPr id="5" name="Titre 4"/>
          <p:cNvSpPr>
            <a:spLocks noGrp="1"/>
          </p:cNvSpPr>
          <p:nvPr>
            <p:ph type="title"/>
          </p:nvPr>
        </p:nvSpPr>
        <p:spPr>
          <a:xfrm>
            <a:off x="360000" y="152287"/>
            <a:ext cx="10056480" cy="986800"/>
          </a:xfrm>
        </p:spPr>
        <p:txBody>
          <a:bodyPr/>
          <a:lstStyle/>
          <a:p>
            <a:r>
              <a:rPr lang="en-US" dirty="0" smtClean="0"/>
              <a:t>for comparison:</a:t>
            </a:r>
            <a:br>
              <a:rPr lang="en-US" dirty="0" smtClean="0"/>
            </a:br>
            <a:r>
              <a:rPr lang="en-US" dirty="0" smtClean="0"/>
              <a:t>Illumination projected on the road for basic /”C” passing beam and  current requirement RID class C (R123 Class C). </a:t>
            </a:r>
            <a:endParaRPr lang="en-US" dirty="0"/>
          </a:p>
        </p:txBody>
      </p:sp>
      <p:sp>
        <p:nvSpPr>
          <p:cNvPr id="7" name="ZoneTexte 6"/>
          <p:cNvSpPr txBox="1"/>
          <p:nvPr/>
        </p:nvSpPr>
        <p:spPr>
          <a:xfrm>
            <a:off x="623392" y="1340768"/>
            <a:ext cx="1546705" cy="338554"/>
          </a:xfrm>
          <a:prstGeom prst="rect">
            <a:avLst/>
          </a:prstGeom>
          <a:noFill/>
        </p:spPr>
        <p:txBody>
          <a:bodyPr wrap="none" rtlCol="0">
            <a:spAutoFit/>
          </a:bodyPr>
          <a:lstStyle/>
          <a:p>
            <a:r>
              <a:rPr lang="en-US" sz="1600" smtClean="0"/>
              <a:t>Bird’s eye view</a:t>
            </a:r>
            <a:endParaRPr lang="en-US" sz="1600"/>
          </a:p>
        </p:txBody>
      </p:sp>
      <p:sp>
        <p:nvSpPr>
          <p:cNvPr id="29" name="ZoneTexte 28"/>
          <p:cNvSpPr txBox="1"/>
          <p:nvPr/>
        </p:nvSpPr>
        <p:spPr>
          <a:xfrm>
            <a:off x="263352" y="5229200"/>
            <a:ext cx="5929828" cy="923330"/>
          </a:xfrm>
          <a:prstGeom prst="rect">
            <a:avLst/>
          </a:prstGeom>
          <a:noFill/>
        </p:spPr>
        <p:txBody>
          <a:bodyPr wrap="none" rtlCol="0">
            <a:spAutoFit/>
          </a:bodyPr>
          <a:lstStyle/>
          <a:p>
            <a:r>
              <a:rPr lang="en-US" dirty="0" smtClean="0">
                <a:solidFill>
                  <a:srgbClr val="0000FF"/>
                </a:solidFill>
              </a:rPr>
              <a:t>Significant improvement of the proposal / R123 class C  </a:t>
            </a:r>
          </a:p>
          <a:p>
            <a:r>
              <a:rPr lang="en-US" dirty="0" smtClean="0">
                <a:solidFill>
                  <a:srgbClr val="0000FF"/>
                </a:solidFill>
              </a:rPr>
              <a:t>Width on the road : 20m instead of 11.6 m . </a:t>
            </a:r>
          </a:p>
          <a:p>
            <a:r>
              <a:rPr lang="en-US" dirty="0" smtClean="0">
                <a:solidFill>
                  <a:srgbClr val="0000FF"/>
                </a:solidFill>
              </a:rPr>
              <a:t>+20% at 75 m. </a:t>
            </a:r>
            <a:endParaRPr lang="en-US" dirty="0">
              <a:solidFill>
                <a:srgbClr val="0000FF"/>
              </a:solidFill>
            </a:endParaRPr>
          </a:p>
        </p:txBody>
      </p:sp>
      <p:sp>
        <p:nvSpPr>
          <p:cNvPr id="89" name="ZoneTexte 88"/>
          <p:cNvSpPr txBox="1"/>
          <p:nvPr/>
        </p:nvSpPr>
        <p:spPr>
          <a:xfrm>
            <a:off x="1631504" y="4797152"/>
            <a:ext cx="3664786" cy="369332"/>
          </a:xfrm>
          <a:prstGeom prst="rect">
            <a:avLst/>
          </a:prstGeom>
          <a:noFill/>
        </p:spPr>
        <p:txBody>
          <a:bodyPr wrap="none" rtlCol="0">
            <a:spAutoFit/>
          </a:bodyPr>
          <a:lstStyle/>
          <a:p>
            <a:r>
              <a:rPr lang="en-US" dirty="0" smtClean="0"/>
              <a:t>Proposal Basic/”C” Passing Beam</a:t>
            </a:r>
            <a:endParaRPr lang="en-US" dirty="0"/>
          </a:p>
        </p:txBody>
      </p:sp>
      <p:sp>
        <p:nvSpPr>
          <p:cNvPr id="90" name="ZoneTexte 89"/>
          <p:cNvSpPr txBox="1"/>
          <p:nvPr/>
        </p:nvSpPr>
        <p:spPr>
          <a:xfrm>
            <a:off x="6744072" y="4869160"/>
            <a:ext cx="1402948" cy="369332"/>
          </a:xfrm>
          <a:prstGeom prst="rect">
            <a:avLst/>
          </a:prstGeom>
          <a:noFill/>
        </p:spPr>
        <p:txBody>
          <a:bodyPr wrap="none" rtlCol="0">
            <a:spAutoFit/>
          </a:bodyPr>
          <a:lstStyle/>
          <a:p>
            <a:r>
              <a:rPr lang="en-US" dirty="0" smtClean="0"/>
              <a:t>RID class C</a:t>
            </a:r>
            <a:endParaRPr lang="en-US" dirty="0"/>
          </a:p>
        </p:txBody>
      </p:sp>
      <p:cxnSp>
        <p:nvCxnSpPr>
          <p:cNvPr id="35" name="Connecteur droit avec flèche 34"/>
          <p:cNvCxnSpPr/>
          <p:nvPr/>
        </p:nvCxnSpPr>
        <p:spPr>
          <a:xfrm>
            <a:off x="9912424" y="2636912"/>
            <a:ext cx="0" cy="1152128"/>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7" name="ZoneTexte 86"/>
          <p:cNvSpPr txBox="1"/>
          <p:nvPr/>
        </p:nvSpPr>
        <p:spPr>
          <a:xfrm>
            <a:off x="9552384" y="1340768"/>
            <a:ext cx="2168094" cy="646331"/>
          </a:xfrm>
          <a:prstGeom prst="rect">
            <a:avLst/>
          </a:prstGeom>
          <a:noFill/>
        </p:spPr>
        <p:txBody>
          <a:bodyPr wrap="none" rtlCol="0">
            <a:spAutoFit/>
          </a:bodyPr>
          <a:lstStyle/>
          <a:p>
            <a:r>
              <a:rPr lang="en-US" dirty="0" smtClean="0">
                <a:solidFill>
                  <a:srgbClr val="0000FF"/>
                </a:solidFill>
              </a:rPr>
              <a:t>Values in blue: Mini</a:t>
            </a:r>
          </a:p>
          <a:p>
            <a:r>
              <a:rPr lang="en-US" dirty="0" smtClean="0">
                <a:solidFill>
                  <a:srgbClr val="FF0000"/>
                </a:solidFill>
              </a:rPr>
              <a:t>Values in red: Maxi</a:t>
            </a:r>
            <a:endParaRPr lang="en-US" dirty="0">
              <a:solidFill>
                <a:srgbClr val="FF0000"/>
              </a:solidFill>
            </a:endParaRPr>
          </a:p>
        </p:txBody>
      </p:sp>
      <p:sp>
        <p:nvSpPr>
          <p:cNvPr id="13" name="Espace réservé de la date 80"/>
          <p:cNvSpPr>
            <a:spLocks noGrp="1"/>
          </p:cNvSpPr>
          <p:nvPr>
            <p:ph type="dt" sz="half" idx="2"/>
          </p:nvPr>
        </p:nvSpPr>
        <p:spPr>
          <a:xfrm>
            <a:off x="972000" y="6516000"/>
            <a:ext cx="525785" cy="174851"/>
          </a:xfrm>
        </p:spPr>
        <p:txBody>
          <a:bodyPr/>
          <a:lstStyle/>
          <a:p>
            <a:r>
              <a:rPr lang="fr-FR" dirty="0" smtClean="0"/>
              <a:t>July  2018</a:t>
            </a:r>
            <a:endParaRPr lang="fr-BE" dirty="0" smtClean="0"/>
          </a:p>
        </p:txBody>
      </p:sp>
      <p:sp>
        <p:nvSpPr>
          <p:cNvPr id="15" name="Ellipse 14"/>
          <p:cNvSpPr/>
          <p:nvPr/>
        </p:nvSpPr>
        <p:spPr>
          <a:xfrm>
            <a:off x="9336360" y="3068960"/>
            <a:ext cx="648072" cy="64807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Ellipse 15"/>
          <p:cNvSpPr/>
          <p:nvPr/>
        </p:nvSpPr>
        <p:spPr>
          <a:xfrm>
            <a:off x="4295800" y="3068960"/>
            <a:ext cx="648072" cy="648072"/>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02334558"/>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Cornering BEAM </a:t>
            </a:r>
            <a:endParaRPr lang="en-US" dirty="0"/>
          </a:p>
        </p:txBody>
      </p:sp>
      <p:sp>
        <p:nvSpPr>
          <p:cNvPr id="3" name="Espace réservé de la date 2"/>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sp>
        <p:nvSpPr>
          <p:cNvPr id="4" name="Espace réservé du numéro de diapositive 3"/>
          <p:cNvSpPr>
            <a:spLocks noGrp="1"/>
          </p:cNvSpPr>
          <p:nvPr>
            <p:ph type="sldNum" sz="quarter" idx="4"/>
          </p:nvPr>
        </p:nvSpPr>
        <p:spPr/>
        <p:txBody>
          <a:bodyPr/>
          <a:lstStyle/>
          <a:p>
            <a:fld id="{CF4668DC-857F-487D-BFFA-8C0CA5037977}" type="slidenum">
              <a:rPr lang="fr-FR" smtClean="0"/>
              <a:pPr/>
              <a:t>8</a:t>
            </a:fld>
            <a:endParaRPr lang="fr-FR" dirty="0"/>
          </a:p>
        </p:txBody>
      </p:sp>
      <p:pic>
        <p:nvPicPr>
          <p:cNvPr id="5" name="Image 4"/>
          <p:cNvPicPr>
            <a:picLocks noChangeAspect="1"/>
          </p:cNvPicPr>
          <p:nvPr/>
        </p:nvPicPr>
        <p:blipFill>
          <a:blip r:embed="rId2" cstate="email">
            <a:clrChange>
              <a:clrFrom>
                <a:srgbClr val="FFFFFF"/>
              </a:clrFrom>
              <a:clrTo>
                <a:srgbClr val="FFFFFF">
                  <a:alpha val="0"/>
                </a:srgbClr>
              </a:clrTo>
            </a:clrChange>
          </a:blip>
          <a:srcRect/>
          <a:stretch>
            <a:fillRect/>
          </a:stretch>
        </p:blipFill>
        <p:spPr bwMode="auto">
          <a:xfrm>
            <a:off x="1559496" y="1700808"/>
            <a:ext cx="4513421" cy="3168352"/>
          </a:xfrm>
          <a:prstGeom prst="rect">
            <a:avLst/>
          </a:prstGeom>
          <a:noFill/>
          <a:ln w="9525">
            <a:noFill/>
            <a:miter lim="800000"/>
            <a:headEnd/>
            <a:tailEnd/>
          </a:ln>
        </p:spPr>
      </p:pic>
      <p:sp>
        <p:nvSpPr>
          <p:cNvPr id="6" name="ZoneTexte 5"/>
          <p:cNvSpPr txBox="1"/>
          <p:nvPr/>
        </p:nvSpPr>
        <p:spPr>
          <a:xfrm>
            <a:off x="4295800" y="4365104"/>
            <a:ext cx="476412" cy="369332"/>
          </a:xfrm>
          <a:prstGeom prst="rect">
            <a:avLst/>
          </a:prstGeom>
          <a:solidFill>
            <a:schemeClr val="bg1"/>
          </a:solidFill>
        </p:spPr>
        <p:txBody>
          <a:bodyPr wrap="none" rtlCol="0">
            <a:spAutoFit/>
          </a:bodyPr>
          <a:lstStyle/>
          <a:p>
            <a:r>
              <a:rPr lang="en-US" sz="1400" dirty="0" smtClean="0"/>
              <a:t>30</a:t>
            </a:r>
            <a:r>
              <a:rPr lang="en-US" dirty="0" smtClean="0"/>
              <a:t>°</a:t>
            </a:r>
            <a:endParaRPr lang="en-US" dirty="0"/>
          </a:p>
        </p:txBody>
      </p:sp>
      <p:sp>
        <p:nvSpPr>
          <p:cNvPr id="7" name="ZoneTexte 6"/>
          <p:cNvSpPr txBox="1"/>
          <p:nvPr/>
        </p:nvSpPr>
        <p:spPr>
          <a:xfrm>
            <a:off x="7032104" y="3501008"/>
            <a:ext cx="4160178" cy="369332"/>
          </a:xfrm>
          <a:prstGeom prst="rect">
            <a:avLst/>
          </a:prstGeom>
          <a:noFill/>
        </p:spPr>
        <p:txBody>
          <a:bodyPr wrap="none" rtlCol="0">
            <a:spAutoFit/>
          </a:bodyPr>
          <a:lstStyle/>
          <a:p>
            <a:r>
              <a:rPr lang="en-US" dirty="0" smtClean="0">
                <a:solidFill>
                  <a:srgbClr val="0000FF"/>
                </a:solidFill>
              </a:rPr>
              <a:t>To be discussed again in November 18</a:t>
            </a:r>
            <a:endParaRPr lang="en-US" dirty="0">
              <a:solidFill>
                <a:srgbClr val="0000FF"/>
              </a:solidFill>
            </a:endParaRPr>
          </a:p>
        </p:txBody>
      </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0000" y="761685"/>
            <a:ext cx="6543826" cy="377402"/>
          </a:xfrm>
        </p:spPr>
        <p:txBody>
          <a:bodyPr/>
          <a:lstStyle/>
          <a:p>
            <a:r>
              <a:rPr lang="en-US" dirty="0" smtClean="0"/>
              <a:t>IDEA for AFS </a:t>
            </a:r>
            <a:endParaRPr lang="en-US" dirty="0"/>
          </a:p>
        </p:txBody>
      </p:sp>
      <p:sp>
        <p:nvSpPr>
          <p:cNvPr id="3" name="Espace réservé du contenu 2"/>
          <p:cNvSpPr>
            <a:spLocks noGrp="1"/>
          </p:cNvSpPr>
          <p:nvPr>
            <p:ph idx="1"/>
          </p:nvPr>
        </p:nvSpPr>
        <p:spPr>
          <a:xfrm>
            <a:off x="360000" y="1484785"/>
            <a:ext cx="11473200" cy="2154436"/>
          </a:xfrm>
        </p:spPr>
        <p:txBody>
          <a:bodyPr/>
          <a:lstStyle/>
          <a:p>
            <a:r>
              <a:rPr lang="en-US" dirty="0" smtClean="0"/>
              <a:t>Basic/”C”  passing beam, Low Speed/”V”  passing beam, Motorway/”E” passing beam.</a:t>
            </a:r>
          </a:p>
          <a:p>
            <a:r>
              <a:rPr lang="en-US" dirty="0" smtClean="0"/>
              <a:t>Which passing beam/speed/driving conditions?  </a:t>
            </a:r>
          </a:p>
          <a:p>
            <a:endParaRPr lang="en-US" dirty="0" smtClean="0"/>
          </a:p>
          <a:p>
            <a:endParaRPr lang="en-US" dirty="0" smtClean="0"/>
          </a:p>
        </p:txBody>
      </p:sp>
      <p:sp>
        <p:nvSpPr>
          <p:cNvPr id="4" name="Espace réservé de la date 3"/>
          <p:cNvSpPr>
            <a:spLocks noGrp="1"/>
          </p:cNvSpPr>
          <p:nvPr>
            <p:ph type="dt" sz="half" idx="2"/>
          </p:nvPr>
        </p:nvSpPr>
        <p:spPr>
          <a:xfrm>
            <a:off x="972000" y="6516000"/>
            <a:ext cx="493725" cy="174851"/>
          </a:xfrm>
        </p:spPr>
        <p:txBody>
          <a:bodyPr/>
          <a:lstStyle/>
          <a:p>
            <a:r>
              <a:rPr lang="fr-FR" dirty="0" smtClean="0"/>
              <a:t>July 2018</a:t>
            </a:r>
            <a:endParaRPr lang="fr-BE" dirty="0" smtClean="0"/>
          </a:p>
        </p:txBody>
      </p:sp>
      <p:sp>
        <p:nvSpPr>
          <p:cNvPr id="5" name="Espace réservé du numéro de diapositive 4"/>
          <p:cNvSpPr>
            <a:spLocks noGrp="1"/>
          </p:cNvSpPr>
          <p:nvPr>
            <p:ph type="sldNum" sz="quarter" idx="4"/>
          </p:nvPr>
        </p:nvSpPr>
        <p:spPr/>
        <p:txBody>
          <a:bodyPr/>
          <a:lstStyle/>
          <a:p>
            <a:fld id="{CF4668DC-857F-487D-BFFA-8C0CA5037977}" type="slidenum">
              <a:rPr lang="fr-FR" smtClean="0"/>
              <a:pPr/>
              <a:t>9</a:t>
            </a:fld>
            <a:endParaRPr lang="fr-FR" dirty="0"/>
          </a:p>
        </p:txBody>
      </p:sp>
      <p:grpSp>
        <p:nvGrpSpPr>
          <p:cNvPr id="26" name="Groupe 25"/>
          <p:cNvGrpSpPr/>
          <p:nvPr/>
        </p:nvGrpSpPr>
        <p:grpSpPr>
          <a:xfrm>
            <a:off x="335360" y="2564904"/>
            <a:ext cx="10970930" cy="2898178"/>
            <a:chOff x="335360" y="2564904"/>
            <a:chExt cx="10970930" cy="2898178"/>
          </a:xfrm>
        </p:grpSpPr>
        <p:grpSp>
          <p:nvGrpSpPr>
            <p:cNvPr id="21" name="Groupe 20"/>
            <p:cNvGrpSpPr/>
            <p:nvPr/>
          </p:nvGrpSpPr>
          <p:grpSpPr>
            <a:xfrm>
              <a:off x="335360" y="2564904"/>
              <a:ext cx="10970930" cy="2169532"/>
              <a:chOff x="407368" y="3592286"/>
              <a:chExt cx="10970930" cy="2169532"/>
            </a:xfrm>
          </p:grpSpPr>
          <p:grpSp>
            <p:nvGrpSpPr>
              <p:cNvPr id="20" name="Groupe 19"/>
              <p:cNvGrpSpPr/>
              <p:nvPr/>
            </p:nvGrpSpPr>
            <p:grpSpPr>
              <a:xfrm>
                <a:off x="407368" y="3789040"/>
                <a:ext cx="10970930" cy="1972778"/>
                <a:chOff x="479376" y="4077072"/>
                <a:chExt cx="10970930" cy="1972778"/>
              </a:xfrm>
            </p:grpSpPr>
            <p:cxnSp>
              <p:nvCxnSpPr>
                <p:cNvPr id="7" name="Connecteur droit avec flèche 6"/>
                <p:cNvCxnSpPr/>
                <p:nvPr/>
              </p:nvCxnSpPr>
              <p:spPr>
                <a:xfrm>
                  <a:off x="479376" y="5661248"/>
                  <a:ext cx="10801200"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551384" y="5661248"/>
                  <a:ext cx="312906" cy="369332"/>
                </a:xfrm>
                <a:prstGeom prst="rect">
                  <a:avLst/>
                </a:prstGeom>
                <a:noFill/>
              </p:spPr>
              <p:txBody>
                <a:bodyPr wrap="none" rtlCol="0">
                  <a:spAutoFit/>
                </a:bodyPr>
                <a:lstStyle/>
                <a:p>
                  <a:r>
                    <a:rPr lang="en-US" dirty="0" smtClean="0"/>
                    <a:t>0</a:t>
                  </a:r>
                  <a:endParaRPr lang="en-US" dirty="0"/>
                </a:p>
              </p:txBody>
            </p:sp>
            <p:sp>
              <p:nvSpPr>
                <p:cNvPr id="9" name="ZoneTexte 8"/>
                <p:cNvSpPr txBox="1"/>
                <p:nvPr/>
              </p:nvSpPr>
              <p:spPr>
                <a:xfrm>
                  <a:off x="3935760" y="5661248"/>
                  <a:ext cx="569387" cy="369332"/>
                </a:xfrm>
                <a:prstGeom prst="rect">
                  <a:avLst/>
                </a:prstGeom>
                <a:noFill/>
              </p:spPr>
              <p:txBody>
                <a:bodyPr wrap="none" rtlCol="0">
                  <a:spAutoFit/>
                </a:bodyPr>
                <a:lstStyle/>
                <a:p>
                  <a:r>
                    <a:rPr lang="en-US" dirty="0" smtClean="0"/>
                    <a:t>[50]</a:t>
                  </a:r>
                  <a:endParaRPr lang="en-US" dirty="0"/>
                </a:p>
              </p:txBody>
            </p:sp>
            <p:sp>
              <p:nvSpPr>
                <p:cNvPr id="10" name="ZoneTexte 9"/>
                <p:cNvSpPr txBox="1"/>
                <p:nvPr/>
              </p:nvSpPr>
              <p:spPr>
                <a:xfrm>
                  <a:off x="7320136" y="5680518"/>
                  <a:ext cx="4130170" cy="369332"/>
                </a:xfrm>
                <a:prstGeom prst="rect">
                  <a:avLst/>
                </a:prstGeom>
                <a:noFill/>
              </p:spPr>
              <p:txBody>
                <a:bodyPr wrap="none" rtlCol="0">
                  <a:spAutoFit/>
                </a:bodyPr>
                <a:lstStyle/>
                <a:p>
                  <a:r>
                    <a:rPr lang="en-US" dirty="0" smtClean="0"/>
                    <a:t>[110]                                              km/h</a:t>
                  </a:r>
                  <a:endParaRPr lang="en-US" dirty="0"/>
                </a:p>
              </p:txBody>
            </p:sp>
            <p:cxnSp>
              <p:nvCxnSpPr>
                <p:cNvPr id="12" name="Connecteur droit avec flèche 11"/>
                <p:cNvCxnSpPr/>
                <p:nvPr/>
              </p:nvCxnSpPr>
              <p:spPr>
                <a:xfrm flipV="1">
                  <a:off x="695400" y="4437112"/>
                  <a:ext cx="10513168" cy="1927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2783632" y="4077072"/>
                  <a:ext cx="2698175" cy="369332"/>
                </a:xfrm>
                <a:prstGeom prst="rect">
                  <a:avLst/>
                </a:prstGeom>
                <a:noFill/>
              </p:spPr>
              <p:txBody>
                <a:bodyPr wrap="none" rtlCol="0">
                  <a:spAutoFit/>
                </a:bodyPr>
                <a:lstStyle/>
                <a:p>
                  <a:r>
                    <a:rPr lang="en-US" dirty="0" smtClean="0"/>
                    <a:t>Basic/ “C” passing beam</a:t>
                  </a:r>
                  <a:endParaRPr lang="en-US" dirty="0"/>
                </a:p>
              </p:txBody>
            </p:sp>
            <p:cxnSp>
              <p:nvCxnSpPr>
                <p:cNvPr id="14" name="Connecteur droit avec flèche 13"/>
                <p:cNvCxnSpPr/>
                <p:nvPr/>
              </p:nvCxnSpPr>
              <p:spPr>
                <a:xfrm>
                  <a:off x="695400" y="5032446"/>
                  <a:ext cx="3528392" cy="0"/>
                </a:xfrm>
                <a:prstGeom prst="straightConnector1">
                  <a:avLst/>
                </a:prstGeom>
                <a:ln w="28575">
                  <a:solidFill>
                    <a:srgbClr val="EC643F"/>
                  </a:solidFill>
                  <a:tailEnd type="arrow"/>
                </a:ln>
              </p:spPr>
              <p:style>
                <a:lnRef idx="1">
                  <a:schemeClr val="accent1"/>
                </a:lnRef>
                <a:fillRef idx="0">
                  <a:schemeClr val="accent1"/>
                </a:fillRef>
                <a:effectRef idx="0">
                  <a:schemeClr val="accent1"/>
                </a:effectRef>
                <a:fontRef idx="minor">
                  <a:schemeClr val="tx1"/>
                </a:fontRef>
              </p:style>
            </p:cxnSp>
            <p:sp>
              <p:nvSpPr>
                <p:cNvPr id="16" name="ZoneTexte 15"/>
                <p:cNvSpPr txBox="1"/>
                <p:nvPr/>
              </p:nvSpPr>
              <p:spPr>
                <a:xfrm>
                  <a:off x="695400" y="4672406"/>
                  <a:ext cx="3456384" cy="369332"/>
                </a:xfrm>
                <a:prstGeom prst="rect">
                  <a:avLst/>
                </a:prstGeom>
                <a:noFill/>
              </p:spPr>
              <p:txBody>
                <a:bodyPr wrap="square" rtlCol="0">
                  <a:spAutoFit/>
                </a:bodyPr>
                <a:lstStyle/>
                <a:p>
                  <a:r>
                    <a:rPr lang="en-US" dirty="0" smtClean="0"/>
                    <a:t>Low speed / “V” passing beam</a:t>
                  </a:r>
                  <a:endParaRPr lang="en-US" dirty="0"/>
                </a:p>
              </p:txBody>
            </p:sp>
            <p:cxnSp>
              <p:nvCxnSpPr>
                <p:cNvPr id="17" name="Connecteur droit avec flèche 16"/>
                <p:cNvCxnSpPr/>
                <p:nvPr/>
              </p:nvCxnSpPr>
              <p:spPr>
                <a:xfrm>
                  <a:off x="7536160" y="5392486"/>
                  <a:ext cx="3672408" cy="0"/>
                </a:xfrm>
                <a:prstGeom prst="straightConnector1">
                  <a:avLst/>
                </a:prstGeom>
                <a:ln w="28575">
                  <a:solidFill>
                    <a:schemeClr val="accent3">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ZoneTexte 18"/>
                <p:cNvSpPr txBox="1"/>
                <p:nvPr/>
              </p:nvSpPr>
              <p:spPr>
                <a:xfrm>
                  <a:off x="7608168" y="4960438"/>
                  <a:ext cx="3057247" cy="369332"/>
                </a:xfrm>
                <a:prstGeom prst="rect">
                  <a:avLst/>
                </a:prstGeom>
                <a:noFill/>
              </p:spPr>
              <p:txBody>
                <a:bodyPr wrap="none" rtlCol="0">
                  <a:spAutoFit/>
                </a:bodyPr>
                <a:lstStyle/>
                <a:p>
                  <a:r>
                    <a:rPr lang="en-US" dirty="0" smtClean="0"/>
                    <a:t>Motorway/“E” passing beam</a:t>
                  </a:r>
                  <a:endParaRPr lang="en-US" dirty="0"/>
                </a:p>
              </p:txBody>
            </p:sp>
          </p:grpSp>
          <p:cxnSp>
            <p:nvCxnSpPr>
              <p:cNvPr id="22" name="Connecteur droit 21"/>
              <p:cNvCxnSpPr>
                <a:stCxn id="8" idx="0"/>
              </p:cNvCxnSpPr>
              <p:nvPr/>
            </p:nvCxnSpPr>
            <p:spPr>
              <a:xfrm flipV="1">
                <a:off x="635829" y="3592286"/>
                <a:ext cx="4251" cy="178093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Connecteur droit 23"/>
              <p:cNvCxnSpPr>
                <a:stCxn id="9" idx="0"/>
              </p:cNvCxnSpPr>
              <p:nvPr/>
            </p:nvCxnSpPr>
            <p:spPr>
              <a:xfrm flipV="1">
                <a:off x="4148446" y="4168350"/>
                <a:ext cx="3338" cy="120486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H="1" flipV="1">
                <a:off x="7464152" y="4149080"/>
                <a:ext cx="4549" cy="1224136"/>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pic>
          <p:nvPicPr>
            <p:cNvPr id="29" name="Picture 2" descr="RÃ©sultat de recherche d'images pour &quot;vitesse&quot;"/>
            <p:cNvPicPr>
              <a:picLocks noChangeAspect="1" noChangeArrowheads="1"/>
            </p:cNvPicPr>
            <p:nvPr/>
          </p:nvPicPr>
          <p:blipFill>
            <a:blip r:embed="rId2" cstate="email"/>
            <a:srcRect/>
            <a:stretch>
              <a:fillRect/>
            </a:stretch>
          </p:blipFill>
          <p:spPr bwMode="auto">
            <a:xfrm>
              <a:off x="5015880" y="4653136"/>
              <a:ext cx="1440160" cy="809946"/>
            </a:xfrm>
            <a:prstGeom prst="rect">
              <a:avLst/>
            </a:prstGeom>
            <a:noFill/>
          </p:spPr>
        </p:pic>
        <p:pic>
          <p:nvPicPr>
            <p:cNvPr id="2050" name="Picture 2"/>
            <p:cNvPicPr>
              <a:picLocks noChangeAspect="1" noChangeArrowheads="1"/>
            </p:cNvPicPr>
            <p:nvPr/>
          </p:nvPicPr>
          <p:blipFill>
            <a:blip r:embed="rId3" cstate="email"/>
            <a:srcRect/>
            <a:stretch>
              <a:fillRect/>
            </a:stretch>
          </p:blipFill>
          <p:spPr bwMode="auto">
            <a:xfrm>
              <a:off x="8184232" y="4437112"/>
              <a:ext cx="1872208" cy="933051"/>
            </a:xfrm>
            <a:prstGeom prst="rect">
              <a:avLst/>
            </a:prstGeom>
            <a:noFill/>
            <a:ln w="9525">
              <a:noFill/>
              <a:miter lim="800000"/>
              <a:headEnd/>
              <a:tailEnd/>
            </a:ln>
          </p:spPr>
        </p:pic>
        <p:pic>
          <p:nvPicPr>
            <p:cNvPr id="2051" name="Picture 3"/>
            <p:cNvPicPr>
              <a:picLocks noChangeAspect="1" noChangeArrowheads="1"/>
            </p:cNvPicPr>
            <p:nvPr/>
          </p:nvPicPr>
          <p:blipFill>
            <a:blip r:embed="rId4" cstate="email"/>
            <a:srcRect/>
            <a:stretch>
              <a:fillRect/>
            </a:stretch>
          </p:blipFill>
          <p:spPr bwMode="auto">
            <a:xfrm>
              <a:off x="695400" y="4509120"/>
              <a:ext cx="3188330" cy="864096"/>
            </a:xfrm>
            <a:prstGeom prst="rect">
              <a:avLst/>
            </a:prstGeom>
            <a:noFill/>
            <a:ln w="9525">
              <a:noFill/>
              <a:miter lim="800000"/>
              <a:headEnd/>
              <a:tailEnd/>
            </a:ln>
          </p:spPr>
        </p:pic>
      </p:grpSp>
    </p:spTree>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Inside pages">
  <a:themeElements>
    <a:clrScheme name="Personnalisé 1">
      <a:dk1>
        <a:sysClr val="windowText" lastClr="000000"/>
      </a:dk1>
      <a:lt1>
        <a:sysClr val="window" lastClr="FFFFFF"/>
      </a:lt1>
      <a:dk2>
        <a:srgbClr val="82E600"/>
      </a:dk2>
      <a:lt2>
        <a:srgbClr val="4B788C"/>
      </a:lt2>
      <a:accent1>
        <a:srgbClr val="949FA5"/>
      </a:accent1>
      <a:accent2>
        <a:srgbClr val="575756"/>
      </a:accent2>
      <a:accent3>
        <a:srgbClr val="00B6ED"/>
      </a:accent3>
      <a:accent4>
        <a:srgbClr val="599AC3"/>
      </a:accent4>
      <a:accent5>
        <a:srgbClr val="67B54F"/>
      </a:accent5>
      <a:accent6>
        <a:srgbClr val="FAB50B"/>
      </a:accent6>
      <a:hlink>
        <a:srgbClr val="EC643F"/>
      </a:hlink>
      <a:folHlink>
        <a:srgbClr val="D82D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9050">
          <a:solidFill>
            <a:schemeClr val="tx2"/>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xmlns="" name="Masque - Valeo - 16_9ème" id="{72516856-A2FF-405F-B8FC-534CB777EC79}" vid="{DEF49228-A1A6-440E-9C61-F96BAE8EFC38}"/>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5281</TotalTime>
  <Words>990</Words>
  <Application>Microsoft Office PowerPoint</Application>
  <PresentationFormat>Personalizzato</PresentationFormat>
  <Paragraphs>240</Paragraphs>
  <Slides>13</Slides>
  <Notes>0</Notes>
  <HiddenSlides>0</HiddenSlides>
  <MMClips>0</MMClips>
  <ScaleCrop>false</ScaleCrop>
  <HeadingPairs>
    <vt:vector size="4" baseType="variant">
      <vt:variant>
        <vt:lpstr>Tema</vt:lpstr>
      </vt:variant>
      <vt:variant>
        <vt:i4>1</vt:i4>
      </vt:variant>
      <vt:variant>
        <vt:lpstr>Titoli diapositive</vt:lpstr>
      </vt:variant>
      <vt:variant>
        <vt:i4>13</vt:i4>
      </vt:variant>
    </vt:vector>
  </HeadingPairs>
  <TitlesOfParts>
    <vt:vector size="14" baseType="lpstr">
      <vt:lpstr>Inside pages</vt:lpstr>
      <vt:lpstr>SIMPLIFICATION.    Status after GTB WG FL meeting July17th, 2018   </vt:lpstr>
      <vt:lpstr> Introduction</vt:lpstr>
      <vt:lpstr>Strategy </vt:lpstr>
      <vt:lpstr>Next steps? </vt:lpstr>
      <vt:lpstr>Grids for Passing beams</vt:lpstr>
      <vt:lpstr>Measurement points and SEGMENTS</vt:lpstr>
      <vt:lpstr>for comparison: Illumination projected on the road for basic /”C” passing beam and  current requirement RID class C (R123 Class C). </vt:lpstr>
      <vt:lpstr>Cornering BEAM </vt:lpstr>
      <vt:lpstr>IDEA for AFS </vt:lpstr>
      <vt:lpstr>Which beam(s)  for which vehicle? </vt:lpstr>
      <vt:lpstr>Installation requirements after SLR step 1  Regulation RID</vt:lpstr>
      <vt:lpstr>GTB WG_FL proposal for RID step II</vt:lpstr>
      <vt:lpstr>Proposal: </vt:lpstr>
    </vt:vector>
  </TitlesOfParts>
  <Company>Valeo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SIMPLIFICATION.   Valeo Proposal for low beam</dc:title>
  <dc:creator>eblussea</dc:creator>
  <cp:lastModifiedBy>Davide Puglisi</cp:lastModifiedBy>
  <cp:revision>315</cp:revision>
  <dcterms:created xsi:type="dcterms:W3CDTF">2017-06-09T14:50:16Z</dcterms:created>
  <dcterms:modified xsi:type="dcterms:W3CDTF">2018-09-26T15:28:45Z</dcterms:modified>
</cp:coreProperties>
</file>