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9" r:id="rId2"/>
  </p:sldMasterIdLst>
  <p:notesMasterIdLst>
    <p:notesMasterId r:id="rId11"/>
  </p:notesMasterIdLst>
  <p:sldIdLst>
    <p:sldId id="257" r:id="rId3"/>
    <p:sldId id="260" r:id="rId4"/>
    <p:sldId id="270" r:id="rId5"/>
    <p:sldId id="269" r:id="rId6"/>
    <p:sldId id="271" r:id="rId7"/>
    <p:sldId id="259" r:id="rId8"/>
    <p:sldId id="268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68F3FC-860B-4A38-897F-D528C29585FE}" v="3086" dt="2018-09-13T14:35:16.5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ddo Riemersma" userId="1c932078b41a048c" providerId="LiveId" clId="{2DC65D9F-C281-4C39-A65F-3DFE6810B1A3}"/>
    <pc:docChg chg="undo custSel modSld">
      <pc:chgData name="Iddo Riemersma" userId="1c932078b41a048c" providerId="LiveId" clId="{2DC65D9F-C281-4C39-A65F-3DFE6810B1A3}" dt="2018-09-13T14:35:16.595" v="41" actId="6549"/>
      <pc:docMkLst>
        <pc:docMk/>
      </pc:docMkLst>
      <pc:sldChg chg="modSp">
        <pc:chgData name="Iddo Riemersma" userId="1c932078b41a048c" providerId="LiveId" clId="{2DC65D9F-C281-4C39-A65F-3DFE6810B1A3}" dt="2018-09-13T14:35:16.595" v="41" actId="6549"/>
        <pc:sldMkLst>
          <pc:docMk/>
          <pc:sldMk cId="1316762878" sldId="269"/>
        </pc:sldMkLst>
        <pc:spChg chg="mod">
          <ac:chgData name="Iddo Riemersma" userId="1c932078b41a048c" providerId="LiveId" clId="{2DC65D9F-C281-4C39-A65F-3DFE6810B1A3}" dt="2018-09-13T14:32:26.552" v="6" actId="1076"/>
          <ac:spMkLst>
            <pc:docMk/>
            <pc:sldMk cId="1316762878" sldId="269"/>
            <ac:spMk id="7" creationId="{4B3145B9-7754-46B3-A86B-C4F0BD6F875B}"/>
          </ac:spMkLst>
        </pc:spChg>
        <pc:graphicFrameChg chg="mod modGraphic">
          <ac:chgData name="Iddo Riemersma" userId="1c932078b41a048c" providerId="LiveId" clId="{2DC65D9F-C281-4C39-A65F-3DFE6810B1A3}" dt="2018-09-13T14:35:16.595" v="41" actId="6549"/>
          <ac:graphicFrameMkLst>
            <pc:docMk/>
            <pc:sldMk cId="1316762878" sldId="269"/>
            <ac:graphicFrameMk id="4" creationId="{555E4EA0-9F84-4466-B849-E7F25EA8AD17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9F406-3573-4245-82CD-B5AF90058A16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4832F-D5CE-4834-BF55-1884F8B318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762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7A725A-9256-4EC5-8CDB-4CC5D97770DD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 Group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MW Group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0063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196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9699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BE26F7D1-8705-4393-A1F8-C2CD1A2C45A4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968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4"/>
            <a:ext cx="12191999" cy="6863328"/>
          </a:xfrm>
          <a:prstGeom prst="rect">
            <a:avLst/>
          </a:prstGeom>
        </p:spPr>
      </p:pic>
      <p:sp>
        <p:nvSpPr>
          <p:cNvPr id="11" name="Textplatzhalter 24"/>
          <p:cNvSpPr>
            <a:spLocks noGrp="1"/>
          </p:cNvSpPr>
          <p:nvPr>
            <p:ph type="body" sz="quarter" idx="20" hasCustomPrompt="1"/>
          </p:nvPr>
        </p:nvSpPr>
        <p:spPr>
          <a:xfrm>
            <a:off x="488949" y="5634000"/>
            <a:ext cx="2677296" cy="3194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 b="1" i="0" baseline="0">
                <a:solidFill>
                  <a:schemeClr val="tx1"/>
                </a:solidFill>
                <a:latin typeface="BMW Group Condensed Bold"/>
                <a:ea typeface="BMW Group Condensed" pitchFamily="2" charset="0"/>
                <a:cs typeface="BMW Group Condensed Bold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 noProof="0" dirty="0"/>
              <a:t>Department | Date</a:t>
            </a:r>
          </a:p>
        </p:txBody>
      </p:sp>
      <p:pic>
        <p:nvPicPr>
          <p:cNvPr id="10" name="Bild 8" descr="BMWMINIRR_5fbg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9870" y="6137292"/>
            <a:ext cx="1724211" cy="36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614" y="6137292"/>
            <a:ext cx="1159625" cy="361604"/>
          </a:xfrm>
          <a:prstGeom prst="rect">
            <a:avLst/>
          </a:prstGeom>
        </p:spPr>
      </p:pic>
      <p:pic>
        <p:nvPicPr>
          <p:cNvPr id="16" name="Bild 7" descr="WortmarkeBMWGROUP Kopie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64" y="6138897"/>
            <a:ext cx="757729" cy="35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88948" y="269622"/>
            <a:ext cx="11224685" cy="109251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None/>
              <a:defRPr sz="4000" b="1" cap="all" baseline="0">
                <a:solidFill>
                  <a:srgbClr val="404040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Single or </a:t>
            </a:r>
            <a:br>
              <a:rPr lang="en-US" noProof="0" dirty="0"/>
            </a:br>
            <a:r>
              <a:rPr lang="en-US" noProof="0" dirty="0"/>
              <a:t>Double-Line Headline.</a:t>
            </a:r>
          </a:p>
        </p:txBody>
      </p:sp>
      <p:sp>
        <p:nvSpPr>
          <p:cNvPr id="20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88948" y="1386804"/>
            <a:ext cx="11224685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None/>
              <a:defRPr sz="2000" b="1" cap="all" baseline="0">
                <a:solidFill>
                  <a:srgbClr val="404040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Single or Double-line </a:t>
            </a:r>
            <a:r>
              <a:rPr lang="en-US" noProof="0" dirty="0" err="1"/>
              <a:t>Subheadline</a:t>
            </a:r>
            <a:r>
              <a:rPr lang="en-US" noProof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20037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01">
          <p15:clr>
            <a:srgbClr val="FBAE40"/>
          </p15:clr>
        </p15:guide>
        <p15:guide id="2" pos="7384">
          <p15:clr>
            <a:srgbClr val="FBAE40"/>
          </p15:clr>
        </p15:guide>
        <p15:guide id="5" orient="horz" pos="3752">
          <p15:clr>
            <a:srgbClr val="FBAE40"/>
          </p15:clr>
        </p15:guide>
        <p15:guide id="6" orient="horz" pos="210">
          <p15:clr>
            <a:srgbClr val="FBAE40"/>
          </p15:clr>
        </p15:guide>
        <p15:guide id="7" orient="horz" pos="3543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100000">
                <a:srgbClr val="E4E8EE"/>
              </a:gs>
            </a:gsLst>
            <a:lin ang="1662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13" name="Bild 12" descr="Trigonalform_16zu9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8000"/>
            <a:ext cx="12192000" cy="2540000"/>
          </a:xfrm>
          <a:prstGeom prst="rect">
            <a:avLst/>
          </a:prstGeom>
        </p:spPr>
      </p:pic>
      <p:sp>
        <p:nvSpPr>
          <p:cNvPr id="18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88947" y="5634000"/>
            <a:ext cx="2600351" cy="3194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 b="1" i="0" baseline="0">
                <a:solidFill>
                  <a:srgbClr val="343434"/>
                </a:solidFill>
                <a:latin typeface="BMW Group Condensed Bold"/>
                <a:ea typeface="BMW Group Condensed" pitchFamily="2" charset="0"/>
                <a:cs typeface="BMW Group Condensed Bold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en-US" noProof="0" dirty="0"/>
              <a:t>Department | Date</a:t>
            </a:r>
          </a:p>
        </p:txBody>
      </p:sp>
      <p:sp>
        <p:nvSpPr>
          <p:cNvPr id="1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88948" y="1799485"/>
            <a:ext cx="11224685" cy="109251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900" b="1" cap="all" baseline="0">
                <a:solidFill>
                  <a:srgbClr val="667084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Single or Double-Line Headline.</a:t>
            </a:r>
          </a:p>
        </p:txBody>
      </p:sp>
      <p:sp>
        <p:nvSpPr>
          <p:cNvPr id="20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88948" y="2916667"/>
            <a:ext cx="11224685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solidFill>
                  <a:srgbClr val="667084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Single or Double-Line </a:t>
            </a:r>
            <a:r>
              <a:rPr lang="en-US" noProof="0" dirty="0" err="1"/>
              <a:t>Subheadline</a:t>
            </a:r>
            <a:r>
              <a:rPr lang="en-US" noProof="0" dirty="0"/>
              <a:t>.</a:t>
            </a: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613" y="6137292"/>
            <a:ext cx="1159625" cy="361604"/>
          </a:xfrm>
          <a:prstGeom prst="rect">
            <a:avLst/>
          </a:prstGeom>
        </p:spPr>
      </p:pic>
      <p:pic>
        <p:nvPicPr>
          <p:cNvPr id="14" name="Bild 8" descr="BMWMINIRR_5fbg Kopi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9870" y="6137292"/>
            <a:ext cx="1724211" cy="36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Bild 7" descr="WortmarkeBMWGROUP Kopie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64" y="6138897"/>
            <a:ext cx="757729" cy="35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12379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79">
          <p15:clr>
            <a:srgbClr val="FBAE40"/>
          </p15:clr>
        </p15:guide>
        <p15:guide id="2" orient="horz" pos="1128">
          <p15:clr>
            <a:srgbClr val="FBAE40"/>
          </p15:clr>
        </p15:guide>
        <p15:guide id="3" orient="horz" pos="3544">
          <p15:clr>
            <a:srgbClr val="FBAE40"/>
          </p15:clr>
        </p15:guide>
        <p15:guide id="4" orient="horz" pos="1832">
          <p15:clr>
            <a:srgbClr val="FBAE40"/>
          </p15:clr>
        </p15:guide>
        <p15:guide id="5" pos="301">
          <p15:clr>
            <a:srgbClr val="FBAE40"/>
          </p15:clr>
        </p15:guide>
        <p15:guide id="6" pos="7384">
          <p15:clr>
            <a:srgbClr val="FBAE40"/>
          </p15:clr>
        </p15:guide>
        <p15:guide id="7" orient="horz" pos="375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8"/>
          <p:cNvSpPr/>
          <p:nvPr userDrawn="1"/>
        </p:nvSpPr>
        <p:spPr>
          <a:xfrm>
            <a:off x="0" y="0"/>
            <a:ext cx="12192000" cy="62949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100000">
                <a:srgbClr val="E4E8EE"/>
              </a:gs>
            </a:gsLst>
            <a:lin ang="1662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pic>
        <p:nvPicPr>
          <p:cNvPr id="16" name="Bild 10" descr="Next_100_Years_Signet.png"/>
          <p:cNvPicPr>
            <a:picLocks noChangeAspect="1"/>
          </p:cNvPicPr>
          <p:nvPr userDrawn="1"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0" t="31947" r="48537" b="3"/>
          <a:stretch/>
        </p:blipFill>
        <p:spPr>
          <a:xfrm>
            <a:off x="4664261" y="1"/>
            <a:ext cx="7527739" cy="6330218"/>
          </a:xfrm>
          <a:prstGeom prst="rect">
            <a:avLst/>
          </a:prstGeom>
        </p:spPr>
      </p:pic>
      <p:sp>
        <p:nvSpPr>
          <p:cNvPr id="8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88949" y="1412875"/>
            <a:ext cx="2989019" cy="9246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>
              <a:lnSpc>
                <a:spcPts val="7200"/>
              </a:lnSpc>
              <a:spcBef>
                <a:spcPts val="0"/>
              </a:spcBef>
              <a:buNone/>
              <a:defRPr sz="7200" b="1" cap="all" baseline="0">
                <a:solidFill>
                  <a:srgbClr val="667084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01</a:t>
            </a:r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5" hasCustomPrompt="1"/>
          </p:nvPr>
        </p:nvSpPr>
        <p:spPr>
          <a:xfrm>
            <a:off x="488948" y="2362896"/>
            <a:ext cx="11224685" cy="54886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ts val="4200"/>
              </a:lnSpc>
              <a:spcBef>
                <a:spcPts val="0"/>
              </a:spcBef>
              <a:buNone/>
              <a:defRPr sz="4000" b="1" cap="all" baseline="0">
                <a:solidFill>
                  <a:srgbClr val="667084"/>
                </a:solidFill>
                <a:latin typeface="+mj-lt"/>
              </a:defRPr>
            </a:lvl1pPr>
          </a:lstStyle>
          <a:p>
            <a:pPr lvl="0"/>
            <a:r>
              <a:rPr lang="en-US" noProof="0" dirty="0"/>
              <a:t>Chapter.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94374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36">
          <p15:clr>
            <a:srgbClr val="FBAE40"/>
          </p15:clr>
        </p15:guide>
        <p15:guide id="2" orient="horz" pos="887">
          <p15:clr>
            <a:srgbClr val="FBAE40"/>
          </p15:clr>
        </p15:guide>
        <p15:guide id="3" pos="7384">
          <p15:clr>
            <a:srgbClr val="FBAE40"/>
          </p15:clr>
        </p15:guide>
        <p15:guide id="4" pos="30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 baseline="0"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88948" y="1413933"/>
            <a:ext cx="11224685" cy="470746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980340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01">
          <p15:clr>
            <a:srgbClr val="FBAE40"/>
          </p15:clr>
        </p15:guide>
        <p15:guide id="2" pos="7384">
          <p15:clr>
            <a:srgbClr val="FBAE40"/>
          </p15:clr>
        </p15:guide>
        <p15:guide id="3" orient="horz" pos="216">
          <p15:clr>
            <a:srgbClr val="FBAE40"/>
          </p15:clr>
        </p15:guide>
        <p15:guide id="4" orient="horz" pos="663">
          <p15:clr>
            <a:srgbClr val="FBAE40"/>
          </p15:clr>
        </p15:guide>
        <p15:guide id="5" orient="horz" pos="890">
          <p15:clr>
            <a:srgbClr val="FBAE40"/>
          </p15:clr>
        </p15:guide>
        <p15:guide id="6" orient="horz" pos="3858">
          <p15:clr>
            <a:srgbClr val="FBAE40"/>
          </p15:clr>
        </p15:guide>
        <p15:guide id="7" orient="horz" pos="4260">
          <p15:clr>
            <a:srgbClr val="FBAE40"/>
          </p15:clr>
        </p15:guide>
        <p15:guide id="8" orient="horz" pos="404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11"/>
          <p:cNvPicPr>
            <a:picLocks noChangeAspect="1"/>
          </p:cNvPicPr>
          <p:nvPr userDrawn="1"/>
        </p:nvPicPr>
        <p:blipFill rotWithShape="1"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56" t="46096" r="-1521" b="2091"/>
          <a:stretch/>
        </p:blipFill>
        <p:spPr>
          <a:xfrm>
            <a:off x="-9832" y="0"/>
            <a:ext cx="6028267" cy="629390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12"/>
          </p:nvPr>
        </p:nvSpPr>
        <p:spPr>
          <a:xfrm>
            <a:off x="488948" y="1413933"/>
            <a:ext cx="11224685" cy="470746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555287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">
          <p15:clr>
            <a:srgbClr val="FBAE40"/>
          </p15:clr>
        </p15:guide>
        <p15:guide id="2" orient="horz" pos="663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orient="horz" pos="4042">
          <p15:clr>
            <a:srgbClr val="FBAE40"/>
          </p15:clr>
        </p15:guide>
        <p15:guide id="6" orient="horz" pos="4260">
          <p15:clr>
            <a:srgbClr val="FBAE40"/>
          </p15:clr>
        </p15:guide>
        <p15:guide id="7" pos="301">
          <p15:clr>
            <a:srgbClr val="FBAE40"/>
          </p15:clr>
        </p15:guide>
        <p15:guide id="8" pos="7384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8"/>
          </p:nvPr>
        </p:nvSpPr>
        <p:spPr>
          <a:xfrm>
            <a:off x="488948" y="1413933"/>
            <a:ext cx="5486400" cy="470746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9"/>
          </p:nvPr>
        </p:nvSpPr>
        <p:spPr>
          <a:xfrm>
            <a:off x="6193368" y="1413933"/>
            <a:ext cx="5520267" cy="470746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780811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">
          <p15:clr>
            <a:srgbClr val="FBAE40"/>
          </p15:clr>
        </p15:guide>
        <p15:guide id="2" orient="horz" pos="663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orient="horz" pos="4042">
          <p15:clr>
            <a:srgbClr val="FBAE40"/>
          </p15:clr>
        </p15:guide>
        <p15:guide id="6" orient="horz" pos="4260">
          <p15:clr>
            <a:srgbClr val="FBAE40"/>
          </p15:clr>
        </p15:guide>
        <p15:guide id="7" pos="3896">
          <p15:clr>
            <a:srgbClr val="FBAE40"/>
          </p15:clr>
        </p15:guide>
        <p15:guide id="8" pos="3768">
          <p15:clr>
            <a:srgbClr val="FBAE40"/>
          </p15:clr>
        </p15:guide>
        <p15:guide id="9" pos="7384">
          <p15:clr>
            <a:srgbClr val="FBAE40"/>
          </p15:clr>
        </p15:guide>
        <p15:guide id="10" pos="30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 with Sub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22"/>
          </p:nvPr>
        </p:nvSpPr>
        <p:spPr>
          <a:xfrm>
            <a:off x="6193368" y="1795463"/>
            <a:ext cx="5520267" cy="4325936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3"/>
          </p:nvPr>
        </p:nvSpPr>
        <p:spPr>
          <a:xfrm>
            <a:off x="488948" y="1795463"/>
            <a:ext cx="5486400" cy="4325936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26" hasCustomPrompt="1"/>
          </p:nvPr>
        </p:nvSpPr>
        <p:spPr>
          <a:xfrm>
            <a:off x="488950" y="1412875"/>
            <a:ext cx="5486400" cy="32385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193368" y="1412875"/>
            <a:ext cx="5486400" cy="32385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71310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">
          <p15:clr>
            <a:srgbClr val="FBAE40"/>
          </p15:clr>
        </p15:guide>
        <p15:guide id="2" orient="horz" pos="663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orient="horz" pos="4042">
          <p15:clr>
            <a:srgbClr val="FBAE40"/>
          </p15:clr>
        </p15:guide>
        <p15:guide id="6" orient="horz" pos="4260">
          <p15:clr>
            <a:srgbClr val="FBAE40"/>
          </p15:clr>
        </p15:guide>
        <p15:guide id="7" pos="3897">
          <p15:clr>
            <a:srgbClr val="FBAE40"/>
          </p15:clr>
        </p15:guide>
        <p15:guide id="8" pos="3769">
          <p15:clr>
            <a:srgbClr val="FBAE40"/>
          </p15:clr>
        </p15:guide>
        <p15:guide id="9" pos="7384">
          <p15:clr>
            <a:srgbClr val="FBAE40"/>
          </p15:clr>
        </p15:guide>
        <p15:guide id="10" orient="horz" pos="1131">
          <p15:clr>
            <a:srgbClr val="FBAE40"/>
          </p15:clr>
        </p15:guide>
        <p15:guide id="11" orient="horz" pos="1094">
          <p15:clr>
            <a:srgbClr val="FBAE40"/>
          </p15:clr>
        </p15:guide>
        <p15:guide id="12" pos="30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/>
              <a:t>WLTP | BMW | 01.01.2017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36"/>
          </p:nvPr>
        </p:nvSpPr>
        <p:spPr>
          <a:xfrm>
            <a:off x="488948" y="1413933"/>
            <a:ext cx="11224685" cy="4707467"/>
          </a:xfrm>
          <a:pattFill prst="wdUpDiag">
            <a:fgClr>
              <a:srgbClr val="BFBFBF"/>
            </a:fgClr>
            <a:bgClr>
              <a:schemeClr val="bg1"/>
            </a:bgClr>
          </a:pattFill>
        </p:spPr>
        <p:txBody>
          <a:bodyPr tIns="540000" anchor="ctr"/>
          <a:lstStyle>
            <a:lvl1pPr marL="0" indent="0" algn="ctr">
              <a:buNone/>
              <a:defRPr sz="2000"/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1371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63">
          <p15:clr>
            <a:srgbClr val="FBAE40"/>
          </p15:clr>
        </p15:guide>
        <p15:guide id="2" orient="horz" pos="216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pos="301">
          <p15:clr>
            <a:srgbClr val="FBAE40"/>
          </p15:clr>
        </p15:guide>
        <p15:guide id="6" pos="7384">
          <p15:clr>
            <a:srgbClr val="FBAE40"/>
          </p15:clr>
        </p15:guide>
        <p15:guide id="7" orient="horz" pos="4042">
          <p15:clr>
            <a:srgbClr val="FBAE40"/>
          </p15:clr>
        </p15:guide>
        <p15:guide id="8" orient="horz" pos="42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12983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withou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33"/>
          </p:nvPr>
        </p:nvSpPr>
        <p:spPr>
          <a:xfrm>
            <a:off x="5" y="1413933"/>
            <a:ext cx="12192003" cy="5444068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20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4817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63">
          <p15:clr>
            <a:srgbClr val="FBAE40"/>
          </p15:clr>
        </p15:guide>
        <p15:guide id="2" orient="horz" pos="216">
          <p15:clr>
            <a:srgbClr val="FBAE40"/>
          </p15:clr>
        </p15:guide>
        <p15:guide id="3" pos="301">
          <p15:clr>
            <a:srgbClr val="FBAE40"/>
          </p15:clr>
        </p15:guide>
        <p15:guide id="4" pos="7384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33"/>
          </p:nvPr>
        </p:nvSpPr>
        <p:spPr>
          <a:xfrm>
            <a:off x="488948" y="1413936"/>
            <a:ext cx="5486400" cy="2606167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4"/>
          </p:nvPr>
        </p:nvSpPr>
        <p:spPr>
          <a:xfrm>
            <a:off x="6193368" y="1413936"/>
            <a:ext cx="5520267" cy="2606167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/>
              <a:t>WLTP | BMW | 01.01.2017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7"/>
          </p:nvPr>
        </p:nvSpPr>
        <p:spPr>
          <a:xfrm>
            <a:off x="488948" y="4183352"/>
            <a:ext cx="5486400" cy="1938048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400" smtClean="0">
                <a:solidFill>
                  <a:srgbClr val="404040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8"/>
          </p:nvPr>
        </p:nvSpPr>
        <p:spPr>
          <a:xfrm>
            <a:off x="6193368" y="4191000"/>
            <a:ext cx="5520267" cy="1930400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400" smtClean="0">
                <a:solidFill>
                  <a:srgbClr val="404040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996924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">
          <p15:clr>
            <a:srgbClr val="FBAE40"/>
          </p15:clr>
        </p15:guide>
        <p15:guide id="2" orient="horz" pos="663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pos="3896">
          <p15:clr>
            <a:srgbClr val="FBAE40"/>
          </p15:clr>
        </p15:guide>
        <p15:guide id="6" pos="301">
          <p15:clr>
            <a:srgbClr val="FBAE40"/>
          </p15:clr>
        </p15:guide>
        <p15:guide id="7" pos="7384">
          <p15:clr>
            <a:srgbClr val="FBAE40"/>
          </p15:clr>
        </p15:guide>
        <p15:guide id="8" pos="3768">
          <p15:clr>
            <a:srgbClr val="FBAE40"/>
          </p15:clr>
        </p15:guide>
        <p15:guide id="9" orient="horz" pos="4042">
          <p15:clr>
            <a:srgbClr val="FBAE40"/>
          </p15:clr>
        </p15:guide>
        <p15:guide id="10" orient="horz" pos="4260">
          <p15:clr>
            <a:srgbClr val="FBAE40"/>
          </p15:clr>
        </p15:guide>
        <p15:guide id="11" orient="horz" pos="2636">
          <p15:clr>
            <a:srgbClr val="FBAE40"/>
          </p15:clr>
        </p15:guide>
        <p15:guide id="12" orient="horz" pos="2538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33"/>
          </p:nvPr>
        </p:nvSpPr>
        <p:spPr>
          <a:xfrm>
            <a:off x="488950" y="1413936"/>
            <a:ext cx="3578577" cy="1675641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4"/>
          </p:nvPr>
        </p:nvSpPr>
        <p:spPr>
          <a:xfrm>
            <a:off x="4295424" y="1413936"/>
            <a:ext cx="3584221" cy="1683299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35"/>
          </p:nvPr>
        </p:nvSpPr>
        <p:spPr>
          <a:xfrm>
            <a:off x="8134521" y="1413936"/>
            <a:ext cx="3579112" cy="1683297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6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7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38"/>
          </p:nvPr>
        </p:nvSpPr>
        <p:spPr>
          <a:xfrm>
            <a:off x="488950" y="3259666"/>
            <a:ext cx="3578577" cy="2861734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400" smtClean="0">
                <a:solidFill>
                  <a:srgbClr val="404040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39"/>
          </p:nvPr>
        </p:nvSpPr>
        <p:spPr>
          <a:xfrm>
            <a:off x="4301070" y="3259666"/>
            <a:ext cx="3578577" cy="2861734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400" smtClean="0">
                <a:solidFill>
                  <a:srgbClr val="404040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40"/>
          </p:nvPr>
        </p:nvSpPr>
        <p:spPr>
          <a:xfrm>
            <a:off x="8135058" y="3259666"/>
            <a:ext cx="3578577" cy="2861734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400" smtClean="0">
                <a:solidFill>
                  <a:srgbClr val="404040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169842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">
          <p15:clr>
            <a:srgbClr val="FBAE40"/>
          </p15:clr>
        </p15:guide>
        <p15:guide id="2" orient="horz" pos="663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orient="horz" pos="4042">
          <p15:clr>
            <a:srgbClr val="FBAE40"/>
          </p15:clr>
        </p15:guide>
        <p15:guide id="6" orient="horz" pos="4260">
          <p15:clr>
            <a:srgbClr val="FBAE40"/>
          </p15:clr>
        </p15:guide>
        <p15:guide id="7" pos="7384">
          <p15:clr>
            <a:srgbClr val="FBAE40"/>
          </p15:clr>
        </p15:guide>
        <p15:guide id="8" pos="301">
          <p15:clr>
            <a:srgbClr val="FBAE40"/>
          </p15:clr>
        </p15:guide>
        <p15:guide id="9" pos="5120">
          <p15:clr>
            <a:srgbClr val="FBAE40"/>
          </p15:clr>
        </p15:guide>
        <p15:guide id="10" pos="4968">
          <p15:clr>
            <a:srgbClr val="FBAE40"/>
          </p15:clr>
        </p15:guide>
        <p15:guide id="11" pos="2704">
          <p15:clr>
            <a:srgbClr val="FBAE40"/>
          </p15:clr>
        </p15:guide>
        <p15:guide id="12" pos="2569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30"/>
          </p:nvPr>
        </p:nvSpPr>
        <p:spPr>
          <a:xfrm>
            <a:off x="488950" y="1413936"/>
            <a:ext cx="2619020" cy="1302299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31"/>
          </p:nvPr>
        </p:nvSpPr>
        <p:spPr>
          <a:xfrm>
            <a:off x="3352802" y="1413936"/>
            <a:ext cx="2617423" cy="1302299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32"/>
          </p:nvPr>
        </p:nvSpPr>
        <p:spPr>
          <a:xfrm>
            <a:off x="6220182" y="1413936"/>
            <a:ext cx="2619020" cy="1302299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33"/>
          </p:nvPr>
        </p:nvSpPr>
        <p:spPr>
          <a:xfrm>
            <a:off x="9096213" y="1413936"/>
            <a:ext cx="2617423" cy="1302299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540000" rIns="0" bIns="0" rtlCol="0" anchor="ctr" anchorCtr="0">
            <a:noAutofit/>
          </a:bodyPr>
          <a:lstStyle>
            <a:lvl1pPr algn="ctr">
              <a:buFontTx/>
              <a:buNone/>
              <a:defRPr lang="en-US" sz="16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35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38"/>
          </p:nvPr>
        </p:nvSpPr>
        <p:spPr>
          <a:xfrm>
            <a:off x="488948" y="2895604"/>
            <a:ext cx="2619021" cy="3225799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200" smtClean="0">
                <a:solidFill>
                  <a:srgbClr val="404040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39"/>
          </p:nvPr>
        </p:nvSpPr>
        <p:spPr>
          <a:xfrm>
            <a:off x="3352803" y="2895604"/>
            <a:ext cx="2619021" cy="3225799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200" dirty="0" smtClean="0">
                <a:solidFill>
                  <a:srgbClr val="404040"/>
                </a:solidFill>
              </a:defRPr>
            </a:lvl1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40"/>
          </p:nvPr>
        </p:nvSpPr>
        <p:spPr>
          <a:xfrm>
            <a:off x="6220180" y="2887134"/>
            <a:ext cx="2619021" cy="3234266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200" smtClean="0">
                <a:solidFill>
                  <a:srgbClr val="404040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41"/>
          </p:nvPr>
        </p:nvSpPr>
        <p:spPr>
          <a:xfrm>
            <a:off x="9094612" y="2887134"/>
            <a:ext cx="2619021" cy="3234266"/>
          </a:xfrm>
        </p:spPr>
        <p:txBody>
          <a:bodyPr vert="horz" lIns="0" tIns="0" rIns="0" bIns="0" rtlCol="0">
            <a:normAutofit/>
          </a:bodyPr>
          <a:lstStyle>
            <a:lvl1pPr>
              <a:buFontTx/>
              <a:buNone/>
              <a:defRPr lang="en-US" sz="1200" smtClean="0">
                <a:solidFill>
                  <a:srgbClr val="404040"/>
                </a:solidFill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marR="0" lvl="0" indent="0" fontAlgn="auto">
              <a:lnSpc>
                <a:spcPct val="100000"/>
              </a:lnSpc>
              <a:buClrTx/>
              <a:buSzTx/>
              <a:buNone/>
              <a:tabLst/>
            </a:pPr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7348351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">
          <p15:clr>
            <a:srgbClr val="FBAE40"/>
          </p15:clr>
        </p15:guide>
        <p15:guide id="2" orient="horz" pos="663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orient="horz" pos="4042">
          <p15:clr>
            <a:srgbClr val="FBAE40"/>
          </p15:clr>
        </p15:guide>
        <p15:guide id="6" orient="horz" pos="4260">
          <p15:clr>
            <a:srgbClr val="FBAE40"/>
          </p15:clr>
        </p15:guide>
        <p15:guide id="7" pos="301">
          <p15:clr>
            <a:srgbClr val="FBAE40"/>
          </p15:clr>
        </p15:guide>
        <p15:guide id="8" pos="7384">
          <p15:clr>
            <a:srgbClr val="FBAE40"/>
          </p15:clr>
        </p15:guide>
        <p15:guide id="9" pos="1960">
          <p15:clr>
            <a:srgbClr val="FBAE40"/>
          </p15:clr>
        </p15:guide>
        <p15:guide id="10" pos="2112">
          <p15:clr>
            <a:srgbClr val="FBAE40"/>
          </p15:clr>
        </p15:guide>
        <p15:guide id="11" pos="3768">
          <p15:clr>
            <a:srgbClr val="FBAE40"/>
          </p15:clr>
        </p15:guide>
        <p15:guide id="12" pos="3912">
          <p15:clr>
            <a:srgbClr val="FBAE40"/>
          </p15:clr>
        </p15:guide>
        <p15:guide id="13" pos="5564">
          <p15:clr>
            <a:srgbClr val="FBAE40"/>
          </p15:clr>
        </p15:guide>
        <p15:guide id="14" pos="572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bina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6"/>
          </p:nvPr>
        </p:nvSpPr>
        <p:spPr>
          <a:xfrm>
            <a:off x="6204657" y="1413933"/>
            <a:ext cx="5508976" cy="470746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" y="1413933"/>
            <a:ext cx="5971817" cy="4715934"/>
          </a:xfr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vert="horz" lIns="0" tIns="720000" rIns="0" bIns="0" rtlCol="0" anchor="ctr" anchorCtr="0">
            <a:noAutofit/>
          </a:bodyPr>
          <a:lstStyle>
            <a:lvl1pPr algn="ctr">
              <a:buFontTx/>
              <a:buNone/>
              <a:defRPr lang="en-US" sz="2000">
                <a:ea typeface="BMW Group Condensed" pitchFamily="2" charset="0"/>
                <a:cs typeface="BMW Group" pitchFamily="2" charset="0"/>
              </a:defRPr>
            </a:lvl1pPr>
          </a:lstStyle>
          <a:p>
            <a:pPr lvl="0" indent="0" algn="ctr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528911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">
          <p15:clr>
            <a:srgbClr val="FBAE40"/>
          </p15:clr>
        </p15:guide>
        <p15:guide id="2" orient="horz" pos="663">
          <p15:clr>
            <a:srgbClr val="FBAE40"/>
          </p15:clr>
        </p15:guide>
        <p15:guide id="3" orient="horz" pos="890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orient="horz" pos="4042">
          <p15:clr>
            <a:srgbClr val="FBAE40"/>
          </p15:clr>
        </p15:guide>
        <p15:guide id="6" orient="horz" pos="4260">
          <p15:clr>
            <a:srgbClr val="FBAE40"/>
          </p15:clr>
        </p15:guide>
        <p15:guide id="7" pos="301">
          <p15:clr>
            <a:srgbClr val="FBAE40"/>
          </p15:clr>
        </p15:guide>
        <p15:guide id="8" pos="7384">
          <p15:clr>
            <a:srgbClr val="FBAE40"/>
          </p15:clr>
        </p15:guide>
        <p15:guide id="9" pos="3768">
          <p15:clr>
            <a:srgbClr val="FBAE40"/>
          </p15:clr>
        </p15:guide>
        <p15:guide id="10" pos="390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en-US" noProof="0" dirty="0"/>
              <a:t>Click to edit Master title style.</a:t>
            </a:r>
            <a:br>
              <a:rPr lang="en-US" noProof="0" dirty="0"/>
            </a:br>
            <a:r>
              <a:rPr lang="en-US" noProof="0" dirty="0"/>
              <a:t>Second Line Lorem Ipsum.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290543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63">
          <p15:clr>
            <a:srgbClr val="FBAE40"/>
          </p15:clr>
        </p15:guide>
        <p15:guide id="2" orient="horz" pos="216">
          <p15:clr>
            <a:srgbClr val="FBAE40"/>
          </p15:clr>
        </p15:guide>
        <p15:guide id="3" orient="horz" pos="888">
          <p15:clr>
            <a:srgbClr val="FBAE40"/>
          </p15:clr>
        </p15:guide>
        <p15:guide id="4" orient="horz" pos="3858">
          <p15:clr>
            <a:srgbClr val="FBAE40"/>
          </p15:clr>
        </p15:guide>
        <p15:guide id="5" orient="horz" pos="4042">
          <p15:clr>
            <a:srgbClr val="FBAE40"/>
          </p15:clr>
        </p15:guide>
        <p15:guide id="6" orient="horz" pos="4260">
          <p15:clr>
            <a:srgbClr val="FBAE40"/>
          </p15:clr>
        </p15:guide>
        <p15:guide id="7" pos="301">
          <p15:clr>
            <a:srgbClr val="FBAE40"/>
          </p15:clr>
        </p15:guide>
        <p15:guide id="8" pos="7384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95786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26F7D1-8705-4393-A1F8-C2CD1A2C45A4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4391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8388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9901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5838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5764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1330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6F7D1-8705-4393-A1F8-C2CD1A2C45A4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2757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36000">
              <a:schemeClr val="bg2">
                <a:lumMod val="75000"/>
              </a:schemeClr>
            </a:gs>
            <a:gs pos="97000">
              <a:schemeClr val="bg2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BE26F7D1-8705-4393-A1F8-C2CD1A2C45A4}" type="datetimeFigureOut">
              <a:rPr lang="nl-NL" smtClean="0"/>
              <a:t>10-9-2018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F2D7CA4-7A70-4D47-8E8A-BACE92E34F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64094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488949" y="6425350"/>
            <a:ext cx="98516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>
                <a:solidFill>
                  <a:srgbClr val="404040"/>
                </a:solidFill>
              </a:defRPr>
            </a:lvl1pPr>
          </a:lstStyle>
          <a:p>
            <a:pPr algn="l"/>
            <a:r>
              <a:rPr lang="en-GB" noProof="0"/>
              <a:t>WLTP | BMW | 01.01.2017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10586156" y="6425347"/>
            <a:ext cx="1127477" cy="33178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rgbClr val="404040"/>
                </a:solidFill>
              </a:defRPr>
            </a:lvl1pPr>
          </a:lstStyle>
          <a:p>
            <a:r>
              <a:rPr lang="en-US" noProof="0" dirty="0"/>
              <a:t>Page </a:t>
            </a:r>
            <a:fld id="{AA807A42-CF27-4B84-8583-18EBE418342E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cxnSp>
        <p:nvCxnSpPr>
          <p:cNvPr id="82" name="Gerade Verbindung 81"/>
          <p:cNvCxnSpPr/>
          <p:nvPr userDrawn="1"/>
        </p:nvCxnSpPr>
        <p:spPr>
          <a:xfrm>
            <a:off x="-1" y="6298735"/>
            <a:ext cx="12192001" cy="0"/>
          </a:xfrm>
          <a:prstGeom prst="line">
            <a:avLst/>
          </a:prstGeom>
          <a:ln w="12700">
            <a:solidFill>
              <a:schemeClr val="tx1">
                <a:alpha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0" name="Rechteck 279"/>
          <p:cNvSpPr/>
          <p:nvPr/>
        </p:nvSpPr>
        <p:spPr>
          <a:xfrm>
            <a:off x="237067" y="177800"/>
            <a:ext cx="240000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 dirty="0"/>
          </a:p>
        </p:txBody>
      </p:sp>
      <p:sp>
        <p:nvSpPr>
          <p:cNvPr id="8" name="empower - DO NOT DELETE!!!" hidden="1"/>
          <p:cNvSpPr/>
          <p:nvPr userDrawn="1">
            <p:custDataLst>
              <p:tags r:id="rId17"/>
            </p:custDataLst>
          </p:nvPr>
        </p:nvSpPr>
        <p:spPr>
          <a:xfrm>
            <a:off x="-1693333" y="-1270000"/>
            <a:ext cx="0" cy="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948" y="347184"/>
            <a:ext cx="11224685" cy="70147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>
              <a:lnSpc>
                <a:spcPts val="2700"/>
              </a:lnSpc>
            </a:pPr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948" y="1413933"/>
            <a:ext cx="11224685" cy="47074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60490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</p:sldLayoutIdLst>
  <p:hf hdr="0" dt="0"/>
  <p:txStyles>
    <p:titleStyle>
      <a:lvl1pPr algn="l" defTabSz="914400" rtl="0" eaLnBrk="1" latinLnBrk="0" hangingPunct="1">
        <a:lnSpc>
          <a:spcPts val="3400"/>
        </a:lnSpc>
        <a:spcBef>
          <a:spcPct val="0"/>
        </a:spcBef>
        <a:buNone/>
        <a:defRPr lang="de-DE" sz="2600" b="1" kern="1200" cap="all" baseline="0" smtClean="0">
          <a:solidFill>
            <a:srgbClr val="92A2BD"/>
          </a:solidFill>
          <a:latin typeface="+mj-lt"/>
          <a:ea typeface="+mn-ea"/>
          <a:cs typeface="+mn-cs"/>
        </a:defRPr>
      </a:lvl1pPr>
    </p:titleStyle>
    <p:bodyStyle>
      <a:lvl1pPr marL="176213" indent="-176213" algn="l" defTabSz="914400" rtl="0" eaLnBrk="1" latinLnBrk="0" hangingPunct="1">
        <a:spcBef>
          <a:spcPts val="0"/>
        </a:spcBef>
        <a:spcAft>
          <a:spcPts val="600"/>
        </a:spcAft>
        <a:buFont typeface="Symbol" panose="05050102010706020507" pitchFamily="18" charset="2"/>
        <a:buChar char="-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600"/>
        </a:spcAft>
        <a:buFont typeface="Symbol" panose="05050102010706020507" pitchFamily="18" charset="2"/>
        <a:buChar char="-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spcBef>
          <a:spcPts val="0"/>
        </a:spcBef>
        <a:spcAft>
          <a:spcPts val="600"/>
        </a:spcAft>
        <a:buFont typeface="Symbol" panose="05050102010706020507" pitchFamily="18" charset="2"/>
        <a:buChar char="-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600"/>
        </a:spcAft>
        <a:buFont typeface="Symbol" panose="05050102010706020507" pitchFamily="18" charset="2"/>
        <a:buChar char="-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600"/>
        </a:spcAft>
        <a:buFont typeface="Symbol" panose="05050102010706020507" pitchFamily="18" charset="2"/>
        <a:buChar char="-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Status report </a:t>
            </a:r>
            <a:br>
              <a:rPr lang="nl-NL" dirty="0"/>
            </a:br>
            <a:r>
              <a:rPr lang="nl-NL" dirty="0"/>
              <a:t>4WD dynamometer taskforce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2919" y="2011679"/>
            <a:ext cx="10598556" cy="4560571"/>
          </a:xfrm>
        </p:spPr>
        <p:txBody>
          <a:bodyPr/>
          <a:lstStyle/>
          <a:p>
            <a:pPr marL="0" indent="0" algn="r">
              <a:buNone/>
            </a:pPr>
            <a:r>
              <a:rPr lang="nl-NL" sz="2800" dirty="0" err="1"/>
              <a:t>by</a:t>
            </a:r>
            <a:r>
              <a:rPr lang="nl-NL" sz="2800" dirty="0"/>
              <a:t> Iddo Riemersma (</a:t>
            </a:r>
            <a:r>
              <a:rPr lang="nl-NL" sz="2800" dirty="0" err="1"/>
              <a:t>for</a:t>
            </a:r>
            <a:r>
              <a:rPr lang="nl-NL" sz="2800" dirty="0"/>
              <a:t> EC)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 algn="r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/>
              <a:t>							</a:t>
            </a:r>
            <a:r>
              <a:rPr lang="nl-NL" sz="2000" i="1" dirty="0"/>
              <a:t>24</a:t>
            </a:r>
            <a:r>
              <a:rPr lang="nl-NL" sz="2000" i="1" baseline="30000" dirty="0"/>
              <a:t>th</a:t>
            </a:r>
            <a:r>
              <a:rPr lang="nl-NL" sz="2000" i="1" dirty="0"/>
              <a:t> meeting of WLTP IWG</a:t>
            </a:r>
          </a:p>
          <a:p>
            <a:pPr marL="0" indent="0">
              <a:buNone/>
            </a:pPr>
            <a:r>
              <a:rPr lang="nl-NL" sz="2000" i="1" dirty="0"/>
              <a:t>							18-20 September 2018, Tokyo, Japan</a:t>
            </a:r>
          </a:p>
          <a:p>
            <a:endParaRPr lang="nl-NL" sz="2800" dirty="0"/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9230265" y="201224"/>
            <a:ext cx="2832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400" dirty="0">
                <a:solidFill>
                  <a:srgbClr val="000000"/>
                </a:solidFill>
                <a:latin typeface="MeiryoUI"/>
              </a:rPr>
              <a:t>WLTP-24-09e_4WD</a:t>
            </a:r>
            <a:r>
              <a:rPr lang="nl-NL" sz="2400" dirty="0"/>
              <a:t> </a:t>
            </a:r>
            <a:br>
              <a:rPr lang="nl-NL" sz="2400" dirty="0"/>
            </a:b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2C2C2C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pic>
        <p:nvPicPr>
          <p:cNvPr id="5" name="図 2" descr="明電舎画像img-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87" y="2011679"/>
            <a:ext cx="6711950" cy="4165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3"/>
          <p:cNvSpPr/>
          <p:nvPr/>
        </p:nvSpPr>
        <p:spPr bwMode="auto">
          <a:xfrm>
            <a:off x="3956212" y="2377796"/>
            <a:ext cx="757237" cy="161925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rtlCol="0" anchor="ctr"/>
          <a:lstStyle/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7" name="正方形/長方形 4"/>
          <p:cNvSpPr/>
          <p:nvPr/>
        </p:nvSpPr>
        <p:spPr bwMode="auto">
          <a:xfrm>
            <a:off x="427199" y="4163734"/>
            <a:ext cx="976313" cy="161925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rtlCol="0" anchor="ctr"/>
          <a:lstStyle/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8" name="正方形/長方形 5"/>
          <p:cNvSpPr/>
          <p:nvPr/>
        </p:nvSpPr>
        <p:spPr bwMode="auto">
          <a:xfrm>
            <a:off x="1403512" y="4163734"/>
            <a:ext cx="276225" cy="128587"/>
          </a:xfrm>
          <a:prstGeom prst="rect">
            <a:avLst/>
          </a:prstGeom>
          <a:solidFill>
            <a:srgbClr val="D7EAE6"/>
          </a:solidFill>
          <a:ln w="9525">
            <a:noFill/>
            <a:round/>
            <a:headEnd/>
            <a:tailEnd/>
          </a:ln>
        </p:spPr>
        <p:txBody>
          <a:bodyPr wrap="none" rtlCol="0" anchor="ctr"/>
          <a:lstStyle/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pSp>
        <p:nvGrpSpPr>
          <p:cNvPr id="9" name="グループ化 6"/>
          <p:cNvGrpSpPr/>
          <p:nvPr/>
        </p:nvGrpSpPr>
        <p:grpSpPr>
          <a:xfrm>
            <a:off x="2253467" y="3491748"/>
            <a:ext cx="160952" cy="361180"/>
            <a:chOff x="3247940" y="3210601"/>
            <a:chExt cx="160952" cy="361180"/>
          </a:xfrm>
        </p:grpSpPr>
        <p:sp>
          <p:nvSpPr>
            <p:cNvPr id="10" name="正方形/長方形 7"/>
            <p:cNvSpPr/>
            <p:nvPr/>
          </p:nvSpPr>
          <p:spPr bwMode="auto">
            <a:xfrm>
              <a:off x="3247941" y="3233461"/>
              <a:ext cx="160950" cy="30956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1" name="円/楕円 8"/>
            <p:cNvSpPr/>
            <p:nvPr/>
          </p:nvSpPr>
          <p:spPr bwMode="auto">
            <a:xfrm>
              <a:off x="3251112" y="3210601"/>
              <a:ext cx="157780" cy="54951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2" name="円/楕円 9"/>
            <p:cNvSpPr/>
            <p:nvPr/>
          </p:nvSpPr>
          <p:spPr bwMode="auto">
            <a:xfrm>
              <a:off x="3251111" y="3516830"/>
              <a:ext cx="157780" cy="54951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3" name="フリーフォーム 10"/>
            <p:cNvSpPr/>
            <p:nvPr/>
          </p:nvSpPr>
          <p:spPr bwMode="auto">
            <a:xfrm>
              <a:off x="3247940" y="3481111"/>
              <a:ext cx="152401" cy="61912"/>
            </a:xfrm>
            <a:custGeom>
              <a:avLst/>
              <a:gdLst>
                <a:gd name="connsiteX0" fmla="*/ 0 w 150018"/>
                <a:gd name="connsiteY0" fmla="*/ 33337 h 73818"/>
                <a:gd name="connsiteX1" fmla="*/ 0 w 150018"/>
                <a:gd name="connsiteY1" fmla="*/ 33337 h 73818"/>
                <a:gd name="connsiteX2" fmla="*/ 66675 w 150018"/>
                <a:gd name="connsiteY2" fmla="*/ 0 h 73818"/>
                <a:gd name="connsiteX3" fmla="*/ 126206 w 150018"/>
                <a:gd name="connsiteY3" fmla="*/ 11906 h 73818"/>
                <a:gd name="connsiteX4" fmla="*/ 150018 w 150018"/>
                <a:gd name="connsiteY4" fmla="*/ 42862 h 73818"/>
                <a:gd name="connsiteX5" fmla="*/ 147637 w 150018"/>
                <a:gd name="connsiteY5" fmla="*/ 64293 h 73818"/>
                <a:gd name="connsiteX6" fmla="*/ 80962 w 150018"/>
                <a:gd name="connsiteY6" fmla="*/ 73818 h 73818"/>
                <a:gd name="connsiteX7" fmla="*/ 0 w 150018"/>
                <a:gd name="connsiteY7" fmla="*/ 33337 h 73818"/>
                <a:gd name="connsiteX0" fmla="*/ 0 w 150018"/>
                <a:gd name="connsiteY0" fmla="*/ 33337 h 66674"/>
                <a:gd name="connsiteX1" fmla="*/ 0 w 150018"/>
                <a:gd name="connsiteY1" fmla="*/ 33337 h 66674"/>
                <a:gd name="connsiteX2" fmla="*/ 66675 w 150018"/>
                <a:gd name="connsiteY2" fmla="*/ 0 h 66674"/>
                <a:gd name="connsiteX3" fmla="*/ 126206 w 150018"/>
                <a:gd name="connsiteY3" fmla="*/ 11906 h 66674"/>
                <a:gd name="connsiteX4" fmla="*/ 150018 w 150018"/>
                <a:gd name="connsiteY4" fmla="*/ 42862 h 66674"/>
                <a:gd name="connsiteX5" fmla="*/ 147637 w 150018"/>
                <a:gd name="connsiteY5" fmla="*/ 64293 h 66674"/>
                <a:gd name="connsiteX6" fmla="*/ 14287 w 150018"/>
                <a:gd name="connsiteY6" fmla="*/ 66674 h 66674"/>
                <a:gd name="connsiteX7" fmla="*/ 0 w 150018"/>
                <a:gd name="connsiteY7" fmla="*/ 33337 h 6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0018" h="66674">
                  <a:moveTo>
                    <a:pt x="0" y="33337"/>
                  </a:moveTo>
                  <a:lnTo>
                    <a:pt x="0" y="33337"/>
                  </a:lnTo>
                  <a:lnTo>
                    <a:pt x="66675" y="0"/>
                  </a:lnTo>
                  <a:lnTo>
                    <a:pt x="126206" y="11906"/>
                  </a:lnTo>
                  <a:lnTo>
                    <a:pt x="150018" y="42862"/>
                  </a:lnTo>
                  <a:lnTo>
                    <a:pt x="147637" y="64293"/>
                  </a:lnTo>
                  <a:lnTo>
                    <a:pt x="14287" y="66674"/>
                  </a:lnTo>
                  <a:lnTo>
                    <a:pt x="0" y="33337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3175">
              <a:noFill/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</p:grpSp>
      <p:grpSp>
        <p:nvGrpSpPr>
          <p:cNvPr id="14" name="グループ化 11"/>
          <p:cNvGrpSpPr>
            <a:grpSpLocks noChangeAspect="1"/>
          </p:cNvGrpSpPr>
          <p:nvPr/>
        </p:nvGrpSpPr>
        <p:grpSpPr>
          <a:xfrm>
            <a:off x="3710258" y="3143522"/>
            <a:ext cx="122324" cy="274497"/>
            <a:chOff x="3247940" y="3210601"/>
            <a:chExt cx="160952" cy="361180"/>
          </a:xfrm>
        </p:grpSpPr>
        <p:sp>
          <p:nvSpPr>
            <p:cNvPr id="15" name="正方形/長方形 12"/>
            <p:cNvSpPr/>
            <p:nvPr/>
          </p:nvSpPr>
          <p:spPr bwMode="auto">
            <a:xfrm>
              <a:off x="3247941" y="3233461"/>
              <a:ext cx="160950" cy="30956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6" name="円/楕円 13"/>
            <p:cNvSpPr/>
            <p:nvPr/>
          </p:nvSpPr>
          <p:spPr bwMode="auto">
            <a:xfrm>
              <a:off x="3251112" y="3210601"/>
              <a:ext cx="157780" cy="54951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7" name="円/楕円 14"/>
            <p:cNvSpPr/>
            <p:nvPr/>
          </p:nvSpPr>
          <p:spPr bwMode="auto">
            <a:xfrm>
              <a:off x="3251111" y="3516830"/>
              <a:ext cx="157780" cy="54951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8" name="フリーフォーム 15"/>
            <p:cNvSpPr/>
            <p:nvPr/>
          </p:nvSpPr>
          <p:spPr bwMode="auto">
            <a:xfrm>
              <a:off x="3247940" y="3481111"/>
              <a:ext cx="152401" cy="61912"/>
            </a:xfrm>
            <a:custGeom>
              <a:avLst/>
              <a:gdLst>
                <a:gd name="connsiteX0" fmla="*/ 0 w 150018"/>
                <a:gd name="connsiteY0" fmla="*/ 33337 h 73818"/>
                <a:gd name="connsiteX1" fmla="*/ 0 w 150018"/>
                <a:gd name="connsiteY1" fmla="*/ 33337 h 73818"/>
                <a:gd name="connsiteX2" fmla="*/ 66675 w 150018"/>
                <a:gd name="connsiteY2" fmla="*/ 0 h 73818"/>
                <a:gd name="connsiteX3" fmla="*/ 126206 w 150018"/>
                <a:gd name="connsiteY3" fmla="*/ 11906 h 73818"/>
                <a:gd name="connsiteX4" fmla="*/ 150018 w 150018"/>
                <a:gd name="connsiteY4" fmla="*/ 42862 h 73818"/>
                <a:gd name="connsiteX5" fmla="*/ 147637 w 150018"/>
                <a:gd name="connsiteY5" fmla="*/ 64293 h 73818"/>
                <a:gd name="connsiteX6" fmla="*/ 80962 w 150018"/>
                <a:gd name="connsiteY6" fmla="*/ 73818 h 73818"/>
                <a:gd name="connsiteX7" fmla="*/ 0 w 150018"/>
                <a:gd name="connsiteY7" fmla="*/ 33337 h 73818"/>
                <a:gd name="connsiteX0" fmla="*/ 0 w 150018"/>
                <a:gd name="connsiteY0" fmla="*/ 33337 h 66674"/>
                <a:gd name="connsiteX1" fmla="*/ 0 w 150018"/>
                <a:gd name="connsiteY1" fmla="*/ 33337 h 66674"/>
                <a:gd name="connsiteX2" fmla="*/ 66675 w 150018"/>
                <a:gd name="connsiteY2" fmla="*/ 0 h 66674"/>
                <a:gd name="connsiteX3" fmla="*/ 126206 w 150018"/>
                <a:gd name="connsiteY3" fmla="*/ 11906 h 66674"/>
                <a:gd name="connsiteX4" fmla="*/ 150018 w 150018"/>
                <a:gd name="connsiteY4" fmla="*/ 42862 h 66674"/>
                <a:gd name="connsiteX5" fmla="*/ 147637 w 150018"/>
                <a:gd name="connsiteY5" fmla="*/ 64293 h 66674"/>
                <a:gd name="connsiteX6" fmla="*/ 14287 w 150018"/>
                <a:gd name="connsiteY6" fmla="*/ 66674 h 66674"/>
                <a:gd name="connsiteX7" fmla="*/ 0 w 150018"/>
                <a:gd name="connsiteY7" fmla="*/ 33337 h 6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0018" h="66674">
                  <a:moveTo>
                    <a:pt x="0" y="33337"/>
                  </a:moveTo>
                  <a:lnTo>
                    <a:pt x="0" y="33337"/>
                  </a:lnTo>
                  <a:lnTo>
                    <a:pt x="66675" y="0"/>
                  </a:lnTo>
                  <a:lnTo>
                    <a:pt x="126206" y="11906"/>
                  </a:lnTo>
                  <a:lnTo>
                    <a:pt x="150018" y="42862"/>
                  </a:lnTo>
                  <a:lnTo>
                    <a:pt x="147637" y="64293"/>
                  </a:lnTo>
                  <a:lnTo>
                    <a:pt x="14287" y="66674"/>
                  </a:lnTo>
                  <a:lnTo>
                    <a:pt x="0" y="33337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3175">
              <a:noFill/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</p:grpSp>
      <p:sp>
        <p:nvSpPr>
          <p:cNvPr id="19" name="フローチャート: 直接アクセス記憶 16"/>
          <p:cNvSpPr/>
          <p:nvPr/>
        </p:nvSpPr>
        <p:spPr bwMode="auto">
          <a:xfrm rot="659244">
            <a:off x="2375548" y="3563895"/>
            <a:ext cx="150663" cy="87484"/>
          </a:xfrm>
          <a:prstGeom prst="flowChartMagneticDrum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pSp>
        <p:nvGrpSpPr>
          <p:cNvPr id="20" name="グループ化 17"/>
          <p:cNvGrpSpPr/>
          <p:nvPr/>
        </p:nvGrpSpPr>
        <p:grpSpPr>
          <a:xfrm rot="534053" flipV="1">
            <a:off x="2494048" y="3620580"/>
            <a:ext cx="1304182" cy="116727"/>
            <a:chOff x="3392253" y="3359381"/>
            <a:chExt cx="1346576" cy="78989"/>
          </a:xfrm>
          <a:solidFill>
            <a:srgbClr val="C8D7D4"/>
          </a:solidFill>
        </p:grpSpPr>
        <p:sp>
          <p:nvSpPr>
            <p:cNvPr id="21" name="雲 18"/>
            <p:cNvSpPr/>
            <p:nvPr/>
          </p:nvSpPr>
          <p:spPr bwMode="auto">
            <a:xfrm rot="156551" flipV="1">
              <a:off x="3392253" y="3359381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22" name="雲 19"/>
            <p:cNvSpPr/>
            <p:nvPr/>
          </p:nvSpPr>
          <p:spPr bwMode="auto">
            <a:xfrm rot="156551" flipV="1">
              <a:off x="3490814" y="3363868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23" name="雲 20"/>
            <p:cNvSpPr/>
            <p:nvPr/>
          </p:nvSpPr>
          <p:spPr bwMode="auto">
            <a:xfrm rot="156551" flipV="1">
              <a:off x="3589375" y="3368355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24" name="雲 21"/>
            <p:cNvSpPr/>
            <p:nvPr/>
          </p:nvSpPr>
          <p:spPr bwMode="auto">
            <a:xfrm rot="156551" flipV="1">
              <a:off x="3687936" y="3372842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25" name="雲 22"/>
            <p:cNvSpPr/>
            <p:nvPr/>
          </p:nvSpPr>
          <p:spPr bwMode="auto">
            <a:xfrm rot="156551" flipV="1">
              <a:off x="3786497" y="3377329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26" name="雲 23"/>
            <p:cNvSpPr/>
            <p:nvPr/>
          </p:nvSpPr>
          <p:spPr bwMode="auto">
            <a:xfrm rot="156551" flipV="1">
              <a:off x="3885058" y="3381816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27" name="雲 24"/>
            <p:cNvSpPr/>
            <p:nvPr/>
          </p:nvSpPr>
          <p:spPr bwMode="auto">
            <a:xfrm rot="156551" flipV="1">
              <a:off x="3983619" y="3386303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28" name="雲 25"/>
            <p:cNvSpPr/>
            <p:nvPr/>
          </p:nvSpPr>
          <p:spPr bwMode="auto">
            <a:xfrm rot="156551" flipV="1">
              <a:off x="4082180" y="3390790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29" name="雲 26"/>
            <p:cNvSpPr/>
            <p:nvPr/>
          </p:nvSpPr>
          <p:spPr bwMode="auto">
            <a:xfrm rot="156551" flipV="1">
              <a:off x="4180741" y="3395277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0" name="雲 27"/>
            <p:cNvSpPr/>
            <p:nvPr/>
          </p:nvSpPr>
          <p:spPr bwMode="auto">
            <a:xfrm rot="156551" flipV="1">
              <a:off x="4279302" y="3399764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1" name="雲 28"/>
            <p:cNvSpPr/>
            <p:nvPr/>
          </p:nvSpPr>
          <p:spPr bwMode="auto">
            <a:xfrm rot="156551" flipV="1">
              <a:off x="4377863" y="3404251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2" name="雲 29"/>
            <p:cNvSpPr/>
            <p:nvPr/>
          </p:nvSpPr>
          <p:spPr bwMode="auto">
            <a:xfrm rot="156551" flipV="1">
              <a:off x="4476424" y="3408738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3" name="雲 30"/>
            <p:cNvSpPr/>
            <p:nvPr/>
          </p:nvSpPr>
          <p:spPr bwMode="auto">
            <a:xfrm rot="156551" flipV="1">
              <a:off x="4574985" y="3413225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</p:grpSp>
      <p:sp>
        <p:nvSpPr>
          <p:cNvPr id="34" name="フローチャート: 直接アクセス記憶 31"/>
          <p:cNvSpPr/>
          <p:nvPr/>
        </p:nvSpPr>
        <p:spPr bwMode="auto">
          <a:xfrm rot="1134406">
            <a:off x="3780323" y="3228847"/>
            <a:ext cx="114846" cy="55454"/>
          </a:xfrm>
          <a:prstGeom prst="flowChartMagneticDrum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pSp>
        <p:nvGrpSpPr>
          <p:cNvPr id="35" name="グループ化 32"/>
          <p:cNvGrpSpPr/>
          <p:nvPr/>
        </p:nvGrpSpPr>
        <p:grpSpPr>
          <a:xfrm rot="337118">
            <a:off x="3859446" y="3279231"/>
            <a:ext cx="462795" cy="150313"/>
            <a:chOff x="3392253" y="3359381"/>
            <a:chExt cx="1346576" cy="78989"/>
          </a:xfrm>
          <a:solidFill>
            <a:srgbClr val="BBCBC8"/>
          </a:solidFill>
        </p:grpSpPr>
        <p:sp>
          <p:nvSpPr>
            <p:cNvPr id="36" name="雲 33"/>
            <p:cNvSpPr/>
            <p:nvPr/>
          </p:nvSpPr>
          <p:spPr bwMode="auto">
            <a:xfrm rot="156551" flipV="1">
              <a:off x="3392253" y="3359381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7" name="雲 34"/>
            <p:cNvSpPr/>
            <p:nvPr/>
          </p:nvSpPr>
          <p:spPr bwMode="auto">
            <a:xfrm rot="156551" flipV="1">
              <a:off x="3490814" y="3363868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8" name="雲 35"/>
            <p:cNvSpPr/>
            <p:nvPr/>
          </p:nvSpPr>
          <p:spPr bwMode="auto">
            <a:xfrm rot="156551" flipV="1">
              <a:off x="3589375" y="3368355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9" name="雲 36"/>
            <p:cNvSpPr/>
            <p:nvPr/>
          </p:nvSpPr>
          <p:spPr bwMode="auto">
            <a:xfrm rot="156551" flipV="1">
              <a:off x="3687936" y="3372842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0" name="雲 37"/>
            <p:cNvSpPr/>
            <p:nvPr/>
          </p:nvSpPr>
          <p:spPr bwMode="auto">
            <a:xfrm rot="156551" flipV="1">
              <a:off x="3786497" y="3377329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1" name="雲 38"/>
            <p:cNvSpPr/>
            <p:nvPr/>
          </p:nvSpPr>
          <p:spPr bwMode="auto">
            <a:xfrm rot="156551" flipV="1">
              <a:off x="3885058" y="3381816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2" name="雲 39"/>
            <p:cNvSpPr/>
            <p:nvPr/>
          </p:nvSpPr>
          <p:spPr bwMode="auto">
            <a:xfrm rot="156551" flipV="1">
              <a:off x="3983619" y="3386303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3" name="雲 40"/>
            <p:cNvSpPr/>
            <p:nvPr/>
          </p:nvSpPr>
          <p:spPr bwMode="auto">
            <a:xfrm rot="156551" flipV="1">
              <a:off x="4082180" y="3390790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4" name="雲 41"/>
            <p:cNvSpPr/>
            <p:nvPr/>
          </p:nvSpPr>
          <p:spPr bwMode="auto">
            <a:xfrm rot="156551" flipV="1">
              <a:off x="4180741" y="3395277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5" name="雲 42"/>
            <p:cNvSpPr/>
            <p:nvPr/>
          </p:nvSpPr>
          <p:spPr bwMode="auto">
            <a:xfrm rot="156551" flipV="1">
              <a:off x="4279302" y="3399764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6" name="雲 43"/>
            <p:cNvSpPr/>
            <p:nvPr/>
          </p:nvSpPr>
          <p:spPr bwMode="auto">
            <a:xfrm rot="156551" flipV="1">
              <a:off x="4377863" y="3404251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7" name="雲 44"/>
            <p:cNvSpPr/>
            <p:nvPr/>
          </p:nvSpPr>
          <p:spPr bwMode="auto">
            <a:xfrm rot="156551" flipV="1">
              <a:off x="4476424" y="3408738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8" name="雲 45"/>
            <p:cNvSpPr/>
            <p:nvPr/>
          </p:nvSpPr>
          <p:spPr bwMode="auto">
            <a:xfrm rot="156551" flipV="1">
              <a:off x="4574985" y="3413225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</p:grpSp>
      <p:grpSp>
        <p:nvGrpSpPr>
          <p:cNvPr id="49" name="グループ化 46"/>
          <p:cNvGrpSpPr/>
          <p:nvPr/>
        </p:nvGrpSpPr>
        <p:grpSpPr>
          <a:xfrm rot="2976376" flipV="1">
            <a:off x="6303356" y="4807484"/>
            <a:ext cx="884354" cy="149639"/>
            <a:chOff x="3392253" y="3359381"/>
            <a:chExt cx="1346576" cy="78989"/>
          </a:xfrm>
          <a:solidFill>
            <a:srgbClr val="BBBBBB"/>
          </a:solidFill>
        </p:grpSpPr>
        <p:sp>
          <p:nvSpPr>
            <p:cNvPr id="50" name="雲 47"/>
            <p:cNvSpPr/>
            <p:nvPr/>
          </p:nvSpPr>
          <p:spPr bwMode="auto">
            <a:xfrm rot="156551" flipV="1">
              <a:off x="3392253" y="3359381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1" name="雲 48"/>
            <p:cNvSpPr/>
            <p:nvPr/>
          </p:nvSpPr>
          <p:spPr bwMode="auto">
            <a:xfrm rot="156551" flipV="1">
              <a:off x="3490814" y="3363868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2" name="雲 49"/>
            <p:cNvSpPr/>
            <p:nvPr/>
          </p:nvSpPr>
          <p:spPr bwMode="auto">
            <a:xfrm rot="156551" flipV="1">
              <a:off x="3589375" y="3368355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3" name="雲 50"/>
            <p:cNvSpPr/>
            <p:nvPr/>
          </p:nvSpPr>
          <p:spPr bwMode="auto">
            <a:xfrm rot="156551" flipV="1">
              <a:off x="3687936" y="3372842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4" name="雲 51"/>
            <p:cNvSpPr/>
            <p:nvPr/>
          </p:nvSpPr>
          <p:spPr bwMode="auto">
            <a:xfrm rot="156551" flipV="1">
              <a:off x="3786497" y="3377329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5" name="雲 52"/>
            <p:cNvSpPr/>
            <p:nvPr/>
          </p:nvSpPr>
          <p:spPr bwMode="auto">
            <a:xfrm rot="156551" flipV="1">
              <a:off x="3885058" y="3381816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6" name="雲 53"/>
            <p:cNvSpPr/>
            <p:nvPr/>
          </p:nvSpPr>
          <p:spPr bwMode="auto">
            <a:xfrm rot="156551" flipV="1">
              <a:off x="3983619" y="3386303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7" name="雲 54"/>
            <p:cNvSpPr/>
            <p:nvPr/>
          </p:nvSpPr>
          <p:spPr bwMode="auto">
            <a:xfrm rot="156551" flipV="1">
              <a:off x="4082180" y="3390790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8" name="雲 55"/>
            <p:cNvSpPr/>
            <p:nvPr/>
          </p:nvSpPr>
          <p:spPr bwMode="auto">
            <a:xfrm rot="156551" flipV="1">
              <a:off x="4180741" y="3395277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9" name="雲 56"/>
            <p:cNvSpPr/>
            <p:nvPr/>
          </p:nvSpPr>
          <p:spPr bwMode="auto">
            <a:xfrm rot="156551" flipV="1">
              <a:off x="4279302" y="3399764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60" name="雲 57"/>
            <p:cNvSpPr/>
            <p:nvPr/>
          </p:nvSpPr>
          <p:spPr bwMode="auto">
            <a:xfrm rot="156551" flipV="1">
              <a:off x="4377863" y="3404251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61" name="雲 58"/>
            <p:cNvSpPr/>
            <p:nvPr/>
          </p:nvSpPr>
          <p:spPr bwMode="auto">
            <a:xfrm rot="156551" flipV="1">
              <a:off x="4476424" y="3408738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62" name="雲 59"/>
            <p:cNvSpPr/>
            <p:nvPr/>
          </p:nvSpPr>
          <p:spPr bwMode="auto">
            <a:xfrm rot="156551" flipV="1">
              <a:off x="4574985" y="3413225"/>
              <a:ext cx="163844" cy="25145"/>
            </a:xfrm>
            <a:prstGeom prst="cloud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</p:grpSp>
      <p:sp>
        <p:nvSpPr>
          <p:cNvPr id="63" name="テキスト ボックス 1"/>
          <p:cNvSpPr txBox="1">
            <a:spLocks noChangeArrowheads="1"/>
          </p:cNvSpPr>
          <p:nvPr/>
        </p:nvSpPr>
        <p:spPr bwMode="auto">
          <a:xfrm>
            <a:off x="848176" y="2155695"/>
            <a:ext cx="1064538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cooling fan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pSp>
        <p:nvGrpSpPr>
          <p:cNvPr id="64" name="グループ化 61"/>
          <p:cNvGrpSpPr/>
          <p:nvPr/>
        </p:nvGrpSpPr>
        <p:grpSpPr>
          <a:xfrm rot="20358876">
            <a:off x="6804815" y="4285881"/>
            <a:ext cx="257416" cy="131964"/>
            <a:chOff x="8123320" y="3761852"/>
            <a:chExt cx="356475" cy="226692"/>
          </a:xfrm>
          <a:solidFill>
            <a:srgbClr val="BBBBBB"/>
          </a:solidFill>
        </p:grpSpPr>
        <p:sp>
          <p:nvSpPr>
            <p:cNvPr id="65" name="雲 62"/>
            <p:cNvSpPr/>
            <p:nvPr/>
          </p:nvSpPr>
          <p:spPr bwMode="auto">
            <a:xfrm rot="2103145">
              <a:off x="8123320" y="3761852"/>
              <a:ext cx="106436" cy="47635"/>
            </a:xfrm>
            <a:prstGeom prst="cloud">
              <a:avLst/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66" name="雲 63"/>
            <p:cNvSpPr/>
            <p:nvPr/>
          </p:nvSpPr>
          <p:spPr bwMode="auto">
            <a:xfrm rot="2103145">
              <a:off x="8184777" y="3809852"/>
              <a:ext cx="106436" cy="47635"/>
            </a:xfrm>
            <a:prstGeom prst="cloud">
              <a:avLst/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67" name="雲 64"/>
            <p:cNvSpPr/>
            <p:nvPr/>
          </p:nvSpPr>
          <p:spPr bwMode="auto">
            <a:xfrm rot="2103145">
              <a:off x="8250446" y="3857105"/>
              <a:ext cx="106436" cy="47635"/>
            </a:xfrm>
            <a:prstGeom prst="cloud">
              <a:avLst/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68" name="雲 65"/>
            <p:cNvSpPr/>
            <p:nvPr/>
          </p:nvSpPr>
          <p:spPr bwMode="auto">
            <a:xfrm rot="2103145">
              <a:off x="8307690" y="3899453"/>
              <a:ext cx="106436" cy="47635"/>
            </a:xfrm>
            <a:prstGeom prst="cloud">
              <a:avLst/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69" name="雲 66"/>
            <p:cNvSpPr/>
            <p:nvPr/>
          </p:nvSpPr>
          <p:spPr bwMode="auto">
            <a:xfrm rot="2103145">
              <a:off x="8373359" y="3940909"/>
              <a:ext cx="106436" cy="47635"/>
            </a:xfrm>
            <a:prstGeom prst="cloud">
              <a:avLst/>
            </a:prstGeom>
            <a:grpFill/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</p:grpSp>
      <p:sp>
        <p:nvSpPr>
          <p:cNvPr id="70" name="テキスト ボックス 1"/>
          <p:cNvSpPr txBox="1">
            <a:spLocks noChangeArrowheads="1"/>
          </p:cNvSpPr>
          <p:nvPr/>
        </p:nvSpPr>
        <p:spPr bwMode="auto">
          <a:xfrm>
            <a:off x="3968569" y="2155695"/>
            <a:ext cx="1280562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dynamometer controller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71" name="テキスト ボックス 1"/>
          <p:cNvSpPr txBox="1">
            <a:spLocks noChangeArrowheads="1"/>
          </p:cNvSpPr>
          <p:nvPr/>
        </p:nvSpPr>
        <p:spPr bwMode="auto">
          <a:xfrm>
            <a:off x="375704" y="3955895"/>
            <a:ext cx="1489051" cy="26161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measurement unit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6680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Current</a:t>
            </a:r>
            <a:r>
              <a:rPr lang="nl-NL" dirty="0"/>
              <a:t> status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 GTR text proposal was discussed and agreed within the taskforce shortly before IWG 21 (January 2018, Geneva)</a:t>
            </a:r>
          </a:p>
          <a:p>
            <a:r>
              <a:rPr lang="en-US" sz="2800" dirty="0"/>
              <a:t>Discussion on vehicle restraining has been continued, a JSAE study was published with recommendations </a:t>
            </a:r>
          </a:p>
          <a:p>
            <a:r>
              <a:rPr lang="en-US" sz="2800" dirty="0"/>
              <a:t>The proposed way forward by Japan is not acceptable by Europe, and has resulted in a deadlock situation</a:t>
            </a:r>
          </a:p>
          <a:p>
            <a:r>
              <a:rPr lang="en-US" sz="2800" dirty="0"/>
              <a:t>Guidance from IWG is needed</a:t>
            </a:r>
          </a:p>
          <a:p>
            <a:pPr marL="0" indent="0">
              <a:buNone/>
            </a:pPr>
            <a:endParaRPr lang="en-US" sz="2800" dirty="0"/>
          </a:p>
          <a:p>
            <a:endParaRPr lang="nl-NL" sz="2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2576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alr</a:t>
            </a:r>
            <a:r>
              <a:rPr lang="nl-NL" dirty="0"/>
              <a:t> check </a:t>
            </a:r>
            <a:r>
              <a:rPr lang="nl-NL" dirty="0" err="1"/>
              <a:t>proposed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dirty="0" err="1"/>
              <a:t>japan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2918" y="2011680"/>
            <a:ext cx="10347852" cy="4206240"/>
          </a:xfrm>
        </p:spPr>
        <p:txBody>
          <a:bodyPr>
            <a:normAutofit/>
          </a:bodyPr>
          <a:lstStyle/>
          <a:p>
            <a:r>
              <a:rPr lang="en-US" dirty="0"/>
              <a:t>ALR = Automatic Load Regulator (dynamometer function). Essentially the check consists of a number of coastdowns on the chassis dynamometer and a calculation.</a:t>
            </a:r>
          </a:p>
          <a:p>
            <a:r>
              <a:rPr lang="en-US" dirty="0"/>
              <a:t>ALR check (developed by JSAE) is an indicator for the similarity between the road load during the test and during the chassis dyno setting procedure</a:t>
            </a:r>
          </a:p>
          <a:p>
            <a:r>
              <a:rPr lang="en-US" dirty="0"/>
              <a:t>Check result represents the sum of the work by the vehicle and the absorbed work by the chassis dynamometer.</a:t>
            </a:r>
          </a:p>
          <a:p>
            <a:r>
              <a:rPr lang="en-US" dirty="0"/>
              <a:t>Determines in particular the change in rolling resistance caused by reinstallation of the vehicle, but  does not reflect the influences of vehicle movements during a Type 1 test. </a:t>
            </a:r>
          </a:p>
          <a:p>
            <a:pPr marL="0" indent="0">
              <a:buNone/>
            </a:pPr>
            <a:endParaRPr lang="en-US" sz="2800" dirty="0"/>
          </a:p>
          <a:p>
            <a:endParaRPr lang="nl-NL" sz="2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0305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3750" y="284176"/>
            <a:ext cx="10959382" cy="1508760"/>
          </a:xfrm>
        </p:spPr>
        <p:txBody>
          <a:bodyPr/>
          <a:lstStyle/>
          <a:p>
            <a:r>
              <a:rPr lang="nl-NL" dirty="0" err="1"/>
              <a:t>Current</a:t>
            </a:r>
            <a:r>
              <a:rPr lang="nl-NL" dirty="0"/>
              <a:t> </a:t>
            </a:r>
            <a:r>
              <a:rPr lang="nl-NL" dirty="0" err="1"/>
              <a:t>positions</a:t>
            </a:r>
            <a:r>
              <a:rPr lang="nl-NL" dirty="0"/>
              <a:t> of Europe and </a:t>
            </a:r>
            <a:r>
              <a:rPr lang="nl-NL" dirty="0" err="1"/>
              <a:t>japan</a:t>
            </a:r>
            <a:endParaRPr lang="nl-NL" dirty="0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555E4EA0-9F84-4466-B849-E7F25EA8A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380160"/>
              </p:ext>
            </p:extLst>
          </p:nvPr>
        </p:nvGraphicFramePr>
        <p:xfrm>
          <a:off x="511944" y="1828801"/>
          <a:ext cx="11168111" cy="424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1148">
                  <a:extLst>
                    <a:ext uri="{9D8B030D-6E8A-4147-A177-3AD203B41FA5}">
                      <a16:colId xmlns:a16="http://schemas.microsoft.com/office/drawing/2014/main" val="1741378333"/>
                    </a:ext>
                  </a:extLst>
                </a:gridCol>
                <a:gridCol w="5386963">
                  <a:extLst>
                    <a:ext uri="{9D8B030D-6E8A-4147-A177-3AD203B41FA5}">
                      <a16:colId xmlns:a16="http://schemas.microsoft.com/office/drawing/2014/main" val="30484422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EUROPE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/>
                        <a:t>JAPAN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468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noProof="0"/>
                        <a:t>ALR is only useful if a vertical force is applied by vehicle restraining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noProof="0"/>
                        <a:t>ALR check mandatory after each Type 1 test</a:t>
                      </a:r>
                    </a:p>
                    <a:p>
                      <a:endParaRPr lang="en-US" sz="20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5108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Functional requirement for vehicle restraining is sufficient; ALR not needed if no vertical force applied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Functional requirement is not acceptable, having the same vertical force cannot be guaranteed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2836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Compromise solution proposed: </a:t>
                      </a:r>
                      <a:br>
                        <a:rPr lang="en-US" sz="2000" noProof="0" dirty="0"/>
                      </a:br>
                      <a:r>
                        <a:rPr lang="en-US" sz="2000" noProof="0" dirty="0"/>
                        <a:t>Approving vehicle restraining system to avoid ALR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Compromise solution rejected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792965"/>
                  </a:ext>
                </a:extLst>
              </a:tr>
              <a:tr h="16683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noProof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EUROPEAN CONCERNS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US" sz="1800" b="1" kern="1200" noProof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537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Mandatory ALR adds unnecessary testing burden  (2-3 coastdowns and additional pre-test)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7682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/>
                        <a:t>ALR </a:t>
                      </a:r>
                      <a:r>
                        <a:rPr lang="en-US" sz="2000" noProof="0" dirty="0"/>
                        <a:t>result is dependent of chassis dyno setting procedure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8757518"/>
                  </a:ext>
                </a:extLst>
              </a:tr>
            </a:tbl>
          </a:graphicData>
        </a:graphic>
      </p:graphicFrame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4B3145B9-7754-46B3-A86B-C4F0BD6F8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872" y="6213946"/>
            <a:ext cx="10347852" cy="429595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800" dirty="0"/>
              <a:t>Taskforce </a:t>
            </a:r>
            <a:r>
              <a:rPr lang="nl-NL" sz="2800" dirty="0" err="1"/>
              <a:t>cannot</a:t>
            </a:r>
            <a:r>
              <a:rPr lang="nl-NL" sz="2800" dirty="0"/>
              <a:t> </a:t>
            </a:r>
            <a:r>
              <a:rPr lang="nl-NL" sz="2800" dirty="0" err="1"/>
              <a:t>reach</a:t>
            </a:r>
            <a:r>
              <a:rPr lang="nl-NL" sz="2800" dirty="0"/>
              <a:t> </a:t>
            </a:r>
            <a:r>
              <a:rPr lang="nl-NL" sz="2800" dirty="0" err="1"/>
              <a:t>an</a:t>
            </a:r>
            <a:r>
              <a:rPr lang="nl-NL" sz="2800" dirty="0"/>
              <a:t> </a:t>
            </a:r>
            <a:r>
              <a:rPr lang="nl-NL" sz="2800" dirty="0" err="1"/>
              <a:t>agreed</a:t>
            </a:r>
            <a:r>
              <a:rPr lang="nl-NL" sz="2800" dirty="0"/>
              <a:t> </a:t>
            </a:r>
            <a:r>
              <a:rPr lang="nl-NL" sz="2800" dirty="0" err="1"/>
              <a:t>position</a:t>
            </a:r>
            <a:endParaRPr lang="nl-NL" sz="2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676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Guidance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IWG </a:t>
            </a:r>
            <a:r>
              <a:rPr lang="nl-NL" dirty="0" err="1"/>
              <a:t>needed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2918" y="1792936"/>
            <a:ext cx="10289835" cy="5065064"/>
          </a:xfrm>
        </p:spPr>
        <p:txBody>
          <a:bodyPr>
            <a:normAutofit/>
          </a:bodyPr>
          <a:lstStyle/>
          <a:p>
            <a:pPr marL="266700" indent="-266700">
              <a:buFont typeface="Wingdings" panose="05000000000000000000" pitchFamily="2" charset="2"/>
              <a:buChar char="Ø"/>
            </a:pPr>
            <a:r>
              <a:rPr lang="en-US" sz="2800" dirty="0"/>
              <a:t>Should an ALR test be always mandatory for each Type 1 test?</a:t>
            </a:r>
          </a:p>
          <a:p>
            <a:pPr marL="266700" indent="-266700">
              <a:buFont typeface="Wingdings" panose="05000000000000000000" pitchFamily="2" charset="2"/>
              <a:buChar char="Ø"/>
            </a:pPr>
            <a:r>
              <a:rPr lang="en-US" sz="2800" dirty="0"/>
              <a:t>Is an ALR test useful for every type of vehicle restraining system?</a:t>
            </a:r>
          </a:p>
          <a:p>
            <a:pPr marL="266700" indent="-266700">
              <a:buFont typeface="Wingdings" panose="05000000000000000000" pitchFamily="2" charset="2"/>
              <a:buChar char="Ø"/>
            </a:pPr>
            <a:r>
              <a:rPr lang="en-US" sz="2800" dirty="0"/>
              <a:t>Could a compromise solution be accepted for vehicle restraining systems that have demonstrated to impose no vertical forces?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4075108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outlook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2918" y="1792936"/>
            <a:ext cx="10289835" cy="5065064"/>
          </a:xfrm>
        </p:spPr>
        <p:txBody>
          <a:bodyPr>
            <a:normAutofit/>
          </a:bodyPr>
          <a:lstStyle/>
          <a:p>
            <a:r>
              <a:rPr lang="en-US" sz="2800" dirty="0"/>
              <a:t>Upon guidance by the IWG the taskforce will continue to discuss the issue of 4WD dyno vehicle restraining and prepare a text proposal.</a:t>
            </a:r>
          </a:p>
          <a:p>
            <a:r>
              <a:rPr lang="en-US" sz="2800" dirty="0"/>
              <a:t>The taskforce will then continue to address solutions for other than Type 1 tests (CoP, Low Temperature, etc.)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2022266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additional</a:t>
            </a:r>
            <a:r>
              <a:rPr lang="nl-NL" dirty="0"/>
              <a:t> information</a:t>
            </a:r>
          </a:p>
        </p:txBody>
      </p:sp>
    </p:spTree>
    <p:extLst>
      <p:ext uri="{BB962C8B-B14F-4D97-AF65-F5344CB8AC3E}">
        <p14:creationId xmlns:p14="http://schemas.microsoft.com/office/powerpoint/2010/main" val="2769033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feld 139">
            <a:extLst>
              <a:ext uri="{FF2B5EF4-FFF2-40B4-BE49-F238E27FC236}">
                <a16:creationId xmlns:a16="http://schemas.microsoft.com/office/drawing/2014/main" id="{F700B895-68EF-4763-9D19-B5CE9B474C71}"/>
              </a:ext>
            </a:extLst>
          </p:cNvPr>
          <p:cNvSpPr txBox="1"/>
          <p:nvPr/>
        </p:nvSpPr>
        <p:spPr>
          <a:xfrm>
            <a:off x="10640992" y="3115176"/>
            <a:ext cx="1191352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8" name="Textfeld 139">
            <a:extLst>
              <a:ext uri="{FF2B5EF4-FFF2-40B4-BE49-F238E27FC236}">
                <a16:creationId xmlns:a16="http://schemas.microsoft.com/office/drawing/2014/main" id="{095D357A-1EE4-4A4B-A2D3-11961067CFB2}"/>
              </a:ext>
            </a:extLst>
          </p:cNvPr>
          <p:cNvSpPr txBox="1"/>
          <p:nvPr/>
        </p:nvSpPr>
        <p:spPr>
          <a:xfrm>
            <a:off x="8454441" y="3113668"/>
            <a:ext cx="1191352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7" name="Textfeld 139">
            <a:extLst>
              <a:ext uri="{FF2B5EF4-FFF2-40B4-BE49-F238E27FC236}">
                <a16:creationId xmlns:a16="http://schemas.microsoft.com/office/drawing/2014/main" id="{10BE5A2C-D460-4269-A688-2AE620F67B2D}"/>
              </a:ext>
            </a:extLst>
          </p:cNvPr>
          <p:cNvSpPr txBox="1"/>
          <p:nvPr/>
        </p:nvSpPr>
        <p:spPr>
          <a:xfrm>
            <a:off x="6305793" y="3113668"/>
            <a:ext cx="1191352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6" name="Textfeld 139">
            <a:extLst>
              <a:ext uri="{FF2B5EF4-FFF2-40B4-BE49-F238E27FC236}">
                <a16:creationId xmlns:a16="http://schemas.microsoft.com/office/drawing/2014/main" id="{44A961B9-D2A8-44B7-A9D6-367E2F335E5E}"/>
              </a:ext>
            </a:extLst>
          </p:cNvPr>
          <p:cNvSpPr txBox="1"/>
          <p:nvPr/>
        </p:nvSpPr>
        <p:spPr>
          <a:xfrm>
            <a:off x="4091973" y="3113668"/>
            <a:ext cx="1191352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5" name="Textfeld 139">
            <a:extLst>
              <a:ext uri="{FF2B5EF4-FFF2-40B4-BE49-F238E27FC236}">
                <a16:creationId xmlns:a16="http://schemas.microsoft.com/office/drawing/2014/main" id="{E3EEC5AC-3BEA-4212-BED8-96B0A7749AB1}"/>
              </a:ext>
            </a:extLst>
          </p:cNvPr>
          <p:cNvSpPr txBox="1"/>
          <p:nvPr/>
        </p:nvSpPr>
        <p:spPr>
          <a:xfrm>
            <a:off x="1889259" y="3121516"/>
            <a:ext cx="1191352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48" name="Textfeld 547"/>
          <p:cNvSpPr txBox="1"/>
          <p:nvPr/>
        </p:nvSpPr>
        <p:spPr>
          <a:xfrm>
            <a:off x="109350" y="5305103"/>
            <a:ext cx="11597926" cy="102198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txBody>
          <a:bodyPr vert="horz"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87" name="Gruppieren 315"/>
          <p:cNvGrpSpPr/>
          <p:nvPr/>
        </p:nvGrpSpPr>
        <p:grpSpPr>
          <a:xfrm>
            <a:off x="1599143" y="1604034"/>
            <a:ext cx="1779762" cy="662115"/>
            <a:chOff x="-1149936" y="2838090"/>
            <a:chExt cx="735814" cy="271327"/>
          </a:xfrm>
        </p:grpSpPr>
        <p:grpSp>
          <p:nvGrpSpPr>
            <p:cNvPr id="188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191" name="Ellipse 190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192" name="Ellipse 191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193" name="Freihandform 192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194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5" name="Freihandform 194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189" name="Freihandform 188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190" name="Freihandform 189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196" name="Ellipse 195"/>
          <p:cNvSpPr/>
          <p:nvPr/>
        </p:nvSpPr>
        <p:spPr>
          <a:xfrm>
            <a:off x="1617189" y="2316497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197" name="Ellipse 196"/>
          <p:cNvSpPr/>
          <p:nvPr/>
        </p:nvSpPr>
        <p:spPr>
          <a:xfrm>
            <a:off x="2703398" y="2316497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199" name="Gebogener Pfeil 198"/>
          <p:cNvSpPr/>
          <p:nvPr/>
        </p:nvSpPr>
        <p:spPr>
          <a:xfrm>
            <a:off x="2752033" y="2372277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01" name="Gebogener Pfeil 200"/>
          <p:cNvSpPr/>
          <p:nvPr/>
        </p:nvSpPr>
        <p:spPr>
          <a:xfrm>
            <a:off x="1666398" y="2372673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02" name="Gebogener Pfeil 201"/>
          <p:cNvSpPr/>
          <p:nvPr/>
        </p:nvSpPr>
        <p:spPr>
          <a:xfrm flipV="1">
            <a:off x="1783502" y="1976604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03" name="Gebogener Pfeil 202"/>
          <p:cNvSpPr/>
          <p:nvPr/>
        </p:nvSpPr>
        <p:spPr>
          <a:xfrm flipV="1">
            <a:off x="2882934" y="1979623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04" name="Gebogener Pfeil 203"/>
          <p:cNvSpPr/>
          <p:nvPr/>
        </p:nvSpPr>
        <p:spPr>
          <a:xfrm>
            <a:off x="447429" y="5339003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05" name="Textfeld 204"/>
          <p:cNvSpPr txBox="1"/>
          <p:nvPr/>
        </p:nvSpPr>
        <p:spPr>
          <a:xfrm>
            <a:off x="1038548" y="5346898"/>
            <a:ext cx="4042381" cy="1797224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marL="723900" marR="0" lvl="0" indent="-7239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dyno: 	simulates road load and inertia</a:t>
            </a:r>
          </a:p>
          <a:p>
            <a:pPr marL="723900" marR="0" lvl="0" indent="-7239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dyno: 	just rotating, not included in energy balance</a:t>
            </a:r>
          </a:p>
        </p:txBody>
      </p:sp>
      <p:sp>
        <p:nvSpPr>
          <p:cNvPr id="206" name="Gebogener Pfeil 205"/>
          <p:cNvSpPr/>
          <p:nvPr/>
        </p:nvSpPr>
        <p:spPr>
          <a:xfrm>
            <a:off x="447429" y="5688399"/>
            <a:ext cx="496064" cy="496064"/>
          </a:xfrm>
          <a:prstGeom prst="circularArrow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264" name="Gruppieren 315"/>
          <p:cNvGrpSpPr/>
          <p:nvPr/>
        </p:nvGrpSpPr>
        <p:grpSpPr>
          <a:xfrm>
            <a:off x="3786174" y="1604034"/>
            <a:ext cx="1779762" cy="662115"/>
            <a:chOff x="-1149936" y="2838090"/>
            <a:chExt cx="735814" cy="271327"/>
          </a:xfrm>
        </p:grpSpPr>
        <p:grpSp>
          <p:nvGrpSpPr>
            <p:cNvPr id="272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275" name="Ellipse 274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276" name="Ellipse 275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277" name="Freihandform 276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278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9" name="Freihandform 278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273" name="Freihandform 272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274" name="Freihandform 273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265" name="Ellipse 264"/>
          <p:cNvSpPr/>
          <p:nvPr/>
        </p:nvSpPr>
        <p:spPr>
          <a:xfrm>
            <a:off x="3804220" y="2316497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66" name="Ellipse 265"/>
          <p:cNvSpPr/>
          <p:nvPr/>
        </p:nvSpPr>
        <p:spPr>
          <a:xfrm>
            <a:off x="4890429" y="2316497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67" name="Gebogener Pfeil 266"/>
          <p:cNvSpPr/>
          <p:nvPr/>
        </p:nvSpPr>
        <p:spPr>
          <a:xfrm>
            <a:off x="4939064" y="2372277"/>
            <a:ext cx="496064" cy="496064"/>
          </a:xfrm>
          <a:prstGeom prst="circularArrow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69" name="Gebogener Pfeil 268"/>
          <p:cNvSpPr/>
          <p:nvPr/>
        </p:nvSpPr>
        <p:spPr>
          <a:xfrm>
            <a:off x="3853429" y="2372673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70" name="Gebogener Pfeil 269"/>
          <p:cNvSpPr/>
          <p:nvPr/>
        </p:nvSpPr>
        <p:spPr>
          <a:xfrm flipV="1">
            <a:off x="3970533" y="1976604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281" name="Gruppieren 315"/>
          <p:cNvGrpSpPr/>
          <p:nvPr/>
        </p:nvGrpSpPr>
        <p:grpSpPr>
          <a:xfrm>
            <a:off x="5973205" y="1604034"/>
            <a:ext cx="1779762" cy="662115"/>
            <a:chOff x="-1149936" y="2838090"/>
            <a:chExt cx="735814" cy="271327"/>
          </a:xfrm>
        </p:grpSpPr>
        <p:grpSp>
          <p:nvGrpSpPr>
            <p:cNvPr id="289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292" name="Ellipse 291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293" name="Ellipse 292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294" name="Freihandform 293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295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6" name="Freihandform 295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290" name="Freihandform 289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291" name="Freihandform 290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282" name="Ellipse 281"/>
          <p:cNvSpPr/>
          <p:nvPr/>
        </p:nvSpPr>
        <p:spPr>
          <a:xfrm>
            <a:off x="5991251" y="2316497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83" name="Ellipse 282"/>
          <p:cNvSpPr/>
          <p:nvPr/>
        </p:nvSpPr>
        <p:spPr>
          <a:xfrm>
            <a:off x="7077460" y="2316497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86" name="Gebogener Pfeil 285"/>
          <p:cNvSpPr/>
          <p:nvPr/>
        </p:nvSpPr>
        <p:spPr>
          <a:xfrm>
            <a:off x="6040460" y="2372673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87" name="Gebogener Pfeil 286"/>
          <p:cNvSpPr/>
          <p:nvPr/>
        </p:nvSpPr>
        <p:spPr>
          <a:xfrm flipV="1">
            <a:off x="6157564" y="1976604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298" name="Gruppieren 315"/>
          <p:cNvGrpSpPr/>
          <p:nvPr/>
        </p:nvGrpSpPr>
        <p:grpSpPr>
          <a:xfrm>
            <a:off x="8160236" y="1604034"/>
            <a:ext cx="1779762" cy="662115"/>
            <a:chOff x="-1149936" y="2838090"/>
            <a:chExt cx="735814" cy="271327"/>
          </a:xfrm>
        </p:grpSpPr>
        <p:grpSp>
          <p:nvGrpSpPr>
            <p:cNvPr id="306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309" name="Ellipse 308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10" name="Ellipse 309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11" name="Freihandform 310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312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3" name="Freihandform 312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307" name="Freihandform 306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308" name="Freihandform 307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299" name="Ellipse 298"/>
          <p:cNvSpPr/>
          <p:nvPr/>
        </p:nvSpPr>
        <p:spPr>
          <a:xfrm>
            <a:off x="8178282" y="2316497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03" name="Gebogener Pfeil 302"/>
          <p:cNvSpPr/>
          <p:nvPr/>
        </p:nvSpPr>
        <p:spPr>
          <a:xfrm>
            <a:off x="8227491" y="2372673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04" name="Gebogener Pfeil 303"/>
          <p:cNvSpPr/>
          <p:nvPr/>
        </p:nvSpPr>
        <p:spPr>
          <a:xfrm flipV="1">
            <a:off x="8344595" y="1976604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315" name="Gruppieren 315"/>
          <p:cNvGrpSpPr/>
          <p:nvPr/>
        </p:nvGrpSpPr>
        <p:grpSpPr>
          <a:xfrm>
            <a:off x="10347268" y="1604034"/>
            <a:ext cx="1779762" cy="662115"/>
            <a:chOff x="-1149936" y="2838090"/>
            <a:chExt cx="735814" cy="271327"/>
          </a:xfrm>
        </p:grpSpPr>
        <p:grpSp>
          <p:nvGrpSpPr>
            <p:cNvPr id="323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326" name="Ellipse 325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27" name="Ellipse 326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28" name="Freihandform 327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329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0" name="Freihandform 329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324" name="Freihandform 323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325" name="Freihandform 324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321" name="Gebogener Pfeil 320"/>
          <p:cNvSpPr/>
          <p:nvPr/>
        </p:nvSpPr>
        <p:spPr>
          <a:xfrm flipV="1">
            <a:off x="10531627" y="1976604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332" name="Gruppieren 315"/>
          <p:cNvGrpSpPr/>
          <p:nvPr/>
        </p:nvGrpSpPr>
        <p:grpSpPr>
          <a:xfrm>
            <a:off x="1599143" y="3408432"/>
            <a:ext cx="1779762" cy="662115"/>
            <a:chOff x="-1149936" y="2838090"/>
            <a:chExt cx="735814" cy="271327"/>
          </a:xfrm>
        </p:grpSpPr>
        <p:grpSp>
          <p:nvGrpSpPr>
            <p:cNvPr id="340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343" name="Ellipse 342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44" name="Ellipse 343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45" name="Freihandform 344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346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7" name="Freihandform 346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341" name="Freihandform 340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342" name="Freihandform 341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333" name="Ellipse 332"/>
          <p:cNvSpPr/>
          <p:nvPr/>
        </p:nvSpPr>
        <p:spPr>
          <a:xfrm>
            <a:off x="1617189" y="4120895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34" name="Ellipse 333"/>
          <p:cNvSpPr/>
          <p:nvPr/>
        </p:nvSpPr>
        <p:spPr>
          <a:xfrm>
            <a:off x="2703398" y="4120895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35" name="Gebogener Pfeil 334"/>
          <p:cNvSpPr/>
          <p:nvPr/>
        </p:nvSpPr>
        <p:spPr>
          <a:xfrm>
            <a:off x="2752033" y="4176675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37" name="Gebogener Pfeil 336"/>
          <p:cNvSpPr/>
          <p:nvPr/>
        </p:nvSpPr>
        <p:spPr>
          <a:xfrm>
            <a:off x="1666398" y="4177071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38" name="Gebogener Pfeil 337"/>
          <p:cNvSpPr/>
          <p:nvPr/>
        </p:nvSpPr>
        <p:spPr>
          <a:xfrm flipV="1">
            <a:off x="1783502" y="3781002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39" name="Gebogener Pfeil 338"/>
          <p:cNvSpPr/>
          <p:nvPr/>
        </p:nvSpPr>
        <p:spPr>
          <a:xfrm flipV="1">
            <a:off x="2882934" y="3784021"/>
            <a:ext cx="248032" cy="248032"/>
          </a:xfrm>
          <a:prstGeom prst="circularArrow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349" name="Gruppieren 315"/>
          <p:cNvGrpSpPr/>
          <p:nvPr/>
        </p:nvGrpSpPr>
        <p:grpSpPr>
          <a:xfrm>
            <a:off x="3786174" y="3408432"/>
            <a:ext cx="1779762" cy="662115"/>
            <a:chOff x="-1149936" y="2838090"/>
            <a:chExt cx="735814" cy="271327"/>
          </a:xfrm>
        </p:grpSpPr>
        <p:grpSp>
          <p:nvGrpSpPr>
            <p:cNvPr id="357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360" name="Ellipse 359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61" name="Ellipse 360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62" name="Freihandform 361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363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4" name="Freihandform 363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358" name="Freihandform 357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359" name="Freihandform 358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350" name="Ellipse 349"/>
          <p:cNvSpPr/>
          <p:nvPr/>
        </p:nvSpPr>
        <p:spPr>
          <a:xfrm>
            <a:off x="3804220" y="4120895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51" name="Ellipse 350"/>
          <p:cNvSpPr/>
          <p:nvPr/>
        </p:nvSpPr>
        <p:spPr>
          <a:xfrm>
            <a:off x="4890429" y="4120895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52" name="Gebogener Pfeil 351"/>
          <p:cNvSpPr/>
          <p:nvPr/>
        </p:nvSpPr>
        <p:spPr>
          <a:xfrm>
            <a:off x="4939064" y="4176675"/>
            <a:ext cx="496064" cy="496064"/>
          </a:xfrm>
          <a:prstGeom prst="circularArrow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54" name="Gebogener Pfeil 353"/>
          <p:cNvSpPr/>
          <p:nvPr/>
        </p:nvSpPr>
        <p:spPr>
          <a:xfrm>
            <a:off x="3853429" y="4177071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55" name="Gebogener Pfeil 354"/>
          <p:cNvSpPr/>
          <p:nvPr/>
        </p:nvSpPr>
        <p:spPr>
          <a:xfrm flipV="1">
            <a:off x="3970533" y="3781002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56" name="Gebogener Pfeil 355"/>
          <p:cNvSpPr/>
          <p:nvPr/>
        </p:nvSpPr>
        <p:spPr>
          <a:xfrm flipV="1">
            <a:off x="5069965" y="3784021"/>
            <a:ext cx="248032" cy="248032"/>
          </a:xfrm>
          <a:prstGeom prst="circularArrow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366" name="Gruppieren 315"/>
          <p:cNvGrpSpPr/>
          <p:nvPr/>
        </p:nvGrpSpPr>
        <p:grpSpPr>
          <a:xfrm>
            <a:off x="5973205" y="3408432"/>
            <a:ext cx="1779762" cy="662115"/>
            <a:chOff x="-1149936" y="2838090"/>
            <a:chExt cx="735814" cy="271327"/>
          </a:xfrm>
        </p:grpSpPr>
        <p:grpSp>
          <p:nvGrpSpPr>
            <p:cNvPr id="374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377" name="Ellipse 376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78" name="Ellipse 377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79" name="Freihandform 378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380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1" name="Freihandform 380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375" name="Freihandform 374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376" name="Freihandform 375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367" name="Ellipse 366"/>
          <p:cNvSpPr/>
          <p:nvPr/>
        </p:nvSpPr>
        <p:spPr>
          <a:xfrm>
            <a:off x="5991251" y="4120895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68" name="Ellipse 367"/>
          <p:cNvSpPr/>
          <p:nvPr/>
        </p:nvSpPr>
        <p:spPr>
          <a:xfrm>
            <a:off x="7077460" y="4120895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71" name="Gebogener Pfeil 370"/>
          <p:cNvSpPr/>
          <p:nvPr/>
        </p:nvSpPr>
        <p:spPr>
          <a:xfrm>
            <a:off x="6040460" y="4177071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72" name="Gebogener Pfeil 371"/>
          <p:cNvSpPr/>
          <p:nvPr/>
        </p:nvSpPr>
        <p:spPr>
          <a:xfrm flipV="1">
            <a:off x="6157564" y="3781002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383" name="Gruppieren 315"/>
          <p:cNvGrpSpPr/>
          <p:nvPr/>
        </p:nvGrpSpPr>
        <p:grpSpPr>
          <a:xfrm>
            <a:off x="8160236" y="3408432"/>
            <a:ext cx="1779762" cy="662115"/>
            <a:chOff x="-1149936" y="2838090"/>
            <a:chExt cx="735814" cy="271327"/>
          </a:xfrm>
        </p:grpSpPr>
        <p:grpSp>
          <p:nvGrpSpPr>
            <p:cNvPr id="391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394" name="Ellipse 393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95" name="Ellipse 394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396" name="Freihandform 395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397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8" name="Freihandform 397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392" name="Freihandform 391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393" name="Freihandform 392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385" name="Ellipse 384"/>
          <p:cNvSpPr/>
          <p:nvPr/>
        </p:nvSpPr>
        <p:spPr>
          <a:xfrm>
            <a:off x="8178282" y="4120895"/>
            <a:ext cx="595349" cy="59534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86" name="Gebogener Pfeil 385"/>
          <p:cNvSpPr/>
          <p:nvPr/>
        </p:nvSpPr>
        <p:spPr>
          <a:xfrm>
            <a:off x="8226917" y="4176675"/>
            <a:ext cx="496064" cy="496064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89" name="Gebogener Pfeil 388"/>
          <p:cNvSpPr/>
          <p:nvPr/>
        </p:nvSpPr>
        <p:spPr>
          <a:xfrm flipV="1">
            <a:off x="8344595" y="3781002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grpSp>
        <p:nvGrpSpPr>
          <p:cNvPr id="400" name="Gruppieren 315"/>
          <p:cNvGrpSpPr/>
          <p:nvPr/>
        </p:nvGrpSpPr>
        <p:grpSpPr>
          <a:xfrm>
            <a:off x="10347268" y="3408432"/>
            <a:ext cx="1779762" cy="662115"/>
            <a:chOff x="-1149936" y="2838090"/>
            <a:chExt cx="735814" cy="271327"/>
          </a:xfrm>
        </p:grpSpPr>
        <p:grpSp>
          <p:nvGrpSpPr>
            <p:cNvPr id="408" name="Gruppieren 266"/>
            <p:cNvGrpSpPr/>
            <p:nvPr/>
          </p:nvGrpSpPr>
          <p:grpSpPr>
            <a:xfrm>
              <a:off x="-1149936" y="2838090"/>
              <a:ext cx="735814" cy="271327"/>
              <a:chOff x="-1339717" y="4149080"/>
              <a:chExt cx="1110731" cy="409575"/>
            </a:xfrm>
          </p:grpSpPr>
          <p:sp>
            <p:nvSpPr>
              <p:cNvPr id="411" name="Ellipse 410"/>
              <p:cNvSpPr/>
              <p:nvPr/>
            </p:nvSpPr>
            <p:spPr bwMode="auto">
              <a:xfrm>
                <a:off x="-1243756" y="4353868"/>
                <a:ext cx="201612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412" name="Ellipse 411"/>
              <p:cNvSpPr/>
              <p:nvPr/>
            </p:nvSpPr>
            <p:spPr bwMode="auto">
              <a:xfrm>
                <a:off x="-562719" y="4353868"/>
                <a:ext cx="203200" cy="204787"/>
              </a:xfrm>
              <a:prstGeom prst="ellipse">
                <a:avLst/>
              </a:prstGeom>
              <a:noFill/>
              <a:ln w="381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sp>
            <p:nvSpPr>
              <p:cNvPr id="413" name="Freihandform 412"/>
              <p:cNvSpPr/>
              <p:nvPr/>
            </p:nvSpPr>
            <p:spPr bwMode="auto">
              <a:xfrm>
                <a:off x="-1339717" y="4149080"/>
                <a:ext cx="1110731" cy="328613"/>
              </a:xfrm>
              <a:custGeom>
                <a:avLst/>
                <a:gdLst>
                  <a:gd name="connsiteX0" fmla="*/ 17764 w 2885315"/>
                  <a:gd name="connsiteY0" fmla="*/ 848951 h 848951"/>
                  <a:gd name="connsiteX1" fmla="*/ 935 w 2885315"/>
                  <a:gd name="connsiteY1" fmla="*/ 770414 h 848951"/>
                  <a:gd name="connsiteX2" fmla="*/ 12154 w 2885315"/>
                  <a:gd name="connsiteY2" fmla="*/ 624559 h 848951"/>
                  <a:gd name="connsiteX3" fmla="*/ 34594 w 2885315"/>
                  <a:gd name="connsiteY3" fmla="*/ 585290 h 848951"/>
                  <a:gd name="connsiteX4" fmla="*/ 34594 w 2885315"/>
                  <a:gd name="connsiteY4" fmla="*/ 467484 h 848951"/>
                  <a:gd name="connsiteX5" fmla="*/ 135570 w 2885315"/>
                  <a:gd name="connsiteY5" fmla="*/ 388947 h 848951"/>
                  <a:gd name="connsiteX6" fmla="*/ 533867 w 2885315"/>
                  <a:gd name="connsiteY6" fmla="*/ 287970 h 848951"/>
                  <a:gd name="connsiteX7" fmla="*/ 713381 w 2885315"/>
                  <a:gd name="connsiteY7" fmla="*/ 259921 h 848951"/>
                  <a:gd name="connsiteX8" fmla="*/ 758260 w 2885315"/>
                  <a:gd name="connsiteY8" fmla="*/ 282360 h 848951"/>
                  <a:gd name="connsiteX9" fmla="*/ 1055580 w 2885315"/>
                  <a:gd name="connsiteY9" fmla="*/ 119675 h 848951"/>
                  <a:gd name="connsiteX10" fmla="*/ 1308022 w 2885315"/>
                  <a:gd name="connsiteY10" fmla="*/ 18699 h 848951"/>
                  <a:gd name="connsiteX11" fmla="*/ 1672660 w 2885315"/>
                  <a:gd name="connsiteY11" fmla="*/ 7479 h 848951"/>
                  <a:gd name="connsiteX12" fmla="*/ 2104616 w 2885315"/>
                  <a:gd name="connsiteY12" fmla="*/ 29918 h 848951"/>
                  <a:gd name="connsiteX13" fmla="*/ 2435595 w 2885315"/>
                  <a:gd name="connsiteY13" fmla="*/ 74797 h 848951"/>
                  <a:gd name="connsiteX14" fmla="*/ 2587060 w 2885315"/>
                  <a:gd name="connsiteY14" fmla="*/ 80407 h 848951"/>
                  <a:gd name="connsiteX15" fmla="*/ 2530962 w 2885315"/>
                  <a:gd name="connsiteY15" fmla="*/ 130895 h 848951"/>
                  <a:gd name="connsiteX16" fmla="*/ 2727305 w 2885315"/>
                  <a:gd name="connsiteY16" fmla="*/ 299189 h 848951"/>
                  <a:gd name="connsiteX17" fmla="*/ 2777794 w 2885315"/>
                  <a:gd name="connsiteY17" fmla="*/ 316019 h 848951"/>
                  <a:gd name="connsiteX18" fmla="*/ 2817062 w 2885315"/>
                  <a:gd name="connsiteY18" fmla="*/ 495533 h 848951"/>
                  <a:gd name="connsiteX19" fmla="*/ 2861941 w 2885315"/>
                  <a:gd name="connsiteY19" fmla="*/ 540412 h 848951"/>
                  <a:gd name="connsiteX20" fmla="*/ 2884380 w 2885315"/>
                  <a:gd name="connsiteY20" fmla="*/ 652608 h 848951"/>
                  <a:gd name="connsiteX21" fmla="*/ 2856331 w 2885315"/>
                  <a:gd name="connsiteY21" fmla="*/ 747975 h 848951"/>
                  <a:gd name="connsiteX22" fmla="*/ 2856331 w 2885315"/>
                  <a:gd name="connsiteY22" fmla="*/ 804073 h 848951"/>
                  <a:gd name="connsiteX0" fmla="*/ 17764 w 3140392"/>
                  <a:gd name="connsiteY0" fmla="*/ 848951 h 848951"/>
                  <a:gd name="connsiteX1" fmla="*/ 935 w 3140392"/>
                  <a:gd name="connsiteY1" fmla="*/ 770414 h 848951"/>
                  <a:gd name="connsiteX2" fmla="*/ 12154 w 3140392"/>
                  <a:gd name="connsiteY2" fmla="*/ 624559 h 848951"/>
                  <a:gd name="connsiteX3" fmla="*/ 34594 w 3140392"/>
                  <a:gd name="connsiteY3" fmla="*/ 585290 h 848951"/>
                  <a:gd name="connsiteX4" fmla="*/ 34594 w 3140392"/>
                  <a:gd name="connsiteY4" fmla="*/ 467484 h 848951"/>
                  <a:gd name="connsiteX5" fmla="*/ 135570 w 3140392"/>
                  <a:gd name="connsiteY5" fmla="*/ 388947 h 848951"/>
                  <a:gd name="connsiteX6" fmla="*/ 533867 w 3140392"/>
                  <a:gd name="connsiteY6" fmla="*/ 287970 h 848951"/>
                  <a:gd name="connsiteX7" fmla="*/ 713381 w 3140392"/>
                  <a:gd name="connsiteY7" fmla="*/ 259921 h 848951"/>
                  <a:gd name="connsiteX8" fmla="*/ 758260 w 3140392"/>
                  <a:gd name="connsiteY8" fmla="*/ 282360 h 848951"/>
                  <a:gd name="connsiteX9" fmla="*/ 1055580 w 3140392"/>
                  <a:gd name="connsiteY9" fmla="*/ 119675 h 848951"/>
                  <a:gd name="connsiteX10" fmla="*/ 1308022 w 3140392"/>
                  <a:gd name="connsiteY10" fmla="*/ 18699 h 848951"/>
                  <a:gd name="connsiteX11" fmla="*/ 1672660 w 3140392"/>
                  <a:gd name="connsiteY11" fmla="*/ 7479 h 848951"/>
                  <a:gd name="connsiteX12" fmla="*/ 2104616 w 3140392"/>
                  <a:gd name="connsiteY12" fmla="*/ 29918 h 848951"/>
                  <a:gd name="connsiteX13" fmla="*/ 2435595 w 3140392"/>
                  <a:gd name="connsiteY13" fmla="*/ 74797 h 848951"/>
                  <a:gd name="connsiteX14" fmla="*/ 2587060 w 3140392"/>
                  <a:gd name="connsiteY14" fmla="*/ 80407 h 848951"/>
                  <a:gd name="connsiteX15" fmla="*/ 2530962 w 3140392"/>
                  <a:gd name="connsiteY15" fmla="*/ 130895 h 848951"/>
                  <a:gd name="connsiteX16" fmla="*/ 2727305 w 3140392"/>
                  <a:gd name="connsiteY16" fmla="*/ 299189 h 848951"/>
                  <a:gd name="connsiteX17" fmla="*/ 2777794 w 3140392"/>
                  <a:gd name="connsiteY17" fmla="*/ 316019 h 848951"/>
                  <a:gd name="connsiteX18" fmla="*/ 2817062 w 3140392"/>
                  <a:gd name="connsiteY18" fmla="*/ 495533 h 848951"/>
                  <a:gd name="connsiteX19" fmla="*/ 2861941 w 3140392"/>
                  <a:gd name="connsiteY19" fmla="*/ 540412 h 848951"/>
                  <a:gd name="connsiteX20" fmla="*/ 3139457 w 3140392"/>
                  <a:gd name="connsiteY20" fmla="*/ 744113 h 848951"/>
                  <a:gd name="connsiteX21" fmla="*/ 2856331 w 3140392"/>
                  <a:gd name="connsiteY21" fmla="*/ 747975 h 848951"/>
                  <a:gd name="connsiteX22" fmla="*/ 2856331 w 3140392"/>
                  <a:gd name="connsiteY22" fmla="*/ 804073 h 848951"/>
                  <a:gd name="connsiteX0" fmla="*/ 17764 w 3193190"/>
                  <a:gd name="connsiteY0" fmla="*/ 848951 h 848951"/>
                  <a:gd name="connsiteX1" fmla="*/ 935 w 3193190"/>
                  <a:gd name="connsiteY1" fmla="*/ 770414 h 848951"/>
                  <a:gd name="connsiteX2" fmla="*/ 12154 w 3193190"/>
                  <a:gd name="connsiteY2" fmla="*/ 624559 h 848951"/>
                  <a:gd name="connsiteX3" fmla="*/ 34594 w 3193190"/>
                  <a:gd name="connsiteY3" fmla="*/ 585290 h 848951"/>
                  <a:gd name="connsiteX4" fmla="*/ 34594 w 3193190"/>
                  <a:gd name="connsiteY4" fmla="*/ 467484 h 848951"/>
                  <a:gd name="connsiteX5" fmla="*/ 135570 w 3193190"/>
                  <a:gd name="connsiteY5" fmla="*/ 388947 h 848951"/>
                  <a:gd name="connsiteX6" fmla="*/ 533867 w 3193190"/>
                  <a:gd name="connsiteY6" fmla="*/ 287970 h 848951"/>
                  <a:gd name="connsiteX7" fmla="*/ 713381 w 3193190"/>
                  <a:gd name="connsiteY7" fmla="*/ 259921 h 848951"/>
                  <a:gd name="connsiteX8" fmla="*/ 758260 w 3193190"/>
                  <a:gd name="connsiteY8" fmla="*/ 282360 h 848951"/>
                  <a:gd name="connsiteX9" fmla="*/ 1055580 w 3193190"/>
                  <a:gd name="connsiteY9" fmla="*/ 119675 h 848951"/>
                  <a:gd name="connsiteX10" fmla="*/ 1308022 w 3193190"/>
                  <a:gd name="connsiteY10" fmla="*/ 18699 h 848951"/>
                  <a:gd name="connsiteX11" fmla="*/ 1672660 w 3193190"/>
                  <a:gd name="connsiteY11" fmla="*/ 7479 h 848951"/>
                  <a:gd name="connsiteX12" fmla="*/ 2104616 w 3193190"/>
                  <a:gd name="connsiteY12" fmla="*/ 29918 h 848951"/>
                  <a:gd name="connsiteX13" fmla="*/ 2435595 w 3193190"/>
                  <a:gd name="connsiteY13" fmla="*/ 74797 h 848951"/>
                  <a:gd name="connsiteX14" fmla="*/ 2587060 w 3193190"/>
                  <a:gd name="connsiteY14" fmla="*/ 80407 h 848951"/>
                  <a:gd name="connsiteX15" fmla="*/ 2530962 w 3193190"/>
                  <a:gd name="connsiteY15" fmla="*/ 130895 h 848951"/>
                  <a:gd name="connsiteX16" fmla="*/ 2727305 w 3193190"/>
                  <a:gd name="connsiteY16" fmla="*/ 299189 h 848951"/>
                  <a:gd name="connsiteX17" fmla="*/ 2777794 w 3193190"/>
                  <a:gd name="connsiteY17" fmla="*/ 316019 h 848951"/>
                  <a:gd name="connsiteX18" fmla="*/ 2817062 w 3193190"/>
                  <a:gd name="connsiteY18" fmla="*/ 495533 h 848951"/>
                  <a:gd name="connsiteX19" fmla="*/ 3139457 w 3193190"/>
                  <a:gd name="connsiteY19" fmla="*/ 558084 h 848951"/>
                  <a:gd name="connsiteX20" fmla="*/ 3139457 w 3193190"/>
                  <a:gd name="connsiteY20" fmla="*/ 744113 h 848951"/>
                  <a:gd name="connsiteX21" fmla="*/ 2856331 w 3193190"/>
                  <a:gd name="connsiteY21" fmla="*/ 747975 h 848951"/>
                  <a:gd name="connsiteX22" fmla="*/ 2856331 w 3193190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86645"/>
                  <a:gd name="connsiteY0" fmla="*/ 848951 h 848951"/>
                  <a:gd name="connsiteX1" fmla="*/ 935 w 3186645"/>
                  <a:gd name="connsiteY1" fmla="*/ 770414 h 848951"/>
                  <a:gd name="connsiteX2" fmla="*/ 12154 w 3186645"/>
                  <a:gd name="connsiteY2" fmla="*/ 624559 h 848951"/>
                  <a:gd name="connsiteX3" fmla="*/ 34594 w 3186645"/>
                  <a:gd name="connsiteY3" fmla="*/ 585290 h 848951"/>
                  <a:gd name="connsiteX4" fmla="*/ 34594 w 3186645"/>
                  <a:gd name="connsiteY4" fmla="*/ 467484 h 848951"/>
                  <a:gd name="connsiteX5" fmla="*/ 135570 w 3186645"/>
                  <a:gd name="connsiteY5" fmla="*/ 388947 h 848951"/>
                  <a:gd name="connsiteX6" fmla="*/ 533867 w 3186645"/>
                  <a:gd name="connsiteY6" fmla="*/ 287970 h 848951"/>
                  <a:gd name="connsiteX7" fmla="*/ 713381 w 3186645"/>
                  <a:gd name="connsiteY7" fmla="*/ 259921 h 848951"/>
                  <a:gd name="connsiteX8" fmla="*/ 758260 w 3186645"/>
                  <a:gd name="connsiteY8" fmla="*/ 282360 h 848951"/>
                  <a:gd name="connsiteX9" fmla="*/ 1055580 w 3186645"/>
                  <a:gd name="connsiteY9" fmla="*/ 119675 h 848951"/>
                  <a:gd name="connsiteX10" fmla="*/ 1308022 w 3186645"/>
                  <a:gd name="connsiteY10" fmla="*/ 18699 h 848951"/>
                  <a:gd name="connsiteX11" fmla="*/ 1672660 w 3186645"/>
                  <a:gd name="connsiteY11" fmla="*/ 7479 h 848951"/>
                  <a:gd name="connsiteX12" fmla="*/ 2104616 w 3186645"/>
                  <a:gd name="connsiteY12" fmla="*/ 29918 h 848951"/>
                  <a:gd name="connsiteX13" fmla="*/ 2435595 w 3186645"/>
                  <a:gd name="connsiteY13" fmla="*/ 74797 h 848951"/>
                  <a:gd name="connsiteX14" fmla="*/ 2587060 w 3186645"/>
                  <a:gd name="connsiteY14" fmla="*/ 80407 h 848951"/>
                  <a:gd name="connsiteX15" fmla="*/ 2530962 w 3186645"/>
                  <a:gd name="connsiteY15" fmla="*/ 130895 h 848951"/>
                  <a:gd name="connsiteX16" fmla="*/ 2727305 w 3186645"/>
                  <a:gd name="connsiteY16" fmla="*/ 299189 h 848951"/>
                  <a:gd name="connsiteX17" fmla="*/ 2777794 w 3186645"/>
                  <a:gd name="connsiteY17" fmla="*/ 316019 h 848951"/>
                  <a:gd name="connsiteX18" fmla="*/ 2943241 w 3186645"/>
                  <a:gd name="connsiteY18" fmla="*/ 372056 h 848951"/>
                  <a:gd name="connsiteX19" fmla="*/ 3139457 w 3186645"/>
                  <a:gd name="connsiteY19" fmla="*/ 558084 h 848951"/>
                  <a:gd name="connsiteX20" fmla="*/ 3139457 w 3186645"/>
                  <a:gd name="connsiteY20" fmla="*/ 744113 h 848951"/>
                  <a:gd name="connsiteX21" fmla="*/ 2856331 w 3186645"/>
                  <a:gd name="connsiteY21" fmla="*/ 747975 h 848951"/>
                  <a:gd name="connsiteX22" fmla="*/ 2856331 w 3186645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27305 w 3153943"/>
                  <a:gd name="connsiteY16" fmla="*/ 299189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53943"/>
                  <a:gd name="connsiteY0" fmla="*/ 848951 h 848951"/>
                  <a:gd name="connsiteX1" fmla="*/ 935 w 3153943"/>
                  <a:gd name="connsiteY1" fmla="*/ 770414 h 848951"/>
                  <a:gd name="connsiteX2" fmla="*/ 12154 w 3153943"/>
                  <a:gd name="connsiteY2" fmla="*/ 624559 h 848951"/>
                  <a:gd name="connsiteX3" fmla="*/ 34594 w 3153943"/>
                  <a:gd name="connsiteY3" fmla="*/ 585290 h 848951"/>
                  <a:gd name="connsiteX4" fmla="*/ 34594 w 3153943"/>
                  <a:gd name="connsiteY4" fmla="*/ 467484 h 848951"/>
                  <a:gd name="connsiteX5" fmla="*/ 135570 w 3153943"/>
                  <a:gd name="connsiteY5" fmla="*/ 388947 h 848951"/>
                  <a:gd name="connsiteX6" fmla="*/ 533867 w 3153943"/>
                  <a:gd name="connsiteY6" fmla="*/ 287970 h 848951"/>
                  <a:gd name="connsiteX7" fmla="*/ 713381 w 3153943"/>
                  <a:gd name="connsiteY7" fmla="*/ 259921 h 848951"/>
                  <a:gd name="connsiteX8" fmla="*/ 758260 w 3153943"/>
                  <a:gd name="connsiteY8" fmla="*/ 282360 h 848951"/>
                  <a:gd name="connsiteX9" fmla="*/ 1055580 w 3153943"/>
                  <a:gd name="connsiteY9" fmla="*/ 119675 h 848951"/>
                  <a:gd name="connsiteX10" fmla="*/ 1308022 w 3153943"/>
                  <a:gd name="connsiteY10" fmla="*/ 18699 h 848951"/>
                  <a:gd name="connsiteX11" fmla="*/ 1672660 w 3153943"/>
                  <a:gd name="connsiteY11" fmla="*/ 7479 h 848951"/>
                  <a:gd name="connsiteX12" fmla="*/ 2104616 w 3153943"/>
                  <a:gd name="connsiteY12" fmla="*/ 29918 h 848951"/>
                  <a:gd name="connsiteX13" fmla="*/ 2435595 w 3153943"/>
                  <a:gd name="connsiteY13" fmla="*/ 74797 h 848951"/>
                  <a:gd name="connsiteX14" fmla="*/ 2587060 w 3153943"/>
                  <a:gd name="connsiteY14" fmla="*/ 80407 h 848951"/>
                  <a:gd name="connsiteX15" fmla="*/ 2530962 w 3153943"/>
                  <a:gd name="connsiteY15" fmla="*/ 130895 h 848951"/>
                  <a:gd name="connsiteX16" fmla="*/ 2747025 w 3153943"/>
                  <a:gd name="connsiteY16" fmla="*/ 372056 h 848951"/>
                  <a:gd name="connsiteX17" fmla="*/ 2777794 w 3153943"/>
                  <a:gd name="connsiteY17" fmla="*/ 316019 h 848951"/>
                  <a:gd name="connsiteX18" fmla="*/ 2943241 w 3153943"/>
                  <a:gd name="connsiteY18" fmla="*/ 372056 h 848951"/>
                  <a:gd name="connsiteX19" fmla="*/ 2943241 w 3153943"/>
                  <a:gd name="connsiteY19" fmla="*/ 558084 h 848951"/>
                  <a:gd name="connsiteX20" fmla="*/ 3139457 w 3153943"/>
                  <a:gd name="connsiteY20" fmla="*/ 744113 h 848951"/>
                  <a:gd name="connsiteX21" fmla="*/ 2856331 w 3153943"/>
                  <a:gd name="connsiteY21" fmla="*/ 747975 h 848951"/>
                  <a:gd name="connsiteX22" fmla="*/ 2856331 w 3153943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2943241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77794 w 3199735"/>
                  <a:gd name="connsiteY17" fmla="*/ 316019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99735"/>
                  <a:gd name="connsiteY0" fmla="*/ 848951 h 848951"/>
                  <a:gd name="connsiteX1" fmla="*/ 935 w 3199735"/>
                  <a:gd name="connsiteY1" fmla="*/ 770414 h 848951"/>
                  <a:gd name="connsiteX2" fmla="*/ 12154 w 3199735"/>
                  <a:gd name="connsiteY2" fmla="*/ 624559 h 848951"/>
                  <a:gd name="connsiteX3" fmla="*/ 34594 w 3199735"/>
                  <a:gd name="connsiteY3" fmla="*/ 585290 h 848951"/>
                  <a:gd name="connsiteX4" fmla="*/ 34594 w 3199735"/>
                  <a:gd name="connsiteY4" fmla="*/ 467484 h 848951"/>
                  <a:gd name="connsiteX5" fmla="*/ 135570 w 3199735"/>
                  <a:gd name="connsiteY5" fmla="*/ 388947 h 848951"/>
                  <a:gd name="connsiteX6" fmla="*/ 533867 w 3199735"/>
                  <a:gd name="connsiteY6" fmla="*/ 287970 h 848951"/>
                  <a:gd name="connsiteX7" fmla="*/ 713381 w 3199735"/>
                  <a:gd name="connsiteY7" fmla="*/ 259921 h 848951"/>
                  <a:gd name="connsiteX8" fmla="*/ 758260 w 3199735"/>
                  <a:gd name="connsiteY8" fmla="*/ 282360 h 848951"/>
                  <a:gd name="connsiteX9" fmla="*/ 1055580 w 3199735"/>
                  <a:gd name="connsiteY9" fmla="*/ 119675 h 848951"/>
                  <a:gd name="connsiteX10" fmla="*/ 1308022 w 3199735"/>
                  <a:gd name="connsiteY10" fmla="*/ 18699 h 848951"/>
                  <a:gd name="connsiteX11" fmla="*/ 1672660 w 3199735"/>
                  <a:gd name="connsiteY11" fmla="*/ 7479 h 848951"/>
                  <a:gd name="connsiteX12" fmla="*/ 2104616 w 3199735"/>
                  <a:gd name="connsiteY12" fmla="*/ 29918 h 848951"/>
                  <a:gd name="connsiteX13" fmla="*/ 2435595 w 3199735"/>
                  <a:gd name="connsiteY13" fmla="*/ 74797 h 848951"/>
                  <a:gd name="connsiteX14" fmla="*/ 2587060 w 3199735"/>
                  <a:gd name="connsiteY14" fmla="*/ 80407 h 848951"/>
                  <a:gd name="connsiteX15" fmla="*/ 2530962 w 3199735"/>
                  <a:gd name="connsiteY15" fmla="*/ 130895 h 848951"/>
                  <a:gd name="connsiteX16" fmla="*/ 2747025 w 3199735"/>
                  <a:gd name="connsiteY16" fmla="*/ 372056 h 848951"/>
                  <a:gd name="connsiteX17" fmla="*/ 2747025 w 3199735"/>
                  <a:gd name="connsiteY17" fmla="*/ 372056 h 848951"/>
                  <a:gd name="connsiteX18" fmla="*/ 3139457 w 3199735"/>
                  <a:gd name="connsiteY18" fmla="*/ 372056 h 848951"/>
                  <a:gd name="connsiteX19" fmla="*/ 3139457 w 3199735"/>
                  <a:gd name="connsiteY19" fmla="*/ 558084 h 848951"/>
                  <a:gd name="connsiteX20" fmla="*/ 3139457 w 3199735"/>
                  <a:gd name="connsiteY20" fmla="*/ 744113 h 848951"/>
                  <a:gd name="connsiteX21" fmla="*/ 2856331 w 3199735"/>
                  <a:gd name="connsiteY21" fmla="*/ 747975 h 848951"/>
                  <a:gd name="connsiteX22" fmla="*/ 2856331 w 3199735"/>
                  <a:gd name="connsiteY22" fmla="*/ 804073 h 848951"/>
                  <a:gd name="connsiteX0" fmla="*/ 17764 w 3186646"/>
                  <a:gd name="connsiteY0" fmla="*/ 848951 h 848951"/>
                  <a:gd name="connsiteX1" fmla="*/ 935 w 3186646"/>
                  <a:gd name="connsiteY1" fmla="*/ 770414 h 848951"/>
                  <a:gd name="connsiteX2" fmla="*/ 12154 w 3186646"/>
                  <a:gd name="connsiteY2" fmla="*/ 624559 h 848951"/>
                  <a:gd name="connsiteX3" fmla="*/ 34594 w 3186646"/>
                  <a:gd name="connsiteY3" fmla="*/ 585290 h 848951"/>
                  <a:gd name="connsiteX4" fmla="*/ 34594 w 3186646"/>
                  <a:gd name="connsiteY4" fmla="*/ 467484 h 848951"/>
                  <a:gd name="connsiteX5" fmla="*/ 135570 w 3186646"/>
                  <a:gd name="connsiteY5" fmla="*/ 388947 h 848951"/>
                  <a:gd name="connsiteX6" fmla="*/ 533867 w 3186646"/>
                  <a:gd name="connsiteY6" fmla="*/ 287970 h 848951"/>
                  <a:gd name="connsiteX7" fmla="*/ 713381 w 3186646"/>
                  <a:gd name="connsiteY7" fmla="*/ 259921 h 848951"/>
                  <a:gd name="connsiteX8" fmla="*/ 758260 w 3186646"/>
                  <a:gd name="connsiteY8" fmla="*/ 282360 h 848951"/>
                  <a:gd name="connsiteX9" fmla="*/ 1055580 w 3186646"/>
                  <a:gd name="connsiteY9" fmla="*/ 119675 h 848951"/>
                  <a:gd name="connsiteX10" fmla="*/ 1308022 w 3186646"/>
                  <a:gd name="connsiteY10" fmla="*/ 18699 h 848951"/>
                  <a:gd name="connsiteX11" fmla="*/ 1672660 w 3186646"/>
                  <a:gd name="connsiteY11" fmla="*/ 7479 h 848951"/>
                  <a:gd name="connsiteX12" fmla="*/ 2104616 w 3186646"/>
                  <a:gd name="connsiteY12" fmla="*/ 29918 h 848951"/>
                  <a:gd name="connsiteX13" fmla="*/ 2435595 w 3186646"/>
                  <a:gd name="connsiteY13" fmla="*/ 74797 h 848951"/>
                  <a:gd name="connsiteX14" fmla="*/ 2587060 w 3186646"/>
                  <a:gd name="connsiteY14" fmla="*/ 80407 h 848951"/>
                  <a:gd name="connsiteX15" fmla="*/ 2530962 w 3186646"/>
                  <a:gd name="connsiteY15" fmla="*/ 130895 h 848951"/>
                  <a:gd name="connsiteX16" fmla="*/ 2747025 w 3186646"/>
                  <a:gd name="connsiteY16" fmla="*/ 372056 h 848951"/>
                  <a:gd name="connsiteX17" fmla="*/ 2747025 w 3186646"/>
                  <a:gd name="connsiteY17" fmla="*/ 372056 h 848951"/>
                  <a:gd name="connsiteX18" fmla="*/ 2999749 w 3186646"/>
                  <a:gd name="connsiteY18" fmla="*/ 372056 h 848951"/>
                  <a:gd name="connsiteX19" fmla="*/ 3139457 w 3186646"/>
                  <a:gd name="connsiteY19" fmla="*/ 558084 h 848951"/>
                  <a:gd name="connsiteX20" fmla="*/ 3139457 w 3186646"/>
                  <a:gd name="connsiteY20" fmla="*/ 744113 h 848951"/>
                  <a:gd name="connsiteX21" fmla="*/ 2856331 w 3186646"/>
                  <a:gd name="connsiteY21" fmla="*/ 747975 h 848951"/>
                  <a:gd name="connsiteX22" fmla="*/ 2856331 w 3186646"/>
                  <a:gd name="connsiteY22" fmla="*/ 804073 h 848951"/>
                  <a:gd name="connsiteX0" fmla="*/ 17764 w 3163362"/>
                  <a:gd name="connsiteY0" fmla="*/ 848951 h 848951"/>
                  <a:gd name="connsiteX1" fmla="*/ 935 w 3163362"/>
                  <a:gd name="connsiteY1" fmla="*/ 770414 h 848951"/>
                  <a:gd name="connsiteX2" fmla="*/ 12154 w 3163362"/>
                  <a:gd name="connsiteY2" fmla="*/ 624559 h 848951"/>
                  <a:gd name="connsiteX3" fmla="*/ 34594 w 3163362"/>
                  <a:gd name="connsiteY3" fmla="*/ 585290 h 848951"/>
                  <a:gd name="connsiteX4" fmla="*/ 34594 w 3163362"/>
                  <a:gd name="connsiteY4" fmla="*/ 467484 h 848951"/>
                  <a:gd name="connsiteX5" fmla="*/ 135570 w 3163362"/>
                  <a:gd name="connsiteY5" fmla="*/ 388947 h 848951"/>
                  <a:gd name="connsiteX6" fmla="*/ 533867 w 3163362"/>
                  <a:gd name="connsiteY6" fmla="*/ 287970 h 848951"/>
                  <a:gd name="connsiteX7" fmla="*/ 713381 w 3163362"/>
                  <a:gd name="connsiteY7" fmla="*/ 259921 h 848951"/>
                  <a:gd name="connsiteX8" fmla="*/ 758260 w 3163362"/>
                  <a:gd name="connsiteY8" fmla="*/ 282360 h 848951"/>
                  <a:gd name="connsiteX9" fmla="*/ 1055580 w 3163362"/>
                  <a:gd name="connsiteY9" fmla="*/ 119675 h 848951"/>
                  <a:gd name="connsiteX10" fmla="*/ 1308022 w 3163362"/>
                  <a:gd name="connsiteY10" fmla="*/ 18699 h 848951"/>
                  <a:gd name="connsiteX11" fmla="*/ 1672660 w 3163362"/>
                  <a:gd name="connsiteY11" fmla="*/ 7479 h 848951"/>
                  <a:gd name="connsiteX12" fmla="*/ 2104616 w 3163362"/>
                  <a:gd name="connsiteY12" fmla="*/ 29918 h 848951"/>
                  <a:gd name="connsiteX13" fmla="*/ 2435595 w 3163362"/>
                  <a:gd name="connsiteY13" fmla="*/ 74797 h 848951"/>
                  <a:gd name="connsiteX14" fmla="*/ 2587060 w 3163362"/>
                  <a:gd name="connsiteY14" fmla="*/ 80407 h 848951"/>
                  <a:gd name="connsiteX15" fmla="*/ 2530962 w 3163362"/>
                  <a:gd name="connsiteY15" fmla="*/ 130895 h 848951"/>
                  <a:gd name="connsiteX16" fmla="*/ 2747025 w 3163362"/>
                  <a:gd name="connsiteY16" fmla="*/ 372056 h 848951"/>
                  <a:gd name="connsiteX17" fmla="*/ 2747025 w 3163362"/>
                  <a:gd name="connsiteY17" fmla="*/ 372056 h 848951"/>
                  <a:gd name="connsiteX18" fmla="*/ 2999749 w 3163362"/>
                  <a:gd name="connsiteY18" fmla="*/ 372056 h 848951"/>
                  <a:gd name="connsiteX19" fmla="*/ 2999752 w 3163362"/>
                  <a:gd name="connsiteY19" fmla="*/ 558084 h 848951"/>
                  <a:gd name="connsiteX20" fmla="*/ 3139457 w 3163362"/>
                  <a:gd name="connsiteY20" fmla="*/ 744113 h 848951"/>
                  <a:gd name="connsiteX21" fmla="*/ 2856331 w 3163362"/>
                  <a:gd name="connsiteY21" fmla="*/ 747975 h 848951"/>
                  <a:gd name="connsiteX22" fmla="*/ 2856331 w 3163362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2999752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60026"/>
                  <a:gd name="connsiteY0" fmla="*/ 848951 h 848951"/>
                  <a:gd name="connsiteX1" fmla="*/ 935 w 3060026"/>
                  <a:gd name="connsiteY1" fmla="*/ 770414 h 848951"/>
                  <a:gd name="connsiteX2" fmla="*/ 12154 w 3060026"/>
                  <a:gd name="connsiteY2" fmla="*/ 624559 h 848951"/>
                  <a:gd name="connsiteX3" fmla="*/ 34594 w 3060026"/>
                  <a:gd name="connsiteY3" fmla="*/ 585290 h 848951"/>
                  <a:gd name="connsiteX4" fmla="*/ 34594 w 3060026"/>
                  <a:gd name="connsiteY4" fmla="*/ 467484 h 848951"/>
                  <a:gd name="connsiteX5" fmla="*/ 135570 w 3060026"/>
                  <a:gd name="connsiteY5" fmla="*/ 388947 h 848951"/>
                  <a:gd name="connsiteX6" fmla="*/ 533867 w 3060026"/>
                  <a:gd name="connsiteY6" fmla="*/ 287970 h 848951"/>
                  <a:gd name="connsiteX7" fmla="*/ 713381 w 3060026"/>
                  <a:gd name="connsiteY7" fmla="*/ 259921 h 848951"/>
                  <a:gd name="connsiteX8" fmla="*/ 758260 w 3060026"/>
                  <a:gd name="connsiteY8" fmla="*/ 282360 h 848951"/>
                  <a:gd name="connsiteX9" fmla="*/ 1055580 w 3060026"/>
                  <a:gd name="connsiteY9" fmla="*/ 119675 h 848951"/>
                  <a:gd name="connsiteX10" fmla="*/ 1308022 w 3060026"/>
                  <a:gd name="connsiteY10" fmla="*/ 18699 h 848951"/>
                  <a:gd name="connsiteX11" fmla="*/ 1672660 w 3060026"/>
                  <a:gd name="connsiteY11" fmla="*/ 7479 h 848951"/>
                  <a:gd name="connsiteX12" fmla="*/ 2104616 w 3060026"/>
                  <a:gd name="connsiteY12" fmla="*/ 29918 h 848951"/>
                  <a:gd name="connsiteX13" fmla="*/ 2435595 w 3060026"/>
                  <a:gd name="connsiteY13" fmla="*/ 74797 h 848951"/>
                  <a:gd name="connsiteX14" fmla="*/ 2587060 w 3060026"/>
                  <a:gd name="connsiteY14" fmla="*/ 80407 h 848951"/>
                  <a:gd name="connsiteX15" fmla="*/ 2530962 w 3060026"/>
                  <a:gd name="connsiteY15" fmla="*/ 130895 h 848951"/>
                  <a:gd name="connsiteX16" fmla="*/ 2747025 w 3060026"/>
                  <a:gd name="connsiteY16" fmla="*/ 372056 h 848951"/>
                  <a:gd name="connsiteX17" fmla="*/ 2747025 w 3060026"/>
                  <a:gd name="connsiteY17" fmla="*/ 372056 h 848951"/>
                  <a:gd name="connsiteX18" fmla="*/ 2999749 w 3060026"/>
                  <a:gd name="connsiteY18" fmla="*/ 372056 h 848951"/>
                  <a:gd name="connsiteX19" fmla="*/ 3019364 w 3060026"/>
                  <a:gd name="connsiteY19" fmla="*/ 558084 h 848951"/>
                  <a:gd name="connsiteX20" fmla="*/ 2999752 w 3060026"/>
                  <a:gd name="connsiteY20" fmla="*/ 744113 h 848951"/>
                  <a:gd name="connsiteX21" fmla="*/ 2856331 w 3060026"/>
                  <a:gd name="connsiteY21" fmla="*/ 747975 h 848951"/>
                  <a:gd name="connsiteX22" fmla="*/ 2856331 w 3060026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74702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619395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79642"/>
                  <a:gd name="connsiteY0" fmla="*/ 848951 h 848951"/>
                  <a:gd name="connsiteX1" fmla="*/ 935 w 3079642"/>
                  <a:gd name="connsiteY1" fmla="*/ 770414 h 848951"/>
                  <a:gd name="connsiteX2" fmla="*/ 12154 w 3079642"/>
                  <a:gd name="connsiteY2" fmla="*/ 624559 h 848951"/>
                  <a:gd name="connsiteX3" fmla="*/ 34594 w 3079642"/>
                  <a:gd name="connsiteY3" fmla="*/ 585290 h 848951"/>
                  <a:gd name="connsiteX4" fmla="*/ 34594 w 3079642"/>
                  <a:gd name="connsiteY4" fmla="*/ 467484 h 848951"/>
                  <a:gd name="connsiteX5" fmla="*/ 135570 w 3079642"/>
                  <a:gd name="connsiteY5" fmla="*/ 388947 h 848951"/>
                  <a:gd name="connsiteX6" fmla="*/ 533867 w 3079642"/>
                  <a:gd name="connsiteY6" fmla="*/ 287970 h 848951"/>
                  <a:gd name="connsiteX7" fmla="*/ 713381 w 3079642"/>
                  <a:gd name="connsiteY7" fmla="*/ 259921 h 848951"/>
                  <a:gd name="connsiteX8" fmla="*/ 758260 w 3079642"/>
                  <a:gd name="connsiteY8" fmla="*/ 282360 h 848951"/>
                  <a:gd name="connsiteX9" fmla="*/ 1055580 w 3079642"/>
                  <a:gd name="connsiteY9" fmla="*/ 119675 h 848951"/>
                  <a:gd name="connsiteX10" fmla="*/ 1308022 w 3079642"/>
                  <a:gd name="connsiteY10" fmla="*/ 18699 h 848951"/>
                  <a:gd name="connsiteX11" fmla="*/ 1672660 w 3079642"/>
                  <a:gd name="connsiteY11" fmla="*/ 7479 h 848951"/>
                  <a:gd name="connsiteX12" fmla="*/ 2104616 w 3079642"/>
                  <a:gd name="connsiteY12" fmla="*/ 29918 h 848951"/>
                  <a:gd name="connsiteX13" fmla="*/ 2435595 w 3079642"/>
                  <a:gd name="connsiteY13" fmla="*/ 74797 h 848951"/>
                  <a:gd name="connsiteX14" fmla="*/ 2587060 w 3079642"/>
                  <a:gd name="connsiteY14" fmla="*/ 80407 h 848951"/>
                  <a:gd name="connsiteX15" fmla="*/ 2530962 w 3079642"/>
                  <a:gd name="connsiteY15" fmla="*/ 130895 h 848951"/>
                  <a:gd name="connsiteX16" fmla="*/ 2747025 w 3079642"/>
                  <a:gd name="connsiteY16" fmla="*/ 372056 h 848951"/>
                  <a:gd name="connsiteX17" fmla="*/ 2819379 w 3079642"/>
                  <a:gd name="connsiteY17" fmla="*/ 372056 h 848951"/>
                  <a:gd name="connsiteX18" fmla="*/ 3019364 w 3079642"/>
                  <a:gd name="connsiteY18" fmla="*/ 372056 h 848951"/>
                  <a:gd name="connsiteX19" fmla="*/ 3019364 w 3079642"/>
                  <a:gd name="connsiteY19" fmla="*/ 558084 h 848951"/>
                  <a:gd name="connsiteX20" fmla="*/ 2999752 w 3079642"/>
                  <a:gd name="connsiteY20" fmla="*/ 744113 h 848951"/>
                  <a:gd name="connsiteX21" fmla="*/ 2856331 w 3079642"/>
                  <a:gd name="connsiteY21" fmla="*/ 747975 h 848951"/>
                  <a:gd name="connsiteX22" fmla="*/ 2856331 w 3079642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4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299975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587060 w 3084766"/>
                  <a:gd name="connsiteY14" fmla="*/ 80407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419412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084766"/>
                  <a:gd name="connsiteY0" fmla="*/ 848951 h 848951"/>
                  <a:gd name="connsiteX1" fmla="*/ 935 w 3084766"/>
                  <a:gd name="connsiteY1" fmla="*/ 770414 h 848951"/>
                  <a:gd name="connsiteX2" fmla="*/ 12154 w 3084766"/>
                  <a:gd name="connsiteY2" fmla="*/ 624559 h 848951"/>
                  <a:gd name="connsiteX3" fmla="*/ 34594 w 3084766"/>
                  <a:gd name="connsiteY3" fmla="*/ 585290 h 848951"/>
                  <a:gd name="connsiteX4" fmla="*/ 34594 w 3084766"/>
                  <a:gd name="connsiteY4" fmla="*/ 467484 h 848951"/>
                  <a:gd name="connsiteX5" fmla="*/ 135570 w 3084766"/>
                  <a:gd name="connsiteY5" fmla="*/ 388947 h 848951"/>
                  <a:gd name="connsiteX6" fmla="*/ 533867 w 3084766"/>
                  <a:gd name="connsiteY6" fmla="*/ 287970 h 848951"/>
                  <a:gd name="connsiteX7" fmla="*/ 713381 w 3084766"/>
                  <a:gd name="connsiteY7" fmla="*/ 259921 h 848951"/>
                  <a:gd name="connsiteX8" fmla="*/ 758260 w 3084766"/>
                  <a:gd name="connsiteY8" fmla="*/ 282360 h 848951"/>
                  <a:gd name="connsiteX9" fmla="*/ 1055580 w 3084766"/>
                  <a:gd name="connsiteY9" fmla="*/ 119675 h 848951"/>
                  <a:gd name="connsiteX10" fmla="*/ 1308022 w 3084766"/>
                  <a:gd name="connsiteY10" fmla="*/ 18699 h 848951"/>
                  <a:gd name="connsiteX11" fmla="*/ 1672660 w 3084766"/>
                  <a:gd name="connsiteY11" fmla="*/ 7479 h 848951"/>
                  <a:gd name="connsiteX12" fmla="*/ 2104616 w 3084766"/>
                  <a:gd name="connsiteY12" fmla="*/ 29918 h 848951"/>
                  <a:gd name="connsiteX13" fmla="*/ 2435595 w 3084766"/>
                  <a:gd name="connsiteY13" fmla="*/ 74797 h 848951"/>
                  <a:gd name="connsiteX14" fmla="*/ 2619395 w 3084766"/>
                  <a:gd name="connsiteY14" fmla="*/ 186028 h 848951"/>
                  <a:gd name="connsiteX15" fmla="*/ 2530962 w 3084766"/>
                  <a:gd name="connsiteY15" fmla="*/ 130895 h 848951"/>
                  <a:gd name="connsiteX16" fmla="*/ 2747025 w 3084766"/>
                  <a:gd name="connsiteY16" fmla="*/ 372056 h 848951"/>
                  <a:gd name="connsiteX17" fmla="*/ 3019362 w 3084766"/>
                  <a:gd name="connsiteY17" fmla="*/ 372056 h 848951"/>
                  <a:gd name="connsiteX18" fmla="*/ 3019364 w 3084766"/>
                  <a:gd name="connsiteY18" fmla="*/ 372056 h 848951"/>
                  <a:gd name="connsiteX19" fmla="*/ 3019362 w 3084766"/>
                  <a:gd name="connsiteY19" fmla="*/ 558084 h 848951"/>
                  <a:gd name="connsiteX20" fmla="*/ 3019362 w 3084766"/>
                  <a:gd name="connsiteY20" fmla="*/ 744113 h 848951"/>
                  <a:gd name="connsiteX21" fmla="*/ 2856331 w 3084766"/>
                  <a:gd name="connsiteY21" fmla="*/ 747975 h 848951"/>
                  <a:gd name="connsiteX22" fmla="*/ 2856331 w 3084766"/>
                  <a:gd name="connsiteY22" fmla="*/ 804073 h 848951"/>
                  <a:gd name="connsiteX0" fmla="*/ 17764 w 3246518"/>
                  <a:gd name="connsiteY0" fmla="*/ 848951 h 848951"/>
                  <a:gd name="connsiteX1" fmla="*/ 935 w 3246518"/>
                  <a:gd name="connsiteY1" fmla="*/ 770414 h 848951"/>
                  <a:gd name="connsiteX2" fmla="*/ 12154 w 3246518"/>
                  <a:gd name="connsiteY2" fmla="*/ 624559 h 848951"/>
                  <a:gd name="connsiteX3" fmla="*/ 34594 w 3246518"/>
                  <a:gd name="connsiteY3" fmla="*/ 585290 h 848951"/>
                  <a:gd name="connsiteX4" fmla="*/ 34594 w 3246518"/>
                  <a:gd name="connsiteY4" fmla="*/ 467484 h 848951"/>
                  <a:gd name="connsiteX5" fmla="*/ 135570 w 3246518"/>
                  <a:gd name="connsiteY5" fmla="*/ 388947 h 848951"/>
                  <a:gd name="connsiteX6" fmla="*/ 533867 w 3246518"/>
                  <a:gd name="connsiteY6" fmla="*/ 287970 h 848951"/>
                  <a:gd name="connsiteX7" fmla="*/ 713381 w 3246518"/>
                  <a:gd name="connsiteY7" fmla="*/ 259921 h 848951"/>
                  <a:gd name="connsiteX8" fmla="*/ 758260 w 3246518"/>
                  <a:gd name="connsiteY8" fmla="*/ 282360 h 848951"/>
                  <a:gd name="connsiteX9" fmla="*/ 1055580 w 3246518"/>
                  <a:gd name="connsiteY9" fmla="*/ 119675 h 848951"/>
                  <a:gd name="connsiteX10" fmla="*/ 1308022 w 3246518"/>
                  <a:gd name="connsiteY10" fmla="*/ 18699 h 848951"/>
                  <a:gd name="connsiteX11" fmla="*/ 1672660 w 3246518"/>
                  <a:gd name="connsiteY11" fmla="*/ 7479 h 848951"/>
                  <a:gd name="connsiteX12" fmla="*/ 2104616 w 3246518"/>
                  <a:gd name="connsiteY12" fmla="*/ 29918 h 848951"/>
                  <a:gd name="connsiteX13" fmla="*/ 2435595 w 3246518"/>
                  <a:gd name="connsiteY13" fmla="*/ 74797 h 848951"/>
                  <a:gd name="connsiteX14" fmla="*/ 2619395 w 3246518"/>
                  <a:gd name="connsiteY14" fmla="*/ 186028 h 848951"/>
                  <a:gd name="connsiteX15" fmla="*/ 2530962 w 3246518"/>
                  <a:gd name="connsiteY15" fmla="*/ 130895 h 848951"/>
                  <a:gd name="connsiteX16" fmla="*/ 2747025 w 3246518"/>
                  <a:gd name="connsiteY16" fmla="*/ 372056 h 848951"/>
                  <a:gd name="connsiteX17" fmla="*/ 3019362 w 3246518"/>
                  <a:gd name="connsiteY17" fmla="*/ 372056 h 848951"/>
                  <a:gd name="connsiteX18" fmla="*/ 3019364 w 3246518"/>
                  <a:gd name="connsiteY18" fmla="*/ 372056 h 848951"/>
                  <a:gd name="connsiteX19" fmla="*/ 3019362 w 3246518"/>
                  <a:gd name="connsiteY19" fmla="*/ 558084 h 848951"/>
                  <a:gd name="connsiteX20" fmla="*/ 3219345 w 3246518"/>
                  <a:gd name="connsiteY20" fmla="*/ 744113 h 848951"/>
                  <a:gd name="connsiteX21" fmla="*/ 2856331 w 3246518"/>
                  <a:gd name="connsiteY21" fmla="*/ 747975 h 848951"/>
                  <a:gd name="connsiteX22" fmla="*/ 2856331 w 324651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4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219343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79848"/>
                  <a:gd name="connsiteY0" fmla="*/ 848951 h 848951"/>
                  <a:gd name="connsiteX1" fmla="*/ 935 w 3279848"/>
                  <a:gd name="connsiteY1" fmla="*/ 770414 h 848951"/>
                  <a:gd name="connsiteX2" fmla="*/ 12154 w 3279848"/>
                  <a:gd name="connsiteY2" fmla="*/ 624559 h 848951"/>
                  <a:gd name="connsiteX3" fmla="*/ 34594 w 3279848"/>
                  <a:gd name="connsiteY3" fmla="*/ 585290 h 848951"/>
                  <a:gd name="connsiteX4" fmla="*/ 34594 w 3279848"/>
                  <a:gd name="connsiteY4" fmla="*/ 467484 h 848951"/>
                  <a:gd name="connsiteX5" fmla="*/ 135570 w 3279848"/>
                  <a:gd name="connsiteY5" fmla="*/ 388947 h 848951"/>
                  <a:gd name="connsiteX6" fmla="*/ 533867 w 3279848"/>
                  <a:gd name="connsiteY6" fmla="*/ 287970 h 848951"/>
                  <a:gd name="connsiteX7" fmla="*/ 713381 w 3279848"/>
                  <a:gd name="connsiteY7" fmla="*/ 259921 h 848951"/>
                  <a:gd name="connsiteX8" fmla="*/ 758260 w 3279848"/>
                  <a:gd name="connsiteY8" fmla="*/ 282360 h 848951"/>
                  <a:gd name="connsiteX9" fmla="*/ 1055580 w 3279848"/>
                  <a:gd name="connsiteY9" fmla="*/ 119675 h 848951"/>
                  <a:gd name="connsiteX10" fmla="*/ 1308022 w 3279848"/>
                  <a:gd name="connsiteY10" fmla="*/ 18699 h 848951"/>
                  <a:gd name="connsiteX11" fmla="*/ 1672660 w 3279848"/>
                  <a:gd name="connsiteY11" fmla="*/ 7479 h 848951"/>
                  <a:gd name="connsiteX12" fmla="*/ 2104616 w 3279848"/>
                  <a:gd name="connsiteY12" fmla="*/ 29918 h 848951"/>
                  <a:gd name="connsiteX13" fmla="*/ 2435595 w 3279848"/>
                  <a:gd name="connsiteY13" fmla="*/ 74797 h 848951"/>
                  <a:gd name="connsiteX14" fmla="*/ 2619395 w 3279848"/>
                  <a:gd name="connsiteY14" fmla="*/ 186028 h 848951"/>
                  <a:gd name="connsiteX15" fmla="*/ 2530962 w 3279848"/>
                  <a:gd name="connsiteY15" fmla="*/ 130895 h 848951"/>
                  <a:gd name="connsiteX16" fmla="*/ 2747025 w 3279848"/>
                  <a:gd name="connsiteY16" fmla="*/ 372056 h 848951"/>
                  <a:gd name="connsiteX17" fmla="*/ 3019362 w 3279848"/>
                  <a:gd name="connsiteY17" fmla="*/ 372056 h 848951"/>
                  <a:gd name="connsiteX18" fmla="*/ 3019360 w 3279848"/>
                  <a:gd name="connsiteY18" fmla="*/ 372056 h 848951"/>
                  <a:gd name="connsiteX19" fmla="*/ 3219345 w 3279848"/>
                  <a:gd name="connsiteY19" fmla="*/ 558084 h 848951"/>
                  <a:gd name="connsiteX20" fmla="*/ 3219345 w 3279848"/>
                  <a:gd name="connsiteY20" fmla="*/ 744113 h 848951"/>
                  <a:gd name="connsiteX21" fmla="*/ 2856331 w 3279848"/>
                  <a:gd name="connsiteY21" fmla="*/ 747975 h 848951"/>
                  <a:gd name="connsiteX22" fmla="*/ 2856331 w 3279848"/>
                  <a:gd name="connsiteY22" fmla="*/ 804073 h 848951"/>
                  <a:gd name="connsiteX0" fmla="*/ 17764 w 3246516"/>
                  <a:gd name="connsiteY0" fmla="*/ 848951 h 848951"/>
                  <a:gd name="connsiteX1" fmla="*/ 935 w 3246516"/>
                  <a:gd name="connsiteY1" fmla="*/ 770414 h 848951"/>
                  <a:gd name="connsiteX2" fmla="*/ 12154 w 3246516"/>
                  <a:gd name="connsiteY2" fmla="*/ 624559 h 848951"/>
                  <a:gd name="connsiteX3" fmla="*/ 34594 w 3246516"/>
                  <a:gd name="connsiteY3" fmla="*/ 585290 h 848951"/>
                  <a:gd name="connsiteX4" fmla="*/ 34594 w 3246516"/>
                  <a:gd name="connsiteY4" fmla="*/ 467484 h 848951"/>
                  <a:gd name="connsiteX5" fmla="*/ 135570 w 3246516"/>
                  <a:gd name="connsiteY5" fmla="*/ 388947 h 848951"/>
                  <a:gd name="connsiteX6" fmla="*/ 533867 w 3246516"/>
                  <a:gd name="connsiteY6" fmla="*/ 287970 h 848951"/>
                  <a:gd name="connsiteX7" fmla="*/ 713381 w 3246516"/>
                  <a:gd name="connsiteY7" fmla="*/ 259921 h 848951"/>
                  <a:gd name="connsiteX8" fmla="*/ 758260 w 3246516"/>
                  <a:gd name="connsiteY8" fmla="*/ 282360 h 848951"/>
                  <a:gd name="connsiteX9" fmla="*/ 1055580 w 3246516"/>
                  <a:gd name="connsiteY9" fmla="*/ 119675 h 848951"/>
                  <a:gd name="connsiteX10" fmla="*/ 1308022 w 3246516"/>
                  <a:gd name="connsiteY10" fmla="*/ 18699 h 848951"/>
                  <a:gd name="connsiteX11" fmla="*/ 1672660 w 3246516"/>
                  <a:gd name="connsiteY11" fmla="*/ 7479 h 848951"/>
                  <a:gd name="connsiteX12" fmla="*/ 2104616 w 3246516"/>
                  <a:gd name="connsiteY12" fmla="*/ 29918 h 848951"/>
                  <a:gd name="connsiteX13" fmla="*/ 2435595 w 3246516"/>
                  <a:gd name="connsiteY13" fmla="*/ 74797 h 848951"/>
                  <a:gd name="connsiteX14" fmla="*/ 2619395 w 3246516"/>
                  <a:gd name="connsiteY14" fmla="*/ 186028 h 848951"/>
                  <a:gd name="connsiteX15" fmla="*/ 2530962 w 3246516"/>
                  <a:gd name="connsiteY15" fmla="*/ 130895 h 848951"/>
                  <a:gd name="connsiteX16" fmla="*/ 2747025 w 3246516"/>
                  <a:gd name="connsiteY16" fmla="*/ 372056 h 848951"/>
                  <a:gd name="connsiteX17" fmla="*/ 3019362 w 3246516"/>
                  <a:gd name="connsiteY17" fmla="*/ 372056 h 848951"/>
                  <a:gd name="connsiteX18" fmla="*/ 3019360 w 3246516"/>
                  <a:gd name="connsiteY18" fmla="*/ 372056 h 848951"/>
                  <a:gd name="connsiteX19" fmla="*/ 3019360 w 3246516"/>
                  <a:gd name="connsiteY19" fmla="*/ 558084 h 848951"/>
                  <a:gd name="connsiteX20" fmla="*/ 3219345 w 3246516"/>
                  <a:gd name="connsiteY20" fmla="*/ 744113 h 848951"/>
                  <a:gd name="connsiteX21" fmla="*/ 2856331 w 3246516"/>
                  <a:gd name="connsiteY21" fmla="*/ 747975 h 848951"/>
                  <a:gd name="connsiteX22" fmla="*/ 2856331 w 3246516"/>
                  <a:gd name="connsiteY22" fmla="*/ 804073 h 848951"/>
                  <a:gd name="connsiteX0" fmla="*/ 17764 w 3084767"/>
                  <a:gd name="connsiteY0" fmla="*/ 848951 h 848951"/>
                  <a:gd name="connsiteX1" fmla="*/ 935 w 3084767"/>
                  <a:gd name="connsiteY1" fmla="*/ 770414 h 848951"/>
                  <a:gd name="connsiteX2" fmla="*/ 12154 w 3084767"/>
                  <a:gd name="connsiteY2" fmla="*/ 624559 h 848951"/>
                  <a:gd name="connsiteX3" fmla="*/ 34594 w 3084767"/>
                  <a:gd name="connsiteY3" fmla="*/ 585290 h 848951"/>
                  <a:gd name="connsiteX4" fmla="*/ 34594 w 3084767"/>
                  <a:gd name="connsiteY4" fmla="*/ 467484 h 848951"/>
                  <a:gd name="connsiteX5" fmla="*/ 135570 w 3084767"/>
                  <a:gd name="connsiteY5" fmla="*/ 388947 h 848951"/>
                  <a:gd name="connsiteX6" fmla="*/ 533867 w 3084767"/>
                  <a:gd name="connsiteY6" fmla="*/ 287970 h 848951"/>
                  <a:gd name="connsiteX7" fmla="*/ 713381 w 3084767"/>
                  <a:gd name="connsiteY7" fmla="*/ 259921 h 848951"/>
                  <a:gd name="connsiteX8" fmla="*/ 758260 w 3084767"/>
                  <a:gd name="connsiteY8" fmla="*/ 282360 h 848951"/>
                  <a:gd name="connsiteX9" fmla="*/ 1055580 w 3084767"/>
                  <a:gd name="connsiteY9" fmla="*/ 119675 h 848951"/>
                  <a:gd name="connsiteX10" fmla="*/ 1308022 w 3084767"/>
                  <a:gd name="connsiteY10" fmla="*/ 18699 h 848951"/>
                  <a:gd name="connsiteX11" fmla="*/ 1672660 w 3084767"/>
                  <a:gd name="connsiteY11" fmla="*/ 7479 h 848951"/>
                  <a:gd name="connsiteX12" fmla="*/ 2104616 w 3084767"/>
                  <a:gd name="connsiteY12" fmla="*/ 29918 h 848951"/>
                  <a:gd name="connsiteX13" fmla="*/ 2435595 w 3084767"/>
                  <a:gd name="connsiteY13" fmla="*/ 74797 h 848951"/>
                  <a:gd name="connsiteX14" fmla="*/ 2619395 w 3084767"/>
                  <a:gd name="connsiteY14" fmla="*/ 186028 h 848951"/>
                  <a:gd name="connsiteX15" fmla="*/ 2530962 w 3084767"/>
                  <a:gd name="connsiteY15" fmla="*/ 130895 h 848951"/>
                  <a:gd name="connsiteX16" fmla="*/ 2747025 w 3084767"/>
                  <a:gd name="connsiteY16" fmla="*/ 372056 h 848951"/>
                  <a:gd name="connsiteX17" fmla="*/ 3019362 w 3084767"/>
                  <a:gd name="connsiteY17" fmla="*/ 372056 h 848951"/>
                  <a:gd name="connsiteX18" fmla="*/ 3019360 w 3084767"/>
                  <a:gd name="connsiteY18" fmla="*/ 372056 h 848951"/>
                  <a:gd name="connsiteX19" fmla="*/ 3019360 w 3084767"/>
                  <a:gd name="connsiteY19" fmla="*/ 558084 h 848951"/>
                  <a:gd name="connsiteX20" fmla="*/ 3019360 w 3084767"/>
                  <a:gd name="connsiteY20" fmla="*/ 744113 h 848951"/>
                  <a:gd name="connsiteX21" fmla="*/ 2856331 w 3084767"/>
                  <a:gd name="connsiteY21" fmla="*/ 747975 h 848951"/>
                  <a:gd name="connsiteX22" fmla="*/ 2856331 w 3084767"/>
                  <a:gd name="connsiteY22" fmla="*/ 804073 h 84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84767" h="848951">
                    <a:moveTo>
                      <a:pt x="17764" y="848951"/>
                    </a:moveTo>
                    <a:cubicBezTo>
                      <a:pt x="9817" y="828382"/>
                      <a:pt x="1870" y="807813"/>
                      <a:pt x="935" y="770414"/>
                    </a:cubicBezTo>
                    <a:cubicBezTo>
                      <a:pt x="0" y="733015"/>
                      <a:pt x="6544" y="655413"/>
                      <a:pt x="12154" y="624559"/>
                    </a:cubicBezTo>
                    <a:cubicBezTo>
                      <a:pt x="17764" y="593705"/>
                      <a:pt x="30854" y="611469"/>
                      <a:pt x="34594" y="585290"/>
                    </a:cubicBezTo>
                    <a:cubicBezTo>
                      <a:pt x="38334" y="559111"/>
                      <a:pt x="17765" y="500208"/>
                      <a:pt x="34594" y="467484"/>
                    </a:cubicBezTo>
                    <a:cubicBezTo>
                      <a:pt x="51423" y="434760"/>
                      <a:pt x="52358" y="418866"/>
                      <a:pt x="135570" y="388947"/>
                    </a:cubicBezTo>
                    <a:cubicBezTo>
                      <a:pt x="218782" y="359028"/>
                      <a:pt x="437565" y="309474"/>
                      <a:pt x="533867" y="287970"/>
                    </a:cubicBezTo>
                    <a:cubicBezTo>
                      <a:pt x="630169" y="266466"/>
                      <a:pt x="675982" y="260856"/>
                      <a:pt x="713381" y="259921"/>
                    </a:cubicBezTo>
                    <a:cubicBezTo>
                      <a:pt x="750780" y="258986"/>
                      <a:pt x="701227" y="305734"/>
                      <a:pt x="758260" y="282360"/>
                    </a:cubicBezTo>
                    <a:cubicBezTo>
                      <a:pt x="815293" y="258986"/>
                      <a:pt x="963953" y="163618"/>
                      <a:pt x="1055580" y="119675"/>
                    </a:cubicBezTo>
                    <a:cubicBezTo>
                      <a:pt x="1147207" y="75732"/>
                      <a:pt x="1205175" y="37398"/>
                      <a:pt x="1308022" y="18699"/>
                    </a:cubicBezTo>
                    <a:cubicBezTo>
                      <a:pt x="1410869" y="0"/>
                      <a:pt x="1539894" y="5609"/>
                      <a:pt x="1672660" y="7479"/>
                    </a:cubicBezTo>
                    <a:cubicBezTo>
                      <a:pt x="1805426" y="9349"/>
                      <a:pt x="1977460" y="18698"/>
                      <a:pt x="2104616" y="29918"/>
                    </a:cubicBezTo>
                    <a:cubicBezTo>
                      <a:pt x="2231772" y="41138"/>
                      <a:pt x="2349799" y="48779"/>
                      <a:pt x="2435595" y="74797"/>
                    </a:cubicBezTo>
                    <a:cubicBezTo>
                      <a:pt x="2521392" y="100815"/>
                      <a:pt x="2603501" y="176678"/>
                      <a:pt x="2619395" y="186028"/>
                    </a:cubicBezTo>
                    <a:cubicBezTo>
                      <a:pt x="2635290" y="195378"/>
                      <a:pt x="2509690" y="99890"/>
                      <a:pt x="2530962" y="130895"/>
                    </a:cubicBezTo>
                    <a:cubicBezTo>
                      <a:pt x="2552234" y="161900"/>
                      <a:pt x="2711015" y="331863"/>
                      <a:pt x="2747025" y="372056"/>
                    </a:cubicBezTo>
                    <a:lnTo>
                      <a:pt x="3019362" y="372056"/>
                    </a:lnTo>
                    <a:cubicBezTo>
                      <a:pt x="3084767" y="372056"/>
                      <a:pt x="2829493" y="413787"/>
                      <a:pt x="3019360" y="372056"/>
                    </a:cubicBezTo>
                    <a:cubicBezTo>
                      <a:pt x="3079637" y="412400"/>
                      <a:pt x="3019360" y="496075"/>
                      <a:pt x="3019360" y="558084"/>
                    </a:cubicBezTo>
                    <a:cubicBezTo>
                      <a:pt x="3019360" y="620093"/>
                      <a:pt x="3046531" y="712465"/>
                      <a:pt x="3019360" y="744113"/>
                    </a:cubicBezTo>
                    <a:cubicBezTo>
                      <a:pt x="2992189" y="775761"/>
                      <a:pt x="2883503" y="737982"/>
                      <a:pt x="2856331" y="747975"/>
                    </a:cubicBezTo>
                    <a:cubicBezTo>
                      <a:pt x="2829159" y="757968"/>
                      <a:pt x="2862876" y="794723"/>
                      <a:pt x="2856331" y="804073"/>
                    </a:cubicBezTo>
                  </a:path>
                </a:pathLst>
              </a:cu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  <p:cxnSp>
            <p:nvCxnSpPr>
              <p:cNvPr id="414" name="Gerade Verbindung 483"/>
              <p:cNvCxnSpPr/>
              <p:nvPr/>
            </p:nvCxnSpPr>
            <p:spPr bwMode="auto">
              <a:xfrm>
                <a:off x="-1007219" y="4476105"/>
                <a:ext cx="419100" cy="0"/>
              </a:xfrm>
              <a:prstGeom prst="line">
                <a:avLst/>
              </a:prstGeom>
              <a:ln w="381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5" name="Freihandform 414"/>
              <p:cNvSpPr/>
              <p:nvPr/>
            </p:nvSpPr>
            <p:spPr bwMode="auto">
              <a:xfrm>
                <a:off x="-1038969" y="4206230"/>
                <a:ext cx="574675" cy="82550"/>
              </a:xfrm>
              <a:custGeom>
                <a:avLst/>
                <a:gdLst>
                  <a:gd name="connsiteX0" fmla="*/ 35528 w 1566073"/>
                  <a:gd name="connsiteY0" fmla="*/ 190734 h 214108"/>
                  <a:gd name="connsiteX1" fmla="*/ 86017 w 1566073"/>
                  <a:gd name="connsiteY1" fmla="*/ 213173 h 214108"/>
                  <a:gd name="connsiteX2" fmla="*/ 551631 w 1566073"/>
                  <a:gd name="connsiteY2" fmla="*/ 196344 h 214108"/>
                  <a:gd name="connsiteX3" fmla="*/ 1067734 w 1566073"/>
                  <a:gd name="connsiteY3" fmla="*/ 179515 h 214108"/>
                  <a:gd name="connsiteX4" fmla="*/ 1460422 w 1566073"/>
                  <a:gd name="connsiteY4" fmla="*/ 179515 h 214108"/>
                  <a:gd name="connsiteX5" fmla="*/ 1561398 w 1566073"/>
                  <a:gd name="connsiteY5" fmla="*/ 100977 h 214108"/>
                  <a:gd name="connsiteX6" fmla="*/ 1488471 w 1566073"/>
                  <a:gd name="connsiteY6" fmla="*/ 0 h 214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66073" h="214108">
                    <a:moveTo>
                      <a:pt x="35528" y="190734"/>
                    </a:moveTo>
                    <a:cubicBezTo>
                      <a:pt x="17764" y="201486"/>
                      <a:pt x="0" y="212238"/>
                      <a:pt x="86017" y="213173"/>
                    </a:cubicBezTo>
                    <a:cubicBezTo>
                      <a:pt x="172034" y="214108"/>
                      <a:pt x="551631" y="196344"/>
                      <a:pt x="551631" y="196344"/>
                    </a:cubicBezTo>
                    <a:lnTo>
                      <a:pt x="1067734" y="179515"/>
                    </a:lnTo>
                    <a:cubicBezTo>
                      <a:pt x="1219199" y="176710"/>
                      <a:pt x="1378145" y="192605"/>
                      <a:pt x="1460422" y="179515"/>
                    </a:cubicBezTo>
                    <a:cubicBezTo>
                      <a:pt x="1542699" y="166425"/>
                      <a:pt x="1556723" y="130896"/>
                      <a:pt x="1561398" y="100977"/>
                    </a:cubicBezTo>
                    <a:cubicBezTo>
                      <a:pt x="1566073" y="71058"/>
                      <a:pt x="1505300" y="14024"/>
                      <a:pt x="1488471" y="0"/>
                    </a:cubicBezTo>
                  </a:path>
                </a:pathLst>
              </a:custGeom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95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MW Group Condensed"/>
                  <a:ea typeface="+mn-ea"/>
                  <a:cs typeface="+mn-cs"/>
                </a:endParaRPr>
              </a:p>
            </p:txBody>
          </p:sp>
        </p:grpSp>
        <p:sp>
          <p:nvSpPr>
            <p:cNvPr id="409" name="Freihandform 408"/>
            <p:cNvSpPr/>
            <p:nvPr/>
          </p:nvSpPr>
          <p:spPr bwMode="auto">
            <a:xfrm>
              <a:off x="-777091" y="2937203"/>
              <a:ext cx="10864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  <p:sp>
          <p:nvSpPr>
            <p:cNvPr id="410" name="Freihandform 409"/>
            <p:cNvSpPr/>
            <p:nvPr/>
          </p:nvSpPr>
          <p:spPr bwMode="auto">
            <a:xfrm>
              <a:off x="-676804" y="2937203"/>
              <a:ext cx="43457" cy="88963"/>
            </a:xfrm>
            <a:custGeom>
              <a:avLst/>
              <a:gdLst>
                <a:gd name="connsiteX0" fmla="*/ 0 w 56098"/>
                <a:gd name="connsiteY0" fmla="*/ 420736 h 420736"/>
                <a:gd name="connsiteX1" fmla="*/ 56098 w 56098"/>
                <a:gd name="connsiteY1" fmla="*/ 0 h 42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6098" h="420736">
                  <a:moveTo>
                    <a:pt x="0" y="420736"/>
                  </a:moveTo>
                  <a:cubicBezTo>
                    <a:pt x="25244" y="244962"/>
                    <a:pt x="50488" y="69188"/>
                    <a:pt x="56098" y="0"/>
                  </a:cubicBez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95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endParaRPr>
            </a:p>
          </p:txBody>
        </p:sp>
      </p:grpSp>
      <p:sp>
        <p:nvSpPr>
          <p:cNvPr id="401" name="Ellipse 400"/>
          <p:cNvSpPr/>
          <p:nvPr/>
        </p:nvSpPr>
        <p:spPr>
          <a:xfrm>
            <a:off x="10339915" y="4076446"/>
            <a:ext cx="280710" cy="28071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405" name="Gebogener Pfeil 404"/>
          <p:cNvSpPr/>
          <p:nvPr/>
        </p:nvSpPr>
        <p:spPr>
          <a:xfrm>
            <a:off x="10384684" y="4118458"/>
            <a:ext cx="183627" cy="183627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406" name="Gebogener Pfeil 405"/>
          <p:cNvSpPr/>
          <p:nvPr/>
        </p:nvSpPr>
        <p:spPr>
          <a:xfrm flipV="1">
            <a:off x="10531627" y="3781002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cxnSp>
        <p:nvCxnSpPr>
          <p:cNvPr id="501" name="Gerader Verbinder 500"/>
          <p:cNvCxnSpPr/>
          <p:nvPr/>
        </p:nvCxnSpPr>
        <p:spPr>
          <a:xfrm>
            <a:off x="3563595" y="545754"/>
            <a:ext cx="17245" cy="4355373"/>
          </a:xfrm>
          <a:prstGeom prst="line">
            <a:avLst/>
          </a:prstGeom>
          <a:ln w="19050">
            <a:solidFill>
              <a:srgbClr val="3F7BFD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2" name="Gerader Verbinder 501"/>
          <p:cNvCxnSpPr/>
          <p:nvPr/>
        </p:nvCxnSpPr>
        <p:spPr>
          <a:xfrm>
            <a:off x="0" y="3115338"/>
            <a:ext cx="12192000" cy="0"/>
          </a:xfrm>
          <a:prstGeom prst="line">
            <a:avLst/>
          </a:prstGeom>
          <a:ln w="19050">
            <a:solidFill>
              <a:srgbClr val="3F7BFD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3" name="Textfeld 502"/>
          <p:cNvSpPr txBox="1"/>
          <p:nvPr/>
        </p:nvSpPr>
        <p:spPr>
          <a:xfrm>
            <a:off x="109351" y="1510747"/>
            <a:ext cx="1462822" cy="1446550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vehicle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 powered axles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mainly powered axle is front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(situation for rear is equivalent)</a:t>
            </a:r>
          </a:p>
        </p:txBody>
      </p:sp>
      <p:sp>
        <p:nvSpPr>
          <p:cNvPr id="504" name="Textfeld 503"/>
          <p:cNvSpPr txBox="1"/>
          <p:nvPr/>
        </p:nvSpPr>
        <p:spPr>
          <a:xfrm>
            <a:off x="109350" y="3310784"/>
            <a:ext cx="1455448" cy="1495990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2WD vehicle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 powered axle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front wheel drive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(situation for rear wheel drive is equivalent)</a:t>
            </a:r>
          </a:p>
        </p:txBody>
      </p:sp>
      <p:cxnSp>
        <p:nvCxnSpPr>
          <p:cNvPr id="507" name="Gerader Verbinder 506"/>
          <p:cNvCxnSpPr/>
          <p:nvPr/>
        </p:nvCxnSpPr>
        <p:spPr>
          <a:xfrm>
            <a:off x="9255044" y="4120895"/>
            <a:ext cx="725637" cy="0"/>
          </a:xfrm>
          <a:prstGeom prst="line">
            <a:avLst/>
          </a:prstGeom>
          <a:ln w="762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Gerader Verbinder 508"/>
          <p:cNvCxnSpPr/>
          <p:nvPr/>
        </p:nvCxnSpPr>
        <p:spPr>
          <a:xfrm>
            <a:off x="11422288" y="4120895"/>
            <a:ext cx="725637" cy="0"/>
          </a:xfrm>
          <a:prstGeom prst="line">
            <a:avLst/>
          </a:prstGeom>
          <a:ln w="762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0" name="Gerader Verbinder 509"/>
          <p:cNvCxnSpPr/>
          <p:nvPr/>
        </p:nvCxnSpPr>
        <p:spPr>
          <a:xfrm>
            <a:off x="9255044" y="2316497"/>
            <a:ext cx="725637" cy="0"/>
          </a:xfrm>
          <a:prstGeom prst="line">
            <a:avLst/>
          </a:prstGeom>
          <a:ln w="762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" name="Gerader Verbinder 511"/>
          <p:cNvCxnSpPr/>
          <p:nvPr/>
        </p:nvCxnSpPr>
        <p:spPr>
          <a:xfrm>
            <a:off x="11417378" y="2327747"/>
            <a:ext cx="725637" cy="0"/>
          </a:xfrm>
          <a:prstGeom prst="line">
            <a:avLst/>
          </a:prstGeom>
          <a:ln w="762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" name="Ellipse 512"/>
          <p:cNvSpPr/>
          <p:nvPr/>
        </p:nvSpPr>
        <p:spPr>
          <a:xfrm>
            <a:off x="10714286" y="4070466"/>
            <a:ext cx="280710" cy="28071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514" name="Gebogener Pfeil 513"/>
          <p:cNvSpPr/>
          <p:nvPr/>
        </p:nvSpPr>
        <p:spPr>
          <a:xfrm>
            <a:off x="10761700" y="4111979"/>
            <a:ext cx="183627" cy="183627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515" name="Ellipse 514"/>
          <p:cNvSpPr/>
          <p:nvPr/>
        </p:nvSpPr>
        <p:spPr>
          <a:xfrm>
            <a:off x="10340426" y="2272100"/>
            <a:ext cx="280710" cy="28071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516" name="Gebogener Pfeil 515"/>
          <p:cNvSpPr/>
          <p:nvPr/>
        </p:nvSpPr>
        <p:spPr>
          <a:xfrm>
            <a:off x="10385195" y="2314112"/>
            <a:ext cx="183627" cy="183627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517" name="Ellipse 516"/>
          <p:cNvSpPr/>
          <p:nvPr/>
        </p:nvSpPr>
        <p:spPr>
          <a:xfrm>
            <a:off x="10714797" y="2266120"/>
            <a:ext cx="280710" cy="28071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518" name="Gebogener Pfeil 517"/>
          <p:cNvSpPr/>
          <p:nvPr/>
        </p:nvSpPr>
        <p:spPr>
          <a:xfrm>
            <a:off x="10762211" y="2307633"/>
            <a:ext cx="183627" cy="183627"/>
          </a:xfrm>
          <a:prstGeom prst="circularArrow">
            <a:avLst/>
          </a:prstGeom>
          <a:solidFill>
            <a:schemeClr val="accent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519" name="Textfeld 518"/>
          <p:cNvSpPr txBox="1"/>
          <p:nvPr/>
        </p:nvSpPr>
        <p:spPr>
          <a:xfrm>
            <a:off x="-110189" y="550611"/>
            <a:ext cx="3784219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dynamometer in 4WD operation</a:t>
            </a:r>
            <a:b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Contracting Party option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20" name="Textfeld 519"/>
          <p:cNvSpPr txBox="1"/>
          <p:nvPr/>
        </p:nvSpPr>
        <p:spPr>
          <a:xfrm>
            <a:off x="3902355" y="487153"/>
            <a:ext cx="378821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dynamometer in 2WD operation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(upon demonstration of equivalency)</a:t>
            </a:r>
          </a:p>
        </p:txBody>
      </p:sp>
      <p:sp>
        <p:nvSpPr>
          <p:cNvPr id="521" name="Textfeld 139"/>
          <p:cNvSpPr txBox="1"/>
          <p:nvPr/>
        </p:nvSpPr>
        <p:spPr>
          <a:xfrm>
            <a:off x="3948185" y="1070732"/>
            <a:ext cx="1617751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converted to 2WD</a:t>
            </a:r>
          </a:p>
        </p:txBody>
      </p:sp>
      <p:sp>
        <p:nvSpPr>
          <p:cNvPr id="198" name="Textfeld 139">
            <a:extLst>
              <a:ext uri="{FF2B5EF4-FFF2-40B4-BE49-F238E27FC236}">
                <a16:creationId xmlns:a16="http://schemas.microsoft.com/office/drawing/2014/main" id="{56EFB2C1-564E-477A-89E4-C8D547487E45}"/>
              </a:ext>
            </a:extLst>
          </p:cNvPr>
          <p:cNvSpPr txBox="1"/>
          <p:nvPr/>
        </p:nvSpPr>
        <p:spPr>
          <a:xfrm>
            <a:off x="6124105" y="1076298"/>
            <a:ext cx="1617751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converted to 2WD</a:t>
            </a:r>
          </a:p>
        </p:txBody>
      </p:sp>
      <p:sp>
        <p:nvSpPr>
          <p:cNvPr id="207" name="Textfeld 139">
            <a:extLst>
              <a:ext uri="{FF2B5EF4-FFF2-40B4-BE49-F238E27FC236}">
                <a16:creationId xmlns:a16="http://schemas.microsoft.com/office/drawing/2014/main" id="{0332E790-3641-4AD4-9389-0C9E0553B8C1}"/>
              </a:ext>
            </a:extLst>
          </p:cNvPr>
          <p:cNvSpPr txBox="1"/>
          <p:nvPr/>
        </p:nvSpPr>
        <p:spPr>
          <a:xfrm>
            <a:off x="8344595" y="1067676"/>
            <a:ext cx="1617751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converted to 2WD</a:t>
            </a:r>
          </a:p>
        </p:txBody>
      </p:sp>
      <p:sp>
        <p:nvSpPr>
          <p:cNvPr id="210" name="Textfeld 139">
            <a:extLst>
              <a:ext uri="{FF2B5EF4-FFF2-40B4-BE49-F238E27FC236}">
                <a16:creationId xmlns:a16="http://schemas.microsoft.com/office/drawing/2014/main" id="{F9DC66C8-9C4D-42BA-B232-3EA29CC554B0}"/>
              </a:ext>
            </a:extLst>
          </p:cNvPr>
          <p:cNvSpPr txBox="1"/>
          <p:nvPr/>
        </p:nvSpPr>
        <p:spPr>
          <a:xfrm>
            <a:off x="10384684" y="1075430"/>
            <a:ext cx="1617751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converted to 2WD</a:t>
            </a:r>
          </a:p>
        </p:txBody>
      </p:sp>
      <p:sp>
        <p:nvSpPr>
          <p:cNvPr id="211" name="Gebogener Pfeil 338">
            <a:extLst>
              <a:ext uri="{FF2B5EF4-FFF2-40B4-BE49-F238E27FC236}">
                <a16:creationId xmlns:a16="http://schemas.microsoft.com/office/drawing/2014/main" id="{B70E7524-12AC-4AE7-834B-BA5BE0192873}"/>
              </a:ext>
            </a:extLst>
          </p:cNvPr>
          <p:cNvSpPr/>
          <p:nvPr/>
        </p:nvSpPr>
        <p:spPr>
          <a:xfrm flipV="1">
            <a:off x="5069288" y="1991388"/>
            <a:ext cx="248032" cy="248032"/>
          </a:xfrm>
          <a:prstGeom prst="circularArrow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213" name="Textfeld 139">
            <a:extLst>
              <a:ext uri="{FF2B5EF4-FFF2-40B4-BE49-F238E27FC236}">
                <a16:creationId xmlns:a16="http://schemas.microsoft.com/office/drawing/2014/main" id="{4FF2687B-AD34-495C-BE41-3BEF8BCDA8B6}"/>
              </a:ext>
            </a:extLst>
          </p:cNvPr>
          <p:cNvSpPr txBox="1"/>
          <p:nvPr/>
        </p:nvSpPr>
        <p:spPr>
          <a:xfrm>
            <a:off x="1942471" y="1077946"/>
            <a:ext cx="1191352" cy="73866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vehicle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227" name="Gerader Verbinder 500">
            <a:extLst>
              <a:ext uri="{FF2B5EF4-FFF2-40B4-BE49-F238E27FC236}">
                <a16:creationId xmlns:a16="http://schemas.microsoft.com/office/drawing/2014/main" id="{9FB5AB1D-6E33-4899-88FF-287BEE6931A0}"/>
              </a:ext>
            </a:extLst>
          </p:cNvPr>
          <p:cNvCxnSpPr/>
          <p:nvPr/>
        </p:nvCxnSpPr>
        <p:spPr>
          <a:xfrm>
            <a:off x="7932712" y="545753"/>
            <a:ext cx="17245" cy="4355373"/>
          </a:xfrm>
          <a:prstGeom prst="line">
            <a:avLst/>
          </a:prstGeom>
          <a:ln w="19050">
            <a:solidFill>
              <a:srgbClr val="3F7BFD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Textfeld 519">
            <a:extLst>
              <a:ext uri="{FF2B5EF4-FFF2-40B4-BE49-F238E27FC236}">
                <a16:creationId xmlns:a16="http://schemas.microsoft.com/office/drawing/2014/main" id="{E027A0C9-64E8-4ECF-B58F-98E8E5DBAFC1}"/>
              </a:ext>
            </a:extLst>
          </p:cNvPr>
          <p:cNvSpPr txBox="1"/>
          <p:nvPr/>
        </p:nvSpPr>
        <p:spPr>
          <a:xfrm>
            <a:off x="8169680" y="550916"/>
            <a:ext cx="3788217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2WD dynamometer in 2WD operation</a:t>
            </a:r>
            <a:b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(upon demonstration of equivalency)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9" name="Textfeld 139">
            <a:extLst>
              <a:ext uri="{FF2B5EF4-FFF2-40B4-BE49-F238E27FC236}">
                <a16:creationId xmlns:a16="http://schemas.microsoft.com/office/drawing/2014/main" id="{089B10DF-5CEB-4DF1-BE31-0EDFBE94616B}"/>
              </a:ext>
            </a:extLst>
          </p:cNvPr>
          <p:cNvSpPr txBox="1"/>
          <p:nvPr/>
        </p:nvSpPr>
        <p:spPr>
          <a:xfrm>
            <a:off x="8784852" y="4203990"/>
            <a:ext cx="1277915" cy="73866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single roller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dynamometer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0" name="Textfeld 139">
            <a:extLst>
              <a:ext uri="{FF2B5EF4-FFF2-40B4-BE49-F238E27FC236}">
                <a16:creationId xmlns:a16="http://schemas.microsoft.com/office/drawing/2014/main" id="{436C5D0A-C1D1-4967-AD10-010C84766F25}"/>
              </a:ext>
            </a:extLst>
          </p:cNvPr>
          <p:cNvSpPr txBox="1"/>
          <p:nvPr/>
        </p:nvSpPr>
        <p:spPr>
          <a:xfrm>
            <a:off x="10958105" y="4203990"/>
            <a:ext cx="1277915" cy="73866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twin-roller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dynamometer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1" name="Textfeld 139">
            <a:extLst>
              <a:ext uri="{FF2B5EF4-FFF2-40B4-BE49-F238E27FC236}">
                <a16:creationId xmlns:a16="http://schemas.microsoft.com/office/drawing/2014/main" id="{AFD150EE-D503-48CC-9DE1-879BF285E652}"/>
              </a:ext>
            </a:extLst>
          </p:cNvPr>
          <p:cNvSpPr txBox="1"/>
          <p:nvPr/>
        </p:nvSpPr>
        <p:spPr>
          <a:xfrm>
            <a:off x="8795921" y="2400635"/>
            <a:ext cx="1277915" cy="73866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single roller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dynamometer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2" name="Textfeld 139">
            <a:extLst>
              <a:ext uri="{FF2B5EF4-FFF2-40B4-BE49-F238E27FC236}">
                <a16:creationId xmlns:a16="http://schemas.microsoft.com/office/drawing/2014/main" id="{AB2C3347-B88D-46E8-8363-9633998CEE77}"/>
              </a:ext>
            </a:extLst>
          </p:cNvPr>
          <p:cNvSpPr txBox="1"/>
          <p:nvPr/>
        </p:nvSpPr>
        <p:spPr>
          <a:xfrm>
            <a:off x="10969174" y="2400635"/>
            <a:ext cx="1277915" cy="73866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twin-roller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dynamometer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6" name="Textfeld 519">
            <a:extLst>
              <a:ext uri="{FF2B5EF4-FFF2-40B4-BE49-F238E27FC236}">
                <a16:creationId xmlns:a16="http://schemas.microsoft.com/office/drawing/2014/main" id="{D3D8A634-714E-4CF5-8799-50D0BF2E1F82}"/>
              </a:ext>
            </a:extLst>
          </p:cNvPr>
          <p:cNvSpPr txBox="1"/>
          <p:nvPr/>
        </p:nvSpPr>
        <p:spPr>
          <a:xfrm>
            <a:off x="-97525" y="4689667"/>
            <a:ext cx="3788217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dynamometer in 4WD operation</a:t>
            </a:r>
            <a:b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(at the request of the manufacturer)</a:t>
            </a:r>
          </a:p>
        </p:txBody>
      </p:sp>
      <p:sp>
        <p:nvSpPr>
          <p:cNvPr id="177" name="Textfeld 519">
            <a:extLst>
              <a:ext uri="{FF2B5EF4-FFF2-40B4-BE49-F238E27FC236}">
                <a16:creationId xmlns:a16="http://schemas.microsoft.com/office/drawing/2014/main" id="{CDD5B027-5B85-418D-8633-13F6FED208B9}"/>
              </a:ext>
            </a:extLst>
          </p:cNvPr>
          <p:cNvSpPr txBox="1"/>
          <p:nvPr/>
        </p:nvSpPr>
        <p:spPr>
          <a:xfrm>
            <a:off x="3884592" y="4720582"/>
            <a:ext cx="37882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4WD dynamometer in 2WD operation</a:t>
            </a:r>
          </a:p>
        </p:txBody>
      </p:sp>
      <p:sp>
        <p:nvSpPr>
          <p:cNvPr id="178" name="Textfeld 519">
            <a:extLst>
              <a:ext uri="{FF2B5EF4-FFF2-40B4-BE49-F238E27FC236}">
                <a16:creationId xmlns:a16="http://schemas.microsoft.com/office/drawing/2014/main" id="{78FDD829-2F1A-4950-8717-CFE2175B655C}"/>
              </a:ext>
            </a:extLst>
          </p:cNvPr>
          <p:cNvSpPr txBox="1"/>
          <p:nvPr/>
        </p:nvSpPr>
        <p:spPr>
          <a:xfrm>
            <a:off x="8051409" y="4720582"/>
            <a:ext cx="378821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2WD dynamometer in 2WD operation</a:t>
            </a:r>
          </a:p>
        </p:txBody>
      </p:sp>
      <p:sp>
        <p:nvSpPr>
          <p:cNvPr id="181" name="Textfeld 204">
            <a:extLst>
              <a:ext uri="{FF2B5EF4-FFF2-40B4-BE49-F238E27FC236}">
                <a16:creationId xmlns:a16="http://schemas.microsoft.com/office/drawing/2014/main" id="{113BA050-0FB3-4475-9640-09BE38B57A23}"/>
              </a:ext>
            </a:extLst>
          </p:cNvPr>
          <p:cNvSpPr txBox="1"/>
          <p:nvPr/>
        </p:nvSpPr>
        <p:spPr>
          <a:xfrm>
            <a:off x="6915724" y="5346898"/>
            <a:ext cx="4501654" cy="1797224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marL="723900" marR="0" lvl="0" indent="-7239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vehicle: 	powered axle</a:t>
            </a:r>
          </a:p>
          <a:p>
            <a:pPr marL="723900" marR="0" lvl="0" indent="-7239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vehicle: 	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non-powered axle / in case of 4WD vehicle: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powered axle, that is converted such, that it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 non-powered for dyno testing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2" name="Gebogener Pfeil 207">
            <a:extLst>
              <a:ext uri="{FF2B5EF4-FFF2-40B4-BE49-F238E27FC236}">
                <a16:creationId xmlns:a16="http://schemas.microsoft.com/office/drawing/2014/main" id="{11F1F5C5-9A22-4BEC-890A-75F32B62C8E0}"/>
              </a:ext>
            </a:extLst>
          </p:cNvPr>
          <p:cNvSpPr/>
          <p:nvPr/>
        </p:nvSpPr>
        <p:spPr>
          <a:xfrm flipV="1">
            <a:off x="6536524" y="5293040"/>
            <a:ext cx="248032" cy="248032"/>
          </a:xfrm>
          <a:prstGeom prst="circular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183" name="Gebogener Pfeil 208">
            <a:extLst>
              <a:ext uri="{FF2B5EF4-FFF2-40B4-BE49-F238E27FC236}">
                <a16:creationId xmlns:a16="http://schemas.microsoft.com/office/drawing/2014/main" id="{0AC2A051-FDCF-448C-85F4-CF1F92423BD5}"/>
              </a:ext>
            </a:extLst>
          </p:cNvPr>
          <p:cNvSpPr/>
          <p:nvPr/>
        </p:nvSpPr>
        <p:spPr>
          <a:xfrm flipV="1">
            <a:off x="6536524" y="5614514"/>
            <a:ext cx="248032" cy="248032"/>
          </a:xfrm>
          <a:prstGeom prst="circularArrow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BMW Group Condensed" panose="020B0606020202020204" pitchFamily="34" charset="0"/>
              <a:ea typeface="+mn-ea"/>
              <a:cs typeface="+mn-cs"/>
            </a:endParaRP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016BA9CB-8075-482F-84EC-3FBF3DF4E38B}"/>
              </a:ext>
            </a:extLst>
          </p:cNvPr>
          <p:cNvSpPr/>
          <p:nvPr/>
        </p:nvSpPr>
        <p:spPr>
          <a:xfrm>
            <a:off x="5271559" y="13454"/>
            <a:ext cx="22108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BMW Group Condensed"/>
                <a:ea typeface="+mn-ea"/>
                <a:cs typeface="+mn-cs"/>
              </a:rPr>
              <a:t>Infographic</a:t>
            </a:r>
            <a:endParaRPr kumimoji="0" lang="nl-NL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BMW Group Condense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78168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PRESI_FIRST_SLIDENUMBER" val="1"/>
  <p:tag name="MIO_FALLBACK_LAYOUT" val="14"/>
  <p:tag name="MIO_SHOW_DATE" val="False"/>
  <p:tag name="MIO_SHOW_FOOTER" val="True"/>
  <p:tag name="MIO_SHOW_PAGENUMBER" val="True"/>
  <p:tag name="MIO_AVOID_BLANK_LAYOUT" val="True"/>
  <p:tag name="MIO_NUMBER_OF_VALID_LAYOUTS" val="15"/>
  <p:tag name="MIO_MST_COLOR_1" val="0,0,0,Dunkel 1"/>
  <p:tag name="MIO_MST_COLOR_2" val="255,255,255,Hell 1"/>
  <p:tag name="MIO_MST_COLOR_3" val="64,64,64,Dunkel 2"/>
  <p:tag name="MIO_MST_COLOR_4" val="146,162,189,Hell 2"/>
  <p:tag name="MIO_MST_COLOR_5" val="102,113,132,Akzent 1"/>
  <p:tag name="MIO_MST_COLOR_6" val="146,162,189,Akzent 2"/>
  <p:tag name="MIO_MST_COLOR_7" val="173,185,206,Akzent 3"/>
  <p:tag name="MIO_MST_COLOR_8" val="201,209,222,Akzent 4"/>
  <p:tag name="MIO_MST_COLOR_9" val="228,232,238,Akzent 5"/>
  <p:tag name="MIO_MST_COLOR_10" val="221,218,210,Akzent 6"/>
  <p:tag name="MIO_MST_COLOR_11" val="0,0,0,"/>
  <p:tag name="MIO_MST_COLOR_12" val="0,0,0,"/>
  <p:tag name="MIO_HDS" val="True"/>
  <p:tag name="MIO_EK" val="1989"/>
  <p:tag name="MIO_UPDATE" val="True"/>
  <p:tag name="MIO_VERSION" val="23.10.2015 16:52:00"/>
  <p:tag name="MIO_DBID" val="917DD09C-76C3-4640-8E0D-382111CB3B69"/>
  <p:tag name="MIO_LASTDOWNLOADED" val="30.10.2015 14:18:05"/>
  <p:tag name="MIO_OBJECTNAME" val="BMW Group 4:3"/>
  <p:tag name="MIO_LASTEDITORNAME" val="empower enterpri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streept">
  <a:themeElements>
    <a:clrScheme name="Gestreept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Gestreept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estreep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BMW Group 16:9">
  <a:themeElements>
    <a:clrScheme name="Benutzerdefiniert 68">
      <a:dk1>
        <a:srgbClr val="000000"/>
      </a:dk1>
      <a:lt1>
        <a:sysClr val="window" lastClr="FFFFFF"/>
      </a:lt1>
      <a:dk2>
        <a:srgbClr val="404040"/>
      </a:dk2>
      <a:lt2>
        <a:srgbClr val="92A2BD"/>
      </a:lt2>
      <a:accent1>
        <a:srgbClr val="667184"/>
      </a:accent1>
      <a:accent2>
        <a:srgbClr val="92A2BD"/>
      </a:accent2>
      <a:accent3>
        <a:srgbClr val="ADB9CE"/>
      </a:accent3>
      <a:accent4>
        <a:srgbClr val="C9D1DE"/>
      </a:accent4>
      <a:accent5>
        <a:srgbClr val="E4E8EE"/>
      </a:accent5>
      <a:accent6>
        <a:srgbClr val="DDDAD2"/>
      </a:accent6>
      <a:hlink>
        <a:srgbClr val="000000"/>
      </a:hlink>
      <a:folHlink>
        <a:srgbClr val="000000"/>
      </a:folHlink>
    </a:clrScheme>
    <a:fontScheme name="BMW GROUP">
      <a:majorFont>
        <a:latin typeface="BMW Group Condensed"/>
        <a:ea typeface=""/>
        <a:cs typeface=""/>
      </a:majorFont>
      <a:minorFont>
        <a:latin typeface="BMW Group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CCCCC"/>
        </a:solidFill>
        <a:ln w="9525">
          <a:solidFill>
            <a:srgbClr val="CCCCCC"/>
          </a:solidFill>
        </a:ln>
      </a:spPr>
      <a:bodyPr rtlCol="0" anchor="t"/>
      <a:lstStyle>
        <a:defPPr algn="l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1800" b="0" i="0" u="none" baseline="0" dirty="0" err="1" smtClean="0">
            <a:solidFill>
              <a:srgbClr val="666666"/>
            </a:solidFill>
            <a:latin typeface="BMW Group Condensed" panose="020B0606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rgbClr val="92A2BD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vert="horz" rtlCol="0">
        <a:spAutoFit/>
      </a:bodyPr>
      <a:lstStyle>
        <a:defPPr algn="l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1800" b="0" i="0" u="none" baseline="0" dirty="0" smtClean="0">
            <a:solidFill>
              <a:srgbClr val="000000"/>
            </a:solidFill>
            <a:latin typeface="BMW Group Condensed" panose="020B0606020202020204" pitchFamily="34" charset="0"/>
          </a:defRPr>
        </a:defPPr>
      </a:lstStyle>
    </a:txDef>
  </a:objectDefaults>
  <a:extraClrSchemeLst/>
  <a:custClrLst>
    <a:custClr name="Grundfarbe Schwarz">
      <a:srgbClr val="000000"/>
    </a:custClr>
    <a:custClr name="Grundfarbe Graubraun 1">
      <a:srgbClr val="555147"/>
    </a:custClr>
    <a:custClr name="Grundfarbe Blau 1">
      <a:srgbClr val="667084"/>
    </a:custClr>
    <a:custClr name="Grundfarbe Gruen 1">
      <a:srgbClr val="747400"/>
    </a:custClr>
    <a:custClr name="Grundfarbe Gelb 1">
      <a:srgbClr val="BE9809"/>
    </a:custClr>
    <a:custClr name="Akzentfarbe Orange 1">
      <a:srgbClr val="FE6700"/>
    </a:custClr>
    <a:custClr name="Akzentfarbe Braun 1">
      <a:srgbClr val="5B4334"/>
    </a:custClr>
    <a:custClr name="Akzentfarbe Rot 1">
      <a:srgbClr val="7C0A0E"/>
    </a:custClr>
    <a:custClr name="Zusatzfarbe Blau 1">
      <a:srgbClr val="3F7BFD"/>
    </a:custClr>
    <a:custClr name="Zusatzfarbe Gruen 1">
      <a:srgbClr val="3D6A3C"/>
    </a:custClr>
    <a:custClr name="Grundfarbe Grau 1">
      <a:srgbClr val="404040"/>
    </a:custClr>
    <a:custClr name="Grundfarbe Graubraun 2">
      <a:srgbClr val="7F7A6A"/>
    </a:custClr>
    <a:custClr name="Grundfarbe Blau 2">
      <a:srgbClr val="92A2BD"/>
    </a:custClr>
    <a:custClr name="Grundfarbe Gruen 2">
      <a:srgbClr val="959500"/>
    </a:custClr>
    <a:custClr name="Grundfarbe Gelb 2">
      <a:srgbClr val="FECB00"/>
    </a:custClr>
    <a:custClr name="Akzentfarbe Orange 2">
      <a:srgbClr val="FE8533"/>
    </a:custClr>
    <a:custClr name="Akzentfarbe Braun 2">
      <a:srgbClr val="9C5C48"/>
    </a:custClr>
    <a:custClr name="Akzentfarbe Rot 2">
      <a:srgbClr val="B20F14"/>
    </a:custClr>
    <a:custClr name="Zusatzfarbe Blau 2">
      <a:srgbClr val="6595FD"/>
    </a:custClr>
    <a:custClr name="Zusatzfarbe Gruen 2">
      <a:srgbClr val="648863"/>
    </a:custClr>
    <a:custClr name="Grundfarbe Grau 2">
      <a:srgbClr val="666666"/>
    </a:custClr>
    <a:custClr name="Grundfarbe Graubraun 3">
      <a:srgbClr val="AAA38E"/>
    </a:custClr>
    <a:custClr name="Grundfarbe Blau 3">
      <a:srgbClr val="ADB9CE"/>
    </a:custClr>
    <a:custClr name="Grundfarbe Gruen 3">
      <a:srgbClr val="B0B040"/>
    </a:custClr>
    <a:custClr name="Grundfarbe Gelb 3">
      <a:srgbClr val="FEE372"/>
    </a:custClr>
    <a:custClr name="Akzentfarbe Orange 3">
      <a:srgbClr val="FEA466"/>
    </a:custClr>
    <a:custClr name="Akzentfarbe Braun 3">
      <a:srgbClr val="976F57"/>
    </a:custClr>
    <a:custClr name="Akzentfarbe Rot 3">
      <a:srgbClr val="D16F72"/>
    </a:custClr>
    <a:custClr name="Zusatzfarbe Blau 3">
      <a:srgbClr val="8CB0FE"/>
    </a:custClr>
    <a:custClr name="Zusatzfarbe Gruen 3">
      <a:srgbClr val="8BA68A"/>
    </a:custClr>
    <a:custClr name="Grundfarbe Grau 3">
      <a:srgbClr val="999999"/>
    </a:custClr>
    <a:custClr name="Grundfarbe Graubraun 4">
      <a:srgbClr val="BFBAAA"/>
    </a:custClr>
    <a:custClr name="Grundfarbe Blau 4">
      <a:srgbClr val="C9D1DE"/>
    </a:custClr>
    <a:custClr name="Grundfarbe Gruen 4">
      <a:srgbClr val="CFCF8C"/>
    </a:custClr>
    <a:custClr name="Grundfarbe Gelb 4">
      <a:srgbClr val="FFEA99"/>
    </a:custClr>
    <a:custClr name="Akzentfarbe Orange 4">
      <a:srgbClr val="FFC299"/>
    </a:custClr>
    <a:custClr name="Akzentfarbe Braun 4">
      <a:srgbClr val="B19395"/>
    </a:custClr>
    <a:custClr name="Akzentfarbe Rot 4">
      <a:srgbClr val="DF9A9C"/>
    </a:custClr>
    <a:custClr name="Zusatzfarbe Blau 4">
      <a:srgbClr val="B2CAFE"/>
    </a:custClr>
    <a:custClr name="Zusatzfarbe Gruen 4">
      <a:srgbClr val="B1C3B1"/>
    </a:custClr>
    <a:custClr name="Grundfarbe Grau 4">
      <a:srgbClr val="CCCCCC"/>
    </a:custClr>
    <a:custClr name="Grundfarbe Graubraun 5">
      <a:srgbClr val="DDDAD2"/>
    </a:custClr>
    <a:custClr name="Grundfarbe Blau 5">
      <a:srgbClr val="E4E8EE"/>
    </a:custClr>
    <a:custClr name="Grundfarbe Gruen 5">
      <a:srgbClr val="EAEACC"/>
    </a:custClr>
    <a:custClr name="Grundfarbe Gelb 5">
      <a:srgbClr val="FFF5CC"/>
    </a:custClr>
    <a:custClr name="Akzentfarbe Orange 5">
      <a:srgbClr val="FFE1CC"/>
    </a:custClr>
    <a:custClr name="Akzentfarbe Braun 5">
      <a:srgbClr val="C8B3A6"/>
    </a:custClr>
    <a:custClr name="Akzentfarbe Rot 5">
      <a:srgbClr val="EABEBF"/>
    </a:custClr>
    <a:custClr name="Zusatzfarbe Blau 5">
      <a:srgbClr val="D9E5FF"/>
    </a:custClr>
    <a:custClr name="Zusatzfarbe Gruen 5">
      <a:srgbClr val="D8E1D8"/>
    </a:custClr>
  </a:custClrLst>
  <a:extLst>
    <a:ext uri="{05A4C25C-085E-4340-85A3-A5531E510DB2}">
      <thm15:themeFamily xmlns:thm15="http://schemas.microsoft.com/office/thememl/2012/main" name="BMWGroup_BMW+MINI+RR_E_16zu9-2.pptx" id="{E8B91760-FD29-45BA-BADB-4BAE39D768A6}" vid="{647E5A2B-1EFD-4106-A86B-D6A95B726A48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TM03090430[[fn=Aaneengesloten]]</Template>
  <TotalTime>7782</TotalTime>
  <Words>482</Words>
  <Application>Microsoft Office PowerPoint</Application>
  <PresentationFormat>Breedbeeld</PresentationFormat>
  <Paragraphs>83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10</vt:i4>
      </vt:variant>
      <vt:variant>
        <vt:lpstr>Thema</vt:lpstr>
      </vt:variant>
      <vt:variant>
        <vt:i4>2</vt:i4>
      </vt:variant>
      <vt:variant>
        <vt:lpstr>Diatitels</vt:lpstr>
      </vt:variant>
      <vt:variant>
        <vt:i4>8</vt:i4>
      </vt:variant>
    </vt:vector>
  </HeadingPairs>
  <TitlesOfParts>
    <vt:vector size="20" baseType="lpstr">
      <vt:lpstr>Meiryo UI</vt:lpstr>
      <vt:lpstr>Arial</vt:lpstr>
      <vt:lpstr>BMW Group</vt:lpstr>
      <vt:lpstr>BMW Group Condensed</vt:lpstr>
      <vt:lpstr>BMW Group Condensed Bold</vt:lpstr>
      <vt:lpstr>Calibri</vt:lpstr>
      <vt:lpstr>Corbel</vt:lpstr>
      <vt:lpstr>MeiryoUI</vt:lpstr>
      <vt:lpstr>Symbol</vt:lpstr>
      <vt:lpstr>Wingdings</vt:lpstr>
      <vt:lpstr>Gestreept</vt:lpstr>
      <vt:lpstr>BMW Group 16:9</vt:lpstr>
      <vt:lpstr>Status report  4WD dynamometer taskforce</vt:lpstr>
      <vt:lpstr>Current status</vt:lpstr>
      <vt:lpstr>alr check proposed by japan</vt:lpstr>
      <vt:lpstr>Current positions of Europe and japan</vt:lpstr>
      <vt:lpstr>Guidance from IWG needed</vt:lpstr>
      <vt:lpstr>outlook</vt:lpstr>
      <vt:lpstr>additional information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 Dual-Axis dyno taskforce</dc:title>
  <dc:creator>Iddo Riemersma</dc:creator>
  <cp:lastModifiedBy>Iddo Riemersma</cp:lastModifiedBy>
  <cp:revision>11</cp:revision>
  <dcterms:created xsi:type="dcterms:W3CDTF">2017-06-01T08:53:32Z</dcterms:created>
  <dcterms:modified xsi:type="dcterms:W3CDTF">2018-09-13T14:35:17Z</dcterms:modified>
</cp:coreProperties>
</file>