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2" r:id="rId2"/>
    <p:sldId id="263" r:id="rId3"/>
    <p:sldId id="264" r:id="rId4"/>
    <p:sldId id="271" r:id="rId5"/>
    <p:sldId id="269" r:id="rId6"/>
    <p:sldId id="273" r:id="rId7"/>
    <p:sldId id="27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cherer, Thomas" initials="BT" lastIdx="1" clrIdx="0">
    <p:extLst/>
  </p:cmAuthor>
  <p:cmAuthor id="2" name="FUNARO Italo" initials="FI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7FD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928955-E738-4F11-AD7F-DB57C8FD3C2D}" type="datetimeFigureOut">
              <a:rPr lang="en-US" smtClean="0"/>
              <a:pPr/>
              <a:t>10/26/2018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B33186-E005-4C63-BE02-6859F506C75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922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838200"/>
            <a:ext cx="9906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Line 15"/>
          <p:cNvSpPr>
            <a:spLocks noChangeShapeType="1"/>
          </p:cNvSpPr>
          <p:nvPr userDrawn="1"/>
        </p:nvSpPr>
        <p:spPr bwMode="auto">
          <a:xfrm>
            <a:off x="0" y="6461125"/>
            <a:ext cx="9906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Line 15"/>
          <p:cNvSpPr>
            <a:spLocks noChangeShapeType="1"/>
          </p:cNvSpPr>
          <p:nvPr userDrawn="1"/>
        </p:nvSpPr>
        <p:spPr bwMode="auto">
          <a:xfrm>
            <a:off x="0" y="6461125"/>
            <a:ext cx="9906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Rectangle 5"/>
          <p:cNvSpPr txBox="1">
            <a:spLocks noChangeArrowheads="1"/>
          </p:cNvSpPr>
          <p:nvPr userDrawn="1"/>
        </p:nvSpPr>
        <p:spPr bwMode="auto">
          <a:xfrm>
            <a:off x="2427288" y="6534150"/>
            <a:ext cx="5051425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European Tyre and Rim Technical Organisation - ETRTO</a:t>
            </a:r>
          </a:p>
        </p:txBody>
      </p:sp>
      <p:sp>
        <p:nvSpPr>
          <p:cNvPr id="12" name="Rectangle 4"/>
          <p:cNvSpPr txBox="1">
            <a:spLocks noChangeArrowheads="1"/>
          </p:cNvSpPr>
          <p:nvPr userDrawn="1"/>
        </p:nvSpPr>
        <p:spPr bwMode="auto">
          <a:xfrm>
            <a:off x="152400" y="6534150"/>
            <a:ext cx="26543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IWG Tyre GTR session 20</a:t>
            </a:r>
          </a:p>
        </p:txBody>
      </p:sp>
      <p:pic>
        <p:nvPicPr>
          <p:cNvPr id="13" name="Picture 15" descr="logoEtrto300dpi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7555" cy="83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3CF3F8B2-F2CB-4073-A99E-B5F659C79C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87649" y="64611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57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5C296-CDB4-4D18-8DCC-BBB940D9067E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58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72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2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0C11B0E-A19A-4532-A475-1FF56BB4E59F}"/>
              </a:ext>
            </a:extLst>
          </p:cNvPr>
          <p:cNvSpPr/>
          <p:nvPr/>
        </p:nvSpPr>
        <p:spPr>
          <a:xfrm>
            <a:off x="1121545" y="3068533"/>
            <a:ext cx="99209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u="sng" dirty="0">
                <a:solidFill>
                  <a:srgbClr val="0070C0"/>
                </a:solidFill>
                <a:ea typeface="Times New Roman" panose="02020603050405020304" pitchFamily="18" charset="0"/>
              </a:rPr>
              <a:t>Action item 18/24 :</a:t>
            </a:r>
            <a:r>
              <a:rPr lang="en-GB" dirty="0">
                <a:solidFill>
                  <a:srgbClr val="0070C0"/>
                </a:solidFill>
                <a:ea typeface="Times New Roman" panose="02020603050405020304" pitchFamily="18" charset="0"/>
              </a:rPr>
              <a:t> </a:t>
            </a:r>
            <a:br>
              <a:rPr lang="en-GB" dirty="0">
                <a:solidFill>
                  <a:srgbClr val="0070C0"/>
                </a:solidFill>
                <a:ea typeface="Times New Roman" panose="02020603050405020304" pitchFamily="18" charset="0"/>
              </a:rPr>
            </a:br>
            <a:r>
              <a:rPr lang="en-US" dirty="0">
                <a:solidFill>
                  <a:srgbClr val="0070C0"/>
                </a:solidFill>
              </a:rPr>
              <a:t>Industry will reflect the harmonized High Speed test proposal in the GTR text.</a:t>
            </a:r>
            <a:br>
              <a:rPr lang="en-US" dirty="0">
                <a:solidFill>
                  <a:srgbClr val="0070C0"/>
                </a:solidFill>
              </a:rPr>
            </a:br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- The provision for the 60 minutes test duration for Q and below will be put in square brackets, because US requested from the industry to have the rationale for the test time reduction (90 minutes to 60 minutes) (Deadline: August 2018).</a:t>
            </a:r>
            <a:br>
              <a:rPr lang="en-US" dirty="0">
                <a:solidFill>
                  <a:srgbClr val="0070C0"/>
                </a:solidFill>
              </a:rPr>
            </a:br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- Industry will also consider China proposal when drafting the regulation.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7BA10E-5CDA-4407-94CB-AF125B1CA9A4}"/>
              </a:ext>
            </a:extLst>
          </p:cNvPr>
          <p:cNvSpPr txBox="1"/>
          <p:nvPr/>
        </p:nvSpPr>
        <p:spPr>
          <a:xfrm>
            <a:off x="2504180" y="1349406"/>
            <a:ext cx="609008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Informal Working Group Tyre GTR</a:t>
            </a:r>
          </a:p>
          <a:p>
            <a:pPr algn="r"/>
            <a:r>
              <a:rPr lang="en-US" sz="2000" dirty="0"/>
              <a:t>Session 20, Brussels Nov 2nd-3th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50A5A7-73C3-4229-94C9-7019789715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ZoneTexte 3">
            <a:extLst>
              <a:ext uri="{FF2B5EF4-FFF2-40B4-BE49-F238E27FC236}">
                <a16:creationId xmlns:a16="http://schemas.microsoft.com/office/drawing/2014/main" id="{BE4154BB-AABD-492E-828F-5D1FA56D62DB}"/>
              </a:ext>
            </a:extLst>
          </p:cNvPr>
          <p:cNvSpPr txBox="1"/>
          <p:nvPr/>
        </p:nvSpPr>
        <p:spPr>
          <a:xfrm>
            <a:off x="8456364" y="199665"/>
            <a:ext cx="29595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/>
              <a:t>Document TYREGTR-20-09</a:t>
            </a:r>
          </a:p>
          <a:p>
            <a:r>
              <a:rPr lang="fr-BE" dirty="0"/>
              <a:t>Agenda item 4.1 AI IWG18/24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4361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53DA9D-C00A-4389-8150-3322A17611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BB5C296-CDB4-4D18-8DCC-BBB940D9067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4B0FD96-9410-4E07-90C7-53E07684342B}"/>
              </a:ext>
            </a:extLst>
          </p:cNvPr>
          <p:cNvSpPr/>
          <p:nvPr/>
        </p:nvSpPr>
        <p:spPr>
          <a:xfrm>
            <a:off x="1167806" y="1267489"/>
            <a:ext cx="62553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Initial Assessment of LT/C HS Test Severity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9B6626A-AA08-499C-A982-5D990ED72E8D}"/>
              </a:ext>
            </a:extLst>
          </p:cNvPr>
          <p:cNvSpPr txBox="1">
            <a:spLocks/>
          </p:cNvSpPr>
          <p:nvPr/>
        </p:nvSpPr>
        <p:spPr>
          <a:xfrm>
            <a:off x="1051450" y="2196436"/>
            <a:ext cx="9773304" cy="33940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Previous industry recommendations acknowledged by CPs:</a:t>
            </a:r>
          </a:p>
          <a:p>
            <a:pPr lvl="1"/>
            <a:r>
              <a:rPr lang="en-US" dirty="0"/>
              <a:t>Tyres with SS ≥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S: Existing ECE Reg 54 HS test</a:t>
            </a:r>
          </a:p>
          <a:p>
            <a:pPr lvl="2"/>
            <a:r>
              <a:rPr lang="en-US" dirty="0"/>
              <a:t>Final test speeds are based on the speed symbol of the tyre</a:t>
            </a:r>
          </a:p>
          <a:p>
            <a:pPr lvl="2"/>
            <a:r>
              <a:rPr lang="en-US" dirty="0"/>
              <a:t>20°C to 30°C ambient temperature</a:t>
            </a:r>
          </a:p>
          <a:p>
            <a:r>
              <a:rPr lang="en-US" dirty="0"/>
              <a:t>Current industry recommendations for consideration by CPs:</a:t>
            </a:r>
          </a:p>
          <a:p>
            <a:pPr lvl="1"/>
            <a:r>
              <a:rPr lang="en-US" dirty="0"/>
              <a:t>Tyres with SS = R: test to 170 km/h (106 mph) at 38°C ambient temperature*</a:t>
            </a:r>
          </a:p>
          <a:p>
            <a:pPr lvl="1"/>
            <a:r>
              <a:rPr lang="en-US" dirty="0"/>
              <a:t>All tyres with SS ≤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Q: test to 160 km/h  (99 mph) at 38°C ambient temperature*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93970FA-55F9-4B14-81C7-7B5155048CB9}"/>
              </a:ext>
            </a:extLst>
          </p:cNvPr>
          <p:cNvSpPr/>
          <p:nvPr/>
        </p:nvSpPr>
        <p:spPr>
          <a:xfrm>
            <a:off x="7773906" y="5719239"/>
            <a:ext cx="22669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* proposed 36.5 °C  ± 1.5°C  (TBC)</a:t>
            </a:r>
          </a:p>
        </p:txBody>
      </p:sp>
    </p:spTree>
    <p:extLst>
      <p:ext uri="{BB962C8B-B14F-4D97-AF65-F5344CB8AC3E}">
        <p14:creationId xmlns:p14="http://schemas.microsoft.com/office/powerpoint/2010/main" val="3794811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53DA9D-C00A-4389-8150-3322A17611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BB5C296-CDB4-4D18-8DCC-BBB940D9067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E83027-C066-4EA3-9C41-EB943DC8CCEF}"/>
              </a:ext>
            </a:extLst>
          </p:cNvPr>
          <p:cNvSpPr txBox="1">
            <a:spLocks/>
          </p:cNvSpPr>
          <p:nvPr/>
        </p:nvSpPr>
        <p:spPr>
          <a:xfrm>
            <a:off x="1717966" y="513551"/>
            <a:ext cx="10548614" cy="56316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3.16: Load/speed endurance test for LT/C tyres </a:t>
            </a:r>
            <a:r>
              <a:rPr lang="en-US" sz="1800" i="1" dirty="0"/>
              <a:t>(from R54)</a:t>
            </a:r>
          </a:p>
          <a:p>
            <a:pPr lvl="1"/>
            <a:r>
              <a:rPr lang="en-US" sz="2000" dirty="0"/>
              <a:t>3.16.1 Requirements</a:t>
            </a:r>
          </a:p>
          <a:p>
            <a:pPr lvl="1"/>
            <a:r>
              <a:rPr lang="en-US" sz="2000" dirty="0"/>
              <a:t>3.16.2 Preparing the tyre</a:t>
            </a:r>
          </a:p>
          <a:p>
            <a:pPr lvl="1"/>
            <a:r>
              <a:rPr lang="en-US" sz="2000" dirty="0"/>
              <a:t>3.16.3 Test procedures</a:t>
            </a:r>
            <a:br>
              <a:rPr lang="en-US" sz="2000" dirty="0"/>
            </a:br>
            <a:br>
              <a:rPr lang="en-US" sz="2000" dirty="0"/>
            </a:br>
            <a:r>
              <a:rPr lang="en-US" sz="2000" i="1" dirty="0">
                <a:solidFill>
                  <a:schemeClr val="accent5"/>
                </a:solidFill>
              </a:rPr>
              <a:t>Speed Symbol ≥Q:</a:t>
            </a:r>
          </a:p>
          <a:p>
            <a:pPr lvl="1">
              <a:lnSpc>
                <a:spcPct val="100000"/>
              </a:lnSpc>
            </a:pPr>
            <a:r>
              <a:rPr lang="en-US" sz="2000" dirty="0"/>
              <a:t>3.16.4 </a:t>
            </a:r>
            <a:r>
              <a:rPr lang="en-GB" sz="2000" dirty="0"/>
              <a:t>Load/speed test programme for tyre with speed symbol Q and above</a:t>
            </a:r>
            <a:br>
              <a:rPr lang="en-GB" sz="2000" dirty="0"/>
            </a:br>
            <a:br>
              <a:rPr lang="en-GB" sz="2000" dirty="0"/>
            </a:br>
            <a:r>
              <a:rPr lang="en-GB" sz="2000" i="1" dirty="0">
                <a:solidFill>
                  <a:schemeClr val="accent5"/>
                </a:solidFill>
              </a:rPr>
              <a:t>All others:</a:t>
            </a:r>
          </a:p>
          <a:p>
            <a:pPr lvl="1"/>
            <a:r>
              <a:rPr lang="en-GB" sz="2000" dirty="0"/>
              <a:t>3.16.4.7 </a:t>
            </a:r>
            <a:r>
              <a:rPr lang="fr-CH" sz="2000" dirty="0"/>
              <a:t>Endurance test programme</a:t>
            </a:r>
          </a:p>
          <a:p>
            <a:pPr lvl="1"/>
            <a:endParaRPr lang="fr-CH" sz="2000" dirty="0"/>
          </a:p>
          <a:p>
            <a:r>
              <a:rPr lang="fr-CH" sz="2400" dirty="0"/>
              <a:t>3.17 </a:t>
            </a:r>
            <a:r>
              <a:rPr lang="en-GB" sz="2400" i="1" dirty="0"/>
              <a:t>Endurance test for LT/C tyres</a:t>
            </a:r>
            <a:r>
              <a:rPr lang="fr-CH" sz="2400" dirty="0"/>
              <a:t> </a:t>
            </a:r>
            <a:r>
              <a:rPr lang="en-US" sz="2400" i="1" dirty="0"/>
              <a:t>(</a:t>
            </a:r>
            <a:r>
              <a:rPr lang="en-US" sz="2000" i="1" dirty="0"/>
              <a:t>from FMVSS 139</a:t>
            </a:r>
            <a:r>
              <a:rPr lang="en-US" sz="2400" i="1" dirty="0"/>
              <a:t>)</a:t>
            </a:r>
          </a:p>
          <a:p>
            <a:r>
              <a:rPr lang="en-US" sz="2400" dirty="0"/>
              <a:t>3.18 </a:t>
            </a:r>
            <a:r>
              <a:rPr lang="en-GB" sz="2400" dirty="0"/>
              <a:t>Low inflation pressure performance test for LT/C tyres </a:t>
            </a:r>
            <a:r>
              <a:rPr lang="en-US" sz="2000" i="1" dirty="0"/>
              <a:t>(from FMVSS 139)</a:t>
            </a:r>
          </a:p>
          <a:p>
            <a:r>
              <a:rPr lang="en-US" sz="2400" dirty="0"/>
              <a:t>3.19 </a:t>
            </a:r>
            <a:r>
              <a:rPr lang="en-GB" sz="2400" dirty="0"/>
              <a:t>High speed performance test for LT/C tyres </a:t>
            </a:r>
            <a:r>
              <a:rPr lang="en-US" sz="2000" i="1" dirty="0"/>
              <a:t>(from FMVSS 139)</a:t>
            </a:r>
          </a:p>
          <a:p>
            <a:pPr marL="0" indent="0">
              <a:buNone/>
            </a:pPr>
            <a:endParaRPr lang="en-US" sz="2400" dirty="0"/>
          </a:p>
          <a:p>
            <a:pPr lvl="1"/>
            <a:endParaRPr lang="en-US" sz="2000" dirty="0"/>
          </a:p>
        </p:txBody>
      </p:sp>
      <p:sp>
        <p:nvSpPr>
          <p:cNvPr id="2" name="Callout: Line with Border and Accent Bar 1">
            <a:extLst>
              <a:ext uri="{FF2B5EF4-FFF2-40B4-BE49-F238E27FC236}">
                <a16:creationId xmlns:a16="http://schemas.microsoft.com/office/drawing/2014/main" id="{C87BC52E-D9A4-4395-87C9-3A865B38FA84}"/>
              </a:ext>
            </a:extLst>
          </p:cNvPr>
          <p:cNvSpPr/>
          <p:nvPr/>
        </p:nvSpPr>
        <p:spPr>
          <a:xfrm>
            <a:off x="7990160" y="2819400"/>
            <a:ext cx="4145095" cy="1219200"/>
          </a:xfrm>
          <a:prstGeom prst="accentBorderCallout1">
            <a:avLst>
              <a:gd name="adj1" fmla="val 18750"/>
              <a:gd name="adj2" fmla="val -8333"/>
              <a:gd name="adj3" fmla="val 60630"/>
              <a:gd name="adj4" fmla="val -336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 be put in relation with the Endurance test for LT/C tyres 3.17/3.18 (FMVSS 139)</a:t>
            </a:r>
            <a:br>
              <a:rPr lang="en-US" dirty="0"/>
            </a:br>
            <a:r>
              <a:rPr lang="en-US" dirty="0"/>
              <a:t>The two endurance programs remain </a:t>
            </a:r>
          </a:p>
          <a:p>
            <a:pPr algn="ctr"/>
            <a:r>
              <a:rPr lang="en-US" dirty="0"/>
              <a:t>not</a:t>
            </a:r>
            <a:r>
              <a:rPr lang="en-US" dirty="0">
                <a:solidFill>
                  <a:srgbClr val="FFC000"/>
                </a:solidFill>
              </a:rPr>
              <a:t> </a:t>
            </a:r>
            <a:r>
              <a:rPr lang="en-US" dirty="0" err="1"/>
              <a:t>harmonised</a:t>
            </a:r>
            <a:endParaRPr lang="en-US" dirty="0"/>
          </a:p>
        </p:txBody>
      </p:sp>
      <p:sp>
        <p:nvSpPr>
          <p:cNvPr id="5" name="Left Brace 4">
            <a:extLst>
              <a:ext uri="{FF2B5EF4-FFF2-40B4-BE49-F238E27FC236}">
                <a16:creationId xmlns:a16="http://schemas.microsoft.com/office/drawing/2014/main" id="{AAAF9188-E1F1-4AC5-A55E-1FA4E8EF0D21}"/>
              </a:ext>
            </a:extLst>
          </p:cNvPr>
          <p:cNvSpPr/>
          <p:nvPr/>
        </p:nvSpPr>
        <p:spPr>
          <a:xfrm>
            <a:off x="1419327" y="898130"/>
            <a:ext cx="298639" cy="178670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EB52A788-96B7-4A90-B236-1E6B061957EF}"/>
              </a:ext>
            </a:extLst>
          </p:cNvPr>
          <p:cNvSpPr/>
          <p:nvPr/>
        </p:nvSpPr>
        <p:spPr>
          <a:xfrm>
            <a:off x="1270007" y="5021094"/>
            <a:ext cx="298639" cy="42477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9272C2F1-1716-48D8-8194-FB8E79EF8C51}"/>
              </a:ext>
            </a:extLst>
          </p:cNvPr>
          <p:cNvSpPr/>
          <p:nvPr/>
        </p:nvSpPr>
        <p:spPr>
          <a:xfrm>
            <a:off x="827976" y="1791482"/>
            <a:ext cx="188656" cy="344199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19490CF9-4836-4BD3-8EE3-4F2C08B8FD08}"/>
              </a:ext>
            </a:extLst>
          </p:cNvPr>
          <p:cNvSpPr/>
          <p:nvPr/>
        </p:nvSpPr>
        <p:spPr>
          <a:xfrm>
            <a:off x="1399446" y="3069412"/>
            <a:ext cx="298639" cy="1786703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E2F675-B42A-46A5-8B71-4EC575493073}"/>
              </a:ext>
            </a:extLst>
          </p:cNvPr>
          <p:cNvSpPr txBox="1"/>
          <p:nvPr/>
        </p:nvSpPr>
        <p:spPr>
          <a:xfrm>
            <a:off x="405737" y="1999369"/>
            <a:ext cx="461665" cy="214008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HIGH SPEED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6D47983-A362-44AB-ABFB-06ED91F087E3}"/>
              </a:ext>
            </a:extLst>
          </p:cNvPr>
          <p:cNvSpPr txBox="1"/>
          <p:nvPr/>
        </p:nvSpPr>
        <p:spPr>
          <a:xfrm>
            <a:off x="937781" y="2442438"/>
            <a:ext cx="461665" cy="214008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ENDURANCE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43D8DA-32EF-4224-974E-C1FFEC5382B4}"/>
              </a:ext>
            </a:extLst>
          </p:cNvPr>
          <p:cNvSpPr txBox="1"/>
          <p:nvPr/>
        </p:nvSpPr>
        <p:spPr>
          <a:xfrm>
            <a:off x="827976" y="5963055"/>
            <a:ext cx="10893854" cy="40011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Proposal: Clearly separate the ‘high speed’ tests from the ‘endurance’ ones</a:t>
            </a:r>
          </a:p>
        </p:txBody>
      </p:sp>
    </p:spTree>
    <p:extLst>
      <p:ext uri="{BB962C8B-B14F-4D97-AF65-F5344CB8AC3E}">
        <p14:creationId xmlns:p14="http://schemas.microsoft.com/office/powerpoint/2010/main" val="2851621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53DA9D-C00A-4389-8150-3322A17611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BB5C296-CDB4-4D18-8DCC-BBB940D9067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E83027-C066-4EA3-9C41-EB943DC8CCEF}"/>
              </a:ext>
            </a:extLst>
          </p:cNvPr>
          <p:cNvSpPr txBox="1">
            <a:spLocks/>
          </p:cNvSpPr>
          <p:nvPr/>
        </p:nvSpPr>
        <p:spPr>
          <a:xfrm>
            <a:off x="204281" y="513551"/>
            <a:ext cx="12062299" cy="56316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AE9549-05FB-4670-85E6-40FAB871C548}"/>
              </a:ext>
            </a:extLst>
          </p:cNvPr>
          <p:cNvSpPr txBox="1"/>
          <p:nvPr/>
        </p:nvSpPr>
        <p:spPr>
          <a:xfrm>
            <a:off x="283242" y="951398"/>
            <a:ext cx="11647607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Proposed structure</a:t>
            </a:r>
            <a:r>
              <a:rPr lang="en-US" sz="2800" dirty="0"/>
              <a:t>: </a:t>
            </a:r>
            <a:br>
              <a:rPr lang="en-US" sz="2400" dirty="0"/>
            </a:br>
            <a:endParaRPr lang="en-US" sz="2400" dirty="0"/>
          </a:p>
          <a:p>
            <a:r>
              <a:rPr lang="en-US" sz="2400" dirty="0">
                <a:solidFill>
                  <a:schemeClr val="accent5"/>
                </a:solidFill>
              </a:rPr>
              <a:t> </a:t>
            </a:r>
            <a:endParaRPr lang="en-US" sz="2400" dirty="0"/>
          </a:p>
          <a:p>
            <a:r>
              <a:rPr lang="en-US" sz="2400" dirty="0"/>
              <a:t>3.16 High Speed performance for LT/C tyres with speed symbol ≥ Q</a:t>
            </a:r>
            <a:br>
              <a:rPr lang="en-US" sz="2400" dirty="0"/>
            </a:br>
            <a:r>
              <a:rPr lang="en-US" sz="2400" dirty="0"/>
              <a:t>							</a:t>
            </a:r>
            <a:r>
              <a:rPr lang="en-US" i="1" dirty="0"/>
              <a:t>(Harmonized)</a:t>
            </a:r>
          </a:p>
          <a:p>
            <a:r>
              <a:rPr lang="en-US" sz="2400" dirty="0"/>
              <a:t>3.17 High Speed performance for LT/C tyres with speed symbol &lt;Q </a:t>
            </a:r>
            <a:br>
              <a:rPr lang="en-US" sz="2400" dirty="0"/>
            </a:br>
            <a:r>
              <a:rPr lang="en-US" sz="2400" dirty="0"/>
              <a:t>							</a:t>
            </a:r>
            <a:r>
              <a:rPr lang="en-US" i="1" dirty="0"/>
              <a:t>(from FMVSS 139, non harmonized)</a:t>
            </a:r>
            <a:br>
              <a:rPr lang="en-US" sz="2400" dirty="0"/>
            </a:br>
            <a:r>
              <a:rPr lang="en-US" sz="2400" dirty="0"/>
              <a:t>3.18 </a:t>
            </a:r>
            <a:r>
              <a:rPr lang="en-GB" sz="2400" dirty="0"/>
              <a:t>Endurance test for LT/C tyres</a:t>
            </a:r>
            <a:r>
              <a:rPr lang="fr-CH" sz="2400" dirty="0"/>
              <a:t> </a:t>
            </a:r>
            <a:br>
              <a:rPr lang="en-US" sz="2400" i="1" dirty="0">
                <a:solidFill>
                  <a:schemeClr val="accent5"/>
                </a:solidFill>
              </a:rPr>
            </a:br>
            <a:r>
              <a:rPr lang="en-US" sz="2400" i="1" dirty="0">
                <a:solidFill>
                  <a:schemeClr val="accent5"/>
                </a:solidFill>
              </a:rPr>
              <a:t>							</a:t>
            </a:r>
            <a:r>
              <a:rPr lang="en-US" i="1" dirty="0"/>
              <a:t>(from FMVSS 139, non harmonized) </a:t>
            </a:r>
          </a:p>
          <a:p>
            <a:r>
              <a:rPr lang="en-US" sz="2400" dirty="0"/>
              <a:t>3.19 </a:t>
            </a:r>
            <a:r>
              <a:rPr lang="en-GB" sz="2400" dirty="0"/>
              <a:t>Low inflation pressure performance test for LT/C tyres</a:t>
            </a:r>
            <a:br>
              <a:rPr lang="en-GB" sz="2400" dirty="0"/>
            </a:br>
            <a:r>
              <a:rPr lang="en-GB" sz="2400" dirty="0"/>
              <a:t>							</a:t>
            </a:r>
            <a:r>
              <a:rPr lang="en-US" i="1" dirty="0"/>
              <a:t>(from FMVSS 139, non harmonized)</a:t>
            </a:r>
          </a:p>
          <a:p>
            <a:r>
              <a:rPr lang="en-US" sz="2400" dirty="0"/>
              <a:t>3.20</a:t>
            </a:r>
            <a:r>
              <a:rPr lang="en-US" sz="2400" dirty="0">
                <a:solidFill>
                  <a:schemeClr val="accent5"/>
                </a:solidFill>
              </a:rPr>
              <a:t> </a:t>
            </a:r>
            <a:r>
              <a:rPr lang="en-US" sz="2400" dirty="0"/>
              <a:t>Endurance test for LT/C tyres with Speed symbol &lt; Q </a:t>
            </a:r>
            <a:br>
              <a:rPr lang="en-US" sz="2400" dirty="0">
                <a:solidFill>
                  <a:schemeClr val="accent5"/>
                </a:solidFill>
              </a:rPr>
            </a:br>
            <a:r>
              <a:rPr lang="en-US" sz="2400" dirty="0">
                <a:solidFill>
                  <a:schemeClr val="accent5"/>
                </a:solidFill>
              </a:rPr>
              <a:t>							</a:t>
            </a:r>
            <a:r>
              <a:rPr lang="en-US" i="1" dirty="0">
                <a:highlight>
                  <a:srgbClr val="FFFFFF"/>
                </a:highlight>
              </a:rPr>
              <a:t>(from R54, non harmonized)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91110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53DA9D-C00A-4389-8150-3322A17611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BB5C296-CDB4-4D18-8DCC-BBB940D9067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E83027-C066-4EA3-9C41-EB943DC8CCEF}"/>
              </a:ext>
            </a:extLst>
          </p:cNvPr>
          <p:cNvSpPr txBox="1">
            <a:spLocks/>
          </p:cNvSpPr>
          <p:nvPr/>
        </p:nvSpPr>
        <p:spPr>
          <a:xfrm>
            <a:off x="472826" y="136525"/>
            <a:ext cx="11719174" cy="654170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3.16: </a:t>
            </a:r>
            <a:r>
              <a:rPr lang="en-US" sz="2000" dirty="0">
                <a:solidFill>
                  <a:srgbClr val="0070C0"/>
                </a:solidFill>
              </a:rPr>
              <a:t>Harmonized</a:t>
            </a:r>
            <a:r>
              <a:rPr lang="en-US" sz="2000" dirty="0"/>
              <a:t> High Speed performance for LT/C tyres with speed symbol ≥ ‘Q’</a:t>
            </a:r>
            <a:endParaRPr lang="en-US" sz="1600" i="1" dirty="0"/>
          </a:p>
          <a:p>
            <a:pPr lvl="1"/>
            <a:r>
              <a:rPr lang="en-US" sz="1800" i="1" dirty="0"/>
              <a:t>Keep </a:t>
            </a:r>
            <a:r>
              <a:rPr lang="en-US" sz="1800" dirty="0"/>
              <a:t>3.16.1 Requirements</a:t>
            </a:r>
          </a:p>
          <a:p>
            <a:pPr marL="457200" lvl="1" indent="0">
              <a:buNone/>
            </a:pPr>
            <a:r>
              <a:rPr lang="en-US" sz="1800" i="1" dirty="0">
                <a:solidFill>
                  <a:srgbClr val="FF0000"/>
                </a:solidFill>
              </a:rPr>
              <a:t>Remove</a:t>
            </a:r>
            <a:r>
              <a:rPr lang="en-US" sz="1800" strike="sngStrike" dirty="0">
                <a:solidFill>
                  <a:srgbClr val="FF0000"/>
                </a:solidFill>
              </a:rPr>
              <a:t> </a:t>
            </a:r>
            <a:r>
              <a:rPr lang="en-GB" sz="1800" strike="sngStrike" dirty="0">
                <a:solidFill>
                  <a:srgbClr val="FF0000"/>
                </a:solidFill>
              </a:rPr>
              <a:t>3.16.1.1.Each type of LT/C tyre shall undergo at least one load/speed endurance test carried out by the procedure described below</a:t>
            </a:r>
            <a:r>
              <a:rPr lang="en-GB" dirty="0"/>
              <a:t>.</a:t>
            </a:r>
            <a:endParaRPr lang="en-US" dirty="0"/>
          </a:p>
          <a:p>
            <a:pPr marL="457200" lvl="1" indent="0">
              <a:buNone/>
            </a:pPr>
            <a:r>
              <a:rPr lang="en-US" sz="1800" dirty="0"/>
              <a:t> </a:t>
            </a:r>
            <a:br>
              <a:rPr lang="en-US" sz="1800" dirty="0"/>
            </a:br>
            <a:br>
              <a:rPr lang="en-US" sz="1800" dirty="0"/>
            </a:br>
            <a:r>
              <a:rPr lang="en-US" sz="1800" i="1" dirty="0"/>
              <a:t>Keep</a:t>
            </a:r>
            <a:r>
              <a:rPr lang="en-US" sz="1800" dirty="0"/>
              <a:t> 3.16.2 Preparing the tyre</a:t>
            </a:r>
          </a:p>
          <a:p>
            <a:pPr lvl="1"/>
            <a:r>
              <a:rPr lang="en-US" sz="1800" dirty="0"/>
              <a:t>3.16.3 Test procedures</a:t>
            </a:r>
            <a:br>
              <a:rPr lang="en-US" sz="1800" dirty="0"/>
            </a:br>
            <a:r>
              <a:rPr lang="en-US" sz="1800" dirty="0"/>
              <a:t>	</a:t>
            </a:r>
            <a:r>
              <a:rPr lang="en-US" sz="1800" i="1" dirty="0">
                <a:solidFill>
                  <a:srgbClr val="FF0000"/>
                </a:solidFill>
              </a:rPr>
              <a:t>Remove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strike="sngStrike" dirty="0">
                <a:solidFill>
                  <a:srgbClr val="FF0000"/>
                </a:solidFill>
              </a:rPr>
              <a:t>3.16.3.3 </a:t>
            </a:r>
            <a:r>
              <a:rPr lang="en-GB" sz="1800" strike="sngStrike" dirty="0">
                <a:solidFill>
                  <a:srgbClr val="FF0000"/>
                </a:solidFill>
              </a:rPr>
              <a:t>In the case of tyres with a speed symbol Q and above, test procedures 	are as specified in paragraph 3.16.4.</a:t>
            </a:r>
          </a:p>
          <a:p>
            <a:pPr marL="457200" lvl="1" indent="0">
              <a:buNone/>
            </a:pPr>
            <a:r>
              <a:rPr lang="en-GB" sz="1800" i="1" dirty="0">
                <a:solidFill>
                  <a:srgbClr val="FF0000"/>
                </a:solidFill>
              </a:rPr>
              <a:t>	Remove</a:t>
            </a:r>
            <a:r>
              <a:rPr lang="en-GB" sz="1800" dirty="0"/>
              <a:t> </a:t>
            </a:r>
            <a:r>
              <a:rPr lang="en-US" sz="1800" dirty="0"/>
              <a:t> </a:t>
            </a:r>
            <a:r>
              <a:rPr lang="en-US" sz="1800" strike="sngStrike" dirty="0">
                <a:solidFill>
                  <a:srgbClr val="FF0000"/>
                </a:solidFill>
              </a:rPr>
              <a:t>3.16.3.3.1 </a:t>
            </a:r>
            <a:r>
              <a:rPr lang="en-GB" sz="1800" strike="sngStrike" dirty="0">
                <a:solidFill>
                  <a:srgbClr val="FF0000"/>
                </a:solidFill>
              </a:rPr>
              <a:t>For all other tyre types, the endurance test programme is shown in 	paragraph 3.16.4.7.</a:t>
            </a:r>
            <a:endParaRPr lang="en-US" sz="1800" strike="sngStrike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en-US" sz="1800" i="1" dirty="0">
                <a:solidFill>
                  <a:srgbClr val="FF0000"/>
                </a:solidFill>
              </a:rPr>
              <a:t>	Remove </a:t>
            </a:r>
            <a:r>
              <a:rPr lang="en-GB" sz="1800" strike="sngStrike" dirty="0">
                <a:solidFill>
                  <a:srgbClr val="FF0000"/>
                </a:solidFill>
              </a:rPr>
              <a:t>3.16.4.	Load/speed test programme for tyre with speed symbol Q and above</a:t>
            </a:r>
            <a:endParaRPr lang="en-US" sz="1800" strike="sngStrike" dirty="0">
              <a:solidFill>
                <a:srgbClr val="FF0000"/>
              </a:solidFill>
            </a:endParaRPr>
          </a:p>
          <a:p>
            <a:pPr lvl="1"/>
            <a:r>
              <a:rPr lang="en-GB" sz="1800" dirty="0"/>
              <a:t>3.16.3.1.	Mount the tyre-and-wheel assembly on the test axle and press it against the outer face of a smooth power-driven test drum 1.70 m ± 1 per cent </a:t>
            </a:r>
            <a:r>
              <a:rPr lang="en-GB" sz="1800" dirty="0">
                <a:solidFill>
                  <a:schemeClr val="accent5"/>
                </a:solidFill>
              </a:rPr>
              <a:t>or 2.00m ± 1 per cent </a:t>
            </a:r>
            <a:r>
              <a:rPr lang="en-GB" sz="1800" dirty="0"/>
              <a:t>in diameter having a surface at least as wide as the tyre tread.</a:t>
            </a:r>
          </a:p>
          <a:p>
            <a:pPr lvl="1"/>
            <a:r>
              <a:rPr lang="en-GB" sz="1800" i="1" dirty="0"/>
              <a:t>Keep 3.16.3.2, 3.16.3.4, </a:t>
            </a:r>
            <a:endParaRPr lang="en-US" sz="1800" i="1" dirty="0"/>
          </a:p>
          <a:p>
            <a:pPr lvl="1"/>
            <a:r>
              <a:rPr lang="en-US" sz="1800" dirty="0"/>
              <a:t>3.16.3.5 </a:t>
            </a:r>
            <a:r>
              <a:rPr lang="en-GB" sz="1800" dirty="0"/>
              <a:t>During the test the temperature in the test-room shall be maintained </a:t>
            </a:r>
            <a:r>
              <a:rPr lang="en-GB" sz="1800" strike="sngStrike" dirty="0">
                <a:solidFill>
                  <a:srgbClr val="FF0000"/>
                </a:solidFill>
              </a:rPr>
              <a:t>at between 20 °C and 30 °C or at a higher temperature if the manufacturer so agrees.</a:t>
            </a:r>
            <a:r>
              <a:rPr lang="en-GB" sz="1800" dirty="0">
                <a:solidFill>
                  <a:srgbClr val="FF0000"/>
                </a:solidFill>
              </a:rPr>
              <a:t> </a:t>
            </a:r>
            <a:r>
              <a:rPr lang="en-GB" sz="1800" dirty="0">
                <a:solidFill>
                  <a:schemeClr val="accent5"/>
                </a:solidFill>
              </a:rPr>
              <a:t>in the </a:t>
            </a:r>
            <a:r>
              <a:rPr lang="en-GB" sz="1800" strike="sngStrike" dirty="0">
                <a:solidFill>
                  <a:srgbClr val="FF0000"/>
                </a:solidFill>
              </a:rPr>
              <a:t>temperature</a:t>
            </a:r>
            <a:r>
              <a:rPr lang="en-GB" sz="1800" dirty="0">
                <a:solidFill>
                  <a:schemeClr val="accent5"/>
                </a:solidFill>
              </a:rPr>
              <a:t> range </a:t>
            </a:r>
            <a:r>
              <a:rPr lang="en-GB" sz="1800" strike="sngStrike" dirty="0">
                <a:solidFill>
                  <a:srgbClr val="FF0000"/>
                </a:solidFill>
              </a:rPr>
              <a:t>as</a:t>
            </a:r>
            <a:r>
              <a:rPr lang="en-GB" sz="1800" dirty="0">
                <a:solidFill>
                  <a:schemeClr val="accent5"/>
                </a:solidFill>
              </a:rPr>
              <a:t> specified in the following table:</a:t>
            </a:r>
            <a:br>
              <a:rPr lang="en-GB" sz="1800" dirty="0">
                <a:solidFill>
                  <a:schemeClr val="accent5"/>
                </a:solidFill>
              </a:rPr>
            </a:br>
            <a:endParaRPr lang="en-US" sz="1800" dirty="0">
              <a:solidFill>
                <a:schemeClr val="accent5"/>
              </a:solidFill>
            </a:endParaRPr>
          </a:p>
          <a:p>
            <a:pPr lvl="1"/>
            <a:endParaRPr lang="en-US" sz="1800" dirty="0"/>
          </a:p>
          <a:p>
            <a:pPr marL="457200" lvl="1" indent="0">
              <a:buNone/>
            </a:pPr>
            <a:endParaRPr lang="en-US" sz="1800" dirty="0"/>
          </a:p>
          <a:p>
            <a:pPr marL="457200" lvl="1" indent="0">
              <a:buNone/>
            </a:pPr>
            <a:r>
              <a:rPr lang="en-GB" sz="1800" dirty="0"/>
              <a:t>Keep 3.16.3.6</a:t>
            </a:r>
          </a:p>
          <a:p>
            <a:pPr lvl="1"/>
            <a:r>
              <a:rPr lang="en-GB" sz="1800" i="1" dirty="0"/>
              <a:t>Move to 3.16.1 “Requirements”  and renumber </a:t>
            </a:r>
            <a:br>
              <a:rPr lang="en-GB" sz="1800" dirty="0"/>
            </a:br>
            <a:r>
              <a:rPr lang="en-GB" sz="1800" dirty="0"/>
              <a:t>3.16.4.1.	This programme applies to:	</a:t>
            </a:r>
            <a:br>
              <a:rPr lang="en-GB" sz="1800" dirty="0"/>
            </a:br>
            <a:r>
              <a:rPr lang="en-GB" sz="1800" dirty="0"/>
              <a:t>3.16.4.1.1.	All tyres marked with load index in single 121 or less.</a:t>
            </a:r>
            <a:br>
              <a:rPr lang="en-GB" sz="1800" dirty="0"/>
            </a:br>
            <a:r>
              <a:rPr lang="en-GB" sz="1800" dirty="0"/>
              <a:t>3.16.4.1.2.	Tyres marked with load index in single 122 and above and with the additional marking "C", or "LT", 		referred to in paragraph 3.3.14. of this regulation.</a:t>
            </a:r>
          </a:p>
          <a:p>
            <a:pPr lvl="1"/>
            <a:r>
              <a:rPr lang="en-GB" sz="1800" i="1" dirty="0"/>
              <a:t>Keep 3.16.4.2 to 3.16.4.6</a:t>
            </a:r>
            <a:endParaRPr lang="en-US" sz="1800" i="1" dirty="0"/>
          </a:p>
          <a:p>
            <a:endParaRPr lang="en-US" sz="1800" dirty="0"/>
          </a:p>
          <a:p>
            <a:pPr marL="457200" lvl="1" indent="0">
              <a:buNone/>
            </a:pPr>
            <a:endParaRPr lang="fr-CH" sz="1800" dirty="0"/>
          </a:p>
          <a:p>
            <a:pPr lvl="1"/>
            <a:endParaRPr lang="en-US" sz="18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DA437825-D43D-475F-9892-2CDEAFCF4E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3662173"/>
              </p:ext>
            </p:extLst>
          </p:nvPr>
        </p:nvGraphicFramePr>
        <p:xfrm>
          <a:off x="7856707" y="4243685"/>
          <a:ext cx="3952672" cy="13189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6336">
                  <a:extLst>
                    <a:ext uri="{9D8B030D-6E8A-4147-A177-3AD203B41FA5}">
                      <a16:colId xmlns:a16="http://schemas.microsoft.com/office/drawing/2014/main" val="4152273960"/>
                    </a:ext>
                  </a:extLst>
                </a:gridCol>
                <a:gridCol w="1976336">
                  <a:extLst>
                    <a:ext uri="{9D8B030D-6E8A-4147-A177-3AD203B41FA5}">
                      <a16:colId xmlns:a16="http://schemas.microsoft.com/office/drawing/2014/main" val="923643174"/>
                    </a:ext>
                  </a:extLst>
                </a:gridCol>
              </a:tblGrid>
              <a:tr h="313111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Speed Symbol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Temperature t (</a:t>
                      </a:r>
                      <a:r>
                        <a:rPr lang="en-US" sz="1600" i="1" dirty="0">
                          <a:solidFill>
                            <a:schemeClr val="tx1"/>
                          </a:solidFill>
                        </a:rPr>
                        <a:t>°C )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2579031"/>
                  </a:ext>
                </a:extLst>
              </a:tr>
              <a:tr h="313111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Q, R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>
                          <a:solidFill>
                            <a:schemeClr val="tx1"/>
                          </a:solidFill>
                        </a:rPr>
                        <a:t>35.0   ± 3.0 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6873424"/>
                  </a:ext>
                </a:extLst>
              </a:tr>
              <a:tr h="313111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S, T, H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    25.0</a:t>
                      </a:r>
                      <a:r>
                        <a:rPr lang="en-US" sz="1600" i="1" dirty="0">
                          <a:solidFill>
                            <a:schemeClr val="tx1"/>
                          </a:solidFill>
                        </a:rPr>
                        <a:t>   ± 5.0</a:t>
                      </a:r>
                      <a:r>
                        <a:rPr lang="en-US" sz="1200" i="1" dirty="0">
                          <a:solidFill>
                            <a:schemeClr val="tx1"/>
                          </a:solidFill>
                        </a:rPr>
                        <a:t>(*) 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908424"/>
                  </a:ext>
                </a:extLst>
              </a:tr>
              <a:tr h="313111">
                <a:tc gridSpan="2"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(*) or higher if the tire manufacturer agrees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9469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1746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53DA9D-C00A-4389-8150-3322A17611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BB5C296-CDB4-4D18-8DCC-BBB940D9067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E83027-C066-4EA3-9C41-EB943DC8CCEF}"/>
              </a:ext>
            </a:extLst>
          </p:cNvPr>
          <p:cNvSpPr txBox="1">
            <a:spLocks/>
          </p:cNvSpPr>
          <p:nvPr/>
        </p:nvSpPr>
        <p:spPr>
          <a:xfrm>
            <a:off x="261151" y="900005"/>
            <a:ext cx="11719174" cy="6541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3.17: </a:t>
            </a:r>
            <a:r>
              <a:rPr lang="en-US" sz="1800" dirty="0">
                <a:solidFill>
                  <a:schemeClr val="accent5"/>
                </a:solidFill>
              </a:rPr>
              <a:t>High Speed performance for LT/C tyres with speed symbol &lt;Q </a:t>
            </a:r>
            <a:br>
              <a:rPr lang="en-US" sz="1800" dirty="0">
                <a:solidFill>
                  <a:schemeClr val="accent5"/>
                </a:solidFill>
              </a:rPr>
            </a:br>
            <a:br>
              <a:rPr lang="en-US" sz="1800" dirty="0"/>
            </a:br>
            <a:r>
              <a:rPr lang="en-US" sz="1800" i="1" dirty="0"/>
              <a:t>Keep</a:t>
            </a:r>
            <a:r>
              <a:rPr lang="en-US" sz="1800" dirty="0"/>
              <a:t> and renumber 3.19. 1 to 3.19.3.8  (High speed performance test for LT/C tyres)</a:t>
            </a:r>
          </a:p>
          <a:p>
            <a:endParaRPr lang="en-US" sz="1800" dirty="0"/>
          </a:p>
          <a:p>
            <a:pPr marL="457200" lvl="1" indent="0">
              <a:buNone/>
            </a:pPr>
            <a:endParaRPr lang="fr-CH" sz="1800" dirty="0"/>
          </a:p>
          <a:p>
            <a:pPr lvl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83791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53DA9D-C00A-4389-8150-3322A17611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BB5C296-CDB4-4D18-8DCC-BBB940D9067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E83027-C066-4EA3-9C41-EB943DC8CCEF}"/>
              </a:ext>
            </a:extLst>
          </p:cNvPr>
          <p:cNvSpPr txBox="1">
            <a:spLocks/>
          </p:cNvSpPr>
          <p:nvPr/>
        </p:nvSpPr>
        <p:spPr>
          <a:xfrm>
            <a:off x="647924" y="1396065"/>
            <a:ext cx="11054451" cy="6541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3.19: </a:t>
            </a:r>
            <a:r>
              <a:rPr lang="en-US" sz="2000" dirty="0">
                <a:solidFill>
                  <a:srgbClr val="0070C0"/>
                </a:solidFill>
              </a:rPr>
              <a:t>Endurance test for LT/C tyres with Speed symbol &lt; Q </a:t>
            </a:r>
            <a:endParaRPr lang="en-US" sz="2000" i="1" dirty="0"/>
          </a:p>
          <a:p>
            <a:pPr lvl="1"/>
            <a:r>
              <a:rPr lang="en-US" sz="2000" i="1" dirty="0"/>
              <a:t>Carbon copy and renumbering of </a:t>
            </a:r>
          </a:p>
          <a:p>
            <a:pPr lvl="3"/>
            <a:r>
              <a:rPr lang="en-US" sz="2000" dirty="0"/>
              <a:t>3.16.1 Requirements</a:t>
            </a:r>
          </a:p>
          <a:p>
            <a:pPr lvl="3"/>
            <a:r>
              <a:rPr lang="en-US" sz="2000" dirty="0"/>
              <a:t>3.16.2 </a:t>
            </a:r>
            <a:r>
              <a:rPr lang="en-GB" sz="2000" dirty="0"/>
              <a:t>Preparing the tyre</a:t>
            </a:r>
          </a:p>
          <a:p>
            <a:pPr lvl="3"/>
            <a:r>
              <a:rPr lang="en-US" sz="2000" dirty="0"/>
              <a:t>3.16.3 </a:t>
            </a:r>
            <a:r>
              <a:rPr lang="en-GB" sz="2000" dirty="0"/>
              <a:t>Test procedure</a:t>
            </a:r>
          </a:p>
          <a:p>
            <a:pPr lvl="3"/>
            <a:r>
              <a:rPr lang="en-GB" sz="2000" i="1" dirty="0">
                <a:solidFill>
                  <a:srgbClr val="FF0000"/>
                </a:solidFill>
              </a:rPr>
              <a:t>Remove </a:t>
            </a:r>
            <a:r>
              <a:rPr lang="en-GB" sz="2000" strike="sngStrike" dirty="0">
                <a:solidFill>
                  <a:srgbClr val="FF0000"/>
                </a:solidFill>
              </a:rPr>
              <a:t>3.16.3.3.	In the case of tyres with a speed symbol Q and above, test procedures are as specified in paragraph 3.16.4.</a:t>
            </a:r>
            <a:endParaRPr lang="en-US" sz="2000" strike="sngStrike" dirty="0">
              <a:solidFill>
                <a:srgbClr val="FF0000"/>
              </a:solidFill>
            </a:endParaRPr>
          </a:p>
          <a:p>
            <a:pPr lvl="3"/>
            <a:r>
              <a:rPr lang="en-GB" sz="2000" i="1" dirty="0">
                <a:solidFill>
                  <a:srgbClr val="FF0000"/>
                </a:solidFill>
              </a:rPr>
              <a:t>Remove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strike="sngStrike" dirty="0">
                <a:solidFill>
                  <a:srgbClr val="FF0000"/>
                </a:solidFill>
              </a:rPr>
              <a:t>3.16.3.3.1.	For all other tyre types, the endurance test programme is shown in paragraph 3.16.4.7.</a:t>
            </a:r>
            <a:endParaRPr lang="en-US" sz="2000" strike="sngStrike" dirty="0">
              <a:solidFill>
                <a:srgbClr val="FF0000"/>
              </a:solidFill>
            </a:endParaRPr>
          </a:p>
          <a:p>
            <a:pPr lvl="3"/>
            <a:endParaRPr lang="en-US" sz="2000" i="1" dirty="0"/>
          </a:p>
          <a:p>
            <a:pPr lvl="3"/>
            <a:r>
              <a:rPr lang="en-US" sz="2000" i="1" dirty="0"/>
              <a:t>3.16.4.7 </a:t>
            </a:r>
            <a:r>
              <a:rPr lang="fr-CH" sz="2000" i="1" dirty="0"/>
              <a:t>Endurance test programme </a:t>
            </a:r>
            <a:endParaRPr lang="en-US" sz="2000" i="1" dirty="0"/>
          </a:p>
          <a:p>
            <a:pPr lvl="3"/>
            <a:endParaRPr lang="en-US" sz="2000" dirty="0"/>
          </a:p>
          <a:p>
            <a:pPr marL="457200" lvl="1" indent="0">
              <a:buNone/>
            </a:pPr>
            <a:endParaRPr lang="fr-CH" sz="2000" dirty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6715842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</TotalTime>
  <Words>338</Words>
  <Application>Microsoft Office PowerPoint</Application>
  <PresentationFormat>Grand écran</PresentationFormat>
  <Paragraphs>79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1_Office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Alain Roesgen</dc:creator>
  <cp:lastModifiedBy>ndm</cp:lastModifiedBy>
  <cp:revision>62</cp:revision>
  <dcterms:created xsi:type="dcterms:W3CDTF">2017-10-02T12:51:02Z</dcterms:created>
  <dcterms:modified xsi:type="dcterms:W3CDTF">2018-10-26T18:50:49Z</dcterms:modified>
</cp:coreProperties>
</file>