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5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43D13-1612-40BF-8DE6-C7530AA9A2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DBBD92-A902-4348-A34F-4FC4F3C53E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D96360-54FC-4AB3-8AD3-E30903668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487F-7202-4637-85B8-DEC5917506B6}" type="datetimeFigureOut">
              <a:rPr lang="en-US" smtClean="0"/>
              <a:t>10/29/2018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1EE403-5439-4D54-B801-E9E46E7EB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C4F577-123C-46B5-A3FD-349FEBFEE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32069-A600-4DC0-84B5-FE1DFDC416A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6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8ECF3-2BBC-4558-8EA2-96C7022D6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768AE4-6B76-42DF-900F-C6A27E560C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121843-6403-4909-8097-CAEFA9AA8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487F-7202-4637-85B8-DEC5917506B6}" type="datetimeFigureOut">
              <a:rPr lang="en-US" smtClean="0"/>
              <a:t>10/29/2018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842D1D-709C-4DA2-8887-8F3185612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42B8E4-05B7-49C6-8BDC-B74B89FC5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32069-A600-4DC0-84B5-FE1DFDC416A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88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976792-36EB-402C-BF5A-DD08460010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B38DDF-BE76-42E1-9BEA-24331938E2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61F62F-FF4E-4F67-86F5-74152CCBB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487F-7202-4637-85B8-DEC5917506B6}" type="datetimeFigureOut">
              <a:rPr lang="en-US" smtClean="0"/>
              <a:t>10/29/2018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441A26-C539-4E8C-9E77-101CB2593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B52CC4-CD07-40F9-B6AC-1F490D5CA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32069-A600-4DC0-84B5-FE1DFDC416A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034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C366C-34F1-40D4-8071-7373A1566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184AE9-B90F-4C6D-AB12-9878422EAB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0EAA37-1BE1-45ED-B2F9-391077853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487F-7202-4637-85B8-DEC5917506B6}" type="datetimeFigureOut">
              <a:rPr lang="en-US" smtClean="0"/>
              <a:t>10/29/2018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755ADC-E1ED-4060-B50A-DFCE2D30E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325C6D-A329-4054-A2C0-619900987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32069-A600-4DC0-84B5-FE1DFDC416A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694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F17CB-27D8-4E90-B78F-97BFBE9AA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51C369-6E7B-4E13-9D27-F0A5AA550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74090-3B6E-4EC0-9A4A-17E1A0E97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487F-7202-4637-85B8-DEC5917506B6}" type="datetimeFigureOut">
              <a:rPr lang="en-US" smtClean="0"/>
              <a:t>10/29/2018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246344-BFA4-40F1-81E5-30AEDA768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3C2B86-719E-4196-886D-359406A4B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32069-A600-4DC0-84B5-FE1DFDC416A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20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2FF09-A8A8-4533-A41C-82283D211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06B68-6FC3-4BD5-9C98-4FD63D42D8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9811EA-CF7C-4440-AE4F-2BE68CF69B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878484-1BF4-4944-810A-636E34762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487F-7202-4637-85B8-DEC5917506B6}" type="datetimeFigureOut">
              <a:rPr lang="en-US" smtClean="0"/>
              <a:t>10/29/2018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8282EA-C338-42B9-9466-70B722395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ACCA09-CEEF-4EA9-9010-4DAF2751F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32069-A600-4DC0-84B5-FE1DFDC416A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681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D6F0E-903F-458E-B1E0-EED045735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D2396C-8DDD-4B3D-B3D4-34A02CB669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030238-347E-4E37-B93D-2F23855028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EAF6D1-B554-4E94-A82C-54D64799D4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B5C5A9-E7E0-4953-BC35-B7D9FA9247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27BDFB-6F65-4A9F-A3F9-5A6F5851B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487F-7202-4637-85B8-DEC5917506B6}" type="datetimeFigureOut">
              <a:rPr lang="en-US" smtClean="0"/>
              <a:t>10/29/2018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B966AC-15AF-4FBC-B0AC-6DE34A328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4936B4-2A9A-4020-BF05-E685C7F7C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32069-A600-4DC0-84B5-FE1DFDC416A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112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FC285-688E-4A4D-9969-368D9EF04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28BF87-9A85-4FF1-9C3F-724C2F25F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487F-7202-4637-85B8-DEC5917506B6}" type="datetimeFigureOut">
              <a:rPr lang="en-US" smtClean="0"/>
              <a:t>10/29/2018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CB9260-FC08-42DF-9F06-9A824BE68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666846-E7A9-4284-BC8C-347ED773F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32069-A600-4DC0-84B5-FE1DFDC416A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229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D91282-4B66-4B5A-B58B-B7D77B7F1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487F-7202-4637-85B8-DEC5917506B6}" type="datetimeFigureOut">
              <a:rPr lang="en-US" smtClean="0"/>
              <a:t>10/29/2018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302C72-ABE8-45BA-A1B1-E5C41D4D7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05E175-E645-4E6C-A2BB-CA4412850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32069-A600-4DC0-84B5-FE1DFDC416A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759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A5CC3-507B-44B6-A70A-FA9002CB1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6D292B-AB05-4C78-840B-F0338887D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399715-6014-47BC-8DDF-00D2531E41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5B560-DFF2-4855-BEEF-26B4E83F5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487F-7202-4637-85B8-DEC5917506B6}" type="datetimeFigureOut">
              <a:rPr lang="en-US" smtClean="0"/>
              <a:t>10/29/2018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0278EC-6232-4E56-9CBB-11F85F027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E6751C-9683-41F1-A018-1A2014C6C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32069-A600-4DC0-84B5-FE1DFDC416A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29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23ED6-8006-4A77-80E4-BD6F81553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1DD721-1D62-4C1E-B668-EE56F934B2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1C48C8-2539-44C4-BD84-B7D8B588EE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7383A4-8BEE-467F-8805-E1AAB1C38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487F-7202-4637-85B8-DEC5917506B6}" type="datetimeFigureOut">
              <a:rPr lang="en-US" smtClean="0"/>
              <a:t>10/29/2018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DBF139-CAA2-42FE-BAE9-196521779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15F706-2EEB-4064-83FB-961E8489E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32069-A600-4DC0-84B5-FE1DFDC416A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594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1E4542-E24F-4F98-9978-74530BD80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B5BB81-137C-4450-92C1-8311FFAB65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46BA6B-173E-483B-8D1A-AD78B764A7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E0487F-7202-4637-85B8-DEC5917506B6}" type="datetimeFigureOut">
              <a:rPr lang="en-US" smtClean="0"/>
              <a:t>10/29/2018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02EBC-0EE0-4E83-9FAF-15EFF85AD4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2A1E94-6607-4440-85DD-E06D124DE3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32069-A600-4DC0-84B5-FE1DFDC416A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840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F06E1B2-9AB9-42AF-A45C-7B0792C875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Editorial proposal on Definitions</a:t>
            </a:r>
            <a:endParaRPr lang="de-DE" sz="4800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76C579E2-11C4-4C18-8D98-E4ADF4DA42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8163"/>
            <a:ext cx="9144000" cy="1655762"/>
          </a:xfrm>
        </p:spPr>
        <p:txBody>
          <a:bodyPr>
            <a:normAutofit/>
          </a:bodyPr>
          <a:lstStyle/>
          <a:p>
            <a:r>
              <a:rPr lang="de-DE" dirty="0"/>
              <a:t>Agenda item 4: Case by Case review 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6" name="ZoneTexte 5"/>
          <p:cNvSpPr txBox="1"/>
          <p:nvPr/>
        </p:nvSpPr>
        <p:spPr>
          <a:xfrm>
            <a:off x="9168342" y="356659"/>
            <a:ext cx="24962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/>
              <a:t>TYREGTR-20-11</a:t>
            </a:r>
            <a:endParaRPr lang="fr-BE" sz="2400" dirty="0"/>
          </a:p>
          <a:p>
            <a:r>
              <a:rPr lang="fr-BE" sz="2400" dirty="0"/>
              <a:t>Agenda item 4. 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3D8839D-52A3-41EC-88F3-88C104FD53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4544458"/>
              </p:ext>
            </p:extLst>
          </p:nvPr>
        </p:nvGraphicFramePr>
        <p:xfrm>
          <a:off x="2595154" y="4042660"/>
          <a:ext cx="8342812" cy="3987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42812">
                  <a:extLst>
                    <a:ext uri="{9D8B030D-6E8A-4147-A177-3AD203B41FA5}">
                      <a16:colId xmlns:a16="http://schemas.microsoft.com/office/drawing/2014/main" val="4196230994"/>
                    </a:ext>
                  </a:extLst>
                </a:gridCol>
              </a:tblGrid>
              <a:tr h="3987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Proposed amendments from  harmonization/editorial activities</a:t>
                      </a: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09272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70218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AC4768F-0858-4AF6-AD5A-0A94117CF78C}"/>
              </a:ext>
            </a:extLst>
          </p:cNvPr>
          <p:cNvSpPr/>
          <p:nvPr/>
        </p:nvSpPr>
        <p:spPr>
          <a:xfrm>
            <a:off x="-26126" y="736044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2.32.</a:t>
            </a:r>
            <a:r>
              <a:rPr lang="fr-CH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	</a:t>
            </a:r>
            <a:r>
              <a:rPr lang="en-US" i="1" dirty="0">
                <a:solidFill>
                  <a:srgbClr val="000000"/>
                </a:solidFill>
                <a:latin typeface="Times New Roman" panose="02020603050405020304" pitchFamily="18" charset="0"/>
              </a:rPr>
              <a:t>"Load index" means a numerical code which indicates a reference load  used to define the load </a:t>
            </a:r>
            <a:r>
              <a:rPr lang="en-US" i="1" strike="sngStrike" dirty="0">
                <a:solidFill>
                  <a:srgbClr val="000000"/>
                </a:solidFill>
                <a:latin typeface="Times New Roman" panose="02020603050405020304" pitchFamily="18" charset="0"/>
              </a:rPr>
              <a:t>carrying</a:t>
            </a:r>
            <a:r>
              <a:rPr lang="en-US" i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fr-CH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r>
              <a:rPr lang="en-US" i="1" dirty="0">
                <a:solidFill>
                  <a:srgbClr val="000000"/>
                </a:solidFill>
                <a:latin typeface="Times New Roman" panose="02020603050405020304" pitchFamily="18" charset="0"/>
              </a:rPr>
              <a:t>capacity of the tyre, which can depend on operating conditions and tyre type. 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en-US" i="1" dirty="0">
                <a:solidFill>
                  <a:srgbClr val="000000"/>
                </a:solidFill>
                <a:latin typeface="Times New Roman" panose="02020603050405020304" pitchFamily="18" charset="0"/>
              </a:rPr>
              <a:t>The list of these indices and their corresponding reference loads is given in annex 2.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fr-CH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fr-CH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BFFB290-3AA6-40C5-9363-6D9B72560548}"/>
              </a:ext>
            </a:extLst>
          </p:cNvPr>
          <p:cNvSpPr/>
          <p:nvPr/>
        </p:nvSpPr>
        <p:spPr>
          <a:xfrm>
            <a:off x="0" y="3114548"/>
            <a:ext cx="6096000" cy="176997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2.33.</a:t>
            </a:r>
            <a:r>
              <a:rPr lang="fr-CH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	“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Load capacity” means the maximum load that a tyre is able to carry;  it may depend on the operating speed and the tyre type. </a:t>
            </a:r>
            <a:endParaRPr lang="en-US" sz="8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</a:rPr>
              <a:t>   </a:t>
            </a:r>
            <a:b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Annex 5 specifies the Tyre Load Capacity for Passenger Car and LT/C tyres.</a:t>
            </a: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fr-CH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D73CF87-2860-49A0-BA87-53D4AFC717FE}"/>
              </a:ext>
            </a:extLst>
          </p:cNvPr>
          <p:cNvSpPr/>
          <p:nvPr/>
        </p:nvSpPr>
        <p:spPr>
          <a:xfrm>
            <a:off x="-26126" y="4774605"/>
            <a:ext cx="6096000" cy="8038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2.38</a:t>
            </a:r>
            <a:r>
              <a:rPr lang="fr-CH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.	</a:t>
            </a:r>
            <a:r>
              <a:rPr lang="en-US" dirty="0">
                <a:solidFill>
                  <a:srgbClr val="F79646"/>
                </a:solidFill>
                <a:latin typeface="Arial" panose="020B0604020202020204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"</a:t>
            </a:r>
            <a:r>
              <a:rPr lang="en-US" i="1" dirty="0">
                <a:solidFill>
                  <a:srgbClr val="000000"/>
                </a:solidFill>
                <a:latin typeface="Times New Roman" panose="02020603050405020304" pitchFamily="18" charset="0"/>
              </a:rPr>
              <a:t>Maximum load rating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" means the reference load corresponding to the load index;</a:t>
            </a: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fr-CH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98A59B-BEC4-4F28-8A90-1B5304A1DB71}"/>
              </a:ext>
            </a:extLst>
          </p:cNvPr>
          <p:cNvSpPr txBox="1"/>
          <p:nvPr/>
        </p:nvSpPr>
        <p:spPr>
          <a:xfrm>
            <a:off x="627017" y="233769"/>
            <a:ext cx="5521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Accepted by the IWG/Ottawa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69F4294-5D9D-4F3D-955A-E911E96A61CD}"/>
              </a:ext>
            </a:extLst>
          </p:cNvPr>
          <p:cNvSpPr/>
          <p:nvPr/>
        </p:nvSpPr>
        <p:spPr>
          <a:xfrm>
            <a:off x="6318069" y="736044"/>
            <a:ext cx="5651863" cy="1865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2.32.</a:t>
            </a:r>
            <a:r>
              <a:rPr lang="fr-CH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	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"</a:t>
            </a:r>
            <a:r>
              <a:rPr lang="en-US" i="1" dirty="0">
                <a:solidFill>
                  <a:srgbClr val="000000"/>
                </a:solidFill>
                <a:latin typeface="Times New Roman" panose="02020603050405020304" pitchFamily="18" charset="0"/>
              </a:rPr>
              <a:t>Load index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" means a numerical code which indicates the maximum load rating</a:t>
            </a:r>
          </a:p>
          <a:p>
            <a:pPr algn="just"/>
            <a:endParaRPr lang="en-US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en-US" i="1" dirty="0">
                <a:solidFill>
                  <a:srgbClr val="000000"/>
                </a:solidFill>
                <a:latin typeface="Times New Roman" panose="02020603050405020304" pitchFamily="18" charset="0"/>
              </a:rPr>
              <a:t>The list of these indices and their corresponding reference loads is given in annex 2.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ts val="1200"/>
              </a:lnSpc>
              <a:spcAft>
                <a:spcPts val="600"/>
              </a:spcAft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fr-CH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5B6AB2D-83A0-4DD0-8F62-094075920037}"/>
              </a:ext>
            </a:extLst>
          </p:cNvPr>
          <p:cNvSpPr/>
          <p:nvPr/>
        </p:nvSpPr>
        <p:spPr>
          <a:xfrm>
            <a:off x="6318069" y="4056548"/>
            <a:ext cx="6096000" cy="24987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200"/>
              </a:lnSpc>
              <a:spcAft>
                <a:spcPts val="0"/>
              </a:spcAft>
            </a:pPr>
            <a:r>
              <a:rPr lang="fr-CH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1E2913E-D996-4462-A44E-DDE9C76931F4}"/>
              </a:ext>
            </a:extLst>
          </p:cNvPr>
          <p:cNvSpPr/>
          <p:nvPr/>
        </p:nvSpPr>
        <p:spPr>
          <a:xfrm>
            <a:off x="6122126" y="3114548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2.33.</a:t>
            </a:r>
            <a:r>
              <a:rPr lang="fr-CH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	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“Load capacity” means the maximum load that a tyre is able to carry subject to the tyre operating speed, the tyre   speed symbol and the tyre class. </a:t>
            </a:r>
            <a:b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Annex 5 specifies the Tyre Load Capacity variation for class C1 (Passenger Car)  and class C2 or C3 (LT/C) tyres 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A9ABA25-05DE-441A-8386-C723C0BB39F9}"/>
              </a:ext>
            </a:extLst>
          </p:cNvPr>
          <p:cNvSpPr/>
          <p:nvPr/>
        </p:nvSpPr>
        <p:spPr>
          <a:xfrm>
            <a:off x="6396446" y="477460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2.38 .	</a:t>
            </a:r>
            <a:r>
              <a:rPr lang="en-US" dirty="0">
                <a:solidFill>
                  <a:srgbClr val="F79646"/>
                </a:solidFill>
                <a:latin typeface="Arial" panose="020B0604020202020204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"</a:t>
            </a:r>
            <a:r>
              <a:rPr lang="en-US" i="1" dirty="0">
                <a:solidFill>
                  <a:srgbClr val="000000"/>
                </a:solidFill>
                <a:latin typeface="Times New Roman" panose="02020603050405020304" pitchFamily="18" charset="0"/>
              </a:rPr>
              <a:t>Maximum load rating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" means the reference </a:t>
            </a:r>
            <a:r>
              <a:rPr lang="en-US" u="sng" dirty="0">
                <a:solidFill>
                  <a:srgbClr val="000000"/>
                </a:solidFill>
                <a:latin typeface="Times New Roman" panose="02020603050405020304" pitchFamily="18" charset="0"/>
              </a:rPr>
              <a:t>mass load (?)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used to define the load capacity of the tyre.</a:t>
            </a:r>
            <a:endParaRPr lang="en-US" sz="11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17852B8-1EFA-48DB-9B0D-3AC2232DAAE9}"/>
              </a:ext>
            </a:extLst>
          </p:cNvPr>
          <p:cNvSpPr txBox="1"/>
          <p:nvPr/>
        </p:nvSpPr>
        <p:spPr>
          <a:xfrm>
            <a:off x="6605452" y="223244"/>
            <a:ext cx="5521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New proposal for clarification</a:t>
            </a:r>
          </a:p>
        </p:txBody>
      </p:sp>
    </p:spTree>
    <p:extLst>
      <p:ext uri="{BB962C8B-B14F-4D97-AF65-F5344CB8AC3E}">
        <p14:creationId xmlns:p14="http://schemas.microsoft.com/office/powerpoint/2010/main" val="9536284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44</Words>
  <Application>Microsoft Office PowerPoint</Application>
  <PresentationFormat>Grand écran</PresentationFormat>
  <Paragraphs>24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Editorial proposal on Definitions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Inflation Pressure Markings</dc:title>
  <dc:creator>Alain Roesgen</dc:creator>
  <cp:lastModifiedBy>ndm</cp:lastModifiedBy>
  <cp:revision>7</cp:revision>
  <dcterms:created xsi:type="dcterms:W3CDTF">2018-10-29T08:05:51Z</dcterms:created>
  <dcterms:modified xsi:type="dcterms:W3CDTF">2018-10-29T14:15:43Z</dcterms:modified>
</cp:coreProperties>
</file>