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7"/>
  </p:notesMasterIdLst>
  <p:handoutMasterIdLst>
    <p:handoutMasterId r:id="rId8"/>
  </p:handoutMasterIdLst>
  <p:sldIdLst>
    <p:sldId id="264" r:id="rId2"/>
    <p:sldId id="310" r:id="rId3"/>
    <p:sldId id="315" r:id="rId4"/>
    <p:sldId id="316" r:id="rId5"/>
    <p:sldId id="314" r:id="rId6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E6F2"/>
    <a:srgbClr val="0000FF"/>
    <a:srgbClr val="F2F2F2"/>
    <a:srgbClr val="FBAA7D"/>
    <a:srgbClr val="A6A6A6"/>
    <a:srgbClr val="C0504D"/>
    <a:srgbClr val="93CDDD"/>
    <a:srgbClr val="AEC87A"/>
    <a:srgbClr val="C3D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35" autoAdjust="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32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529" cy="497525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083" y="1"/>
            <a:ext cx="2950529" cy="497525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AABBAE4A-2246-40F9-B6D1-D13C1C6C3935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227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083" y="9440227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C47181FB-1196-422A-B4D5-C3FB792B6981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9155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F78AD-C7DB-4A24-BDE6-8908454C1A9E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3EEC4-5A6A-401E-8257-422A41B18D21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161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3EEC4-5A6A-401E-8257-422A41B18D2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4168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3EEC4-5A6A-401E-8257-422A41B18D21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551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3EEC4-5A6A-401E-8257-422A41B18D21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374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063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736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592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77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BFFE57A0-DEBC-47D7-9C58-044111ABE044}"/>
              </a:ext>
            </a:extLst>
          </p:cNvPr>
          <p:cNvSpPr/>
          <p:nvPr userDrawn="1"/>
        </p:nvSpPr>
        <p:spPr>
          <a:xfrm>
            <a:off x="459959" y="1700808"/>
            <a:ext cx="8288505" cy="4968552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제목 개체 틀 1">
            <a:extLst>
              <a:ext uri="{FF2B5EF4-FFF2-40B4-BE49-F238E27FC236}">
                <a16:creationId xmlns:a16="http://schemas.microsoft.com/office/drawing/2014/main" xmlns="" id="{33EF4F0B-4B65-43B5-B37B-8CA08C34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768"/>
            <a:ext cx="8229600" cy="7180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760294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BFFE57A0-DEBC-47D7-9C58-044111ABE044}"/>
              </a:ext>
            </a:extLst>
          </p:cNvPr>
          <p:cNvSpPr/>
          <p:nvPr userDrawn="1"/>
        </p:nvSpPr>
        <p:spPr>
          <a:xfrm>
            <a:off x="459959" y="1700808"/>
            <a:ext cx="8288505" cy="4968552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제목 개체 틀 1">
            <a:extLst>
              <a:ext uri="{FF2B5EF4-FFF2-40B4-BE49-F238E27FC236}">
                <a16:creationId xmlns:a16="http://schemas.microsoft.com/office/drawing/2014/main" xmlns="" id="{33EF4F0B-4B65-43B5-B37B-8CA08C34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768"/>
            <a:ext cx="8229600" cy="7180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760294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BFFE57A0-DEBC-47D7-9C58-044111ABE044}"/>
              </a:ext>
            </a:extLst>
          </p:cNvPr>
          <p:cNvSpPr/>
          <p:nvPr userDrawn="1"/>
        </p:nvSpPr>
        <p:spPr>
          <a:xfrm>
            <a:off x="459959" y="1700808"/>
            <a:ext cx="8288505" cy="4968552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제목 개체 틀 1">
            <a:extLst>
              <a:ext uri="{FF2B5EF4-FFF2-40B4-BE49-F238E27FC236}">
                <a16:creationId xmlns:a16="http://schemas.microsoft.com/office/drawing/2014/main" xmlns="" id="{33EF4F0B-4B65-43B5-B37B-8CA08C34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768"/>
            <a:ext cx="8229600" cy="7180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267324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BFFE57A0-DEBC-47D7-9C58-044111ABE044}"/>
              </a:ext>
            </a:extLst>
          </p:cNvPr>
          <p:cNvSpPr/>
          <p:nvPr userDrawn="1"/>
        </p:nvSpPr>
        <p:spPr>
          <a:xfrm>
            <a:off x="459959" y="1700808"/>
            <a:ext cx="8288505" cy="4968552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제목 개체 틀 1">
            <a:extLst>
              <a:ext uri="{FF2B5EF4-FFF2-40B4-BE49-F238E27FC236}">
                <a16:creationId xmlns:a16="http://schemas.microsoft.com/office/drawing/2014/main" xmlns="" id="{33EF4F0B-4B65-43B5-B37B-8CA08C34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768"/>
            <a:ext cx="8229600" cy="7180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5479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50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5272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1707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379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1638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220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894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86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85A24-0FC6-4D40-B97E-515501780237}" type="datetimeFigureOut">
              <a:rPr lang="ko-KR" altLang="en-US" smtClean="0"/>
              <a:t>2018-11-11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EE04-2EDC-486B-9F2D-68AB117EFDAC}" type="slidenum">
              <a:rPr lang="ko-KR" altLang="en-US" smtClean="0"/>
              <a:t>‹Nr.›</a:t>
            </a:fld>
            <a:endParaRPr lang="ko-KR" altLang="en-US"/>
          </a:p>
        </p:txBody>
      </p:sp>
      <p:pic>
        <p:nvPicPr>
          <p:cNvPr id="7" name="Picture 2" descr="C:\Users\기본\Documents\1 기안\2017\03_법규관련\ACSF\5월_서울\안내_ppt\MI_signature\국토교통부_영_좌우.jpg">
            <a:extLst>
              <a:ext uri="{FF2B5EF4-FFF2-40B4-BE49-F238E27FC236}">
                <a16:creationId xmlns:a16="http://schemas.microsoft.com/office/drawing/2014/main" xmlns="" id="{F0C85744-9795-45AD-9E2B-38CC9B2257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7505" y="188640"/>
            <a:ext cx="2950130" cy="576064"/>
          </a:xfrm>
          <a:prstGeom prst="rect">
            <a:avLst/>
          </a:prstGeom>
          <a:noFill/>
        </p:spPr>
      </p:pic>
      <p:grpSp>
        <p:nvGrpSpPr>
          <p:cNvPr id="8" name="그룹 7">
            <a:extLst>
              <a:ext uri="{FF2B5EF4-FFF2-40B4-BE49-F238E27FC236}">
                <a16:creationId xmlns:a16="http://schemas.microsoft.com/office/drawing/2014/main" xmlns="" id="{7516A6F9-DFD9-48B0-A2A5-C0C9FCD237F1}"/>
              </a:ext>
            </a:extLst>
          </p:cNvPr>
          <p:cNvGrpSpPr/>
          <p:nvPr userDrawn="1"/>
        </p:nvGrpSpPr>
        <p:grpSpPr>
          <a:xfrm>
            <a:off x="5652120" y="227679"/>
            <a:ext cx="3194640" cy="515257"/>
            <a:chOff x="5652120" y="269543"/>
            <a:chExt cx="3194640" cy="515257"/>
          </a:xfrm>
        </p:grpSpPr>
        <p:pic>
          <p:nvPicPr>
            <p:cNvPr id="9" name="Picture 14" descr="C:\Users\gauri\Desktop\Untitled-1.png">
              <a:extLst>
                <a:ext uri="{FF2B5EF4-FFF2-40B4-BE49-F238E27FC236}">
                  <a16:creationId xmlns:a16="http://schemas.microsoft.com/office/drawing/2014/main" xmlns="" id="{F7D80B98-E53B-4C9F-A56C-927EADC9D67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5652120" y="269543"/>
              <a:ext cx="2414786" cy="515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xmlns="" id="{26723A7D-50B4-4415-9899-8B2B05AE4142}"/>
                </a:ext>
              </a:extLst>
            </p:cNvPr>
            <p:cNvSpPr/>
            <p:nvPr userDrawn="1"/>
          </p:nvSpPr>
          <p:spPr>
            <a:xfrm>
              <a:off x="6497864" y="343608"/>
              <a:ext cx="23488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ko-KR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ndara" pitchFamily="34" charset="0"/>
                </a:rPr>
                <a:t>Korea Automobile Testing &amp; Research Institute</a:t>
              </a:r>
              <a:endParaRPr lang="ko-KR" altLang="en-US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ndar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07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10" Type="http://schemas.openxmlformats.org/officeDocument/2006/relationships/image" Target="../media/image10.pn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5"/>
          <p:cNvSpPr>
            <a:spLocks noChangeArrowheads="1"/>
          </p:cNvSpPr>
          <p:nvPr/>
        </p:nvSpPr>
        <p:spPr bwMode="auto">
          <a:xfrm>
            <a:off x="-15952" y="1461991"/>
            <a:ext cx="9159952" cy="2255041"/>
          </a:xfrm>
          <a:prstGeom prst="roundRect">
            <a:avLst>
              <a:gd name="adj" fmla="val 0"/>
            </a:avLst>
          </a:prstGeom>
          <a:solidFill>
            <a:srgbClr val="0078A8"/>
          </a:solidFill>
          <a:ln w="3175">
            <a:noFill/>
            <a:round/>
            <a:headEnd/>
            <a:tailEnd/>
          </a:ln>
        </p:spPr>
        <p:txBody>
          <a:bodyPr wrap="none" lIns="91364" tIns="45682" rIns="91364" bIns="45682" anchor="ctr"/>
          <a:lstStyle/>
          <a:p>
            <a:pPr algn="ctr"/>
            <a:endParaRPr lang="ko-KR" altLang="en-US" sz="2000">
              <a:solidFill>
                <a:prstClr val="black"/>
              </a:solidFill>
              <a:latin typeface="Calibri" panose="020F0502020204030204" pitchFamily="34" charset="0"/>
              <a:ea typeface="굴림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-15952" y="2028693"/>
            <a:ext cx="9159952" cy="746281"/>
          </a:xfrm>
          <a:prstGeom prst="rect">
            <a:avLst/>
          </a:prstGeom>
        </p:spPr>
        <p:txBody>
          <a:bodyPr wrap="square" lIns="91364" tIns="45682" rIns="91364" bIns="45682">
            <a:spAutoFit/>
          </a:bodyPr>
          <a:lstStyle/>
          <a:p>
            <a:pPr algn="ctr" defTabSz="1329227" eaLnBrk="0" latinLnBrk="0" hangingPunct="0">
              <a:lnSpc>
                <a:spcPts val="5096"/>
              </a:lnSpc>
              <a:buSzPct val="100000"/>
              <a:defRPr/>
            </a:pPr>
            <a:r>
              <a:rPr lang="en-US" altLang="ko-KR" sz="4000" b="1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The comparison of warning effectiveness</a:t>
            </a:r>
            <a:endParaRPr lang="en-US" altLang="ko-KR" sz="4000" b="1" kern="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feld 5">
            <a:extLst>
              <a:ext uri="{FF2B5EF4-FFF2-40B4-BE49-F238E27FC236}">
                <a16:creationId xmlns:a16="http://schemas.microsoft.com/office/drawing/2014/main" xmlns="" id="{F0B6FBAC-C234-4479-B41A-AF242A0CCE19}"/>
              </a:ext>
            </a:extLst>
          </p:cNvPr>
          <p:cNvSpPr txBox="1">
            <a:spLocks/>
          </p:cNvSpPr>
          <p:nvPr/>
        </p:nvSpPr>
        <p:spPr bwMode="auto">
          <a:xfrm>
            <a:off x="6411952" y="0"/>
            <a:ext cx="2736304" cy="27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fr-FR" altLang="de-DE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 - ACSF</a:t>
            </a:r>
            <a:r>
              <a:rPr lang="nl-BE" altLang="de-DE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-20-</a:t>
            </a:r>
            <a:r>
              <a:rPr lang="en-US" altLang="de-DE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endParaRPr lang="en-US" altLang="de-DE" sz="12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endParaRPr lang="de-DE" altLang="de-DE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1A79F27-568F-43A4-86DD-9C68122A0464}"/>
              </a:ext>
            </a:extLst>
          </p:cNvPr>
          <p:cNvSpPr txBox="1"/>
          <p:nvPr/>
        </p:nvSpPr>
        <p:spPr>
          <a:xfrm>
            <a:off x="965025" y="4853478"/>
            <a:ext cx="719799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ACSF IWG 20</a:t>
            </a:r>
            <a:r>
              <a:rPr lang="en-GB" altLang="ko-KR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</a:p>
          <a:p>
            <a:pPr algn="ctr"/>
            <a:r>
              <a:rPr lang="en-GB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November 2018, Liverpool</a:t>
            </a:r>
          </a:p>
          <a:p>
            <a:pPr algn="ctr"/>
            <a:endParaRPr lang="en-US" altLang="ko-K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US" altLang="ko-KR" sz="2800" b="1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orea </a:t>
            </a:r>
            <a:r>
              <a:rPr lang="en-US" altLang="ko-KR" sz="28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utomobile </a:t>
            </a:r>
            <a:r>
              <a:rPr lang="en-US" altLang="ko-KR" sz="2800" b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esting &amp; </a:t>
            </a:r>
            <a:r>
              <a:rPr lang="en-US" altLang="ko-KR" sz="2800" b="1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esearch </a:t>
            </a:r>
            <a:r>
              <a:rPr lang="en-US" altLang="ko-KR" sz="28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nstitute </a:t>
            </a:r>
          </a:p>
        </p:txBody>
      </p:sp>
    </p:spTree>
    <p:extLst>
      <p:ext uri="{BB962C8B-B14F-4D97-AF65-F5344CB8AC3E}">
        <p14:creationId xmlns:p14="http://schemas.microsoft.com/office/powerpoint/2010/main" val="115192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9959" y="1646188"/>
            <a:ext cx="822408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Outline for warning experiment</a:t>
            </a:r>
            <a:endParaRPr lang="en-US" altLang="ko-KR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Total : 35 persons / Age : 25 ~ 70 years old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</a:pP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제목 7">
            <a:extLst>
              <a:ext uri="{FF2B5EF4-FFF2-40B4-BE49-F238E27FC236}">
                <a16:creationId xmlns:a16="http://schemas.microsoft.com/office/drawing/2014/main" xmlns="" id="{C241015E-1FA0-44A1-9174-B04202185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warning </a:t>
            </a:r>
            <a:r>
              <a:rPr lang="en-US" altLang="ko-KR" dirty="0"/>
              <a:t>comparison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012143"/>
              </p:ext>
            </p:extLst>
          </p:nvPr>
        </p:nvGraphicFramePr>
        <p:xfrm>
          <a:off x="827584" y="2708920"/>
          <a:ext cx="7725171" cy="29013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xmlns="" val="1256792363"/>
                    </a:ext>
                  </a:extLst>
                </a:gridCol>
                <a:gridCol w="1460607">
                  <a:extLst>
                    <a:ext uri="{9D8B030D-6E8A-4147-A177-3AD203B41FA5}">
                      <a16:colId xmlns:a16="http://schemas.microsoft.com/office/drawing/2014/main" xmlns="" val="3563960950"/>
                    </a:ext>
                  </a:extLst>
                </a:gridCol>
                <a:gridCol w="1131681">
                  <a:extLst>
                    <a:ext uri="{9D8B030D-6E8A-4147-A177-3AD203B41FA5}">
                      <a16:colId xmlns:a16="http://schemas.microsoft.com/office/drawing/2014/main" xmlns="" val="2045784831"/>
                    </a:ext>
                  </a:extLst>
                </a:gridCol>
                <a:gridCol w="1496546">
                  <a:extLst>
                    <a:ext uri="{9D8B030D-6E8A-4147-A177-3AD203B41FA5}">
                      <a16:colId xmlns:a16="http://schemas.microsoft.com/office/drawing/2014/main" xmlns="" val="902651394"/>
                    </a:ext>
                  </a:extLst>
                </a:gridCol>
                <a:gridCol w="1095742">
                  <a:extLst>
                    <a:ext uri="{9D8B030D-6E8A-4147-A177-3AD203B41FA5}">
                      <a16:colId xmlns:a16="http://schemas.microsoft.com/office/drawing/2014/main" xmlns="" val="4271361398"/>
                    </a:ext>
                  </a:extLst>
                </a:gridCol>
                <a:gridCol w="1532483">
                  <a:extLst>
                    <a:ext uri="{9D8B030D-6E8A-4147-A177-3AD203B41FA5}">
                      <a16:colId xmlns:a16="http://schemas.microsoft.com/office/drawing/2014/main" xmlns="" val="1408709046"/>
                    </a:ext>
                  </a:extLst>
                </a:gridCol>
              </a:tblGrid>
              <a:tr h="256053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Optical warning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  <a:sym typeface="Monotype Sorts"/>
                        </a:rPr>
                        <a:t>Acoustic warning</a:t>
                      </a:r>
                      <a:endParaRPr lang="ko-KR" altLang="en-US" sz="14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  <a:sym typeface="Monotype Sort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1" indent="-106366" algn="ctr">
                        <a:lnSpc>
                          <a:spcPct val="90000"/>
                        </a:lnSpc>
                        <a:buClr>
                          <a:prstClr val="white">
                            <a:lumMod val="65000"/>
                          </a:prstClr>
                        </a:buClr>
                        <a:buSzPct val="80000"/>
                        <a:tabLst>
                          <a:tab pos="6639423" algn="l"/>
                        </a:tabLst>
                        <a:defRPr/>
                      </a:pP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  <a:sym typeface="Monotype Sorts"/>
                        </a:rPr>
                        <a:t>Haptic warning</a:t>
                      </a:r>
                      <a:endParaRPr lang="ko-KR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  <a:sym typeface="Monotype Sort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54065924"/>
                  </a:ext>
                </a:extLst>
              </a:tr>
              <a:tr h="1042081">
                <a:tc gridSpan="2"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kern="0" spc="-163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  <a:p>
                      <a:pPr algn="ctr" latinLnBrk="1"/>
                      <a:endParaRPr lang="ko-KR" altLang="en-US" sz="1400" b="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kern="0" spc="-163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425804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Location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HUD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Frequency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kern="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880Hz + 1760Hz</a:t>
                      </a:r>
                      <a:endParaRPr lang="ko-KR" altLang="en-US" sz="1400" kern="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645" rtl="0" eaLnBrk="1" latinLnBrk="1" hangingPunct="1"/>
                      <a:r>
                        <a:rPr lang="en-US" altLang="ko-KR" sz="14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Type</a:t>
                      </a:r>
                      <a:endParaRPr lang="ko-KR" altLang="en-US" sz="1400" b="0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645" rtl="0" eaLnBrk="1" latinLnBrk="1" hangingPunct="1"/>
                      <a:r>
                        <a:rPr lang="en-US" altLang="ko-KR" sz="1400" b="0" kern="1200" spc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Driver’s seat vibration</a:t>
                      </a:r>
                      <a:endParaRPr lang="ko-KR" altLang="en-US" sz="1400" b="0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9539937"/>
                  </a:ext>
                </a:extLst>
              </a:tr>
              <a:tr h="51816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0" kern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Size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Height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20 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mm</a:t>
                      </a:r>
                    </a:p>
                    <a:p>
                      <a:pPr algn="ctr" latinLnBrk="1"/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Width</a:t>
                      </a:r>
                      <a:r>
                        <a:rPr lang="ko-KR" altLang="en-US" sz="14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1400" dirty="0" smtClean="0">
                          <a:latin typeface="+mn-ea"/>
                          <a:ea typeface="+mn-ea"/>
                        </a:rPr>
                        <a:t>85 </a:t>
                      </a:r>
                      <a:r>
                        <a:rPr lang="en-US" altLang="ko-KR" sz="1400" dirty="0">
                          <a:latin typeface="+mn-ea"/>
                          <a:ea typeface="+mn-ea"/>
                        </a:rPr>
                        <a:t>mm</a:t>
                      </a:r>
                      <a:endParaRPr lang="ko-KR" altLang="en-US" sz="14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400" b="0" kern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Loudness</a:t>
                      </a:r>
                      <a:endParaRPr lang="ko-KR" altLang="en-US" sz="1400" b="0" kern="0" spc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ko-KR" sz="1400" b="0" kern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70dB</a:t>
                      </a:r>
                      <a:endParaRPr lang="ko-KR" altLang="en-US" sz="1400" b="0" kern="0" spc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645" rtl="0" eaLnBrk="1" latinLnBrk="1" hangingPunct="1"/>
                      <a:r>
                        <a:rPr lang="en-US" altLang="ko-KR" sz="14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Frequency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645" rtl="0" eaLnBrk="1" latinLnBrk="1" hangingPunct="1"/>
                      <a:r>
                        <a:rPr lang="en-US" altLang="ko-KR" sz="14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200 ~ 250 Hz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31438234"/>
                  </a:ext>
                </a:extLst>
              </a:tr>
              <a:tr h="518160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kern="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3645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kern="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645" rtl="0" eaLnBrk="1" latinLnBrk="1" hangingPunct="1"/>
                      <a:r>
                        <a:rPr lang="en-US" altLang="ko-KR" sz="1400" b="0" kern="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Duration</a:t>
                      </a:r>
                      <a:endParaRPr lang="ko-KR" altLang="en-US" sz="1400" b="0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3645" rtl="0" eaLnBrk="1" latinLnBrk="1" hangingPunct="1"/>
                      <a:r>
                        <a:rPr lang="en-US" altLang="ko-KR" sz="14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200 </a:t>
                      </a:r>
                      <a:r>
                        <a:rPr lang="en-US" altLang="ko-KR" sz="1400" b="0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ms</a:t>
                      </a:r>
                      <a:r>
                        <a:rPr lang="en-US" altLang="ko-KR" sz="14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 / 50 </a:t>
                      </a:r>
                      <a:r>
                        <a:rPr lang="en-US" altLang="ko-KR" sz="1400" b="0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나눔고딕" panose="020B0600000101010101" charset="-127"/>
                        </a:rPr>
                        <a:t>ms</a:t>
                      </a:r>
                      <a:endParaRPr lang="ko-KR" altLang="en-US" sz="1400" b="0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나눔고딕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32759949"/>
                  </a:ext>
                </a:extLst>
              </a:tr>
            </a:tbl>
          </a:graphicData>
        </a:graphic>
      </p:graphicFrame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328" y="3162107"/>
            <a:ext cx="648072" cy="812364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7464" y="3088898"/>
            <a:ext cx="1619802" cy="958784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0872" y="3153570"/>
            <a:ext cx="1566272" cy="788737"/>
          </a:xfrm>
          <a:prstGeom prst="rect">
            <a:avLst/>
          </a:prstGeom>
        </p:spPr>
      </p:pic>
      <p:pic>
        <p:nvPicPr>
          <p:cNvPr id="20" name="그림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37" y="3153570"/>
            <a:ext cx="789971" cy="788737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4788024" y="6021288"/>
            <a:ext cx="4248472" cy="754772"/>
            <a:chOff x="1187624" y="2117614"/>
            <a:chExt cx="7002605" cy="1488553"/>
          </a:xfrm>
        </p:grpSpPr>
        <p:pic>
          <p:nvPicPr>
            <p:cNvPr id="10" name="Picture 2" descr="michigan technological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7D1886A9-F4C0-4F4C-A654-BA0932351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326" y="2450653"/>
              <a:ext cx="2349392" cy="801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DGISTì ëí ì´ë¯¸ì§ ê²ìê²°ê³¼">
              <a:extLst>
                <a:ext uri="{FF2B5EF4-FFF2-40B4-BE49-F238E27FC236}">
                  <a16:creationId xmlns:a16="http://schemas.microsoft.com/office/drawing/2014/main" xmlns="" id="{8EAC1E85-BC28-46F4-9D35-920BB16157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420888"/>
              <a:ext cx="1969816" cy="882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Kookmin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3C025B90-06E5-4C4D-8DB2-1DCF30B20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2117614"/>
              <a:ext cx="1488552" cy="1488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8" descr="stanford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227FEE77-809C-4554-AEE4-D81EE6ADC7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2312916"/>
              <a:ext cx="1097949" cy="1097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6734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표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594962"/>
              </p:ext>
            </p:extLst>
          </p:nvPr>
        </p:nvGraphicFramePr>
        <p:xfrm>
          <a:off x="696583" y="3042648"/>
          <a:ext cx="7848870" cy="289224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992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598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897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843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Calibri" panose="020F0502020204030204" pitchFamily="34" charset="0"/>
                        </a:rPr>
                        <a:t>Order</a:t>
                      </a:r>
                      <a:endParaRPr lang="ko-KR" altLang="en-US" sz="14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NDRTs</a:t>
                      </a: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b="1" dirty="0" smtClean="0">
                          <a:latin typeface="Calibri" panose="020F0502020204030204" pitchFamily="34" charset="0"/>
                        </a:rPr>
                        <a:t>Warning</a:t>
                      </a:r>
                      <a:endParaRPr lang="en-US" altLang="ko-KR" sz="1400" b="1" dirty="0"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5148858"/>
                  </a:ext>
                </a:extLst>
              </a:tr>
              <a:tr h="360000"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 smtClean="0">
                          <a:latin typeface="Calibri" panose="020F0502020204030204" pitchFamily="34" charset="0"/>
                        </a:rPr>
                        <a:t>random</a:t>
                      </a:r>
                      <a:endParaRPr lang="en-US" altLang="ko-KR" sz="1800" b="0" dirty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*. To prevent guessing test case</a:t>
                      </a:r>
                      <a:endParaRPr lang="ko-KR" altLang="en-US" sz="1400" dirty="0">
                        <a:latin typeface="Calibri" panose="020F0502020204030204" pitchFamily="34" charset="0"/>
                      </a:endParaRPr>
                    </a:p>
                    <a:p>
                      <a:pPr algn="ctr" latinLnBrk="1"/>
                      <a:endParaRPr lang="ko-KR" altLang="en-US" sz="1400" b="1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 perceptional</a:t>
                      </a:r>
                      <a:r>
                        <a:rPr lang="en-US" sz="1400" kern="0" spc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altLang="ko-KR" sz="1400" kern="0" spc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(see 6th slide of ACSF-18-09) 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Optical only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Acoustic only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Haptic only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Optical-Acoustic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Optical-Haptic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Acoustic-Haptic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830" marR="55830" marT="15435" marB="154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 Multi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pSp>
        <p:nvGrpSpPr>
          <p:cNvPr id="12" name="그룹 11"/>
          <p:cNvGrpSpPr/>
          <p:nvPr/>
        </p:nvGrpSpPr>
        <p:grpSpPr>
          <a:xfrm>
            <a:off x="696584" y="1962528"/>
            <a:ext cx="7848872" cy="864095"/>
            <a:chOff x="755576" y="1628800"/>
            <a:chExt cx="7848872" cy="864095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755576" y="1927375"/>
              <a:ext cx="7848872" cy="167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667816" y="1628800"/>
              <a:ext cx="71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 [n]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9" name="직선 연결선 28"/>
            <p:cNvCxnSpPr/>
            <p:nvPr/>
          </p:nvCxnSpPr>
          <p:spPr>
            <a:xfrm>
              <a:off x="1591388" y="1668182"/>
              <a:ext cx="0" cy="1740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548688" y="1628800"/>
              <a:ext cx="71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 [n]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34" name="직선 연결선 33"/>
            <p:cNvCxnSpPr/>
            <p:nvPr/>
          </p:nvCxnSpPr>
          <p:spPr>
            <a:xfrm>
              <a:off x="2472260" y="1668182"/>
              <a:ext cx="0" cy="1740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>
              <a:off x="3346961" y="1668182"/>
              <a:ext cx="0" cy="3322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298219" y="1628800"/>
              <a:ext cx="71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 [n]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177149" y="1628800"/>
              <a:ext cx="71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 [n]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44" name="직선 연결선 43"/>
            <p:cNvCxnSpPr/>
            <p:nvPr/>
          </p:nvCxnSpPr>
          <p:spPr>
            <a:xfrm>
              <a:off x="5100720" y="1668182"/>
              <a:ext cx="0" cy="1740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>
              <a:off x="5975420" y="1668182"/>
              <a:ext cx="0" cy="3322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423351" y="1628800"/>
              <a:ext cx="71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 [n]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49" name="직선 연결선 48"/>
            <p:cNvCxnSpPr/>
            <p:nvPr/>
          </p:nvCxnSpPr>
          <p:spPr>
            <a:xfrm>
              <a:off x="3346922" y="1668182"/>
              <a:ext cx="0" cy="3322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직선 연결선 49"/>
            <p:cNvCxnSpPr/>
            <p:nvPr/>
          </p:nvCxnSpPr>
          <p:spPr>
            <a:xfrm>
              <a:off x="4221622" y="1668182"/>
              <a:ext cx="0" cy="1740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>
              <a:off x="6850819" y="1668182"/>
              <a:ext cx="0" cy="1740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7806174" y="1628800"/>
              <a:ext cx="71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 [n]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59" name="직선 연결선 58"/>
            <p:cNvCxnSpPr/>
            <p:nvPr/>
          </p:nvCxnSpPr>
          <p:spPr>
            <a:xfrm>
              <a:off x="7729747" y="1668182"/>
              <a:ext cx="0" cy="17400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>
              <a:off x="8604448" y="1668182"/>
              <a:ext cx="0" cy="3322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6052378" y="1628800"/>
              <a:ext cx="71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 [n]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64" name="직선 연결선 63"/>
            <p:cNvCxnSpPr/>
            <p:nvPr/>
          </p:nvCxnSpPr>
          <p:spPr>
            <a:xfrm>
              <a:off x="5975949" y="1668182"/>
              <a:ext cx="0" cy="3322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755576" y="1662263"/>
              <a:ext cx="0" cy="830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>
              <a:off x="8604448" y="1662263"/>
              <a:ext cx="0" cy="830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980883" y="1679862"/>
              <a:ext cx="0" cy="5537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>
              <a:off x="3346961" y="1679862"/>
              <a:ext cx="0" cy="5537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62693" y="1999873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latin typeface="Calibri" panose="020F0502020204030204" pitchFamily="34" charset="0"/>
                </a:rPr>
                <a:t>SET A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381962" y="1999873"/>
              <a:ext cx="5806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latin typeface="Calibri" panose="020F0502020204030204" pitchFamily="34" charset="0"/>
                </a:rPr>
                <a:t>SET B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023385" y="1999873"/>
              <a:ext cx="5790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latin typeface="Calibri" panose="020F0502020204030204" pitchFamily="34" charset="0"/>
                </a:rPr>
                <a:t>SET C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</p:grpSp>
      <p:sp>
        <p:nvSpPr>
          <p:cNvPr id="6" name="직사각형 5">
            <a:extLst>
              <a:ext uri="{FF2B5EF4-FFF2-40B4-BE49-F238E27FC236}">
                <a16:creationId xmlns:a16="http://schemas.microsoft.com/office/drawing/2014/main" xmlns="" id="{9AEAA413-8C83-43E6-AF1E-277E42060216}"/>
              </a:ext>
            </a:extLst>
          </p:cNvPr>
          <p:cNvSpPr/>
          <p:nvPr/>
        </p:nvSpPr>
        <p:spPr>
          <a:xfrm>
            <a:off x="7722795" y="2538592"/>
            <a:ext cx="8226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latin typeface="Calibri" panose="020F0502020204030204" pitchFamily="34" charset="0"/>
              </a:rPr>
              <a:t>[n] : 1…7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sp>
        <p:nvSpPr>
          <p:cNvPr id="7" name="제목 6">
            <a:extLst>
              <a:ext uri="{FF2B5EF4-FFF2-40B4-BE49-F238E27FC236}">
                <a16:creationId xmlns:a16="http://schemas.microsoft.com/office/drawing/2014/main" xmlns="" id="{229BBA86-BCB7-4714-990B-B7E055E9F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/>
              <a:t>Test Case</a:t>
            </a:r>
            <a:endParaRPr lang="ko-KR" altLang="en-US" sz="40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E85E1C5A-47D3-4FBE-BA0C-09D62491F7E5}"/>
              </a:ext>
            </a:extLst>
          </p:cNvPr>
          <p:cNvSpPr/>
          <p:nvPr/>
        </p:nvSpPr>
        <p:spPr>
          <a:xfrm>
            <a:off x="781927" y="2028187"/>
            <a:ext cx="674182" cy="1522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xmlns="" id="{32AB3D34-3CEB-4A39-AE98-C1008633EA59}"/>
              </a:ext>
            </a:extLst>
          </p:cNvPr>
          <p:cNvSpPr/>
          <p:nvPr/>
        </p:nvSpPr>
        <p:spPr>
          <a:xfrm>
            <a:off x="6912918" y="2028187"/>
            <a:ext cx="674182" cy="1522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7" name="그룹 36"/>
          <p:cNvGrpSpPr/>
          <p:nvPr/>
        </p:nvGrpSpPr>
        <p:grpSpPr>
          <a:xfrm>
            <a:off x="4788024" y="6021288"/>
            <a:ext cx="4248472" cy="754772"/>
            <a:chOff x="1187624" y="2117614"/>
            <a:chExt cx="7002605" cy="1488553"/>
          </a:xfrm>
        </p:grpSpPr>
        <p:pic>
          <p:nvPicPr>
            <p:cNvPr id="39" name="Picture 2" descr="michigan technological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7D1886A9-F4C0-4F4C-A654-BA0932351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326" y="2450653"/>
              <a:ext cx="2349392" cy="801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DGISTì ëí ì´ë¯¸ì§ ê²ìê²°ê³¼">
              <a:extLst>
                <a:ext uri="{FF2B5EF4-FFF2-40B4-BE49-F238E27FC236}">
                  <a16:creationId xmlns:a16="http://schemas.microsoft.com/office/drawing/2014/main" xmlns="" id="{8EAC1E85-BC28-46F4-9D35-920BB16157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420888"/>
              <a:ext cx="1969816" cy="882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6" descr="Kookmin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3C025B90-06E5-4C4D-8DB2-1DCF30B20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2117614"/>
              <a:ext cx="1488552" cy="1488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8" descr="stanford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227FEE77-809C-4554-AEE4-D81EE6ADC7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2312916"/>
              <a:ext cx="1097949" cy="1097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24499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이등변 삼각형 6">
            <a:extLst>
              <a:ext uri="{FF2B5EF4-FFF2-40B4-BE49-F238E27FC236}">
                <a16:creationId xmlns:a16="http://schemas.microsoft.com/office/drawing/2014/main" xmlns="" id="{AEFFAFD0-0AB0-4AA7-9F93-98927F11971F}"/>
              </a:ext>
            </a:extLst>
          </p:cNvPr>
          <p:cNvSpPr/>
          <p:nvPr/>
        </p:nvSpPr>
        <p:spPr>
          <a:xfrm>
            <a:off x="611560" y="3650715"/>
            <a:ext cx="7855555" cy="1290542"/>
          </a:xfrm>
          <a:custGeom>
            <a:avLst/>
            <a:gdLst>
              <a:gd name="connsiteX0" fmla="*/ 0 w 1592407"/>
              <a:gd name="connsiteY0" fmla="*/ 1600973 h 1600973"/>
              <a:gd name="connsiteX1" fmla="*/ 796204 w 1592407"/>
              <a:gd name="connsiteY1" fmla="*/ 0 h 1600973"/>
              <a:gd name="connsiteX2" fmla="*/ 1592407 w 1592407"/>
              <a:gd name="connsiteY2" fmla="*/ 1600973 h 1600973"/>
              <a:gd name="connsiteX3" fmla="*/ 0 w 1592407"/>
              <a:gd name="connsiteY3" fmla="*/ 1600973 h 1600973"/>
              <a:gd name="connsiteX0" fmla="*/ 0 w 1592407"/>
              <a:gd name="connsiteY0" fmla="*/ 1600973 h 1600973"/>
              <a:gd name="connsiteX1" fmla="*/ 491404 w 1592407"/>
              <a:gd name="connsiteY1" fmla="*/ 0 h 1600973"/>
              <a:gd name="connsiteX2" fmla="*/ 1592407 w 1592407"/>
              <a:gd name="connsiteY2" fmla="*/ 1600973 h 1600973"/>
              <a:gd name="connsiteX3" fmla="*/ 0 w 1592407"/>
              <a:gd name="connsiteY3" fmla="*/ 1600973 h 1600973"/>
              <a:gd name="connsiteX0" fmla="*/ 0 w 1592407"/>
              <a:gd name="connsiteY0" fmla="*/ 1600973 h 1600973"/>
              <a:gd name="connsiteX1" fmla="*/ 491404 w 1592407"/>
              <a:gd name="connsiteY1" fmla="*/ 0 h 1600973"/>
              <a:gd name="connsiteX2" fmla="*/ 620409 w 1592407"/>
              <a:gd name="connsiteY2" fmla="*/ 165296 h 1600973"/>
              <a:gd name="connsiteX3" fmla="*/ 1592407 w 1592407"/>
              <a:gd name="connsiteY3" fmla="*/ 1600973 h 1600973"/>
              <a:gd name="connsiteX4" fmla="*/ 0 w 1592407"/>
              <a:gd name="connsiteY4" fmla="*/ 1600973 h 1600973"/>
              <a:gd name="connsiteX0" fmla="*/ 0 w 1592407"/>
              <a:gd name="connsiteY0" fmla="*/ 1622490 h 1622490"/>
              <a:gd name="connsiteX1" fmla="*/ 491404 w 1592407"/>
              <a:gd name="connsiteY1" fmla="*/ 21517 h 1622490"/>
              <a:gd name="connsiteX2" fmla="*/ 1171016 w 1592407"/>
              <a:gd name="connsiteY2" fmla="*/ 0 h 1622490"/>
              <a:gd name="connsiteX3" fmla="*/ 1592407 w 1592407"/>
              <a:gd name="connsiteY3" fmla="*/ 1622490 h 1622490"/>
              <a:gd name="connsiteX4" fmla="*/ 0 w 1592407"/>
              <a:gd name="connsiteY4" fmla="*/ 1622490 h 1622490"/>
              <a:gd name="connsiteX0" fmla="*/ 0 w 1592407"/>
              <a:gd name="connsiteY0" fmla="*/ 1602825 h 1602825"/>
              <a:gd name="connsiteX1" fmla="*/ 491404 w 1592407"/>
              <a:gd name="connsiteY1" fmla="*/ 1852 h 1602825"/>
              <a:gd name="connsiteX2" fmla="*/ 1171016 w 1592407"/>
              <a:gd name="connsiteY2" fmla="*/ 0 h 1602825"/>
              <a:gd name="connsiteX3" fmla="*/ 1592407 w 1592407"/>
              <a:gd name="connsiteY3" fmla="*/ 1602825 h 1602825"/>
              <a:gd name="connsiteX4" fmla="*/ 0 w 1592407"/>
              <a:gd name="connsiteY4" fmla="*/ 1602825 h 1602825"/>
              <a:gd name="connsiteX0" fmla="*/ 0 w 9497542"/>
              <a:gd name="connsiteY0" fmla="*/ 1602825 h 3166154"/>
              <a:gd name="connsiteX1" fmla="*/ 491404 w 9497542"/>
              <a:gd name="connsiteY1" fmla="*/ 1852 h 3166154"/>
              <a:gd name="connsiteX2" fmla="*/ 1171016 w 9497542"/>
              <a:gd name="connsiteY2" fmla="*/ 0 h 3166154"/>
              <a:gd name="connsiteX3" fmla="*/ 9497542 w 9497542"/>
              <a:gd name="connsiteY3" fmla="*/ 3166154 h 3166154"/>
              <a:gd name="connsiteX4" fmla="*/ 0 w 9497542"/>
              <a:gd name="connsiteY4" fmla="*/ 1602825 h 3166154"/>
              <a:gd name="connsiteX0" fmla="*/ 0 w 10579090"/>
              <a:gd name="connsiteY0" fmla="*/ 1602825 h 3638102"/>
              <a:gd name="connsiteX1" fmla="*/ 491404 w 10579090"/>
              <a:gd name="connsiteY1" fmla="*/ 1852 h 3638102"/>
              <a:gd name="connsiteX2" fmla="*/ 1171016 w 10579090"/>
              <a:gd name="connsiteY2" fmla="*/ 0 h 3638102"/>
              <a:gd name="connsiteX3" fmla="*/ 10579090 w 10579090"/>
              <a:gd name="connsiteY3" fmla="*/ 3638102 h 3638102"/>
              <a:gd name="connsiteX4" fmla="*/ 0 w 10579090"/>
              <a:gd name="connsiteY4" fmla="*/ 1602825 h 3638102"/>
              <a:gd name="connsiteX0" fmla="*/ 2232131 w 10087686"/>
              <a:gd name="connsiteY0" fmla="*/ 3628270 h 3638102"/>
              <a:gd name="connsiteX1" fmla="*/ 0 w 10087686"/>
              <a:gd name="connsiteY1" fmla="*/ 1852 h 3638102"/>
              <a:gd name="connsiteX2" fmla="*/ 679612 w 10087686"/>
              <a:gd name="connsiteY2" fmla="*/ 0 h 3638102"/>
              <a:gd name="connsiteX3" fmla="*/ 10087686 w 10087686"/>
              <a:gd name="connsiteY3" fmla="*/ 3638102 h 3638102"/>
              <a:gd name="connsiteX4" fmla="*/ 2232131 w 10087686"/>
              <a:gd name="connsiteY4" fmla="*/ 3628270 h 3638102"/>
              <a:gd name="connsiteX0" fmla="*/ 2232131 w 10087686"/>
              <a:gd name="connsiteY0" fmla="*/ 3626418 h 3636250"/>
              <a:gd name="connsiteX1" fmla="*/ 0 w 10087686"/>
              <a:gd name="connsiteY1" fmla="*/ 0 h 3636250"/>
              <a:gd name="connsiteX2" fmla="*/ 7336051 w 10087686"/>
              <a:gd name="connsiteY2" fmla="*/ 1885941 h 3636250"/>
              <a:gd name="connsiteX3" fmla="*/ 10087686 w 10087686"/>
              <a:gd name="connsiteY3" fmla="*/ 3636250 h 3636250"/>
              <a:gd name="connsiteX4" fmla="*/ 2232131 w 10087686"/>
              <a:gd name="connsiteY4" fmla="*/ 3626418 h 3636250"/>
              <a:gd name="connsiteX0" fmla="*/ 0 w 7855555"/>
              <a:gd name="connsiteY0" fmla="*/ 1740477 h 1750309"/>
              <a:gd name="connsiteX1" fmla="*/ 2910140 w 7855555"/>
              <a:gd name="connsiteY1" fmla="*/ 277156 h 1750309"/>
              <a:gd name="connsiteX2" fmla="*/ 5103920 w 7855555"/>
              <a:gd name="connsiteY2" fmla="*/ 0 h 1750309"/>
              <a:gd name="connsiteX3" fmla="*/ 7855555 w 7855555"/>
              <a:gd name="connsiteY3" fmla="*/ 1750309 h 1750309"/>
              <a:gd name="connsiteX4" fmla="*/ 0 w 7855555"/>
              <a:gd name="connsiteY4" fmla="*/ 1740477 h 1750309"/>
              <a:gd name="connsiteX0" fmla="*/ 0 w 7855555"/>
              <a:gd name="connsiteY0" fmla="*/ 1740477 h 1750309"/>
              <a:gd name="connsiteX1" fmla="*/ 2949469 w 7855555"/>
              <a:gd name="connsiteY1" fmla="*/ 11685 h 1750309"/>
              <a:gd name="connsiteX2" fmla="*/ 5103920 w 7855555"/>
              <a:gd name="connsiteY2" fmla="*/ 0 h 1750309"/>
              <a:gd name="connsiteX3" fmla="*/ 7855555 w 7855555"/>
              <a:gd name="connsiteY3" fmla="*/ 1750309 h 1750309"/>
              <a:gd name="connsiteX4" fmla="*/ 0 w 7855555"/>
              <a:gd name="connsiteY4" fmla="*/ 1740477 h 175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5555" h="1750309">
                <a:moveTo>
                  <a:pt x="0" y="1740477"/>
                </a:moveTo>
                <a:lnTo>
                  <a:pt x="2949469" y="11685"/>
                </a:lnTo>
                <a:lnTo>
                  <a:pt x="5103920" y="0"/>
                </a:lnTo>
                <a:lnTo>
                  <a:pt x="7855555" y="1750309"/>
                </a:lnTo>
                <a:lnTo>
                  <a:pt x="0" y="1740477"/>
                </a:lnTo>
                <a:close/>
              </a:path>
            </a:pathLst>
          </a:custGeom>
          <a:gradFill>
            <a:gsLst>
              <a:gs pos="0">
                <a:schemeClr val="accent5">
                  <a:tint val="50000"/>
                  <a:satMod val="300000"/>
                  <a:lumMod val="79000"/>
                </a:schemeClr>
              </a:gs>
              <a:gs pos="30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  <a:lumMod val="60000"/>
                  <a:lumOff val="40000"/>
                </a:schemeClr>
              </a:gs>
            </a:gsLst>
          </a:gradFill>
          <a:ln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Calibri" panose="020F0502020204030204" pitchFamily="34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761276" y="2057245"/>
            <a:ext cx="7123092" cy="867699"/>
            <a:chOff x="613460" y="1600766"/>
            <a:chExt cx="7123092" cy="1100673"/>
          </a:xfrm>
        </p:grpSpPr>
        <p:cxnSp>
          <p:nvCxnSpPr>
            <p:cNvPr id="155" name="직선 연결선 154"/>
            <p:cNvCxnSpPr/>
            <p:nvPr/>
          </p:nvCxnSpPr>
          <p:spPr>
            <a:xfrm>
              <a:off x="613460" y="1898429"/>
              <a:ext cx="712309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TextBox 155"/>
            <p:cNvSpPr txBox="1"/>
            <p:nvPr/>
          </p:nvSpPr>
          <p:spPr>
            <a:xfrm>
              <a:off x="1249230" y="1600766"/>
              <a:ext cx="1178143" cy="390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Training (MD)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485213" y="1951441"/>
              <a:ext cx="554960" cy="3904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3min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159" name="직선 연결선 158"/>
            <p:cNvCxnSpPr/>
            <p:nvPr/>
          </p:nvCxnSpPr>
          <p:spPr>
            <a:xfrm>
              <a:off x="2987824" y="1677687"/>
              <a:ext cx="0" cy="4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3" name="직선 연결선 212"/>
            <p:cNvCxnSpPr/>
            <p:nvPr/>
          </p:nvCxnSpPr>
          <p:spPr>
            <a:xfrm>
              <a:off x="613460" y="1670340"/>
              <a:ext cx="0" cy="10310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직선 연결선 213"/>
            <p:cNvCxnSpPr/>
            <p:nvPr/>
          </p:nvCxnSpPr>
          <p:spPr>
            <a:xfrm>
              <a:off x="7736552" y="1670340"/>
              <a:ext cx="0" cy="10310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1" name="TextBox 220"/>
            <p:cNvSpPr txBox="1"/>
            <p:nvPr/>
          </p:nvSpPr>
          <p:spPr>
            <a:xfrm>
              <a:off x="3810242" y="2242739"/>
              <a:ext cx="646332" cy="3904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10min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28" name="직선 화살표 연결선 227"/>
            <p:cNvCxnSpPr>
              <a:stCxn id="221" idx="3"/>
            </p:cNvCxnSpPr>
            <p:nvPr/>
          </p:nvCxnSpPr>
          <p:spPr>
            <a:xfrm>
              <a:off x="4456574" y="2437947"/>
              <a:ext cx="32799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직선 화살표 연결선 228"/>
            <p:cNvCxnSpPr>
              <a:stCxn id="221" idx="1"/>
            </p:cNvCxnSpPr>
            <p:nvPr/>
          </p:nvCxnSpPr>
          <p:spPr>
            <a:xfrm flipH="1">
              <a:off x="613462" y="2437947"/>
              <a:ext cx="31967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TextBox 230"/>
            <p:cNvSpPr txBox="1"/>
            <p:nvPr/>
          </p:nvSpPr>
          <p:spPr>
            <a:xfrm>
              <a:off x="3400779" y="1600766"/>
              <a:ext cx="1623778" cy="390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Training (MD</a:t>
              </a:r>
              <a:r>
                <a:rPr lang="en-US" altLang="ko-KR" sz="1400" dirty="0">
                  <a:latin typeface="Calibri" panose="020F0502020204030204" pitchFamily="34" charset="0"/>
                  <a:ea typeface="바탕" panose="02030600000101010101" pitchFamily="18" charset="-127"/>
                </a:rPr>
                <a:t>↔</a:t>
              </a:r>
              <a:r>
                <a:rPr lang="en-US" altLang="ko-KR" sz="1400" dirty="0">
                  <a:latin typeface="Calibri" panose="020F0502020204030204" pitchFamily="34" charset="0"/>
                </a:rPr>
                <a:t>AD)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3859577" y="1951441"/>
              <a:ext cx="554960" cy="3904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4min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33" name="직선 연결선 232"/>
            <p:cNvCxnSpPr/>
            <p:nvPr/>
          </p:nvCxnSpPr>
          <p:spPr>
            <a:xfrm>
              <a:off x="5362188" y="1677687"/>
              <a:ext cx="0" cy="4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4" name="TextBox 233"/>
            <p:cNvSpPr txBox="1"/>
            <p:nvPr/>
          </p:nvSpPr>
          <p:spPr>
            <a:xfrm>
              <a:off x="5997957" y="1600766"/>
              <a:ext cx="1178143" cy="390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Training (MD)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35" name="TextBox 234"/>
            <p:cNvSpPr txBox="1"/>
            <p:nvPr/>
          </p:nvSpPr>
          <p:spPr>
            <a:xfrm>
              <a:off x="6233941" y="1951441"/>
              <a:ext cx="554960" cy="39041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3min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36" name="직선 연결선 235"/>
            <p:cNvCxnSpPr/>
            <p:nvPr/>
          </p:nvCxnSpPr>
          <p:spPr>
            <a:xfrm>
              <a:off x="7736552" y="1677687"/>
              <a:ext cx="0" cy="4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7" name="TextBox 236"/>
          <p:cNvSpPr txBox="1"/>
          <p:nvPr/>
        </p:nvSpPr>
        <p:spPr>
          <a:xfrm>
            <a:off x="611560" y="1703182"/>
            <a:ext cx="2376264" cy="38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>
                <a:latin typeface="Calibri" panose="020F0502020204030204" pitchFamily="34" charset="0"/>
              </a:rPr>
              <a:t>SET A,B(Training)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611560" y="2842842"/>
            <a:ext cx="2376264" cy="423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600" dirty="0">
                <a:latin typeface="Calibri" panose="020F0502020204030204" pitchFamily="34" charset="0"/>
              </a:rPr>
              <a:t>SET C~E(Tests)</a:t>
            </a:r>
          </a:p>
        </p:txBody>
      </p:sp>
      <p:grpSp>
        <p:nvGrpSpPr>
          <p:cNvPr id="19" name="그룹 18"/>
          <p:cNvGrpSpPr/>
          <p:nvPr/>
        </p:nvGrpSpPr>
        <p:grpSpPr>
          <a:xfrm>
            <a:off x="624331" y="3365746"/>
            <a:ext cx="7848869" cy="861638"/>
            <a:chOff x="611563" y="3408341"/>
            <a:chExt cx="7848869" cy="1100833"/>
          </a:xfrm>
        </p:grpSpPr>
        <p:cxnSp>
          <p:nvCxnSpPr>
            <p:cNvPr id="239" name="직선 연결선 238"/>
            <p:cNvCxnSpPr/>
            <p:nvPr/>
          </p:nvCxnSpPr>
          <p:spPr>
            <a:xfrm>
              <a:off x="613460" y="3773047"/>
              <a:ext cx="784697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0" name="TextBox 239"/>
            <p:cNvSpPr txBox="1"/>
            <p:nvPr/>
          </p:nvSpPr>
          <p:spPr>
            <a:xfrm>
              <a:off x="768812" y="3408341"/>
              <a:ext cx="449162" cy="393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MD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698941" y="3824658"/>
              <a:ext cx="554960" cy="39321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1min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42" name="직선 연결선 241"/>
            <p:cNvCxnSpPr/>
            <p:nvPr/>
          </p:nvCxnSpPr>
          <p:spPr>
            <a:xfrm>
              <a:off x="1347155" y="3552305"/>
              <a:ext cx="0" cy="4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직선 연결선 242"/>
            <p:cNvCxnSpPr/>
            <p:nvPr/>
          </p:nvCxnSpPr>
          <p:spPr>
            <a:xfrm>
              <a:off x="613460" y="3408341"/>
              <a:ext cx="0" cy="10310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직선 연결선 243"/>
            <p:cNvCxnSpPr/>
            <p:nvPr/>
          </p:nvCxnSpPr>
          <p:spPr>
            <a:xfrm>
              <a:off x="8460432" y="3408341"/>
              <a:ext cx="0" cy="10310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4309318" y="4115957"/>
              <a:ext cx="646331" cy="393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17min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46" name="직선 화살표 연결선 245"/>
            <p:cNvCxnSpPr>
              <a:stCxn id="245" idx="3"/>
            </p:cNvCxnSpPr>
            <p:nvPr/>
          </p:nvCxnSpPr>
          <p:spPr>
            <a:xfrm>
              <a:off x="4955649" y="4312566"/>
              <a:ext cx="35047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직선 화살표 연결선 246"/>
            <p:cNvCxnSpPr>
              <a:stCxn id="245" idx="1"/>
            </p:cNvCxnSpPr>
            <p:nvPr/>
          </p:nvCxnSpPr>
          <p:spPr>
            <a:xfrm flipH="1">
              <a:off x="611563" y="4312566"/>
              <a:ext cx="3697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직선 연결선 249"/>
            <p:cNvCxnSpPr/>
            <p:nvPr/>
          </p:nvCxnSpPr>
          <p:spPr>
            <a:xfrm>
              <a:off x="5724128" y="3552305"/>
              <a:ext cx="0" cy="4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2" name="TextBox 251"/>
            <p:cNvSpPr txBox="1"/>
            <p:nvPr/>
          </p:nvSpPr>
          <p:spPr>
            <a:xfrm>
              <a:off x="6493181" y="3824658"/>
              <a:ext cx="554960" cy="393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5min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53" name="직선 연결선 252"/>
            <p:cNvCxnSpPr/>
            <p:nvPr/>
          </p:nvCxnSpPr>
          <p:spPr>
            <a:xfrm>
              <a:off x="7736552" y="3552305"/>
              <a:ext cx="0" cy="4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5" name="TextBox 254"/>
            <p:cNvSpPr txBox="1"/>
            <p:nvPr/>
          </p:nvSpPr>
          <p:spPr>
            <a:xfrm>
              <a:off x="7905506" y="3408341"/>
              <a:ext cx="449162" cy="393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MD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7835635" y="3824658"/>
              <a:ext cx="554960" cy="393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1min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cxnSp>
          <p:nvCxnSpPr>
            <p:cNvPr id="257" name="직선 연결선 256"/>
            <p:cNvCxnSpPr/>
            <p:nvPr/>
          </p:nvCxnSpPr>
          <p:spPr>
            <a:xfrm>
              <a:off x="3536842" y="3552305"/>
              <a:ext cx="0" cy="4124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8" name="TextBox 257"/>
            <p:cNvSpPr txBox="1"/>
            <p:nvPr/>
          </p:nvSpPr>
          <p:spPr>
            <a:xfrm>
              <a:off x="4375455" y="3824658"/>
              <a:ext cx="554960" cy="393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5min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2077941" y="3824658"/>
              <a:ext cx="554960" cy="3932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5min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2151610" y="3408341"/>
              <a:ext cx="476092" cy="393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4424693" y="3408341"/>
              <a:ext cx="476092" cy="393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6531620" y="3408341"/>
              <a:ext cx="476092" cy="393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dirty="0">
                  <a:latin typeface="Calibri" panose="020F0502020204030204" pitchFamily="34" charset="0"/>
                </a:rPr>
                <a:t>Test</a:t>
              </a:r>
              <a:endParaRPr lang="ko-KR" altLang="en-US" sz="1400" dirty="0">
                <a:latin typeface="Calibri" panose="020F0502020204030204" pitchFamily="34" charset="0"/>
              </a:endParaRPr>
            </a:p>
          </p:txBody>
        </p:sp>
      </p:grpSp>
      <p:cxnSp>
        <p:nvCxnSpPr>
          <p:cNvPr id="285" name="직선 연결선 284"/>
          <p:cNvCxnSpPr/>
          <p:nvPr/>
        </p:nvCxnSpPr>
        <p:spPr>
          <a:xfrm>
            <a:off x="626228" y="4938687"/>
            <a:ext cx="78469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8" name="직선 연결선 287"/>
          <p:cNvCxnSpPr/>
          <p:nvPr/>
        </p:nvCxnSpPr>
        <p:spPr>
          <a:xfrm>
            <a:off x="1359923" y="4765909"/>
            <a:ext cx="0" cy="396000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9" name="직선 연결선 288"/>
          <p:cNvCxnSpPr/>
          <p:nvPr/>
        </p:nvCxnSpPr>
        <p:spPr>
          <a:xfrm>
            <a:off x="626228" y="4653226"/>
            <a:ext cx="0" cy="807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0" name="직선 연결선 289"/>
          <p:cNvCxnSpPr/>
          <p:nvPr/>
        </p:nvCxnSpPr>
        <p:spPr>
          <a:xfrm>
            <a:off x="8473200" y="4653226"/>
            <a:ext cx="0" cy="8070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4" name="직선 연결선 293"/>
          <p:cNvCxnSpPr/>
          <p:nvPr/>
        </p:nvCxnSpPr>
        <p:spPr>
          <a:xfrm>
            <a:off x="5736896" y="4765909"/>
            <a:ext cx="0" cy="39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5" name="TextBox 294"/>
          <p:cNvSpPr txBox="1"/>
          <p:nvPr/>
        </p:nvSpPr>
        <p:spPr>
          <a:xfrm>
            <a:off x="5459416" y="5085274"/>
            <a:ext cx="55496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3min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593229" y="4989542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MD→AD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3407372" y="4989542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AD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sp>
        <p:nvSpPr>
          <p:cNvPr id="310" name="TextBox 309"/>
          <p:cNvSpPr txBox="1"/>
          <p:nvPr/>
        </p:nvSpPr>
        <p:spPr>
          <a:xfrm>
            <a:off x="1164719" y="5166461"/>
            <a:ext cx="44275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10”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cxnSp>
        <p:nvCxnSpPr>
          <p:cNvPr id="311" name="직선 연결선 310"/>
          <p:cNvCxnSpPr/>
          <p:nvPr/>
        </p:nvCxnSpPr>
        <p:spPr>
          <a:xfrm>
            <a:off x="4728784" y="4765909"/>
            <a:ext cx="0" cy="3960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3" name="TextBox 312"/>
          <p:cNvSpPr txBox="1"/>
          <p:nvPr/>
        </p:nvSpPr>
        <p:spPr>
          <a:xfrm>
            <a:off x="5853452" y="4653226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Alarm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cxnSp>
        <p:nvCxnSpPr>
          <p:cNvPr id="314" name="직선 연결선 313"/>
          <p:cNvCxnSpPr/>
          <p:nvPr/>
        </p:nvCxnSpPr>
        <p:spPr>
          <a:xfrm>
            <a:off x="6600992" y="4765909"/>
            <a:ext cx="0" cy="3960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5" name="TextBox 314"/>
          <p:cNvSpPr txBox="1"/>
          <p:nvPr/>
        </p:nvSpPr>
        <p:spPr>
          <a:xfrm>
            <a:off x="5751662" y="4941258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AD→MD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7311947" y="4989542"/>
            <a:ext cx="449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MD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cxnSp>
        <p:nvCxnSpPr>
          <p:cNvPr id="21" name="직선 화살표 연결선 20"/>
          <p:cNvCxnSpPr>
            <a:cxnSpLocks/>
          </p:cNvCxnSpPr>
          <p:nvPr/>
        </p:nvCxnSpPr>
        <p:spPr>
          <a:xfrm flipV="1">
            <a:off x="4728785" y="5046938"/>
            <a:ext cx="0" cy="2543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xmlns="" id="{DEA50BE3-8433-4BDE-A1CB-938D89675147}"/>
              </a:ext>
            </a:extLst>
          </p:cNvPr>
          <p:cNvCxnSpPr>
            <a:cxnSpLocks/>
          </p:cNvCxnSpPr>
          <p:nvPr/>
        </p:nvCxnSpPr>
        <p:spPr>
          <a:xfrm flipV="1">
            <a:off x="5724128" y="5733346"/>
            <a:ext cx="6283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7C2B2FBE-1590-4261-8000-980185BA948E}"/>
              </a:ext>
            </a:extLst>
          </p:cNvPr>
          <p:cNvSpPr txBox="1"/>
          <p:nvPr/>
        </p:nvSpPr>
        <p:spPr>
          <a:xfrm>
            <a:off x="5821188" y="5733346"/>
            <a:ext cx="55496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1min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38EE7106-4BFE-4BD2-99F6-904DA8431869}"/>
              </a:ext>
            </a:extLst>
          </p:cNvPr>
          <p:cNvSpPr txBox="1"/>
          <p:nvPr/>
        </p:nvSpPr>
        <p:spPr>
          <a:xfrm>
            <a:off x="6895558" y="1703182"/>
            <a:ext cx="1471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Calibri" panose="020F0502020204030204" pitchFamily="34" charset="0"/>
              </a:rPr>
              <a:t>MD : Manual Driving</a:t>
            </a:r>
            <a:endParaRPr lang="ko-KR" altLang="en-US" sz="1200" dirty="0">
              <a:latin typeface="Calibri" panose="020F0502020204030204" pitchFamily="34" charset="0"/>
            </a:endParaRPr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xmlns="" id="{5112FD70-B91F-48D3-B8DF-023910528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Test Case</a:t>
            </a:r>
            <a:endParaRPr lang="ko-KR" altLang="en-US" dirty="0"/>
          </a:p>
        </p:txBody>
      </p:sp>
      <p:sp>
        <p:nvSpPr>
          <p:cNvPr id="312" name="TextBox 311"/>
          <p:cNvSpPr txBox="1"/>
          <p:nvPr/>
        </p:nvSpPr>
        <p:spPr>
          <a:xfrm>
            <a:off x="3784424" y="5373306"/>
            <a:ext cx="1888722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Calibri" panose="020F0502020204030204" pitchFamily="34" charset="0"/>
              </a:rPr>
              <a:t>Visual NDRT</a:t>
            </a:r>
            <a:br>
              <a:rPr lang="en-US" altLang="ko-KR" sz="1400" b="1" dirty="0">
                <a:latin typeface="Calibri" panose="020F0502020204030204" pitchFamily="34" charset="0"/>
              </a:rPr>
            </a:br>
            <a:r>
              <a:rPr lang="en-US" altLang="ko-KR" sz="1400" b="1" dirty="0">
                <a:latin typeface="Calibri" panose="020F0502020204030204" pitchFamily="34" charset="0"/>
              </a:rPr>
              <a:t>Random start between</a:t>
            </a:r>
          </a:p>
          <a:p>
            <a:pPr algn="ctr"/>
            <a:r>
              <a:rPr lang="en-US" altLang="ko-KR" sz="1400" dirty="0">
                <a:latin typeface="Calibri" panose="020F0502020204030204" pitchFamily="34" charset="0"/>
              </a:rPr>
              <a:t>2m 10” ~ 2m 25”</a:t>
            </a:r>
            <a:endParaRPr lang="ko-KR" altLang="en-US" sz="1400" dirty="0">
              <a:latin typeface="Calibri" panose="020F0502020204030204" pitchFamily="34" charset="0"/>
            </a:endParaRPr>
          </a:p>
        </p:txBody>
      </p:sp>
      <p:grpSp>
        <p:nvGrpSpPr>
          <p:cNvPr id="63" name="그룹 62"/>
          <p:cNvGrpSpPr/>
          <p:nvPr/>
        </p:nvGrpSpPr>
        <p:grpSpPr>
          <a:xfrm>
            <a:off x="4788024" y="6021288"/>
            <a:ext cx="4248472" cy="754772"/>
            <a:chOff x="1187624" y="2117614"/>
            <a:chExt cx="7002605" cy="1488553"/>
          </a:xfrm>
        </p:grpSpPr>
        <p:pic>
          <p:nvPicPr>
            <p:cNvPr id="64" name="Picture 2" descr="michigan technological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7D1886A9-F4C0-4F4C-A654-BA0932351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326" y="2450653"/>
              <a:ext cx="2349392" cy="801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4" descr="DGISTì ëí ì´ë¯¸ì§ ê²ìê²°ê³¼">
              <a:extLst>
                <a:ext uri="{FF2B5EF4-FFF2-40B4-BE49-F238E27FC236}">
                  <a16:creationId xmlns:a16="http://schemas.microsoft.com/office/drawing/2014/main" xmlns="" id="{8EAC1E85-BC28-46F4-9D35-920BB16157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420888"/>
              <a:ext cx="1969816" cy="882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6" descr="Kookmin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3C025B90-06E5-4C4D-8DB2-1DCF30B20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2117614"/>
              <a:ext cx="1488552" cy="1488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8" descr="stanford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227FEE77-809C-4554-AEE4-D81EE6ADC7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2312916"/>
              <a:ext cx="1097949" cy="1097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02391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C90469B-E589-4A5E-8210-7C3843EA0E3C}"/>
              </a:ext>
            </a:extLst>
          </p:cNvPr>
          <p:cNvSpPr txBox="1"/>
          <p:nvPr/>
        </p:nvSpPr>
        <p:spPr>
          <a:xfrm>
            <a:off x="459959" y="1646188"/>
            <a:ext cx="82240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The result of Single/Multi </a:t>
            </a:r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warning </a:t>
            </a:r>
            <a:r>
              <a:rPr lang="en-US" altLang="ko-KR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endParaRPr lang="en-US" altLang="ko-KR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Probability of </a:t>
            </a:r>
            <a:r>
              <a:rPr lang="en-US" altLang="ko-KR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reaction(taking handle or pressing brake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</a:pPr>
            <a:endParaRPr lang="en-US" altLang="ko-K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제목 9">
            <a:extLst>
              <a:ext uri="{FF2B5EF4-FFF2-40B4-BE49-F238E27FC236}">
                <a16:creationId xmlns:a16="http://schemas.microsoft.com/office/drawing/2014/main" xmlns="" id="{0A9539C0-EF6F-4C07-A7A8-C65CCCE6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Result of warning </a:t>
            </a:r>
            <a:r>
              <a:rPr lang="en-US" altLang="ko-KR" dirty="0"/>
              <a:t>comparison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4788024" y="6058604"/>
            <a:ext cx="4248472" cy="754772"/>
            <a:chOff x="1187624" y="2117614"/>
            <a:chExt cx="7002605" cy="1488553"/>
          </a:xfrm>
        </p:grpSpPr>
        <p:pic>
          <p:nvPicPr>
            <p:cNvPr id="15" name="Picture 2" descr="michigan technological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7D1886A9-F4C0-4F4C-A654-BA0932351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2326" y="2450653"/>
              <a:ext cx="2349392" cy="801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DGISTì ëí ì´ë¯¸ì§ ê²ìê²°ê³¼">
              <a:extLst>
                <a:ext uri="{FF2B5EF4-FFF2-40B4-BE49-F238E27FC236}">
                  <a16:creationId xmlns:a16="http://schemas.microsoft.com/office/drawing/2014/main" xmlns="" id="{8EAC1E85-BC28-46F4-9D35-920BB16157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420888"/>
              <a:ext cx="1969816" cy="8820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Kookmin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3C025B90-06E5-4C4D-8DB2-1DCF30B20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2117614"/>
              <a:ext cx="1488552" cy="14885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8" descr="stanford universityì ëí ì´ë¯¸ì§ ê²ìê²°ê³¼">
              <a:extLst>
                <a:ext uri="{FF2B5EF4-FFF2-40B4-BE49-F238E27FC236}">
                  <a16:creationId xmlns:a16="http://schemas.microsoft.com/office/drawing/2014/main" xmlns="" id="{227FEE77-809C-4554-AEE4-D81EE6ADC7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2312916"/>
              <a:ext cx="1097949" cy="1097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0135DE9D-1CED-4E24-BC08-888D443C1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221917"/>
              </p:ext>
            </p:extLst>
          </p:nvPr>
        </p:nvGraphicFramePr>
        <p:xfrm>
          <a:off x="658457" y="2575783"/>
          <a:ext cx="7945991" cy="3401439"/>
        </p:xfrm>
        <a:graphic>
          <a:graphicData uri="http://schemas.openxmlformats.org/drawingml/2006/table">
            <a:tbl>
              <a:tblPr/>
              <a:tblGrid>
                <a:gridCol w="785705">
                  <a:extLst>
                    <a:ext uri="{9D8B030D-6E8A-4147-A177-3AD203B41FA5}">
                      <a16:colId xmlns:a16="http://schemas.microsoft.com/office/drawing/2014/main" xmlns="" val="3395029093"/>
                    </a:ext>
                  </a:extLst>
                </a:gridCol>
                <a:gridCol w="1022898">
                  <a:extLst>
                    <a:ext uri="{9D8B030D-6E8A-4147-A177-3AD203B41FA5}">
                      <a16:colId xmlns:a16="http://schemas.microsoft.com/office/drawing/2014/main" xmlns="" val="1516963705"/>
                    </a:ext>
                  </a:extLst>
                </a:gridCol>
                <a:gridCol w="1022898">
                  <a:extLst>
                    <a:ext uri="{9D8B030D-6E8A-4147-A177-3AD203B41FA5}">
                      <a16:colId xmlns:a16="http://schemas.microsoft.com/office/drawing/2014/main" xmlns="" val="2747664720"/>
                    </a:ext>
                  </a:extLst>
                </a:gridCol>
                <a:gridCol w="1022898">
                  <a:extLst>
                    <a:ext uri="{9D8B030D-6E8A-4147-A177-3AD203B41FA5}">
                      <a16:colId xmlns:a16="http://schemas.microsoft.com/office/drawing/2014/main" xmlns="" val="3909760368"/>
                    </a:ext>
                  </a:extLst>
                </a:gridCol>
                <a:gridCol w="1022898">
                  <a:extLst>
                    <a:ext uri="{9D8B030D-6E8A-4147-A177-3AD203B41FA5}">
                      <a16:colId xmlns:a16="http://schemas.microsoft.com/office/drawing/2014/main" xmlns="" val="1652484179"/>
                    </a:ext>
                  </a:extLst>
                </a:gridCol>
                <a:gridCol w="1022898">
                  <a:extLst>
                    <a:ext uri="{9D8B030D-6E8A-4147-A177-3AD203B41FA5}">
                      <a16:colId xmlns:a16="http://schemas.microsoft.com/office/drawing/2014/main" xmlns="" val="1225822960"/>
                    </a:ext>
                  </a:extLst>
                </a:gridCol>
                <a:gridCol w="1022898">
                  <a:extLst>
                    <a:ext uri="{9D8B030D-6E8A-4147-A177-3AD203B41FA5}">
                      <a16:colId xmlns:a16="http://schemas.microsoft.com/office/drawing/2014/main" xmlns="" val="585138183"/>
                    </a:ext>
                  </a:extLst>
                </a:gridCol>
                <a:gridCol w="1022898">
                  <a:extLst>
                    <a:ext uri="{9D8B030D-6E8A-4147-A177-3AD203B41FA5}">
                      <a16:colId xmlns:a16="http://schemas.microsoft.com/office/drawing/2014/main" xmlns="" val="3431717131"/>
                    </a:ext>
                  </a:extLst>
                </a:gridCol>
              </a:tblGrid>
              <a:tr h="7333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Reaction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time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Optical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Acoustic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Haptic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Optical&amp;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Acoustic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Optical&amp;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Haptic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Acoustic&amp;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Haptic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 Multi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30602520"/>
                  </a:ext>
                </a:extLst>
              </a:tr>
              <a:tr h="6670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~2sec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34%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46%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77%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64%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74%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04393466"/>
                  </a:ext>
                </a:extLst>
              </a:tr>
              <a:tr h="6670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~4sec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97%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94%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97%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94%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7239810"/>
                  </a:ext>
                </a:extLst>
              </a:tr>
              <a:tr h="6670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~8sec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3274251"/>
                  </a:ext>
                </a:extLst>
              </a:tr>
              <a:tr h="6670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8sec~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100%</a:t>
                      </a:r>
                    </a:p>
                  </a:txBody>
                  <a:tcPr marL="9084" marR="9084" marT="9084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0007161"/>
                  </a:ext>
                </a:extLst>
              </a:tr>
            </a:tbl>
          </a:graphicData>
        </a:graphic>
      </p:graphicFrame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E886994E-D806-48B4-AF2C-E39D1B48999C}"/>
              </a:ext>
            </a:extLst>
          </p:cNvPr>
          <p:cNvSpPr/>
          <p:nvPr/>
        </p:nvSpPr>
        <p:spPr>
          <a:xfrm>
            <a:off x="5464547" y="2503774"/>
            <a:ext cx="1152128" cy="355483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37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</Words>
  <Application>Microsoft Office PowerPoint</Application>
  <PresentationFormat>Bildschirmpräsentation (4:3)</PresentationFormat>
  <Paragraphs>148</Paragraphs>
  <Slides>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6" baseType="lpstr">
      <vt:lpstr>바탕</vt:lpstr>
      <vt:lpstr>굴림</vt:lpstr>
      <vt:lpstr>맑은 고딕</vt:lpstr>
      <vt:lpstr>Arial</vt:lpstr>
      <vt:lpstr>Calibri</vt:lpstr>
      <vt:lpstr>Candara</vt:lpstr>
      <vt:lpstr>Monotype Sorts</vt:lpstr>
      <vt:lpstr>Times New Roman</vt:lpstr>
      <vt:lpstr>Wingdings</vt:lpstr>
      <vt:lpstr>나눔고딕</vt:lpstr>
      <vt:lpstr>Office 테마</vt:lpstr>
      <vt:lpstr>PowerPoint-Präsentation</vt:lpstr>
      <vt:lpstr>warning comparison</vt:lpstr>
      <vt:lpstr>Test Case</vt:lpstr>
      <vt:lpstr>Test Case</vt:lpstr>
      <vt:lpstr>Result of warning comparison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Rudolf Gerlach</cp:lastModifiedBy>
  <cp:revision>458</cp:revision>
  <cp:lastPrinted>2018-04-03T05:15:30Z</cp:lastPrinted>
  <dcterms:created xsi:type="dcterms:W3CDTF">2018-03-13T01:11:34Z</dcterms:created>
  <dcterms:modified xsi:type="dcterms:W3CDTF">2018-11-11T21:15:39Z</dcterms:modified>
</cp:coreProperties>
</file>