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4" r:id="rId2"/>
    <p:sldId id="271" r:id="rId3"/>
    <p:sldId id="304" r:id="rId4"/>
    <p:sldId id="318" r:id="rId5"/>
    <p:sldId id="319" r:id="rId6"/>
    <p:sldId id="320" r:id="rId7"/>
    <p:sldId id="321" r:id="rId8"/>
    <p:sldId id="322" r:id="rId9"/>
    <p:sldId id="323" r:id="rId10"/>
    <p:sldId id="324" r:id="rId11"/>
  </p:sldIdLst>
  <p:sldSz cx="9144000" cy="6858000" type="screen4x3"/>
  <p:notesSz cx="6807200" cy="99393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2F2F2"/>
    <a:srgbClr val="FBAA7D"/>
    <a:srgbClr val="A6A6A6"/>
    <a:srgbClr val="C0504D"/>
    <a:srgbClr val="93CDDD"/>
    <a:srgbClr val="AEC87A"/>
    <a:srgbClr val="C3D6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97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8" d="100"/>
          <a:sy n="58" d="100"/>
        </p:scale>
        <p:origin x="3250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0529" cy="497525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5084" y="1"/>
            <a:ext cx="2950529" cy="497525"/>
          </a:xfrm>
          <a:prstGeom prst="rect">
            <a:avLst/>
          </a:prstGeom>
        </p:spPr>
        <p:txBody>
          <a:bodyPr vert="horz" lIns="91559" tIns="45779" rIns="91559" bIns="45779" rtlCol="0"/>
          <a:lstStyle>
            <a:lvl1pPr algn="r">
              <a:defRPr sz="1200"/>
            </a:lvl1pPr>
          </a:lstStyle>
          <a:p>
            <a:fld id="{AABBAE4A-2246-40F9-B6D1-D13C1C6C3935}" type="datetimeFigureOut">
              <a:rPr lang="ko-KR" altLang="en-US" smtClean="0"/>
              <a:t>2018-10-31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40228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5084" y="9440228"/>
            <a:ext cx="2950529" cy="497523"/>
          </a:xfrm>
          <a:prstGeom prst="rect">
            <a:avLst/>
          </a:prstGeom>
        </p:spPr>
        <p:txBody>
          <a:bodyPr vert="horz" lIns="91559" tIns="45779" rIns="91559" bIns="45779" rtlCol="0" anchor="b"/>
          <a:lstStyle>
            <a:lvl1pPr algn="r">
              <a:defRPr sz="1200"/>
            </a:lvl1pPr>
          </a:lstStyle>
          <a:p>
            <a:fld id="{C47181FB-1196-422A-B4D5-C3FB792B698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9155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6039" y="1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F78AD-C7DB-4A24-BDE6-8908454C1A9E}" type="datetimeFigureOut">
              <a:rPr lang="ko-KR" altLang="en-US" smtClean="0"/>
              <a:t>2018-10-31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1039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4086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6039" y="9440864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3EEC4-5A6A-401E-8257-422A41B18D21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1616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63EEC4-5A6A-401E-8257-422A41B18D21}" type="slidenum">
              <a:rPr lang="ko-KR" altLang="en-US" smtClean="0"/>
              <a:t>7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95046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xmlns="" id="{BFFE57A0-DEBC-47D7-9C58-044111ABE044}"/>
              </a:ext>
            </a:extLst>
          </p:cNvPr>
          <p:cNvSpPr/>
          <p:nvPr userDrawn="1"/>
        </p:nvSpPr>
        <p:spPr>
          <a:xfrm>
            <a:off x="459959" y="1700808"/>
            <a:ext cx="8288505" cy="4968552"/>
          </a:xfrm>
          <a:prstGeom prst="rect">
            <a:avLst/>
          </a:prstGeom>
          <a:solidFill>
            <a:srgbClr val="F2F2F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제목 개체 틀 1">
            <a:extLst>
              <a:ext uri="{FF2B5EF4-FFF2-40B4-BE49-F238E27FC236}">
                <a16:creationId xmlns:a16="http://schemas.microsoft.com/office/drawing/2014/main" xmlns="" id="{33EF4F0B-4B65-43B5-B37B-8CA08C34D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38768"/>
            <a:ext cx="8229600" cy="7180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760294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27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838768"/>
            <a:ext cx="8229600" cy="7180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85A24-0FC6-4D40-B97E-515501780237}" type="datetimeFigureOut">
              <a:rPr lang="ko-KR" altLang="en-US" smtClean="0"/>
              <a:t>2018-10-31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8EE04-2EDC-486B-9F2D-68AB117EFDAC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Picture 2" descr="C:\Users\기본\Documents\1 기안\2017\03_법규관련\ACSF\5월_서울\안내_ppt\MI_signature\국토교통부_영_좌우.jpg">
            <a:extLst>
              <a:ext uri="{FF2B5EF4-FFF2-40B4-BE49-F238E27FC236}">
                <a16:creationId xmlns:a16="http://schemas.microsoft.com/office/drawing/2014/main" xmlns="" id="{F0C85744-9795-45AD-9E2B-38CC9B22572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5" y="188640"/>
            <a:ext cx="2950130" cy="576064"/>
          </a:xfrm>
          <a:prstGeom prst="rect">
            <a:avLst/>
          </a:prstGeom>
          <a:noFill/>
        </p:spPr>
      </p:pic>
      <p:grpSp>
        <p:nvGrpSpPr>
          <p:cNvPr id="8" name="그룹 7">
            <a:extLst>
              <a:ext uri="{FF2B5EF4-FFF2-40B4-BE49-F238E27FC236}">
                <a16:creationId xmlns:a16="http://schemas.microsoft.com/office/drawing/2014/main" xmlns="" id="{7516A6F9-DFD9-48B0-A2A5-C0C9FCD237F1}"/>
              </a:ext>
            </a:extLst>
          </p:cNvPr>
          <p:cNvGrpSpPr/>
          <p:nvPr userDrawn="1"/>
        </p:nvGrpSpPr>
        <p:grpSpPr>
          <a:xfrm>
            <a:off x="5652120" y="227679"/>
            <a:ext cx="3194640" cy="515257"/>
            <a:chOff x="5652120" y="269543"/>
            <a:chExt cx="3194640" cy="515257"/>
          </a:xfrm>
        </p:grpSpPr>
        <p:pic>
          <p:nvPicPr>
            <p:cNvPr id="9" name="Picture 14" descr="C:\Users\gauri\Desktop\Untitled-1.png">
              <a:extLst>
                <a:ext uri="{FF2B5EF4-FFF2-40B4-BE49-F238E27FC236}">
                  <a16:creationId xmlns:a16="http://schemas.microsoft.com/office/drawing/2014/main" xmlns="" id="{F7D80B98-E53B-4C9F-A56C-927EADC9D67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652120" y="269543"/>
              <a:ext cx="2414786" cy="515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직사각형 9">
              <a:extLst>
                <a:ext uri="{FF2B5EF4-FFF2-40B4-BE49-F238E27FC236}">
                  <a16:creationId xmlns:a16="http://schemas.microsoft.com/office/drawing/2014/main" xmlns="" id="{26723A7D-50B4-4415-9899-8B2B05AE4142}"/>
                </a:ext>
              </a:extLst>
            </p:cNvPr>
            <p:cNvSpPr/>
            <p:nvPr userDrawn="1"/>
          </p:nvSpPr>
          <p:spPr>
            <a:xfrm>
              <a:off x="6497864" y="343608"/>
              <a:ext cx="2348896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  <a:r>
                <a:rPr lang="en-US" altLang="ko-KR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ndara" pitchFamily="34" charset="0"/>
                </a:rPr>
                <a:t>Korea Automobile Testing &amp; Research Institute</a:t>
              </a:r>
              <a:endParaRPr lang="ko-KR" altLang="en-US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Candar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6720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3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5"/>
          <p:cNvSpPr>
            <a:spLocks noChangeArrowheads="1"/>
          </p:cNvSpPr>
          <p:nvPr/>
        </p:nvSpPr>
        <p:spPr bwMode="auto">
          <a:xfrm>
            <a:off x="-15952" y="1461991"/>
            <a:ext cx="9159952" cy="2255041"/>
          </a:xfrm>
          <a:prstGeom prst="roundRect">
            <a:avLst>
              <a:gd name="adj" fmla="val 0"/>
            </a:avLst>
          </a:prstGeom>
          <a:solidFill>
            <a:srgbClr val="0078A8"/>
          </a:solidFill>
          <a:ln w="3175">
            <a:noFill/>
            <a:round/>
            <a:headEnd/>
            <a:tailEnd/>
          </a:ln>
        </p:spPr>
        <p:txBody>
          <a:bodyPr wrap="none" lIns="91364" tIns="45682" rIns="91364" bIns="45682" anchor="ctr"/>
          <a:lstStyle/>
          <a:p>
            <a:pPr algn="ctr"/>
            <a:endParaRPr lang="ko-KR" altLang="en-US" sz="2000">
              <a:solidFill>
                <a:prstClr val="black"/>
              </a:solidFill>
              <a:latin typeface="Calibri" panose="020F0502020204030204" pitchFamily="34" charset="0"/>
              <a:ea typeface="굴림" pitchFamily="50" charset="-127"/>
            </a:endParaRPr>
          </a:p>
        </p:txBody>
      </p:sp>
      <p:sp>
        <p:nvSpPr>
          <p:cNvPr id="3" name="직사각형 2"/>
          <p:cNvSpPr/>
          <p:nvPr/>
        </p:nvSpPr>
        <p:spPr>
          <a:xfrm>
            <a:off x="-15952" y="1825877"/>
            <a:ext cx="9159952" cy="1345163"/>
          </a:xfrm>
          <a:prstGeom prst="rect">
            <a:avLst/>
          </a:prstGeom>
        </p:spPr>
        <p:txBody>
          <a:bodyPr wrap="square" lIns="91364" tIns="45682" rIns="91364" bIns="45682">
            <a:spAutoFit/>
          </a:bodyPr>
          <a:lstStyle/>
          <a:p>
            <a:pPr algn="ctr" defTabSz="1329227" eaLnBrk="0" latinLnBrk="0" hangingPunct="0">
              <a:lnSpc>
                <a:spcPts val="5096"/>
              </a:lnSpc>
              <a:buSzPct val="100000"/>
              <a:defRPr/>
            </a:pPr>
            <a:r>
              <a:rPr lang="en-US" altLang="ko-KR" sz="3200" b="1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AEBS Car to Car(</a:t>
            </a:r>
            <a:r>
              <a:rPr lang="en-US" altLang="ko-KR" sz="3200" b="1" kern="0" dirty="0" err="1" smtClean="0">
                <a:solidFill>
                  <a:prstClr val="white"/>
                </a:solidFill>
                <a:latin typeface="Calibri" panose="020F0502020204030204" pitchFamily="34" charset="0"/>
              </a:rPr>
              <a:t>CCRm</a:t>
            </a:r>
            <a:r>
              <a:rPr lang="en-US" altLang="ko-KR" sz="3200" b="1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)</a:t>
            </a:r>
          </a:p>
          <a:p>
            <a:pPr algn="ctr" defTabSz="1329227" eaLnBrk="0" latinLnBrk="0" hangingPunct="0">
              <a:lnSpc>
                <a:spcPts val="5096"/>
              </a:lnSpc>
              <a:buSzPct val="100000"/>
              <a:defRPr/>
            </a:pPr>
            <a:r>
              <a:rPr lang="en-US" altLang="ko-KR" sz="3200" b="1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Average Deceleration and Peak Deceleration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61A79F27-568F-43A4-86DD-9C68122A0464}"/>
              </a:ext>
            </a:extLst>
          </p:cNvPr>
          <p:cNvSpPr txBox="1"/>
          <p:nvPr/>
        </p:nvSpPr>
        <p:spPr>
          <a:xfrm>
            <a:off x="1056525" y="4566607"/>
            <a:ext cx="7014997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altLang="ko-K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AEBS </a:t>
            </a:r>
            <a:r>
              <a:rPr lang="en-GB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IG </a:t>
            </a:r>
            <a:r>
              <a:rPr lang="en-GB" altLang="ko-K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7</a:t>
            </a:r>
            <a:r>
              <a:rPr lang="en-GB" altLang="ko-KR" sz="2800" baseline="30000" dirty="0" smtClean="0"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lang="en-GB" altLang="ko-K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meeting</a:t>
            </a:r>
          </a:p>
          <a:p>
            <a:pPr algn="ctr"/>
            <a:r>
              <a:rPr lang="en-GB" altLang="ko-K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Nov.</a:t>
            </a:r>
            <a:r>
              <a:rPr lang="en-GB" altLang="ko-K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2018, </a:t>
            </a:r>
            <a:r>
              <a:rPr lang="en-GB" altLang="ko-KR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Geneva</a:t>
            </a:r>
            <a:endParaRPr lang="en-GB" altLang="ko-K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altLang="ko-KR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en-US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Korea Automobile Testing &amp; Research Institute</a:t>
            </a:r>
          </a:p>
          <a:p>
            <a:pPr algn="r"/>
            <a:r>
              <a:rPr lang="en-US" altLang="ko-KR" sz="2800" dirty="0">
                <a:latin typeface="Calibri" panose="020F0502020204030204" pitchFamily="34" charset="0"/>
                <a:cs typeface="Calibri" panose="020F0502020204030204" pitchFamily="34" charset="0"/>
              </a:rPr>
              <a:t>Automated Driving Research Office</a:t>
            </a:r>
          </a:p>
        </p:txBody>
      </p:sp>
    </p:spTree>
    <p:extLst>
      <p:ext uri="{BB962C8B-B14F-4D97-AF65-F5344CB8AC3E}">
        <p14:creationId xmlns:p14="http://schemas.microsoft.com/office/powerpoint/2010/main" val="11519218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2453" y="4221088"/>
            <a:ext cx="2870275" cy="242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9958" y="1864563"/>
            <a:ext cx="8226841" cy="31854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Average deceleration 3.80m/s2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When KNCAP test results ar</a:t>
            </a:r>
            <a:r>
              <a:rPr lang="en-US" altLang="ko-KR" sz="1400" dirty="0" smtClean="0">
                <a:latin typeface="Calibri" panose="020F0502020204030204" pitchFamily="34" charset="0"/>
              </a:rPr>
              <a:t>e analyzed</a:t>
            </a:r>
            <a:r>
              <a:rPr lang="en-US" altLang="ko-KR" sz="1400" dirty="0" smtClean="0">
                <a:latin typeface="Calibri" panose="020F0502020204030204" pitchFamily="34" charset="0"/>
              </a:rPr>
              <a:t>, the average deceleration occurred above 3.8m/s2 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latin typeface="Calibri" panose="020F0502020204030204" pitchFamily="34" charset="0"/>
              </a:rPr>
              <a:t> </a:t>
            </a:r>
            <a:r>
              <a:rPr lang="en-US" altLang="ko-KR" sz="1400" dirty="0" smtClean="0">
                <a:latin typeface="Calibri" panose="020F0502020204030204" pitchFamily="34" charset="0"/>
              </a:rPr>
              <a:t>       overall, but some vehicles were not satisfied at low speeds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The requirement value of the average deceleration shall be specified  </a:t>
            </a:r>
          </a:p>
          <a:p>
            <a:pPr lvl="2">
              <a:lnSpc>
                <a:spcPct val="150000"/>
              </a:lnSpc>
            </a:pPr>
            <a:r>
              <a:rPr lang="en-US" altLang="ko-KR" sz="1400" dirty="0">
                <a:latin typeface="Calibri" panose="020F0502020204030204" pitchFamily="34" charset="0"/>
              </a:rPr>
              <a:t> </a:t>
            </a:r>
            <a:r>
              <a:rPr lang="en-US" altLang="ko-KR" sz="1400" dirty="0" smtClean="0">
                <a:latin typeface="Calibri" panose="020F0502020204030204" pitchFamily="34" charset="0"/>
              </a:rPr>
              <a:t>       (Because Test results that average deceleration value was low had collision with target car)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Average deceleration 3.8m/s2(</a:t>
            </a:r>
            <a:r>
              <a:rPr lang="en-US" altLang="ko-KR" sz="1400" dirty="0" smtClean="0">
                <a:latin typeface="Calibri" panose="020F0502020204030204" pitchFamily="34" charset="0"/>
              </a:rPr>
              <a:t>AEBS IWG)</a:t>
            </a:r>
            <a:r>
              <a:rPr lang="en-US" altLang="ko-KR" sz="1400" dirty="0" smtClean="0">
                <a:latin typeface="Calibri" panose="020F0502020204030204" pitchFamily="34" charset="0"/>
              </a:rPr>
              <a:t> or 3.7m/s2(ACSF IWG – EM </a:t>
            </a:r>
            <a:r>
              <a:rPr lang="en-US" altLang="ko-KR" sz="1400" dirty="0" smtClean="0">
                <a:latin typeface="Calibri" panose="020F0502020204030204" pitchFamily="34" charset="0"/>
              </a:rPr>
              <a:t>requirement</a:t>
            </a:r>
            <a:r>
              <a:rPr lang="en-US" altLang="ko-KR" sz="1400" dirty="0" smtClean="0">
                <a:latin typeface="Calibri" panose="020F0502020204030204" pitchFamily="34" charset="0"/>
              </a:rPr>
              <a:t>)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Peak deceleration 6.43m/s2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Peak deceleration can be satisfied if the service brake requirement of UN R13-H is met 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If</a:t>
            </a:r>
            <a:r>
              <a:rPr lang="ko-KR" altLang="en-US" sz="1400" dirty="0" smtClean="0">
                <a:latin typeface="Calibri" panose="020F0502020204030204" pitchFamily="34" charset="0"/>
              </a:rPr>
              <a:t> </a:t>
            </a:r>
            <a:r>
              <a:rPr lang="en-US" altLang="ko-KR" sz="1400" dirty="0" smtClean="0">
                <a:latin typeface="Calibri" panose="020F0502020204030204" pitchFamily="34" charset="0"/>
              </a:rPr>
              <a:t>the peak deceleration value is less than 6.43m/s2, it is dangerous to collide</a:t>
            </a:r>
            <a:endParaRPr lang="en-US" altLang="ko-KR" sz="1400" dirty="0">
              <a:latin typeface="Calibri" panose="020F0502020204030204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/>
          </a:p>
        </p:txBody>
      </p:sp>
      <p:pic>
        <p:nvPicPr>
          <p:cNvPr id="8193" name="_x244034504" descr="EMB00001fc0058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795" y="5062309"/>
            <a:ext cx="2144077" cy="160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038056"/>
            <a:ext cx="2173815" cy="1631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93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59958" y="1721269"/>
            <a:ext cx="822684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KNCAP AEBS Test Protocol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Implementation of </a:t>
            </a:r>
            <a:r>
              <a:rPr lang="en-US" altLang="ko-KR" sz="1400" dirty="0" smtClean="0">
                <a:latin typeface="Calibri" panose="020F0502020204030204" pitchFamily="34" charset="0"/>
              </a:rPr>
              <a:t>KNCAP AEB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C2C(CCRs - City)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C2C(</a:t>
            </a:r>
            <a:r>
              <a:rPr lang="en-US" altLang="ko-KR" sz="1400" dirty="0" err="1" smtClean="0">
                <a:latin typeface="Calibri" panose="020F0502020204030204" pitchFamily="34" charset="0"/>
              </a:rPr>
              <a:t>CCRm</a:t>
            </a:r>
            <a:r>
              <a:rPr lang="en-US" altLang="ko-KR" sz="1400" dirty="0" smtClean="0">
                <a:latin typeface="Calibri" panose="020F0502020204030204" pitchFamily="34" charset="0"/>
              </a:rPr>
              <a:t>, </a:t>
            </a:r>
            <a:r>
              <a:rPr lang="en-US" altLang="ko-KR" sz="1400" dirty="0" err="1" smtClean="0">
                <a:latin typeface="Calibri" panose="020F0502020204030204" pitchFamily="34" charset="0"/>
              </a:rPr>
              <a:t>CCRb</a:t>
            </a:r>
            <a:r>
              <a:rPr lang="en-US" altLang="ko-KR" sz="1400" dirty="0" smtClean="0">
                <a:latin typeface="Calibri" panose="020F0502020204030204" pitchFamily="34" charset="0"/>
              </a:rPr>
              <a:t> - Interurban)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C2P(Adult, Child)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KNCAP AEB Plan </a:t>
            </a:r>
          </a:p>
          <a:p>
            <a:pPr marL="1200150" lvl="2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GST/ C2B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C2C(</a:t>
            </a:r>
            <a:r>
              <a:rPr lang="en-US" altLang="ko-KR" dirty="0" err="1" smtClean="0">
                <a:latin typeface="Calibri" panose="020F0502020204030204" pitchFamily="34" charset="0"/>
              </a:rPr>
              <a:t>CCRm</a:t>
            </a:r>
            <a:r>
              <a:rPr lang="en-US" altLang="ko-KR" dirty="0" smtClean="0">
                <a:latin typeface="Calibri" panose="020F0502020204030204" pitchFamily="34" charset="0"/>
              </a:rPr>
              <a:t>) Test result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Average Deceleration 3.8m/s2 Data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Peak Deceleration 6.4m/s2 Data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Conclusion(Proposal)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Deceleration requirement</a:t>
            </a:r>
            <a:endParaRPr lang="en-US" altLang="ko-KR" sz="1400" dirty="0">
              <a:latin typeface="Calibri" panose="020F0502020204030204" pitchFamily="34" charset="0"/>
            </a:endParaRPr>
          </a:p>
        </p:txBody>
      </p:sp>
      <p:sp>
        <p:nvSpPr>
          <p:cNvPr id="9" name="제목 8">
            <a:extLst>
              <a:ext uri="{FF2B5EF4-FFF2-40B4-BE49-F238E27FC236}">
                <a16:creationId xmlns:a16="http://schemas.microsoft.com/office/drawing/2014/main" xmlns="" id="{561C34BB-D843-4216-85C6-AFE561A6F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Introduction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631712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KNCAP AEBS Test Protocol</a:t>
            </a:r>
            <a:endParaRPr lang="ko-KR" alt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06293" y="1772816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Implementation of </a:t>
            </a:r>
            <a:r>
              <a:rPr lang="en-US" altLang="ko-KR" dirty="0" smtClean="0">
                <a:latin typeface="Calibri" panose="020F0502020204030204" pitchFamily="34" charset="0"/>
              </a:rPr>
              <a:t>KCNAP AEB 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Since 2017, AEBS testing was carried out as a test item for KNCAP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Annually more than 9 test car(~2018, Total of 18 tested)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Every year, KNCAP select this year’s safety car based on test results(www.kncap.org)</a:t>
            </a:r>
            <a:endParaRPr lang="en-US" altLang="ko-KR" dirty="0">
              <a:latin typeface="Calibri" panose="020F0502020204030204" pitchFamily="34" charset="0"/>
            </a:endParaRPr>
          </a:p>
        </p:txBody>
      </p:sp>
      <p:pic>
        <p:nvPicPr>
          <p:cNvPr id="1026" name="Picture 2" descr="C:\Users\user\AppData\Local\Microsoft\Windows\Temporary Internet Files\Content.IE5\KTK2QHDE\안전도평가_결과사진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56992"/>
            <a:ext cx="2660290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AppData\Local\Microsoft\Windows\Temporary Internet Files\Content.IE5\D3BKEAKW\결과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363361"/>
            <a:ext cx="3345863" cy="287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타원 1"/>
          <p:cNvSpPr/>
          <p:nvPr/>
        </p:nvSpPr>
        <p:spPr>
          <a:xfrm>
            <a:off x="5740875" y="4437112"/>
            <a:ext cx="991365" cy="1800201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277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KNCAP AEBS Test Protocol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6293" y="1772816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AEBS Test mode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Car to Car(city)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Car to Car(Interurban)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Car to Pedestrian(Adult, Child) </a:t>
            </a:r>
            <a:endParaRPr lang="en-US" altLang="ko-KR" dirty="0">
              <a:latin typeface="Calibri" panose="020F050202020403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92926"/>
            <a:ext cx="3456384" cy="2916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53672"/>
            <a:ext cx="2194138" cy="1539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869160"/>
            <a:ext cx="2304256" cy="154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062" y="3933056"/>
            <a:ext cx="2265197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636912"/>
            <a:ext cx="2304256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4860032" y="285293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CCRs</a:t>
            </a:r>
            <a:endParaRPr lang="ko-KR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6804248" y="37890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CCRm</a:t>
            </a:r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altLang="ko-KR" b="1" dirty="0" err="1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CCRb</a:t>
            </a:r>
            <a:endParaRPr lang="ko-KR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4572000" y="522920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C2P - Adult</a:t>
            </a:r>
            <a:endParaRPr lang="ko-KR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6876256" y="602128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C2P - Child</a:t>
            </a:r>
            <a:endParaRPr lang="ko-KR" altLang="en-US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9338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3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 txBox="1">
            <a:spLocks/>
          </p:cNvSpPr>
          <p:nvPr/>
        </p:nvSpPr>
        <p:spPr>
          <a:xfrm>
            <a:off x="467544" y="836712"/>
            <a:ext cx="8229600" cy="7180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altLang="ko-KR" smtClean="0"/>
              <a:t>KNCAP AEBS Test Protocol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6293" y="1772816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KNCAP AEB Plan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Car to Bicycle(Cyclist, 2020~)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Automated Vehicle test protocol(AEBS+ESF)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Car to ??(night and obscure lighting, R&amp;D)</a:t>
            </a:r>
            <a:endParaRPr lang="en-US" altLang="ko-KR" dirty="0">
              <a:latin typeface="Calibri" panose="020F050202020403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12976"/>
            <a:ext cx="2232248" cy="152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2976"/>
            <a:ext cx="2236364" cy="152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08920"/>
            <a:ext cx="3428576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850863"/>
              </p:ext>
            </p:extLst>
          </p:nvPr>
        </p:nvGraphicFramePr>
        <p:xfrm>
          <a:off x="711893" y="4869160"/>
          <a:ext cx="4407846" cy="15544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34641">
                  <a:extLst>
                    <a:ext uri="{9D8B030D-6E8A-4147-A177-3AD203B41FA5}">
                      <a16:colId xmlns="" xmlns:a16="http://schemas.microsoft.com/office/drawing/2014/main" val="4052771320"/>
                    </a:ext>
                  </a:extLst>
                </a:gridCol>
                <a:gridCol w="734641">
                  <a:extLst>
                    <a:ext uri="{9D8B030D-6E8A-4147-A177-3AD203B41FA5}">
                      <a16:colId xmlns="" xmlns:a16="http://schemas.microsoft.com/office/drawing/2014/main" val="1879554442"/>
                    </a:ext>
                  </a:extLst>
                </a:gridCol>
                <a:gridCol w="734641">
                  <a:extLst>
                    <a:ext uri="{9D8B030D-6E8A-4147-A177-3AD203B41FA5}">
                      <a16:colId xmlns="" xmlns:a16="http://schemas.microsoft.com/office/drawing/2014/main" val="2934175462"/>
                    </a:ext>
                  </a:extLst>
                </a:gridCol>
                <a:gridCol w="734641">
                  <a:extLst>
                    <a:ext uri="{9D8B030D-6E8A-4147-A177-3AD203B41FA5}">
                      <a16:colId xmlns="" xmlns:a16="http://schemas.microsoft.com/office/drawing/2014/main" val="3911309112"/>
                    </a:ext>
                  </a:extLst>
                </a:gridCol>
                <a:gridCol w="734641">
                  <a:extLst>
                    <a:ext uri="{9D8B030D-6E8A-4147-A177-3AD203B41FA5}">
                      <a16:colId xmlns="" xmlns:a16="http://schemas.microsoft.com/office/drawing/2014/main" val="459986400"/>
                    </a:ext>
                  </a:extLst>
                </a:gridCol>
                <a:gridCol w="734641">
                  <a:extLst>
                    <a:ext uri="{9D8B030D-6E8A-4147-A177-3AD203B41FA5}">
                      <a16:colId xmlns="" xmlns:a16="http://schemas.microsoft.com/office/drawing/2014/main" val="4222065177"/>
                    </a:ext>
                  </a:extLst>
                </a:gridCol>
              </a:tblGrid>
              <a:tr h="118013">
                <a:tc>
                  <a:txBody>
                    <a:bodyPr/>
                    <a:lstStyle/>
                    <a:p>
                      <a:pPr algn="ctr" latinLnBrk="1"/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BCNU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BCNO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BTLCN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BTRCF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BLD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62954855"/>
                  </a:ext>
                </a:extLst>
              </a:tr>
              <a:tr h="2957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Vehicle Speed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10~60kph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20~40kph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10kph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20~60kph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2732835744"/>
                  </a:ext>
                </a:extLst>
              </a:tr>
              <a:tr h="2957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Cyclist Speed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15kph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444873195"/>
                  </a:ext>
                </a:extLst>
              </a:tr>
              <a:tr h="29571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Obstruction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X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O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X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X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X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826794055"/>
                  </a:ext>
                </a:extLst>
              </a:tr>
              <a:tr h="18482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Hit</a:t>
                      </a:r>
                      <a:r>
                        <a:rPr lang="en-US" altLang="ko-KR" sz="900" baseline="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Point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50%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50%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50%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50%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 smtClean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20, 50%</a:t>
                      </a:r>
                      <a:endParaRPr lang="ko-KR" altLang="en-US" sz="9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="" xmlns:a16="http://schemas.microsoft.com/office/drawing/2014/main" val="12197795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49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C2C(</a:t>
            </a:r>
            <a:r>
              <a:rPr lang="en-US" altLang="ko-KR" dirty="0" err="1" smtClean="0"/>
              <a:t>CCRm</a:t>
            </a:r>
            <a:r>
              <a:rPr lang="en-US" altLang="ko-KR" dirty="0" smtClean="0"/>
              <a:t>) Test Result</a:t>
            </a:r>
            <a:endParaRPr lang="ko-KR" alt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06293" y="1772816"/>
            <a:ext cx="7992888" cy="5286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Average Deceleration 3.8m/s2</a:t>
            </a:r>
            <a:endParaRPr lang="en-US" altLang="ko-KR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Regarding the deceleration requirement mentioned in the last 6</a:t>
            </a:r>
            <a:r>
              <a:rPr lang="en-US" altLang="ko-KR" sz="1400" baseline="30000" dirty="0" smtClean="0">
                <a:latin typeface="Calibri" panose="020F0502020204030204" pitchFamily="34" charset="0"/>
              </a:rPr>
              <a:t>th</a:t>
            </a:r>
            <a:r>
              <a:rPr lang="en-US" altLang="ko-KR" sz="1400" dirty="0" smtClean="0">
                <a:latin typeface="Calibri" panose="020F0502020204030204" pitchFamily="34" charset="0"/>
              </a:rPr>
              <a:t> meeting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Vehicles that do not meet the average deceleration value of 3.8m/s2 only occurred below D </a:t>
            </a:r>
            <a:r>
              <a:rPr lang="en-US" altLang="ko-KR" sz="1400" dirty="0" err="1" smtClean="0">
                <a:latin typeface="Calibri" panose="020F0502020204030204" pitchFamily="34" charset="0"/>
              </a:rPr>
              <a:t>Seg</a:t>
            </a:r>
            <a:r>
              <a:rPr lang="en-US" altLang="ko-KR" sz="1400" dirty="0" smtClean="0">
                <a:latin typeface="Calibri" panose="020F0502020204030204" pitchFamily="34" charset="0"/>
              </a:rPr>
              <a:t>.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latin typeface="Calibri" panose="020F0502020204030204" pitchFamily="34" charset="0"/>
              </a:rPr>
              <a:t> </a:t>
            </a:r>
            <a:r>
              <a:rPr lang="en-US" altLang="ko-KR" sz="1400" dirty="0" smtClean="0">
                <a:latin typeface="Calibri" panose="020F0502020204030204" pitchFamily="34" charset="0"/>
              </a:rPr>
              <a:t>       only at low speed(30km/h)</a:t>
            </a:r>
          </a:p>
          <a:p>
            <a:pPr lvl="1">
              <a:lnSpc>
                <a:spcPct val="150000"/>
              </a:lnSpc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However, Not all the test vehicles collide</a:t>
            </a:r>
          </a:p>
          <a:p>
            <a:pPr lvl="1">
              <a:lnSpc>
                <a:spcPct val="150000"/>
              </a:lnSpc>
            </a:pPr>
            <a:r>
              <a:rPr lang="en-US" altLang="ko-KR" sz="1100" dirty="0" smtClean="0">
                <a:latin typeface="Calibri" panose="020F0502020204030204" pitchFamily="34" charset="0"/>
              </a:rPr>
              <a:t>       ※  The above test results are calculated by averaging test vehicles.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 smtClean="0">
              <a:latin typeface="Calibri" panose="020F050202020403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212977"/>
            <a:ext cx="6696744" cy="2934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직사각형 1"/>
          <p:cNvSpPr/>
          <p:nvPr/>
        </p:nvSpPr>
        <p:spPr>
          <a:xfrm>
            <a:off x="2771800" y="5726501"/>
            <a:ext cx="1872208" cy="420589"/>
          </a:xfrm>
          <a:prstGeom prst="rect">
            <a:avLst/>
          </a:prstGeom>
          <a:noFill/>
          <a:ln w="190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타원 3"/>
          <p:cNvSpPr/>
          <p:nvPr/>
        </p:nvSpPr>
        <p:spPr>
          <a:xfrm>
            <a:off x="1763688" y="4415847"/>
            <a:ext cx="792088" cy="1029377"/>
          </a:xfrm>
          <a:prstGeom prst="ellipse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49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3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 txBox="1">
            <a:spLocks/>
          </p:cNvSpPr>
          <p:nvPr/>
        </p:nvSpPr>
        <p:spPr>
          <a:xfrm>
            <a:off x="467544" y="836712"/>
            <a:ext cx="8229600" cy="7180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altLang="ko-KR" dirty="0" smtClean="0"/>
              <a:t>C2C(</a:t>
            </a:r>
            <a:r>
              <a:rPr lang="en-US" altLang="ko-KR" dirty="0" err="1" smtClean="0"/>
              <a:t>CCRm</a:t>
            </a:r>
            <a:r>
              <a:rPr lang="en-US" altLang="ko-KR" dirty="0" smtClean="0"/>
              <a:t>) Test Result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6293" y="1772816"/>
            <a:ext cx="7992888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Average Deceleration 3.8m/s2</a:t>
            </a:r>
            <a:endParaRPr lang="en-US" altLang="ko-KR" dirty="0" smtClean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Vehicle with Vision sensor only had lower average deceleration than vehicles with other sensors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 smtClean="0">
                <a:latin typeface="Calibri" panose="020F0502020204030204" pitchFamily="34" charset="0"/>
              </a:rPr>
              <a:t>       And the average deceleration in the entire speed range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However, Not all the test vehicles collide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Although the average deceleration may be low depending on the brake capacity,  it is expected to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latin typeface="Calibri" panose="020F0502020204030204" pitchFamily="34" charset="0"/>
              </a:rPr>
              <a:t> </a:t>
            </a:r>
            <a:r>
              <a:rPr lang="en-US" altLang="ko-KR" sz="1400" dirty="0" smtClean="0">
                <a:latin typeface="Calibri" panose="020F0502020204030204" pitchFamily="34" charset="0"/>
              </a:rPr>
              <a:t>      be independent of the AEBS requirements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>
              <a:latin typeface="Calibri" panose="020F0502020204030204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737" y="3861048"/>
            <a:ext cx="4101711" cy="265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3816424" cy="2656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타원 7"/>
          <p:cNvSpPr/>
          <p:nvPr/>
        </p:nvSpPr>
        <p:spPr>
          <a:xfrm>
            <a:off x="755576" y="4997612"/>
            <a:ext cx="792088" cy="1029377"/>
          </a:xfrm>
          <a:prstGeom prst="ellipse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49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C2C(</a:t>
            </a:r>
            <a:r>
              <a:rPr lang="en-US" altLang="ko-KR" dirty="0" err="1" smtClean="0"/>
              <a:t>CCRm</a:t>
            </a:r>
            <a:r>
              <a:rPr lang="en-US" altLang="ko-KR" dirty="0" smtClean="0"/>
              <a:t>) Test Result</a:t>
            </a:r>
            <a:endParaRPr lang="ko-KR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12976"/>
            <a:ext cx="6189481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6293" y="1772816"/>
            <a:ext cx="7992888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Reduction rate by test speed</a:t>
            </a:r>
            <a:endParaRPr lang="en-US" altLang="ko-KR" dirty="0" smtClean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As the test speed increases, Subject Vehicle shall begin braking in advance and shall not collide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latin typeface="Calibri" panose="020F0502020204030204" pitchFamily="34" charset="0"/>
              </a:rPr>
              <a:t> </a:t>
            </a:r>
            <a:r>
              <a:rPr lang="en-US" altLang="ko-KR" sz="1400" dirty="0" smtClean="0">
                <a:latin typeface="Calibri" panose="020F0502020204030204" pitchFamily="34" charset="0"/>
              </a:rPr>
              <a:t>      with the Target Vehicle. However cars equipped with only vision experienced a deceleration of            </a:t>
            </a:r>
          </a:p>
          <a:p>
            <a:pPr lvl="1">
              <a:lnSpc>
                <a:spcPct val="150000"/>
              </a:lnSpc>
            </a:pPr>
            <a:r>
              <a:rPr lang="en-US" altLang="ko-KR" sz="1400" dirty="0">
                <a:latin typeface="Calibri" panose="020F0502020204030204" pitchFamily="34" charset="0"/>
              </a:rPr>
              <a:t> </a:t>
            </a:r>
            <a:r>
              <a:rPr lang="en-US" altLang="ko-KR" sz="1400" dirty="0" smtClean="0">
                <a:latin typeface="Calibri" panose="020F0502020204030204" pitchFamily="34" charset="0"/>
              </a:rPr>
              <a:t>       more than 70% in all speed zones</a:t>
            </a:r>
            <a:endParaRPr lang="en-US" altLang="ko-KR" sz="1400" dirty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>
              <a:latin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2339752" y="4823574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77.0%</a:t>
            </a:r>
            <a:endParaRPr lang="ko-KR" altLang="en-US" sz="11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3347864" y="4607550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77.8%</a:t>
            </a:r>
            <a:endParaRPr lang="ko-KR" altLang="en-US" sz="11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4283968" y="4319518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80.0%</a:t>
            </a:r>
            <a:endParaRPr lang="ko-KR" altLang="en-US" sz="11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5237988" y="3918275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74.1</a:t>
            </a:r>
            <a:r>
              <a:rPr lang="en-US" altLang="ko-KR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ko-KR" altLang="en-US" sz="11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6156176" y="3383414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78.6</a:t>
            </a:r>
            <a:r>
              <a:rPr lang="en-US" altLang="ko-KR" sz="11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ko-KR" altLang="en-US" sz="11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1223628" y="5054987"/>
            <a:ext cx="14041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Average vehicle data</a:t>
            </a:r>
            <a:endParaRPr lang="ko-KR" altLang="en-US" sz="1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2A327F2A-7CFF-4FF0-98AF-2C6453760D16}"/>
              </a:ext>
            </a:extLst>
          </p:cNvPr>
          <p:cNvSpPr txBox="1"/>
          <p:nvPr/>
        </p:nvSpPr>
        <p:spPr>
          <a:xfrm>
            <a:off x="935596" y="4838963"/>
            <a:ext cx="17641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Vision Sensor vehicle data</a:t>
            </a:r>
            <a:endParaRPr lang="ko-KR" altLang="en-US" sz="1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493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제목 6">
            <a:extLst>
              <a:ext uri="{FF2B5EF4-FFF2-40B4-BE49-F238E27FC236}">
                <a16:creationId xmlns:a16="http://schemas.microsoft.com/office/drawing/2014/main" xmlns="" id="{AAC1593F-84E9-4B9D-AB1D-8D7DD3307D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/>
              <a:t>C2C Test Result</a:t>
            </a:r>
            <a:endParaRPr lang="ko-KR" alt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06293" y="1772816"/>
            <a:ext cx="799288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dirty="0" smtClean="0">
                <a:latin typeface="Calibri" panose="020F0502020204030204" pitchFamily="34" charset="0"/>
              </a:rPr>
              <a:t>Peak deceleration 6.43m/s2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All test vehicles met the peak deceleration value of 6.43m/s2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ko-KR" sz="1400" dirty="0" smtClean="0">
                <a:latin typeface="Calibri" panose="020F0502020204030204" pitchFamily="34" charset="0"/>
              </a:rPr>
              <a:t>However, if 6.43m/s2 is not satisfied, a collision has occurred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l"/>
            </a:pPr>
            <a:endParaRPr lang="en-US" altLang="ko-KR" sz="1400" dirty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 smtClean="0">
              <a:latin typeface="Calibri" panose="020F0502020204030204" pitchFamily="34" charset="0"/>
            </a:endParaRPr>
          </a:p>
          <a:p>
            <a:pPr lvl="1">
              <a:lnSpc>
                <a:spcPct val="150000"/>
              </a:lnSpc>
            </a:pPr>
            <a:endParaRPr lang="en-US" altLang="ko-KR" sz="1400" dirty="0">
              <a:latin typeface="Calibri" panose="020F0502020204030204" pitchFamily="34" charset="0"/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391" y="2996953"/>
            <a:ext cx="739727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649338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5330</TotalTime>
  <Words>544</Words>
  <Application>Microsoft Office PowerPoint</Application>
  <PresentationFormat>화면 슬라이드 쇼(4:3)</PresentationFormat>
  <Paragraphs>124</Paragraphs>
  <Slides>10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PowerPoint 프레젠테이션</vt:lpstr>
      <vt:lpstr>Introduction</vt:lpstr>
      <vt:lpstr>KNCAP AEBS Test Protocol</vt:lpstr>
      <vt:lpstr>KNCAP AEBS Test Protocol</vt:lpstr>
      <vt:lpstr>PowerPoint 프레젠테이션</vt:lpstr>
      <vt:lpstr>C2C(CCRm) Test Result</vt:lpstr>
      <vt:lpstr>PowerPoint 프레젠테이션</vt:lpstr>
      <vt:lpstr>C2C(CCRm) Test Result</vt:lpstr>
      <vt:lpstr>C2C Test Result</vt:lpstr>
      <vt:lpstr>Conclusion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305</cp:revision>
  <cp:lastPrinted>2018-10-31T08:12:58Z</cp:lastPrinted>
  <dcterms:created xsi:type="dcterms:W3CDTF">2018-03-13T01:11:34Z</dcterms:created>
  <dcterms:modified xsi:type="dcterms:W3CDTF">2018-10-31T08:26:28Z</dcterms:modified>
</cp:coreProperties>
</file>