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0" r:id="rId2"/>
    <p:sldId id="285" r:id="rId3"/>
    <p:sldId id="291" r:id="rId4"/>
    <p:sldId id="286" r:id="rId5"/>
    <p:sldId id="295" r:id="rId6"/>
    <p:sldId id="292" r:id="rId7"/>
    <p:sldId id="287" r:id="rId8"/>
    <p:sldId id="288" r:id="rId9"/>
    <p:sldId id="293" r:id="rId10"/>
    <p:sldId id="296" r:id="rId11"/>
    <p:sldId id="298" r:id="rId12"/>
    <p:sldId id="299" r:id="rId13"/>
    <p:sldId id="29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9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3B92-58DA-43CF-9C1B-A5B3D71FF3A1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CEAC-13E7-4517-A117-089BD469E27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2029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3B92-58DA-43CF-9C1B-A5B3D71FF3A1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CEAC-13E7-4517-A117-089BD469E27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864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3B92-58DA-43CF-9C1B-A5B3D71FF3A1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CEAC-13E7-4517-A117-089BD469E27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8790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3B92-58DA-43CF-9C1B-A5B3D71FF3A1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CEAC-13E7-4517-A117-089BD469E27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1304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3B92-58DA-43CF-9C1B-A5B3D71FF3A1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CEAC-13E7-4517-A117-089BD469E27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0926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3B92-58DA-43CF-9C1B-A5B3D71FF3A1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CEAC-13E7-4517-A117-089BD469E27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991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3B92-58DA-43CF-9C1B-A5B3D71FF3A1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CEAC-13E7-4517-A117-089BD469E27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9059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3B92-58DA-43CF-9C1B-A5B3D71FF3A1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CEAC-13E7-4517-A117-089BD469E27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020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3B92-58DA-43CF-9C1B-A5B3D71FF3A1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CEAC-13E7-4517-A117-089BD469E27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5743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3B92-58DA-43CF-9C1B-A5B3D71FF3A1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CEAC-13E7-4517-A117-089BD469E27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7918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3B92-58DA-43CF-9C1B-A5B3D71FF3A1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7CEAC-13E7-4517-A117-089BD469E27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3501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53B92-58DA-43CF-9C1B-A5B3D71FF3A1}" type="datetimeFigureOut">
              <a:rPr lang="en-GB" smtClean="0"/>
              <a:t>29/10/2018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7CEAC-13E7-4517-A117-089BD469E27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095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153.xml"/><Relationship Id="rId13" Type="http://schemas.openxmlformats.org/officeDocument/2006/relationships/image" Target="../media/image2.jpeg"/><Relationship Id="rId3" Type="http://schemas.openxmlformats.org/officeDocument/2006/relationships/tags" Target="../tags/tag148.xml"/><Relationship Id="rId7" Type="http://schemas.openxmlformats.org/officeDocument/2006/relationships/tags" Target="../tags/tag152.xml"/><Relationship Id="rId12" Type="http://schemas.openxmlformats.org/officeDocument/2006/relationships/image" Target="../media/image1.png"/><Relationship Id="rId2" Type="http://schemas.openxmlformats.org/officeDocument/2006/relationships/tags" Target="../tags/tag147.xml"/><Relationship Id="rId16" Type="http://schemas.openxmlformats.org/officeDocument/2006/relationships/image" Target="../media/image20.png"/><Relationship Id="rId1" Type="http://schemas.openxmlformats.org/officeDocument/2006/relationships/tags" Target="../tags/tag146.xml"/><Relationship Id="rId6" Type="http://schemas.openxmlformats.org/officeDocument/2006/relationships/tags" Target="../tags/tag151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150.xml"/><Relationship Id="rId15" Type="http://schemas.openxmlformats.org/officeDocument/2006/relationships/image" Target="../media/image19.png"/><Relationship Id="rId10" Type="http://schemas.openxmlformats.org/officeDocument/2006/relationships/tags" Target="../tags/tag155.xml"/><Relationship Id="rId4" Type="http://schemas.openxmlformats.org/officeDocument/2006/relationships/tags" Target="../tags/tag149.xml"/><Relationship Id="rId9" Type="http://schemas.openxmlformats.org/officeDocument/2006/relationships/tags" Target="../tags/tag154.xml"/><Relationship Id="rId1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158.xml"/><Relationship Id="rId2" Type="http://schemas.openxmlformats.org/officeDocument/2006/relationships/tags" Target="../tags/tag157.xml"/><Relationship Id="rId1" Type="http://schemas.openxmlformats.org/officeDocument/2006/relationships/tags" Target="../tags/tag156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6" Type="http://schemas.openxmlformats.org/officeDocument/2006/relationships/tags" Target="../tags/tag26.xml"/><Relationship Id="rId21" Type="http://schemas.openxmlformats.org/officeDocument/2006/relationships/tags" Target="../tags/tag21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63" Type="http://schemas.openxmlformats.org/officeDocument/2006/relationships/tags" Target="../tags/tag63.xml"/><Relationship Id="rId68" Type="http://schemas.openxmlformats.org/officeDocument/2006/relationships/tags" Target="../tags/tag68.xml"/><Relationship Id="rId84" Type="http://schemas.openxmlformats.org/officeDocument/2006/relationships/tags" Target="../tags/tag84.xml"/><Relationship Id="rId89" Type="http://schemas.openxmlformats.org/officeDocument/2006/relationships/tags" Target="../tags/tag89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9" Type="http://schemas.openxmlformats.org/officeDocument/2006/relationships/tags" Target="../tags/tag29.xml"/><Relationship Id="rId107" Type="http://schemas.openxmlformats.org/officeDocument/2006/relationships/image" Target="../media/image3.png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53" Type="http://schemas.openxmlformats.org/officeDocument/2006/relationships/tags" Target="../tags/tag53.xml"/><Relationship Id="rId58" Type="http://schemas.openxmlformats.org/officeDocument/2006/relationships/tags" Target="../tags/tag58.xml"/><Relationship Id="rId66" Type="http://schemas.openxmlformats.org/officeDocument/2006/relationships/tags" Target="../tags/tag66.xml"/><Relationship Id="rId74" Type="http://schemas.openxmlformats.org/officeDocument/2006/relationships/tags" Target="../tags/tag74.xml"/><Relationship Id="rId79" Type="http://schemas.openxmlformats.org/officeDocument/2006/relationships/tags" Target="../tags/tag79.xml"/><Relationship Id="rId87" Type="http://schemas.openxmlformats.org/officeDocument/2006/relationships/tags" Target="../tags/tag87.xml"/><Relationship Id="rId102" Type="http://schemas.openxmlformats.org/officeDocument/2006/relationships/tags" Target="../tags/tag102.xml"/><Relationship Id="rId110" Type="http://schemas.openxmlformats.org/officeDocument/2006/relationships/image" Target="../media/image6.png"/><Relationship Id="rId5" Type="http://schemas.openxmlformats.org/officeDocument/2006/relationships/tags" Target="../tags/tag5.xml"/><Relationship Id="rId61" Type="http://schemas.openxmlformats.org/officeDocument/2006/relationships/tags" Target="../tags/tag61.xml"/><Relationship Id="rId82" Type="http://schemas.openxmlformats.org/officeDocument/2006/relationships/tags" Target="../tags/tag82.xml"/><Relationship Id="rId90" Type="http://schemas.openxmlformats.org/officeDocument/2006/relationships/tags" Target="../tags/tag90.xml"/><Relationship Id="rId95" Type="http://schemas.openxmlformats.org/officeDocument/2006/relationships/tags" Target="../tags/tag95.xml"/><Relationship Id="rId19" Type="http://schemas.openxmlformats.org/officeDocument/2006/relationships/tags" Target="../tags/tag1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56" Type="http://schemas.openxmlformats.org/officeDocument/2006/relationships/tags" Target="../tags/tag56.xml"/><Relationship Id="rId64" Type="http://schemas.openxmlformats.org/officeDocument/2006/relationships/tags" Target="../tags/tag64.xml"/><Relationship Id="rId69" Type="http://schemas.openxmlformats.org/officeDocument/2006/relationships/tags" Target="../tags/tag69.xml"/><Relationship Id="rId77" Type="http://schemas.openxmlformats.org/officeDocument/2006/relationships/tags" Target="../tags/tag77.xml"/><Relationship Id="rId100" Type="http://schemas.openxmlformats.org/officeDocument/2006/relationships/tags" Target="../tags/tag100.xml"/><Relationship Id="rId105" Type="http://schemas.openxmlformats.org/officeDocument/2006/relationships/image" Target="../media/image1.png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80" Type="http://schemas.openxmlformats.org/officeDocument/2006/relationships/tags" Target="../tags/tag80.xml"/><Relationship Id="rId85" Type="http://schemas.openxmlformats.org/officeDocument/2006/relationships/tags" Target="../tags/tag85.xml"/><Relationship Id="rId93" Type="http://schemas.openxmlformats.org/officeDocument/2006/relationships/tags" Target="../tags/tag93.xml"/><Relationship Id="rId98" Type="http://schemas.openxmlformats.org/officeDocument/2006/relationships/tags" Target="../tags/tag98.xml"/><Relationship Id="rId3" Type="http://schemas.openxmlformats.org/officeDocument/2006/relationships/tags" Target="../tags/tag3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59" Type="http://schemas.openxmlformats.org/officeDocument/2006/relationships/tags" Target="../tags/tag59.xml"/><Relationship Id="rId67" Type="http://schemas.openxmlformats.org/officeDocument/2006/relationships/tags" Target="../tags/tag67.xml"/><Relationship Id="rId103" Type="http://schemas.openxmlformats.org/officeDocument/2006/relationships/tags" Target="../tags/tag103.xml"/><Relationship Id="rId108" Type="http://schemas.openxmlformats.org/officeDocument/2006/relationships/image" Target="../media/image4.png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54" Type="http://schemas.openxmlformats.org/officeDocument/2006/relationships/tags" Target="../tags/tag54.xml"/><Relationship Id="rId62" Type="http://schemas.openxmlformats.org/officeDocument/2006/relationships/tags" Target="../tags/tag62.xml"/><Relationship Id="rId70" Type="http://schemas.openxmlformats.org/officeDocument/2006/relationships/tags" Target="../tags/tag70.xml"/><Relationship Id="rId75" Type="http://schemas.openxmlformats.org/officeDocument/2006/relationships/tags" Target="../tags/tag75.xml"/><Relationship Id="rId83" Type="http://schemas.openxmlformats.org/officeDocument/2006/relationships/tags" Target="../tags/tag83.xml"/><Relationship Id="rId88" Type="http://schemas.openxmlformats.org/officeDocument/2006/relationships/tags" Target="../tags/tag88.xml"/><Relationship Id="rId91" Type="http://schemas.openxmlformats.org/officeDocument/2006/relationships/tags" Target="../tags/tag91.xml"/><Relationship Id="rId96" Type="http://schemas.openxmlformats.org/officeDocument/2006/relationships/tags" Target="../tags/tag96.xml"/><Relationship Id="rId111" Type="http://schemas.openxmlformats.org/officeDocument/2006/relationships/image" Target="../media/image7.jpe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tags" Target="../tags/tag49.xml"/><Relationship Id="rId57" Type="http://schemas.openxmlformats.org/officeDocument/2006/relationships/tags" Target="../tags/tag57.xml"/><Relationship Id="rId106" Type="http://schemas.openxmlformats.org/officeDocument/2006/relationships/image" Target="../media/image2.jpeg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52" Type="http://schemas.openxmlformats.org/officeDocument/2006/relationships/tags" Target="../tags/tag52.xml"/><Relationship Id="rId60" Type="http://schemas.openxmlformats.org/officeDocument/2006/relationships/tags" Target="../tags/tag60.xml"/><Relationship Id="rId65" Type="http://schemas.openxmlformats.org/officeDocument/2006/relationships/tags" Target="../tags/tag65.xml"/><Relationship Id="rId73" Type="http://schemas.openxmlformats.org/officeDocument/2006/relationships/tags" Target="../tags/tag73.xml"/><Relationship Id="rId78" Type="http://schemas.openxmlformats.org/officeDocument/2006/relationships/tags" Target="../tags/tag78.xml"/><Relationship Id="rId81" Type="http://schemas.openxmlformats.org/officeDocument/2006/relationships/tags" Target="../tags/tag81.xml"/><Relationship Id="rId86" Type="http://schemas.openxmlformats.org/officeDocument/2006/relationships/tags" Target="../tags/tag86.xml"/><Relationship Id="rId94" Type="http://schemas.openxmlformats.org/officeDocument/2006/relationships/tags" Target="../tags/tag94.xml"/><Relationship Id="rId99" Type="http://schemas.openxmlformats.org/officeDocument/2006/relationships/tags" Target="../tags/tag99.xml"/><Relationship Id="rId101" Type="http://schemas.openxmlformats.org/officeDocument/2006/relationships/tags" Target="../tags/tag101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9" Type="http://schemas.openxmlformats.org/officeDocument/2006/relationships/tags" Target="../tags/tag39.xml"/><Relationship Id="rId109" Type="http://schemas.openxmlformats.org/officeDocument/2006/relationships/image" Target="../media/image5.png"/><Relationship Id="rId34" Type="http://schemas.openxmlformats.org/officeDocument/2006/relationships/tags" Target="../tags/tag34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76" Type="http://schemas.openxmlformats.org/officeDocument/2006/relationships/tags" Target="../tags/tag76.xml"/><Relationship Id="rId97" Type="http://schemas.openxmlformats.org/officeDocument/2006/relationships/tags" Target="../tags/tag97.xml"/><Relationship Id="rId104" Type="http://schemas.openxmlformats.org/officeDocument/2006/relationships/slideLayout" Target="../slideLayouts/slideLayout1.xml"/><Relationship Id="rId7" Type="http://schemas.openxmlformats.org/officeDocument/2006/relationships/tags" Target="../tags/tag7.xml"/><Relationship Id="rId71" Type="http://schemas.openxmlformats.org/officeDocument/2006/relationships/tags" Target="../tags/tag71.xml"/><Relationship Id="rId92" Type="http://schemas.openxmlformats.org/officeDocument/2006/relationships/tags" Target="../tags/tag9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tags" Target="../tags/tag106.xml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10.png"/><Relationship Id="rId2" Type="http://schemas.openxmlformats.org/officeDocument/2006/relationships/tags" Target="../tags/tag105.xml"/><Relationship Id="rId1" Type="http://schemas.openxmlformats.org/officeDocument/2006/relationships/tags" Target="../tags/tag104.xml"/><Relationship Id="rId6" Type="http://schemas.openxmlformats.org/officeDocument/2006/relationships/tags" Target="../tags/tag109.xml"/><Relationship Id="rId11" Type="http://schemas.openxmlformats.org/officeDocument/2006/relationships/image" Target="../media/image9.png"/><Relationship Id="rId5" Type="http://schemas.openxmlformats.org/officeDocument/2006/relationships/tags" Target="../tags/tag108.xml"/><Relationship Id="rId10" Type="http://schemas.openxmlformats.org/officeDocument/2006/relationships/image" Target="../media/image8.png"/><Relationship Id="rId4" Type="http://schemas.openxmlformats.org/officeDocument/2006/relationships/tags" Target="../tags/tag107.xml"/><Relationship Id="rId9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117.xml"/><Relationship Id="rId13" Type="http://schemas.openxmlformats.org/officeDocument/2006/relationships/tags" Target="../tags/tag122.xml"/><Relationship Id="rId18" Type="http://schemas.openxmlformats.org/officeDocument/2006/relationships/image" Target="../media/image11.png"/><Relationship Id="rId3" Type="http://schemas.openxmlformats.org/officeDocument/2006/relationships/tags" Target="../tags/tag112.xml"/><Relationship Id="rId7" Type="http://schemas.openxmlformats.org/officeDocument/2006/relationships/tags" Target="../tags/tag116.xml"/><Relationship Id="rId12" Type="http://schemas.openxmlformats.org/officeDocument/2006/relationships/tags" Target="../tags/tag121.xml"/><Relationship Id="rId17" Type="http://schemas.openxmlformats.org/officeDocument/2006/relationships/image" Target="../media/image2.jpeg"/><Relationship Id="rId2" Type="http://schemas.openxmlformats.org/officeDocument/2006/relationships/tags" Target="../tags/tag111.xml"/><Relationship Id="rId16" Type="http://schemas.openxmlformats.org/officeDocument/2006/relationships/image" Target="../media/image1.png"/><Relationship Id="rId1" Type="http://schemas.openxmlformats.org/officeDocument/2006/relationships/tags" Target="../tags/tag110.xml"/><Relationship Id="rId6" Type="http://schemas.openxmlformats.org/officeDocument/2006/relationships/tags" Target="../tags/tag115.xml"/><Relationship Id="rId11" Type="http://schemas.openxmlformats.org/officeDocument/2006/relationships/tags" Target="../tags/tag120.xml"/><Relationship Id="rId5" Type="http://schemas.openxmlformats.org/officeDocument/2006/relationships/tags" Target="../tags/tag114.xml"/><Relationship Id="rId15" Type="http://schemas.openxmlformats.org/officeDocument/2006/relationships/slideLayout" Target="../slideLayouts/slideLayout1.xml"/><Relationship Id="rId10" Type="http://schemas.openxmlformats.org/officeDocument/2006/relationships/tags" Target="../tags/tag119.xml"/><Relationship Id="rId19" Type="http://schemas.openxmlformats.org/officeDocument/2006/relationships/image" Target="../media/image12.png"/><Relationship Id="rId4" Type="http://schemas.openxmlformats.org/officeDocument/2006/relationships/tags" Target="../tags/tag113.xml"/><Relationship Id="rId9" Type="http://schemas.openxmlformats.org/officeDocument/2006/relationships/tags" Target="../tags/tag118.xml"/><Relationship Id="rId14" Type="http://schemas.openxmlformats.org/officeDocument/2006/relationships/tags" Target="../tags/tag1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131.xml"/><Relationship Id="rId13" Type="http://schemas.openxmlformats.org/officeDocument/2006/relationships/tags" Target="../tags/tag136.xml"/><Relationship Id="rId18" Type="http://schemas.openxmlformats.org/officeDocument/2006/relationships/tags" Target="../tags/tag141.xml"/><Relationship Id="rId26" Type="http://schemas.openxmlformats.org/officeDocument/2006/relationships/image" Target="../media/image16.png"/><Relationship Id="rId3" Type="http://schemas.openxmlformats.org/officeDocument/2006/relationships/tags" Target="../tags/tag126.xml"/><Relationship Id="rId21" Type="http://schemas.openxmlformats.org/officeDocument/2006/relationships/image" Target="../media/image1.png"/><Relationship Id="rId7" Type="http://schemas.openxmlformats.org/officeDocument/2006/relationships/tags" Target="../tags/tag130.xml"/><Relationship Id="rId12" Type="http://schemas.openxmlformats.org/officeDocument/2006/relationships/tags" Target="../tags/tag135.xml"/><Relationship Id="rId17" Type="http://schemas.openxmlformats.org/officeDocument/2006/relationships/tags" Target="../tags/tag140.xml"/><Relationship Id="rId25" Type="http://schemas.openxmlformats.org/officeDocument/2006/relationships/image" Target="../media/image15.png"/><Relationship Id="rId2" Type="http://schemas.openxmlformats.org/officeDocument/2006/relationships/tags" Target="../tags/tag125.xml"/><Relationship Id="rId16" Type="http://schemas.openxmlformats.org/officeDocument/2006/relationships/tags" Target="../tags/tag139.xml"/><Relationship Id="rId20" Type="http://schemas.openxmlformats.org/officeDocument/2006/relationships/slideLayout" Target="../slideLayouts/slideLayout1.xml"/><Relationship Id="rId1" Type="http://schemas.openxmlformats.org/officeDocument/2006/relationships/tags" Target="../tags/tag124.xml"/><Relationship Id="rId6" Type="http://schemas.openxmlformats.org/officeDocument/2006/relationships/tags" Target="../tags/tag129.xml"/><Relationship Id="rId11" Type="http://schemas.openxmlformats.org/officeDocument/2006/relationships/tags" Target="../tags/tag134.xml"/><Relationship Id="rId24" Type="http://schemas.openxmlformats.org/officeDocument/2006/relationships/image" Target="../media/image14.png"/><Relationship Id="rId5" Type="http://schemas.openxmlformats.org/officeDocument/2006/relationships/tags" Target="../tags/tag128.xml"/><Relationship Id="rId15" Type="http://schemas.openxmlformats.org/officeDocument/2006/relationships/tags" Target="../tags/tag138.xml"/><Relationship Id="rId23" Type="http://schemas.openxmlformats.org/officeDocument/2006/relationships/image" Target="../media/image13.png"/><Relationship Id="rId10" Type="http://schemas.openxmlformats.org/officeDocument/2006/relationships/tags" Target="../tags/tag133.xml"/><Relationship Id="rId19" Type="http://schemas.openxmlformats.org/officeDocument/2006/relationships/tags" Target="../tags/tag142.xml"/><Relationship Id="rId4" Type="http://schemas.openxmlformats.org/officeDocument/2006/relationships/tags" Target="../tags/tag127.xml"/><Relationship Id="rId9" Type="http://schemas.openxmlformats.org/officeDocument/2006/relationships/tags" Target="../tags/tag132.xml"/><Relationship Id="rId14" Type="http://schemas.openxmlformats.org/officeDocument/2006/relationships/tags" Target="../tags/tag137.xml"/><Relationship Id="rId22" Type="http://schemas.openxmlformats.org/officeDocument/2006/relationships/image" Target="../media/image2.jpeg"/><Relationship Id="rId27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45.xml"/><Relationship Id="rId2" Type="http://schemas.openxmlformats.org/officeDocument/2006/relationships/tags" Target="../tags/tag144.xml"/><Relationship Id="rId1" Type="http://schemas.openxmlformats.org/officeDocument/2006/relationships/tags" Target="../tags/tag143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0151" y="430692"/>
            <a:ext cx="4024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accent1">
                    <a:lumMod val="50000"/>
                  </a:schemeClr>
                </a:solidFill>
              </a:rPr>
              <a:t>AEB 07 – Euro NCAP Summary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Picture 2" descr="Image result for clep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8024" y="86987"/>
            <a:ext cx="2522258" cy="100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Image result for OIC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658" y="12466"/>
            <a:ext cx="2134000" cy="114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413043" y="1087023"/>
            <a:ext cx="10714731" cy="48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2400" b="1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Overview</a:t>
            </a:r>
            <a:endParaRPr lang="en-GB" sz="1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3" name="Rechteck 112"/>
          <p:cNvSpPr/>
          <p:nvPr/>
        </p:nvSpPr>
        <p:spPr>
          <a:xfrm>
            <a:off x="370151" y="1635667"/>
            <a:ext cx="8874517" cy="3517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Euro NCAP is a private consumer test organization, based in Leuven, Belgium,</a:t>
            </a:r>
            <a:b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partly funded by European governments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Euro NCAP was established in 1997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Euro NCAP tests apply to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(passenger car) vehicles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with standard equipment across EU-28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Euro NCAP tests are optional,</a:t>
            </a:r>
            <a:b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one does not need to have a valid star rating to be able to sell a vehicle in Europe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Euro NCAP stars are intended to be consumer information,</a:t>
            </a:r>
            <a:b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there is no other implication from the test results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198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0151" y="430692"/>
            <a:ext cx="4024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accent1">
                    <a:lumMod val="50000"/>
                  </a:schemeClr>
                </a:solidFill>
              </a:rPr>
              <a:t>AEB 07 – Euro NCAP Summary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Picture 2" descr="Image result for clepa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8024" y="86987"/>
            <a:ext cx="2522258" cy="100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Image result for OICA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658" y="12466"/>
            <a:ext cx="2134000" cy="114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413043" y="1087023"/>
            <a:ext cx="10714731" cy="48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2400" b="1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AEB VRU Bicyclist Scenarios</a:t>
            </a:r>
            <a:endParaRPr lang="en-GB" sz="1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7" name="Rechteck 46"/>
          <p:cNvSpPr/>
          <p:nvPr/>
        </p:nvSpPr>
        <p:spPr>
          <a:xfrm>
            <a:off x="421325" y="1879569"/>
            <a:ext cx="3158612" cy="355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1600" b="1" dirty="0" smtClean="0"/>
              <a:t>6 Points </a:t>
            </a:r>
            <a:r>
              <a:rPr lang="en-US" sz="1600" dirty="0" smtClean="0"/>
              <a:t>in total</a:t>
            </a:r>
            <a:endParaRPr lang="en-US" sz="1600" b="1" dirty="0" smtClean="0"/>
          </a:p>
        </p:txBody>
      </p:sp>
      <p:sp>
        <p:nvSpPr>
          <p:cNvPr id="48" name="Rechteck 47"/>
          <p:cNvSpPr/>
          <p:nvPr/>
        </p:nvSpPr>
        <p:spPr>
          <a:xfrm>
            <a:off x="413042" y="2856307"/>
            <a:ext cx="3337153" cy="1936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1600" b="1" dirty="0" smtClean="0"/>
              <a:t>Test conduct: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All tests performed by Euro NCAP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OEM has a prediction for performance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If deviation between prediction and test results by &gt;5km/h:</a:t>
            </a:r>
            <a:br>
              <a:rPr lang="en-US" sz="1600" dirty="0"/>
            </a:br>
            <a:r>
              <a:rPr lang="en-US" sz="1600" dirty="0"/>
              <a:t>up to three tests for each speed</a:t>
            </a:r>
            <a:endParaRPr lang="en-US" sz="1400" dirty="0" smtClean="0"/>
          </a:p>
        </p:txBody>
      </p:sp>
      <p:graphicFrame>
        <p:nvGraphicFramePr>
          <p:cNvPr id="41" name="Table 11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01074008"/>
              </p:ext>
            </p:extLst>
          </p:nvPr>
        </p:nvGraphicFramePr>
        <p:xfrm>
          <a:off x="4394779" y="1966914"/>
          <a:ext cx="4875388" cy="341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8847"/>
                <a:gridCol w="1218847"/>
                <a:gridCol w="1218847"/>
                <a:gridCol w="1218847"/>
              </a:tblGrid>
              <a:tr h="3708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CBNA-50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CBLA-50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CBLA-25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VUT</a:t>
                      </a:r>
                      <a:r>
                        <a:rPr lang="en-GB" sz="1200" baseline="0" dirty="0" smtClean="0"/>
                        <a:t> speed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20-60 km/h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25-60 km/h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50-80 km/h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Cyclist speed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15 km/h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15 km/h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20 km/h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Obstruction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No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No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No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Impact point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50%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50%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25%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AEB/FCW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AEB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AEB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FCW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200" dirty="0" smtClean="0"/>
                    </a:p>
                    <a:p>
                      <a:endParaRPr lang="en-GB" sz="1200" dirty="0" smtClean="0"/>
                    </a:p>
                    <a:p>
                      <a:endParaRPr lang="en-GB" sz="1200" dirty="0" smtClean="0"/>
                    </a:p>
                    <a:p>
                      <a:endParaRPr lang="en-GB" sz="1200" dirty="0" smtClean="0"/>
                    </a:p>
                    <a:p>
                      <a:endParaRPr lang="en-GB" sz="1200" dirty="0" smtClean="0"/>
                    </a:p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9" name="Picture 1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5752953" y="4316155"/>
            <a:ext cx="920570" cy="903764"/>
          </a:xfrm>
          <a:prstGeom prst="rect">
            <a:avLst/>
          </a:prstGeom>
        </p:spPr>
      </p:pic>
      <p:cxnSp>
        <p:nvCxnSpPr>
          <p:cNvPr id="50" name="Straight Arrow Connector 14"/>
          <p:cNvCxnSpPr/>
          <p:nvPr>
            <p:custDataLst>
              <p:tags r:id="rId3"/>
            </p:custDataLst>
          </p:nvPr>
        </p:nvCxnSpPr>
        <p:spPr>
          <a:xfrm flipV="1">
            <a:off x="6029829" y="4316155"/>
            <a:ext cx="0" cy="45188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17"/>
          <p:cNvCxnSpPr/>
          <p:nvPr>
            <p:custDataLst>
              <p:tags r:id="rId4"/>
            </p:custDataLst>
          </p:nvPr>
        </p:nvCxnSpPr>
        <p:spPr>
          <a:xfrm flipH="1">
            <a:off x="5752953" y="4417249"/>
            <a:ext cx="55375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40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7065940" y="4417249"/>
            <a:ext cx="771486" cy="941864"/>
          </a:xfrm>
          <a:prstGeom prst="rect">
            <a:avLst/>
          </a:prstGeom>
        </p:spPr>
      </p:pic>
      <p:cxnSp>
        <p:nvCxnSpPr>
          <p:cNvPr id="53" name="Straight Arrow Connector 41"/>
          <p:cNvCxnSpPr/>
          <p:nvPr>
            <p:custDataLst>
              <p:tags r:id="rId6"/>
            </p:custDataLst>
          </p:nvPr>
        </p:nvCxnSpPr>
        <p:spPr>
          <a:xfrm flipV="1">
            <a:off x="7334799" y="4726289"/>
            <a:ext cx="3290" cy="19341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43"/>
          <p:cNvCxnSpPr/>
          <p:nvPr>
            <p:custDataLst>
              <p:tags r:id="rId7"/>
            </p:custDataLst>
          </p:nvPr>
        </p:nvCxnSpPr>
        <p:spPr>
          <a:xfrm flipV="1">
            <a:off x="7333154" y="4258041"/>
            <a:ext cx="3290" cy="19341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" name="Picture 44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6"/>
          <a:stretch>
            <a:fillRect/>
          </a:stretch>
        </p:blipFill>
        <p:spPr>
          <a:xfrm>
            <a:off x="8291161" y="4385752"/>
            <a:ext cx="779733" cy="960568"/>
          </a:xfrm>
          <a:prstGeom prst="rect">
            <a:avLst/>
          </a:prstGeom>
        </p:spPr>
      </p:pic>
      <p:cxnSp>
        <p:nvCxnSpPr>
          <p:cNvPr id="56" name="Straight Arrow Connector 45"/>
          <p:cNvCxnSpPr/>
          <p:nvPr>
            <p:custDataLst>
              <p:tags r:id="rId9"/>
            </p:custDataLst>
          </p:nvPr>
        </p:nvCxnSpPr>
        <p:spPr>
          <a:xfrm flipV="1">
            <a:off x="8648112" y="4672622"/>
            <a:ext cx="3290" cy="19341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46"/>
          <p:cNvCxnSpPr/>
          <p:nvPr>
            <p:custDataLst>
              <p:tags r:id="rId10"/>
            </p:custDataLst>
          </p:nvPr>
        </p:nvCxnSpPr>
        <p:spPr>
          <a:xfrm flipV="1">
            <a:off x="8648112" y="4237870"/>
            <a:ext cx="3290" cy="19341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785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0151" y="430692"/>
            <a:ext cx="4024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accent1">
                    <a:lumMod val="50000"/>
                  </a:schemeClr>
                </a:solidFill>
              </a:rPr>
              <a:t>AEB 07 – Euro NCAP Summary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Picture 2" descr="Image result for clep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8024" y="86987"/>
            <a:ext cx="2522258" cy="100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Image result for OIC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658" y="12466"/>
            <a:ext cx="2134000" cy="114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413043" y="1087023"/>
            <a:ext cx="10714731" cy="48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2400" b="1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AEB VRU Bicyclist Scoring Principle</a:t>
            </a:r>
            <a:endParaRPr lang="en-GB" sz="1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4" name="Rechteck 53"/>
          <p:cNvSpPr/>
          <p:nvPr/>
        </p:nvSpPr>
        <p:spPr>
          <a:xfrm>
            <a:off x="8070210" y="4607826"/>
            <a:ext cx="3613845" cy="1929468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/>
          </a:p>
          <a:p>
            <a:r>
              <a:rPr lang="en-US" b="1" dirty="0" smtClean="0"/>
              <a:t>Full score (6 points):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No collision at 20/25 – 40 km/h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Min. speed reduction of 20 km/h from 45 km/h onwards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Warning at min. 1.7 TTC for CBLA-25 scenario</a:t>
            </a:r>
          </a:p>
          <a:p>
            <a:pPr algn="ctr"/>
            <a:endParaRPr lang="en-US" b="1" dirty="0"/>
          </a:p>
        </p:txBody>
      </p:sp>
      <p:sp>
        <p:nvSpPr>
          <p:cNvPr id="43" name="Rechteck 42"/>
          <p:cNvSpPr/>
          <p:nvPr/>
        </p:nvSpPr>
        <p:spPr>
          <a:xfrm>
            <a:off x="370152" y="1635667"/>
            <a:ext cx="11651272" cy="3253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Lateral Scenario (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CBNA-50):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Longitudinal Scenario Braking (CBLA-50):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Longitudinal Scenario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Warning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CBLA-25):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4" name="Table 11"/>
          <p:cNvGraphicFramePr>
            <a:graphicFrameLocks noGrp="1"/>
          </p:cNvGraphicFramePr>
          <p:nvPr>
            <p:custDataLst>
              <p:tags r:id="rId1"/>
            </p:custDataLst>
            <p:extLst/>
          </p:nvPr>
        </p:nvGraphicFramePr>
        <p:xfrm>
          <a:off x="413043" y="2039990"/>
          <a:ext cx="7922270" cy="740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227"/>
                <a:gridCol w="792227"/>
                <a:gridCol w="792227"/>
                <a:gridCol w="792227"/>
                <a:gridCol w="792227"/>
                <a:gridCol w="792227"/>
                <a:gridCol w="792227"/>
                <a:gridCol w="792227"/>
                <a:gridCol w="792227"/>
                <a:gridCol w="792227"/>
              </a:tblGrid>
              <a:tr h="283760">
                <a:tc>
                  <a:txBody>
                    <a:bodyPr/>
                    <a:lstStyle/>
                    <a:p>
                      <a:pPr algn="ctr"/>
                      <a:r>
                        <a:rPr lang="en-GB" sz="1100" b="1" baseline="0" dirty="0" smtClean="0"/>
                        <a:t>v₀</a:t>
                      </a:r>
                      <a:r>
                        <a:rPr lang="en-GB" sz="1200" b="0" baseline="0" dirty="0" smtClean="0"/>
                        <a:t> </a:t>
                      </a:r>
                      <a:r>
                        <a:rPr lang="en-GB" sz="1100" b="0" baseline="0" dirty="0" smtClean="0"/>
                        <a:t>(km/h)</a:t>
                      </a:r>
                      <a:endParaRPr lang="en-GB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40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45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50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55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60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Scoring by linear sliding scale </a:t>
                      </a:r>
                    </a:p>
                    <a:p>
                      <a:pPr algn="ctr"/>
                      <a:r>
                        <a:rPr lang="en-GB" sz="1200" dirty="0" smtClean="0"/>
                        <a:t>(e.g.</a:t>
                      </a:r>
                      <a:r>
                        <a:rPr lang="en-GB" sz="1200" baseline="0" dirty="0" smtClean="0"/>
                        <a:t> 40% speed reduction </a:t>
                      </a:r>
                      <a:r>
                        <a:rPr lang="en-GB" sz="1200" baseline="0" dirty="0" smtClean="0">
                          <a:sym typeface="Wingdings 3" panose="05040102010807070707" pitchFamily="18" charset="2"/>
                        </a:rPr>
                        <a:t> 40% score)</a:t>
                      </a:r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Min. speed</a:t>
                      </a:r>
                      <a:r>
                        <a:rPr lang="en-GB" sz="1200" baseline="0" dirty="0" smtClean="0"/>
                        <a:t> reduction of 20km/h per test PASS/FAIL</a:t>
                      </a:r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5" name="Table 11_"/>
          <p:cNvGraphicFramePr>
            <a:graphicFrameLocks noGrp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79450680"/>
              </p:ext>
            </p:extLst>
          </p:nvPr>
        </p:nvGraphicFramePr>
        <p:xfrm>
          <a:off x="413043" y="3329594"/>
          <a:ext cx="792227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227"/>
                <a:gridCol w="792227"/>
                <a:gridCol w="792227"/>
                <a:gridCol w="792227"/>
                <a:gridCol w="792227"/>
                <a:gridCol w="792227"/>
                <a:gridCol w="792227"/>
                <a:gridCol w="792227"/>
                <a:gridCol w="792227"/>
                <a:gridCol w="792227"/>
              </a:tblGrid>
              <a:tr h="256504">
                <a:tc>
                  <a:txBody>
                    <a:bodyPr/>
                    <a:lstStyle/>
                    <a:p>
                      <a:pPr algn="ctr"/>
                      <a:r>
                        <a:rPr lang="en-GB" sz="1100" b="1" baseline="0" dirty="0" smtClean="0"/>
                        <a:t>v₀</a:t>
                      </a:r>
                      <a:r>
                        <a:rPr lang="en-GB" sz="1200" b="0" baseline="0" dirty="0" smtClean="0"/>
                        <a:t> </a:t>
                      </a:r>
                      <a:r>
                        <a:rPr lang="en-GB" sz="1100" b="0" baseline="0" dirty="0" smtClean="0"/>
                        <a:t>(km/h)</a:t>
                      </a:r>
                      <a:endParaRPr lang="en-GB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40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45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50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55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60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Scoring by linear sliding scale </a:t>
                      </a:r>
                    </a:p>
                    <a:p>
                      <a:pPr algn="ctr"/>
                      <a:r>
                        <a:rPr lang="en-GB" sz="1200" dirty="0" smtClean="0"/>
                        <a:t>(e.g.</a:t>
                      </a:r>
                      <a:r>
                        <a:rPr lang="en-GB" sz="1200" baseline="0" dirty="0" smtClean="0"/>
                        <a:t> 40% speed reduction </a:t>
                      </a:r>
                      <a:r>
                        <a:rPr lang="en-GB" sz="1200" baseline="0" dirty="0" smtClean="0">
                          <a:sym typeface="Wingdings 3" panose="05040102010807070707" pitchFamily="18" charset="2"/>
                        </a:rPr>
                        <a:t> 40% score)</a:t>
                      </a:r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Min. speed</a:t>
                      </a:r>
                      <a:r>
                        <a:rPr lang="en-GB" sz="1200" baseline="0" dirty="0" smtClean="0"/>
                        <a:t> reduction of 20km/h per test PASS/FAIL</a:t>
                      </a:r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6" name="Table 11__"/>
          <p:cNvGraphicFramePr>
            <a:graphicFrameLocks noGrp="1"/>
          </p:cNvGraphicFramePr>
          <p:nvPr>
            <p:custDataLst>
              <p:tags r:id="rId3"/>
            </p:custDataLst>
            <p:extLst/>
          </p:nvPr>
        </p:nvGraphicFramePr>
        <p:xfrm>
          <a:off x="413043" y="4645569"/>
          <a:ext cx="6337816" cy="645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227"/>
                <a:gridCol w="792227"/>
                <a:gridCol w="792227"/>
                <a:gridCol w="792227"/>
                <a:gridCol w="792227"/>
                <a:gridCol w="792227"/>
                <a:gridCol w="792227"/>
                <a:gridCol w="792227"/>
              </a:tblGrid>
              <a:tr h="245213">
                <a:tc>
                  <a:txBody>
                    <a:bodyPr/>
                    <a:lstStyle/>
                    <a:p>
                      <a:pPr algn="ctr"/>
                      <a:r>
                        <a:rPr lang="en-GB" sz="1100" b="1" baseline="0" dirty="0" smtClean="0"/>
                        <a:t>v₀</a:t>
                      </a:r>
                      <a:r>
                        <a:rPr lang="en-GB" sz="1200" b="0" baseline="0" dirty="0" smtClean="0"/>
                        <a:t> </a:t>
                      </a:r>
                      <a:r>
                        <a:rPr lang="en-GB" sz="1100" b="0" baseline="0" dirty="0" smtClean="0"/>
                        <a:t>(km/h)</a:t>
                      </a:r>
                      <a:endParaRPr lang="en-GB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50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55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60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65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70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75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80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FCW warning at TTC</a:t>
                      </a:r>
                      <a:r>
                        <a:rPr lang="en-GB" sz="1200" baseline="0" dirty="0" smtClean="0"/>
                        <a:t> &gt;= 1.7s per test </a:t>
                      </a:r>
                      <a:r>
                        <a:rPr lang="en-GB" sz="1200" dirty="0" smtClean="0"/>
                        <a:t>PASS/FAIL</a:t>
                      </a:r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185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0151" y="430692"/>
            <a:ext cx="4024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accent1">
                    <a:lumMod val="50000"/>
                  </a:schemeClr>
                </a:solidFill>
              </a:rPr>
              <a:t>AEB 07 – Euro NCAP Summary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Picture 2" descr="Image result for clep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8024" y="86987"/>
            <a:ext cx="2522258" cy="100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Image result for OIC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658" y="12466"/>
            <a:ext cx="2134000" cy="114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413043" y="1087023"/>
            <a:ext cx="10714731" cy="45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2400" b="1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Outlook 2020/2022</a:t>
            </a:r>
            <a:endParaRPr lang="en-GB" sz="1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3" name="Rechteck 112"/>
          <p:cNvSpPr/>
          <p:nvPr/>
        </p:nvSpPr>
        <p:spPr>
          <a:xfrm>
            <a:off x="370150" y="1635667"/>
            <a:ext cx="11532815" cy="2727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Euro NCAP plans to</a:t>
            </a:r>
          </a:p>
          <a:p>
            <a:pPr marL="742950" lvl="1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allow automatic emergency steering (AES) as an alternative to braking for applicable AEB scenarios from 2020</a:t>
            </a:r>
          </a:p>
          <a:p>
            <a:pPr marL="742950" lvl="1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include intersection and crossing scenarios for AEB V2V and V2P starting from 2020</a:t>
            </a:r>
          </a:p>
          <a:p>
            <a:pPr marL="742950" lvl="1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include Reverse AEB V2P starting from 2020</a:t>
            </a:r>
          </a:p>
          <a:p>
            <a:pPr marL="742950" lvl="1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update AEB existing V2B requirements in 2020</a:t>
            </a:r>
          </a:p>
          <a:p>
            <a:pPr marL="742950" lvl="1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include PTW as target for AEB VRU from 2022</a:t>
            </a:r>
          </a:p>
          <a:p>
            <a:pPr marL="742950" lvl="1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include an AEB Head-On function from 2022</a:t>
            </a:r>
          </a:p>
          <a:p>
            <a:pPr marL="742950" lvl="1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From 2020 AEB is an (implicit) requirement for five stars in Euro NCAP</a:t>
            </a:r>
            <a:b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Four stars are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(theoretically)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still possible w/o AEB</a:t>
            </a:r>
          </a:p>
        </p:txBody>
      </p:sp>
    </p:spTree>
    <p:extLst>
      <p:ext uri="{BB962C8B-B14F-4D97-AF65-F5344CB8AC3E}">
        <p14:creationId xmlns:p14="http://schemas.microsoft.com/office/powerpoint/2010/main" val="170384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0151" y="430692"/>
            <a:ext cx="4024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accent1">
                    <a:lumMod val="50000"/>
                  </a:schemeClr>
                </a:solidFill>
              </a:rPr>
              <a:t>AEB 07 – Euro NCAP Summary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Picture 2" descr="Image result for clep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8024" y="86987"/>
            <a:ext cx="2522258" cy="100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Image result for OIC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658" y="12466"/>
            <a:ext cx="2134000" cy="114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413043" y="1087023"/>
            <a:ext cx="10714731" cy="45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2400" b="1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Summary</a:t>
            </a:r>
            <a:endParaRPr lang="en-GB" sz="1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3" name="Rechteck 112"/>
          <p:cNvSpPr/>
          <p:nvPr/>
        </p:nvSpPr>
        <p:spPr>
          <a:xfrm>
            <a:off x="370150" y="1635667"/>
            <a:ext cx="11532815" cy="3253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Euro NCAP tests are optional, one does not need to have a valid star rating to be able to sell a vehicle in Europe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Euro NCAP stars are intended to be consumer information, there is no other implication from the test results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ntil today (2018) AEB is </a:t>
            </a:r>
            <a:r>
              <a:rPr lang="en-US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prerequisite for a five star rating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ome AEB tests are sample tests only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 some cases it is possible to repeat a failed AEB test, </a:t>
            </a:r>
            <a:b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or repeat a test where the result deviates from the prediction of the OEM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full collision avoidance across the complete defined speed range is </a:t>
            </a:r>
            <a:r>
              <a:rPr lang="en-US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required for a full score in any AEB test scenario</a:t>
            </a:r>
          </a:p>
        </p:txBody>
      </p:sp>
    </p:spTree>
    <p:extLst>
      <p:ext uri="{BB962C8B-B14F-4D97-AF65-F5344CB8AC3E}">
        <p14:creationId xmlns:p14="http://schemas.microsoft.com/office/powerpoint/2010/main" val="19829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0151" y="430692"/>
            <a:ext cx="40935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accent1">
                    <a:lumMod val="50000"/>
                  </a:schemeClr>
                </a:solidFill>
              </a:rPr>
              <a:t>AEB 07 – Euro NCAP Summary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Picture 2" descr="Image result for clepa"/>
          <p:cNvPicPr>
            <a:picLocks noChangeAspect="1" noChangeArrowheads="1"/>
          </p:cNvPicPr>
          <p:nvPr/>
        </p:nvPicPr>
        <p:blipFill>
          <a:blip r:embed="rId10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8024" y="86987"/>
            <a:ext cx="2522258" cy="100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Image result for OICA"/>
          <p:cNvPicPr>
            <a:picLocks noChangeAspect="1" noChangeArrowheads="1"/>
          </p:cNvPicPr>
          <p:nvPr/>
        </p:nvPicPr>
        <p:blipFill>
          <a:blip r:embed="rId10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658" y="12466"/>
            <a:ext cx="2134000" cy="114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413043" y="1087023"/>
            <a:ext cx="10714731" cy="48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2400" b="1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2018 Rating Scheme</a:t>
            </a:r>
            <a:endParaRPr lang="en-GB" sz="1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9" name="Gerade Verbindung 37"/>
          <p:cNvCxnSpPr/>
          <p:nvPr>
            <p:custDataLst>
              <p:tags r:id="rId1"/>
            </p:custDataLst>
          </p:nvPr>
        </p:nvCxnSpPr>
        <p:spPr>
          <a:xfrm flipH="1" flipV="1">
            <a:off x="4452715" y="2185664"/>
            <a:ext cx="0" cy="2889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42"/>
          <p:cNvCxnSpPr/>
          <p:nvPr>
            <p:custDataLst>
              <p:tags r:id="rId2"/>
            </p:custDataLst>
          </p:nvPr>
        </p:nvCxnSpPr>
        <p:spPr>
          <a:xfrm flipV="1">
            <a:off x="7130870" y="2185664"/>
            <a:ext cx="0" cy="2889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958132" y="2477764"/>
            <a:ext cx="360363" cy="360362"/>
          </a:xfrm>
          <a:prstGeom prst="ellipse">
            <a:avLst/>
          </a:prstGeom>
          <a:blipFill dpi="0" rotWithShape="1">
            <a:blip r:embed="rId107" cstate="print"/>
            <a:srcRect/>
            <a:stretch>
              <a:fillRect/>
            </a:stretch>
          </a:blipFill>
          <a:ln w="25400" algn="ctr">
            <a:noFill/>
            <a:round/>
            <a:headEnd/>
            <a:tailEnd/>
          </a:ln>
        </p:spPr>
        <p:txBody>
          <a:bodyPr anchor="ctr">
            <a:noAutofit/>
          </a:bodyPr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Oval 2_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543253" y="2499989"/>
            <a:ext cx="360362" cy="360362"/>
          </a:xfrm>
          <a:prstGeom prst="ellipse">
            <a:avLst/>
          </a:prstGeom>
          <a:blipFill dpi="0" rotWithShape="1">
            <a:blip r:embed="rId108" cstate="print"/>
            <a:srcRect/>
            <a:stretch>
              <a:fillRect/>
            </a:stretch>
          </a:blipFill>
          <a:ln w="25400" algn="ctr">
            <a:noFill/>
            <a:round/>
            <a:headEnd/>
            <a:tailEnd/>
          </a:ln>
        </p:spPr>
        <p:txBody>
          <a:bodyPr anchor="ctr">
            <a:noAutofit/>
          </a:bodyPr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3" name="Oval 2__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544388" y="2474589"/>
            <a:ext cx="360363" cy="360362"/>
          </a:xfrm>
          <a:prstGeom prst="ellipse">
            <a:avLst/>
          </a:prstGeom>
          <a:blipFill dpi="0" rotWithShape="1">
            <a:blip r:embed="rId109" cstate="print"/>
            <a:srcRect/>
            <a:stretch>
              <a:fillRect/>
            </a:stretch>
          </a:blipFill>
          <a:ln w="25400" algn="ctr">
            <a:noFill/>
            <a:round/>
            <a:headEnd/>
            <a:tailEnd/>
          </a:ln>
        </p:spPr>
        <p:txBody>
          <a:bodyPr anchor="ctr">
            <a:noAutofit/>
          </a:bodyPr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4" name="Oval 2___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264788" y="2480939"/>
            <a:ext cx="360363" cy="360362"/>
          </a:xfrm>
          <a:prstGeom prst="ellipse">
            <a:avLst/>
          </a:prstGeom>
          <a:blipFill dpi="0" rotWithShape="1">
            <a:blip r:embed="rId110" cstate="print"/>
            <a:srcRect/>
            <a:stretch>
              <a:fillRect/>
            </a:stretch>
          </a:blipFill>
          <a:ln w="25400" algn="ctr">
            <a:noFill/>
            <a:round/>
            <a:headEnd/>
            <a:tailEnd/>
          </a:ln>
        </p:spPr>
        <p:txBody>
          <a:bodyPr anchor="ctr">
            <a:noAutofit/>
          </a:bodyPr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15" name="Rechteck 54"/>
          <p:cNvSpPr/>
          <p:nvPr>
            <p:custDataLst>
              <p:tags r:id="rId7"/>
            </p:custDataLst>
          </p:nvPr>
        </p:nvSpPr>
        <p:spPr>
          <a:xfrm>
            <a:off x="435944" y="3266751"/>
            <a:ext cx="2541274" cy="1475834"/>
          </a:xfrm>
          <a:prstGeom prst="rect">
            <a:avLst/>
          </a:prstGeom>
          <a:solidFill>
            <a:scrgbClr r="0" g="0" b="0">
              <a:alpha val="0"/>
            </a:scrgb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45720" rIns="36000" bIns="45720">
            <a:noAutofit/>
          </a:bodyPr>
          <a:lstStyle/>
          <a:p>
            <a:pPr>
              <a:defRPr/>
            </a:pPr>
            <a:r>
              <a:rPr lang="en-US" sz="1000" dirty="0" smtClean="0">
                <a:solidFill>
                  <a:srgbClr val="000000"/>
                </a:solidFill>
              </a:rPr>
              <a:t>Offset Frontal Impact	8 points</a:t>
            </a:r>
          </a:p>
          <a:p>
            <a:pPr>
              <a:defRPr/>
            </a:pPr>
            <a:r>
              <a:rPr lang="en-US" sz="1000" dirty="0" smtClean="0">
                <a:solidFill>
                  <a:srgbClr val="000000"/>
                </a:solidFill>
              </a:rPr>
              <a:t>Full-width Frontal Impact	8 points</a:t>
            </a:r>
          </a:p>
          <a:p>
            <a:pPr>
              <a:defRPr/>
            </a:pPr>
            <a:r>
              <a:rPr lang="en-US" sz="1000" dirty="0" smtClean="0">
                <a:solidFill>
                  <a:srgbClr val="000000"/>
                </a:solidFill>
              </a:rPr>
              <a:t>Side Impact (MDB)	8 points</a:t>
            </a:r>
          </a:p>
          <a:p>
            <a:pPr>
              <a:defRPr/>
            </a:pPr>
            <a:r>
              <a:rPr lang="en-US" sz="1000" dirty="0" smtClean="0">
                <a:solidFill>
                  <a:srgbClr val="000000"/>
                </a:solidFill>
              </a:rPr>
              <a:t>Side Impact (Pole)	8 points</a:t>
            </a:r>
          </a:p>
          <a:p>
            <a:pPr>
              <a:defRPr/>
            </a:pPr>
            <a:r>
              <a:rPr lang="en-US" sz="1000" dirty="0" smtClean="0">
                <a:solidFill>
                  <a:srgbClr val="000000"/>
                </a:solidFill>
              </a:rPr>
              <a:t>Whiplash Front		1,5 points</a:t>
            </a:r>
          </a:p>
          <a:p>
            <a:pPr>
              <a:defRPr/>
            </a:pPr>
            <a:r>
              <a:rPr lang="en-US" sz="1000" dirty="0" smtClean="0">
                <a:solidFill>
                  <a:srgbClr val="000000"/>
                </a:solidFill>
              </a:rPr>
              <a:t>Whiplash Rear		0,5 points</a:t>
            </a:r>
          </a:p>
          <a:p>
            <a:pPr>
              <a:defRPr/>
            </a:pPr>
            <a:r>
              <a:rPr lang="en-US" sz="1000" b="1" dirty="0" smtClean="0">
                <a:solidFill>
                  <a:srgbClr val="000000"/>
                </a:solidFill>
              </a:rPr>
              <a:t>AEB City</a:t>
            </a:r>
            <a:r>
              <a:rPr lang="en-US" sz="1000" dirty="0" smtClean="0">
                <a:solidFill>
                  <a:srgbClr val="000000"/>
                </a:solidFill>
              </a:rPr>
              <a:t>		4 points</a:t>
            </a:r>
            <a:r>
              <a:rPr lang="en-US" sz="1000" baseline="30000" dirty="0" smtClean="0">
                <a:solidFill>
                  <a:srgbClr val="000000"/>
                </a:solidFill>
              </a:rPr>
              <a:t>1</a:t>
            </a:r>
          </a:p>
          <a:p>
            <a:pPr>
              <a:defRPr/>
            </a:pPr>
            <a:endParaRPr lang="en-US" sz="1000" dirty="0">
              <a:solidFill>
                <a:srgbClr val="000000"/>
              </a:solidFill>
            </a:endParaRPr>
          </a:p>
          <a:p>
            <a:pPr>
              <a:defRPr/>
            </a:pPr>
            <a:r>
              <a:rPr lang="en-US" sz="1000" dirty="0" smtClean="0">
                <a:solidFill>
                  <a:srgbClr val="000000"/>
                </a:solidFill>
              </a:rPr>
              <a:t>Sum		38 points</a:t>
            </a:r>
          </a:p>
          <a:p>
            <a:pPr>
              <a:defRPr/>
            </a:pPr>
            <a:endParaRPr lang="en-US" sz="1000" dirty="0" smtClean="0">
              <a:solidFill>
                <a:srgbClr val="000000"/>
              </a:solidFill>
            </a:endParaRPr>
          </a:p>
        </p:txBody>
      </p:sp>
      <p:cxnSp>
        <p:nvCxnSpPr>
          <p:cNvPr id="16" name="Gerade Verbindung 70"/>
          <p:cNvCxnSpPr/>
          <p:nvPr>
            <p:custDataLst>
              <p:tags r:id="rId8"/>
            </p:custDataLst>
          </p:nvPr>
        </p:nvCxnSpPr>
        <p:spPr>
          <a:xfrm>
            <a:off x="1729295" y="2192014"/>
            <a:ext cx="800187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73"/>
          <p:cNvCxnSpPr/>
          <p:nvPr>
            <p:custDataLst>
              <p:tags r:id="rId9"/>
            </p:custDataLst>
          </p:nvPr>
        </p:nvCxnSpPr>
        <p:spPr>
          <a:xfrm flipH="1" flipV="1">
            <a:off x="1729295" y="2192014"/>
            <a:ext cx="0" cy="2889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74"/>
          <p:cNvCxnSpPr/>
          <p:nvPr>
            <p:custDataLst>
              <p:tags r:id="rId10"/>
            </p:custDataLst>
          </p:nvPr>
        </p:nvCxnSpPr>
        <p:spPr>
          <a:xfrm flipV="1">
            <a:off x="9731173" y="2185664"/>
            <a:ext cx="0" cy="2889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5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894266" y="2804789"/>
            <a:ext cx="1655762" cy="358775"/>
          </a:xfrm>
          <a:prstGeom prst="rect">
            <a:avLst/>
          </a:prstGeom>
          <a:solidFill>
            <a:scrgbClr r="0" g="0" b="0">
              <a:alpha val="0"/>
            </a:scrgbClr>
          </a:solidFill>
          <a:ln w="9525" algn="ctr">
            <a:noFill/>
            <a:miter lim="800000"/>
            <a:headEnd/>
            <a:tailEnd/>
          </a:ln>
        </p:spPr>
        <p:txBody>
          <a:bodyPr wrap="none" lIns="91440" tIns="45720" rIns="91440" bIns="45720" anchor="ctr">
            <a:noAutofit/>
          </a:bodyPr>
          <a:lstStyle/>
          <a:p>
            <a:pPr algn="ctr"/>
            <a:r>
              <a:rPr lang="en-GB" sz="1000" b="1" dirty="0">
                <a:solidFill>
                  <a:srgbClr val="000000"/>
                </a:solidFill>
              </a:rPr>
              <a:t>Adult Occupant Protection </a:t>
            </a:r>
            <a:br>
              <a:rPr lang="en-GB" sz="1000" b="1" dirty="0">
                <a:solidFill>
                  <a:srgbClr val="000000"/>
                </a:solidFill>
              </a:rPr>
            </a:br>
            <a:r>
              <a:rPr lang="en-GB" sz="1000" b="1" dirty="0">
                <a:solidFill>
                  <a:srgbClr val="000000"/>
                </a:solidFill>
              </a:rPr>
              <a:t>(AOP)</a:t>
            </a:r>
          </a:p>
        </p:txBody>
      </p:sp>
      <p:sp>
        <p:nvSpPr>
          <p:cNvPr id="20" name="Rectangle 16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6283016" y="2824489"/>
            <a:ext cx="1655763" cy="358775"/>
          </a:xfrm>
          <a:prstGeom prst="rect">
            <a:avLst/>
          </a:prstGeom>
          <a:solidFill>
            <a:scrgbClr r="0" g="0" b="0">
              <a:alpha val="0"/>
            </a:scrgbClr>
          </a:solidFill>
          <a:ln w="9525">
            <a:noFill/>
            <a:miter lim="800000"/>
            <a:headEnd/>
            <a:tailEnd/>
          </a:ln>
        </p:spPr>
        <p:txBody>
          <a:bodyPr wrap="none" lIns="91440" tIns="45720" rIns="91440" bIns="45720" anchor="ctr">
            <a:noAutofit/>
          </a:bodyPr>
          <a:lstStyle/>
          <a:p>
            <a:pPr algn="ctr"/>
            <a:r>
              <a:rPr lang="en-GB" sz="1000" b="1" dirty="0">
                <a:solidFill>
                  <a:srgbClr val="000000"/>
                </a:solidFill>
              </a:rPr>
              <a:t>Pedestrian Protection </a:t>
            </a:r>
            <a:br>
              <a:rPr lang="en-GB" sz="1000" b="1" dirty="0">
                <a:solidFill>
                  <a:srgbClr val="000000"/>
                </a:solidFill>
              </a:rPr>
            </a:br>
            <a:r>
              <a:rPr lang="en-GB" sz="1000" b="1" dirty="0">
                <a:solidFill>
                  <a:srgbClr val="000000"/>
                </a:solidFill>
              </a:rPr>
              <a:t>(PP)</a:t>
            </a:r>
          </a:p>
        </p:txBody>
      </p:sp>
      <p:sp>
        <p:nvSpPr>
          <p:cNvPr id="21" name="Rectangle 17__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8904926" y="2809551"/>
            <a:ext cx="1655763" cy="358775"/>
          </a:xfrm>
          <a:prstGeom prst="rect">
            <a:avLst/>
          </a:prstGeom>
          <a:solidFill>
            <a:scrgbClr r="0" g="0" b="0">
              <a:alpha val="0"/>
            </a:scrgbClr>
          </a:solidFill>
          <a:ln w="9525">
            <a:noFill/>
            <a:miter lim="800000"/>
            <a:headEnd/>
            <a:tailEnd/>
          </a:ln>
        </p:spPr>
        <p:txBody>
          <a:bodyPr wrap="none" lIns="91440" tIns="45720" rIns="91440" bIns="45720" anchor="ctr">
            <a:noAutofit/>
          </a:bodyPr>
          <a:lstStyle/>
          <a:p>
            <a:pPr algn="ctr"/>
            <a:r>
              <a:rPr lang="en-GB" sz="1000" b="1" dirty="0">
                <a:solidFill>
                  <a:srgbClr val="000000"/>
                </a:solidFill>
              </a:rPr>
              <a:t>Safety Assist </a:t>
            </a:r>
            <a:br>
              <a:rPr lang="en-GB" sz="1000" b="1" dirty="0">
                <a:solidFill>
                  <a:srgbClr val="000000"/>
                </a:solidFill>
              </a:rPr>
            </a:br>
            <a:r>
              <a:rPr lang="en-GB" sz="1000" b="1" dirty="0">
                <a:solidFill>
                  <a:srgbClr val="000000"/>
                </a:solidFill>
              </a:rPr>
              <a:t>(SA)</a:t>
            </a:r>
          </a:p>
        </p:txBody>
      </p:sp>
      <p:sp>
        <p:nvSpPr>
          <p:cNvPr id="22" name="Rectangle 21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3617088" y="2806376"/>
            <a:ext cx="1655763" cy="358775"/>
          </a:xfrm>
          <a:prstGeom prst="rect">
            <a:avLst/>
          </a:prstGeom>
          <a:solidFill>
            <a:scrgbClr r="0" g="0" b="0">
              <a:alpha val="0"/>
            </a:scrgbClr>
          </a:solidFill>
          <a:ln w="9525">
            <a:noFill/>
            <a:miter lim="800000"/>
            <a:headEnd/>
            <a:tailEnd/>
          </a:ln>
        </p:spPr>
        <p:txBody>
          <a:bodyPr wrap="none" lIns="91440" tIns="45720" rIns="91440" bIns="45720" anchor="ctr">
            <a:noAutofit/>
          </a:bodyPr>
          <a:lstStyle/>
          <a:p>
            <a:pPr algn="ctr"/>
            <a:r>
              <a:rPr lang="en-GB" sz="1000" b="1">
                <a:solidFill>
                  <a:srgbClr val="000000"/>
                </a:solidFill>
              </a:rPr>
              <a:t>Child Occupant Protection </a:t>
            </a:r>
            <a:br>
              <a:rPr lang="en-GB" sz="1000" b="1">
                <a:solidFill>
                  <a:srgbClr val="000000"/>
                </a:solidFill>
              </a:rPr>
            </a:br>
            <a:r>
              <a:rPr lang="en-GB" sz="1000" b="1">
                <a:solidFill>
                  <a:srgbClr val="000000"/>
                </a:solidFill>
              </a:rPr>
              <a:t>(COP)</a:t>
            </a:r>
          </a:p>
        </p:txBody>
      </p:sp>
      <p:sp>
        <p:nvSpPr>
          <p:cNvPr id="23" name="Rectangle 23"/>
          <p:cNvSpPr/>
          <p:nvPr>
            <p:custDataLst>
              <p:tags r:id="rId15"/>
            </p:custDataLst>
          </p:nvPr>
        </p:nvSpPr>
        <p:spPr>
          <a:xfrm>
            <a:off x="4079221" y="1895302"/>
            <a:ext cx="3533522" cy="299405"/>
          </a:xfrm>
          <a:prstGeom prst="rect">
            <a:avLst/>
          </a:prstGeom>
          <a:solidFill>
            <a:scrgbClr r="0" g="0" b="0">
              <a:alpha val="0"/>
            </a:scrgbClr>
          </a:solidFill>
          <a:ln w="9525" cap="flat" cmpd="sng" algn="ctr">
            <a:solidFill>
              <a:schemeClr val="tx1"/>
            </a:solidFill>
            <a:prstDash val="solid"/>
          </a:ln>
          <a:effectLst/>
        </p:spPr>
        <p:txBody>
          <a:bodyPr lIns="91440" tIns="45720" rIns="91440" bIns="45720" rtlCol="0" anchor="ctr">
            <a:noAutofit/>
          </a:bodyPr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5 star threshold</a:t>
            </a:r>
            <a:r>
              <a:rPr kumimoji="0" lang="en-GB" sz="12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 to be achieved in each box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cxnSp>
        <p:nvCxnSpPr>
          <p:cNvPr id="24" name="Straight Connector 24"/>
          <p:cNvCxnSpPr>
            <a:endCxn id="23" idx="0"/>
          </p:cNvCxnSpPr>
          <p:nvPr>
            <p:custDataLst>
              <p:tags r:id="rId16"/>
            </p:custDataLst>
          </p:nvPr>
        </p:nvCxnSpPr>
        <p:spPr>
          <a:xfrm flipH="1">
            <a:off x="5845982" y="1612576"/>
            <a:ext cx="2" cy="2827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_" descr="EuroNCAP"/>
          <p:cNvPicPr>
            <a:picLocks noChangeAspect="1" noChangeArrowheads="1"/>
          </p:cNvPicPr>
          <p:nvPr>
            <p:custDataLst>
              <p:tags r:id="rId17"/>
            </p:custDataLst>
          </p:nvPr>
        </p:nvPicPr>
        <p:blipFill>
          <a:blip r:embed="rId1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2752" y="1149678"/>
            <a:ext cx="986459" cy="47178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sp>
        <p:nvSpPr>
          <p:cNvPr id="26" name="Rechteck 54_"/>
          <p:cNvSpPr/>
          <p:nvPr>
            <p:custDataLst>
              <p:tags r:id="rId18"/>
            </p:custDataLst>
          </p:nvPr>
        </p:nvSpPr>
        <p:spPr>
          <a:xfrm>
            <a:off x="3133143" y="3262542"/>
            <a:ext cx="2541274" cy="1480043"/>
          </a:xfrm>
          <a:prstGeom prst="rect">
            <a:avLst/>
          </a:prstGeom>
          <a:solidFill>
            <a:scrgbClr r="0" g="0" b="0">
              <a:alpha val="0"/>
            </a:scrgb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45720" rIns="36000" bIns="45720">
            <a:noAutofit/>
          </a:bodyPr>
          <a:lstStyle/>
          <a:p>
            <a:pPr>
              <a:defRPr/>
            </a:pPr>
            <a:r>
              <a:rPr lang="en-US" sz="1000" dirty="0" smtClean="0">
                <a:solidFill>
                  <a:srgbClr val="000000"/>
                </a:solidFill>
              </a:rPr>
              <a:t>Dynamic Tests Frontal	16 points</a:t>
            </a:r>
          </a:p>
          <a:p>
            <a:pPr>
              <a:defRPr/>
            </a:pPr>
            <a:r>
              <a:rPr lang="en-US" sz="1000" dirty="0" smtClean="0">
                <a:solidFill>
                  <a:srgbClr val="000000"/>
                </a:solidFill>
              </a:rPr>
              <a:t>Dynamic Tests Side	  8 points</a:t>
            </a:r>
          </a:p>
          <a:p>
            <a:pPr>
              <a:defRPr/>
            </a:pPr>
            <a:r>
              <a:rPr lang="en-US" sz="1000" dirty="0" smtClean="0">
                <a:solidFill>
                  <a:srgbClr val="000000"/>
                </a:solidFill>
              </a:rPr>
              <a:t>Installation of CRS	12 points</a:t>
            </a:r>
          </a:p>
          <a:p>
            <a:pPr>
              <a:defRPr/>
            </a:pPr>
            <a:r>
              <a:rPr lang="en-US" sz="1000" dirty="0" smtClean="0">
                <a:solidFill>
                  <a:srgbClr val="000000"/>
                </a:solidFill>
              </a:rPr>
              <a:t>Safety features in vehicle	13 points</a:t>
            </a:r>
          </a:p>
          <a:p>
            <a:pPr>
              <a:defRPr/>
            </a:pPr>
            <a:endParaRPr lang="en-US" sz="1000" dirty="0">
              <a:solidFill>
                <a:srgbClr val="000000"/>
              </a:solidFill>
            </a:endParaRPr>
          </a:p>
          <a:p>
            <a:pPr>
              <a:defRPr/>
            </a:pPr>
            <a:endParaRPr lang="en-US" sz="1000" dirty="0" smtClean="0">
              <a:solidFill>
                <a:srgbClr val="000000"/>
              </a:solidFill>
            </a:endParaRPr>
          </a:p>
          <a:p>
            <a:pPr>
              <a:defRPr/>
            </a:pPr>
            <a:endParaRPr lang="en-US" sz="1000" dirty="0">
              <a:solidFill>
                <a:srgbClr val="000000"/>
              </a:solidFill>
            </a:endParaRPr>
          </a:p>
          <a:p>
            <a:pPr>
              <a:defRPr/>
            </a:pPr>
            <a:endParaRPr lang="en-US" sz="1000" dirty="0">
              <a:solidFill>
                <a:srgbClr val="000000"/>
              </a:solidFill>
            </a:endParaRPr>
          </a:p>
          <a:p>
            <a:pPr>
              <a:defRPr/>
            </a:pPr>
            <a:r>
              <a:rPr lang="en-US" sz="1000" dirty="0" smtClean="0">
                <a:solidFill>
                  <a:srgbClr val="000000"/>
                </a:solidFill>
              </a:rPr>
              <a:t>Sum		49 points</a:t>
            </a:r>
          </a:p>
          <a:p>
            <a:pPr>
              <a:defRPr/>
            </a:pPr>
            <a:endParaRPr lang="en-US" sz="1000" dirty="0" smtClean="0">
              <a:solidFill>
                <a:srgbClr val="000000"/>
              </a:solidFill>
            </a:endParaRPr>
          </a:p>
        </p:txBody>
      </p:sp>
      <p:sp>
        <p:nvSpPr>
          <p:cNvPr id="27" name="Rechteck 54__"/>
          <p:cNvSpPr/>
          <p:nvPr>
            <p:custDataLst>
              <p:tags r:id="rId19"/>
            </p:custDataLst>
          </p:nvPr>
        </p:nvSpPr>
        <p:spPr>
          <a:xfrm>
            <a:off x="5830342" y="3262542"/>
            <a:ext cx="2541274" cy="1480043"/>
          </a:xfrm>
          <a:prstGeom prst="rect">
            <a:avLst/>
          </a:prstGeom>
          <a:solidFill>
            <a:scrgbClr r="0" g="0" b="0">
              <a:alpha val="0"/>
            </a:scrgb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45720" rIns="36000" bIns="45720">
            <a:noAutofit/>
          </a:bodyPr>
          <a:lstStyle/>
          <a:p>
            <a:pPr>
              <a:defRPr/>
            </a:pPr>
            <a:r>
              <a:rPr lang="en-US" sz="1000" dirty="0" smtClean="0">
                <a:solidFill>
                  <a:srgbClr val="000000"/>
                </a:solidFill>
              </a:rPr>
              <a:t>Head Impact		24 points</a:t>
            </a:r>
          </a:p>
          <a:p>
            <a:pPr>
              <a:defRPr/>
            </a:pPr>
            <a:r>
              <a:rPr lang="en-US" sz="1000" dirty="0" smtClean="0">
                <a:solidFill>
                  <a:srgbClr val="000000"/>
                </a:solidFill>
              </a:rPr>
              <a:t>Leg Impact		  6 points</a:t>
            </a:r>
          </a:p>
          <a:p>
            <a:pPr>
              <a:defRPr/>
            </a:pPr>
            <a:r>
              <a:rPr lang="en-US" sz="1000" dirty="0" smtClean="0">
                <a:solidFill>
                  <a:srgbClr val="000000"/>
                </a:solidFill>
              </a:rPr>
              <a:t>Upper Leg Impact	  6 points</a:t>
            </a:r>
          </a:p>
          <a:p>
            <a:pPr>
              <a:defRPr/>
            </a:pPr>
            <a:r>
              <a:rPr lang="en-US" sz="1000" b="1" dirty="0" smtClean="0">
                <a:solidFill>
                  <a:srgbClr val="000000"/>
                </a:solidFill>
              </a:rPr>
              <a:t>AEB VRU-Pedestrian</a:t>
            </a:r>
            <a:r>
              <a:rPr lang="en-US" sz="1000" dirty="0" smtClean="0">
                <a:solidFill>
                  <a:srgbClr val="000000"/>
                </a:solidFill>
              </a:rPr>
              <a:t>	  6 points</a:t>
            </a:r>
            <a:r>
              <a:rPr lang="en-US" sz="1000" baseline="30000" dirty="0" smtClean="0">
                <a:solidFill>
                  <a:srgbClr val="000000"/>
                </a:solidFill>
              </a:rPr>
              <a:t>2</a:t>
            </a:r>
          </a:p>
          <a:p>
            <a:pPr>
              <a:defRPr/>
            </a:pPr>
            <a:r>
              <a:rPr lang="en-US" sz="1000" b="1" dirty="0" smtClean="0">
                <a:solidFill>
                  <a:srgbClr val="000000"/>
                </a:solidFill>
              </a:rPr>
              <a:t>AEB VRU-Cyclist</a:t>
            </a:r>
            <a:r>
              <a:rPr lang="en-US" sz="1000" dirty="0" smtClean="0">
                <a:solidFill>
                  <a:srgbClr val="000000"/>
                </a:solidFill>
              </a:rPr>
              <a:t>	  	  6 points</a:t>
            </a:r>
            <a:r>
              <a:rPr lang="en-US" sz="1000" baseline="30000" dirty="0" smtClean="0">
                <a:solidFill>
                  <a:srgbClr val="000000"/>
                </a:solidFill>
              </a:rPr>
              <a:t>2</a:t>
            </a:r>
            <a:endParaRPr lang="en-US" sz="1000" baseline="30000" dirty="0">
              <a:solidFill>
                <a:srgbClr val="000000"/>
              </a:solidFill>
            </a:endParaRPr>
          </a:p>
          <a:p>
            <a:pPr>
              <a:defRPr/>
            </a:pPr>
            <a:endParaRPr lang="en-US" sz="1000" dirty="0" smtClean="0">
              <a:solidFill>
                <a:srgbClr val="000000"/>
              </a:solidFill>
            </a:endParaRPr>
          </a:p>
          <a:p>
            <a:pPr>
              <a:defRPr/>
            </a:pPr>
            <a:endParaRPr lang="en-US" sz="1000" dirty="0">
              <a:solidFill>
                <a:srgbClr val="000000"/>
              </a:solidFill>
            </a:endParaRPr>
          </a:p>
          <a:p>
            <a:pPr>
              <a:defRPr/>
            </a:pPr>
            <a:endParaRPr lang="en-US" sz="1000" dirty="0">
              <a:solidFill>
                <a:srgbClr val="000000"/>
              </a:solidFill>
            </a:endParaRPr>
          </a:p>
          <a:p>
            <a:pPr>
              <a:defRPr/>
            </a:pPr>
            <a:r>
              <a:rPr lang="en-US" sz="1000" dirty="0" smtClean="0">
                <a:solidFill>
                  <a:srgbClr val="000000"/>
                </a:solidFill>
              </a:rPr>
              <a:t>Sum		48 points</a:t>
            </a:r>
          </a:p>
          <a:p>
            <a:pPr>
              <a:defRPr/>
            </a:pPr>
            <a:endParaRPr lang="en-US" sz="1000" dirty="0" smtClean="0">
              <a:solidFill>
                <a:srgbClr val="000000"/>
              </a:solidFill>
            </a:endParaRPr>
          </a:p>
        </p:txBody>
      </p:sp>
      <p:sp>
        <p:nvSpPr>
          <p:cNvPr id="28" name="Rechteck 54___"/>
          <p:cNvSpPr/>
          <p:nvPr>
            <p:custDataLst>
              <p:tags r:id="rId20"/>
            </p:custDataLst>
          </p:nvPr>
        </p:nvSpPr>
        <p:spPr>
          <a:xfrm>
            <a:off x="8527541" y="3262542"/>
            <a:ext cx="2541274" cy="1480043"/>
          </a:xfrm>
          <a:prstGeom prst="rect">
            <a:avLst/>
          </a:prstGeom>
          <a:solidFill>
            <a:scrgbClr r="0" g="0" b="0">
              <a:alpha val="0"/>
            </a:scrgbClr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45720" rIns="36000" bIns="45720">
            <a:noAutofit/>
          </a:bodyPr>
          <a:lstStyle/>
          <a:p>
            <a:pPr>
              <a:defRPr/>
            </a:pPr>
            <a:r>
              <a:rPr lang="en-US" sz="1000" dirty="0" smtClean="0">
                <a:solidFill>
                  <a:srgbClr val="000000"/>
                </a:solidFill>
              </a:rPr>
              <a:t>Seat Belt Reminder	3 points</a:t>
            </a:r>
          </a:p>
          <a:p>
            <a:pPr>
              <a:defRPr/>
            </a:pPr>
            <a:r>
              <a:rPr lang="en-US" sz="1000" dirty="0" smtClean="0">
                <a:solidFill>
                  <a:srgbClr val="000000"/>
                </a:solidFill>
              </a:rPr>
              <a:t>Speed Assist System	3 points</a:t>
            </a:r>
          </a:p>
          <a:p>
            <a:pPr>
              <a:defRPr/>
            </a:pPr>
            <a:r>
              <a:rPr lang="en-US" sz="1000" dirty="0" smtClean="0">
                <a:solidFill>
                  <a:srgbClr val="000000"/>
                </a:solidFill>
              </a:rPr>
              <a:t>Lane Support Systems	4 points</a:t>
            </a:r>
          </a:p>
          <a:p>
            <a:pPr>
              <a:defRPr/>
            </a:pPr>
            <a:r>
              <a:rPr lang="en-US" sz="1000" b="1" dirty="0" smtClean="0">
                <a:solidFill>
                  <a:srgbClr val="000000"/>
                </a:solidFill>
              </a:rPr>
              <a:t>AEB Interurban</a:t>
            </a:r>
            <a:r>
              <a:rPr lang="en-US" sz="1000" dirty="0" smtClean="0">
                <a:solidFill>
                  <a:srgbClr val="000000"/>
                </a:solidFill>
              </a:rPr>
              <a:t>		3 points</a:t>
            </a:r>
          </a:p>
          <a:p>
            <a:pPr>
              <a:defRPr/>
            </a:pPr>
            <a:endParaRPr lang="en-US" sz="1000" dirty="0">
              <a:solidFill>
                <a:srgbClr val="000000"/>
              </a:solidFill>
            </a:endParaRPr>
          </a:p>
          <a:p>
            <a:pPr>
              <a:defRPr/>
            </a:pPr>
            <a:endParaRPr lang="en-US" sz="1000" dirty="0" smtClean="0">
              <a:solidFill>
                <a:srgbClr val="000000"/>
              </a:solidFill>
            </a:endParaRPr>
          </a:p>
          <a:p>
            <a:pPr>
              <a:defRPr/>
            </a:pPr>
            <a:endParaRPr lang="en-US" sz="1000" dirty="0">
              <a:solidFill>
                <a:srgbClr val="000000"/>
              </a:solidFill>
            </a:endParaRPr>
          </a:p>
          <a:p>
            <a:pPr>
              <a:defRPr/>
            </a:pPr>
            <a:endParaRPr lang="en-US" sz="1000" dirty="0">
              <a:solidFill>
                <a:srgbClr val="000000"/>
              </a:solidFill>
            </a:endParaRPr>
          </a:p>
          <a:p>
            <a:pPr>
              <a:defRPr/>
            </a:pPr>
            <a:r>
              <a:rPr lang="en-US" sz="1000" dirty="0" smtClean="0">
                <a:solidFill>
                  <a:srgbClr val="000000"/>
                </a:solidFill>
              </a:rPr>
              <a:t>Sum		13 points</a:t>
            </a:r>
          </a:p>
          <a:p>
            <a:pPr>
              <a:defRPr/>
            </a:pPr>
            <a:endParaRPr lang="en-US" sz="1000" dirty="0" smtClean="0">
              <a:solidFill>
                <a:srgbClr val="000000"/>
              </a:solidFill>
            </a:endParaRPr>
          </a:p>
        </p:txBody>
      </p:sp>
      <p:sp>
        <p:nvSpPr>
          <p:cNvPr id="29" name="AutoShape 68__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435944" y="4773739"/>
            <a:ext cx="115888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30" name="AutoShape 680__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550244" y="4773739"/>
            <a:ext cx="114300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31" name="AutoShape 6800__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664544" y="4773739"/>
            <a:ext cx="114300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32" name="AutoShape 680___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784704" y="4781915"/>
            <a:ext cx="114300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33" name="AutoShape 6800___"/>
          <p:cNvSpPr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899004" y="4781915"/>
            <a:ext cx="114300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34" name="AutoShape 68___"/>
          <p:cNvSpPr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435944" y="4980167"/>
            <a:ext cx="115888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35" name="AutoShape 680____"/>
          <p:cNvSpPr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550244" y="4980167"/>
            <a:ext cx="114300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36" name="AutoShape 6800____"/>
          <p:cNvSpPr>
            <a:spLocks noChangeArrowheads="1"/>
          </p:cNvSpPr>
          <p:nvPr>
            <p:custDataLst>
              <p:tags r:id="rId28"/>
            </p:custDataLst>
          </p:nvPr>
        </p:nvSpPr>
        <p:spPr bwMode="auto">
          <a:xfrm>
            <a:off x="664544" y="4980167"/>
            <a:ext cx="114300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37" name="AutoShape 680_____"/>
          <p:cNvSpPr>
            <a:spLocks noChangeArrowheads="1"/>
          </p:cNvSpPr>
          <p:nvPr>
            <p:custDataLst>
              <p:tags r:id="rId29"/>
            </p:custDataLst>
          </p:nvPr>
        </p:nvSpPr>
        <p:spPr bwMode="auto">
          <a:xfrm>
            <a:off x="784704" y="4988343"/>
            <a:ext cx="114300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38" name="AutoShape 68____"/>
          <p:cNvSpPr>
            <a:spLocks noChangeArrowheads="1"/>
          </p:cNvSpPr>
          <p:nvPr>
            <p:custDataLst>
              <p:tags r:id="rId30"/>
            </p:custDataLst>
          </p:nvPr>
        </p:nvSpPr>
        <p:spPr bwMode="auto">
          <a:xfrm>
            <a:off x="435944" y="5194744"/>
            <a:ext cx="115888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39" name="AutoShape 680______"/>
          <p:cNvSpPr>
            <a:spLocks noChangeArrowheads="1"/>
          </p:cNvSpPr>
          <p:nvPr>
            <p:custDataLst>
              <p:tags r:id="rId31"/>
            </p:custDataLst>
          </p:nvPr>
        </p:nvSpPr>
        <p:spPr bwMode="auto">
          <a:xfrm>
            <a:off x="550244" y="5194744"/>
            <a:ext cx="114300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40" name="AutoShape 6800______"/>
          <p:cNvSpPr>
            <a:spLocks noChangeArrowheads="1"/>
          </p:cNvSpPr>
          <p:nvPr>
            <p:custDataLst>
              <p:tags r:id="rId32"/>
            </p:custDataLst>
          </p:nvPr>
        </p:nvSpPr>
        <p:spPr bwMode="auto">
          <a:xfrm>
            <a:off x="664544" y="5194744"/>
            <a:ext cx="114300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41" name="AutoShape 68_____"/>
          <p:cNvSpPr>
            <a:spLocks noChangeArrowheads="1"/>
          </p:cNvSpPr>
          <p:nvPr>
            <p:custDataLst>
              <p:tags r:id="rId33"/>
            </p:custDataLst>
          </p:nvPr>
        </p:nvSpPr>
        <p:spPr bwMode="auto">
          <a:xfrm>
            <a:off x="435944" y="5396236"/>
            <a:ext cx="115888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42" name="AutoShape 680________"/>
          <p:cNvSpPr>
            <a:spLocks noChangeArrowheads="1"/>
          </p:cNvSpPr>
          <p:nvPr>
            <p:custDataLst>
              <p:tags r:id="rId34"/>
            </p:custDataLst>
          </p:nvPr>
        </p:nvSpPr>
        <p:spPr bwMode="auto">
          <a:xfrm>
            <a:off x="550244" y="5396236"/>
            <a:ext cx="114300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43" name="AutoShape 68______"/>
          <p:cNvSpPr>
            <a:spLocks noChangeArrowheads="1"/>
          </p:cNvSpPr>
          <p:nvPr>
            <p:custDataLst>
              <p:tags r:id="rId35"/>
            </p:custDataLst>
          </p:nvPr>
        </p:nvSpPr>
        <p:spPr bwMode="auto">
          <a:xfrm>
            <a:off x="435944" y="5593127"/>
            <a:ext cx="115888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44" name="TextBox 125"/>
          <p:cNvSpPr txBox="1"/>
          <p:nvPr>
            <p:custDataLst>
              <p:tags r:id="rId36"/>
            </p:custDataLst>
          </p:nvPr>
        </p:nvSpPr>
        <p:spPr>
          <a:xfrm>
            <a:off x="2101661" y="4656145"/>
            <a:ext cx="931913" cy="25153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R="0" defTabSz="914400" eaLnBrk="1" fontAlgn="auto" latinLnBrk="0" hangingPunct="1">
              <a:lnSpc>
                <a:spcPts val="23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80% (30.4</a:t>
            </a:r>
            <a:r>
              <a:rPr kumimoji="0" lang="en-US" sz="9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points)</a:t>
            </a: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5" name="TextBox 126"/>
          <p:cNvSpPr txBox="1"/>
          <p:nvPr>
            <p:custDataLst>
              <p:tags r:id="rId37"/>
            </p:custDataLst>
          </p:nvPr>
        </p:nvSpPr>
        <p:spPr>
          <a:xfrm>
            <a:off x="2101659" y="4862573"/>
            <a:ext cx="931913" cy="25153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R="0" defTabSz="914400" eaLnBrk="1" fontAlgn="auto" latinLnBrk="0" hangingPunct="1">
              <a:lnSpc>
                <a:spcPts val="23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kern="0" dirty="0">
                <a:solidFill>
                  <a:srgbClr val="000000"/>
                </a:solidFill>
              </a:rPr>
              <a:t>7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0% (26.6</a:t>
            </a:r>
            <a:r>
              <a:rPr kumimoji="0" lang="en-US" sz="9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points)</a:t>
            </a: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6" name="TextBox 127"/>
          <p:cNvSpPr txBox="1"/>
          <p:nvPr>
            <p:custDataLst>
              <p:tags r:id="rId38"/>
            </p:custDataLst>
          </p:nvPr>
        </p:nvSpPr>
        <p:spPr>
          <a:xfrm>
            <a:off x="2101659" y="5061751"/>
            <a:ext cx="931913" cy="25153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R="0" defTabSz="914400" eaLnBrk="1" fontAlgn="auto" latinLnBrk="0" hangingPunct="1">
              <a:lnSpc>
                <a:spcPts val="23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kern="0" dirty="0">
                <a:solidFill>
                  <a:srgbClr val="000000"/>
                </a:solidFill>
              </a:rPr>
              <a:t>6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0% (22.8</a:t>
            </a:r>
            <a:r>
              <a:rPr kumimoji="0" lang="en-US" sz="9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points)</a:t>
            </a: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7" name="TextBox 128"/>
          <p:cNvSpPr txBox="1"/>
          <p:nvPr>
            <p:custDataLst>
              <p:tags r:id="rId39"/>
            </p:custDataLst>
          </p:nvPr>
        </p:nvSpPr>
        <p:spPr>
          <a:xfrm>
            <a:off x="2101659" y="5266473"/>
            <a:ext cx="931913" cy="25153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R="0" defTabSz="914400" eaLnBrk="1" fontAlgn="auto" latinLnBrk="0" hangingPunct="1">
              <a:lnSpc>
                <a:spcPts val="23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kern="0" dirty="0">
                <a:solidFill>
                  <a:srgbClr val="000000"/>
                </a:solidFill>
              </a:rPr>
              <a:t>5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0% (19.0</a:t>
            </a:r>
            <a:r>
              <a:rPr kumimoji="0" lang="en-US" sz="9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points)</a:t>
            </a: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8" name="TextBox 129"/>
          <p:cNvSpPr txBox="1"/>
          <p:nvPr>
            <p:custDataLst>
              <p:tags r:id="rId40"/>
            </p:custDataLst>
          </p:nvPr>
        </p:nvSpPr>
        <p:spPr>
          <a:xfrm>
            <a:off x="2101659" y="5467357"/>
            <a:ext cx="931913" cy="25153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R="0" defTabSz="914400" eaLnBrk="1" fontAlgn="auto" latinLnBrk="0" hangingPunct="1">
              <a:lnSpc>
                <a:spcPts val="23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kern="0" dirty="0">
                <a:solidFill>
                  <a:srgbClr val="000000"/>
                </a:solidFill>
              </a:rPr>
              <a:t>4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0% (15.2</a:t>
            </a:r>
            <a:r>
              <a:rPr kumimoji="0" lang="en-US" sz="9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points)</a:t>
            </a: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9" name="AutoShape 68_______"/>
          <p:cNvSpPr>
            <a:spLocks noChangeArrowheads="1"/>
          </p:cNvSpPr>
          <p:nvPr>
            <p:custDataLst>
              <p:tags r:id="rId41"/>
            </p:custDataLst>
          </p:nvPr>
        </p:nvSpPr>
        <p:spPr bwMode="auto">
          <a:xfrm>
            <a:off x="3141177" y="4773739"/>
            <a:ext cx="115888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50" name="AutoShape 680_______"/>
          <p:cNvSpPr>
            <a:spLocks noChangeArrowheads="1"/>
          </p:cNvSpPr>
          <p:nvPr>
            <p:custDataLst>
              <p:tags r:id="rId42"/>
            </p:custDataLst>
          </p:nvPr>
        </p:nvSpPr>
        <p:spPr bwMode="auto">
          <a:xfrm>
            <a:off x="3255477" y="4773739"/>
            <a:ext cx="114300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51" name="AutoShape 6800_____"/>
          <p:cNvSpPr>
            <a:spLocks noChangeArrowheads="1"/>
          </p:cNvSpPr>
          <p:nvPr>
            <p:custDataLst>
              <p:tags r:id="rId43"/>
            </p:custDataLst>
          </p:nvPr>
        </p:nvSpPr>
        <p:spPr bwMode="auto">
          <a:xfrm>
            <a:off x="3369777" y="4773739"/>
            <a:ext cx="114300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52" name="AutoShape 680_________"/>
          <p:cNvSpPr>
            <a:spLocks noChangeArrowheads="1"/>
          </p:cNvSpPr>
          <p:nvPr>
            <p:custDataLst>
              <p:tags r:id="rId44"/>
            </p:custDataLst>
          </p:nvPr>
        </p:nvSpPr>
        <p:spPr bwMode="auto">
          <a:xfrm>
            <a:off x="3489937" y="4781915"/>
            <a:ext cx="114300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53" name="AutoShape 6800_______"/>
          <p:cNvSpPr>
            <a:spLocks noChangeArrowheads="1"/>
          </p:cNvSpPr>
          <p:nvPr>
            <p:custDataLst>
              <p:tags r:id="rId45"/>
            </p:custDataLst>
          </p:nvPr>
        </p:nvSpPr>
        <p:spPr bwMode="auto">
          <a:xfrm>
            <a:off x="3604237" y="4781915"/>
            <a:ext cx="114300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54" name="AutoShape 68________"/>
          <p:cNvSpPr>
            <a:spLocks noChangeArrowheads="1"/>
          </p:cNvSpPr>
          <p:nvPr>
            <p:custDataLst>
              <p:tags r:id="rId46"/>
            </p:custDataLst>
          </p:nvPr>
        </p:nvSpPr>
        <p:spPr bwMode="auto">
          <a:xfrm>
            <a:off x="3141177" y="4980167"/>
            <a:ext cx="115888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55" name="AutoShape 680__________"/>
          <p:cNvSpPr>
            <a:spLocks noChangeArrowheads="1"/>
          </p:cNvSpPr>
          <p:nvPr>
            <p:custDataLst>
              <p:tags r:id="rId47"/>
            </p:custDataLst>
          </p:nvPr>
        </p:nvSpPr>
        <p:spPr bwMode="auto">
          <a:xfrm>
            <a:off x="3255477" y="4980167"/>
            <a:ext cx="114300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56" name="AutoShape 6800________"/>
          <p:cNvSpPr>
            <a:spLocks noChangeArrowheads="1"/>
          </p:cNvSpPr>
          <p:nvPr>
            <p:custDataLst>
              <p:tags r:id="rId48"/>
            </p:custDataLst>
          </p:nvPr>
        </p:nvSpPr>
        <p:spPr bwMode="auto">
          <a:xfrm>
            <a:off x="3369777" y="4980167"/>
            <a:ext cx="114300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57" name="AutoShape 680___________"/>
          <p:cNvSpPr>
            <a:spLocks noChangeArrowheads="1"/>
          </p:cNvSpPr>
          <p:nvPr>
            <p:custDataLst>
              <p:tags r:id="rId49"/>
            </p:custDataLst>
          </p:nvPr>
        </p:nvSpPr>
        <p:spPr bwMode="auto">
          <a:xfrm>
            <a:off x="3489937" y="4988343"/>
            <a:ext cx="114300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58" name="AutoShape 68_________"/>
          <p:cNvSpPr>
            <a:spLocks noChangeArrowheads="1"/>
          </p:cNvSpPr>
          <p:nvPr>
            <p:custDataLst>
              <p:tags r:id="rId50"/>
            </p:custDataLst>
          </p:nvPr>
        </p:nvSpPr>
        <p:spPr bwMode="auto">
          <a:xfrm>
            <a:off x="3141177" y="5194744"/>
            <a:ext cx="115888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59" name="AutoShape 680____________"/>
          <p:cNvSpPr>
            <a:spLocks noChangeArrowheads="1"/>
          </p:cNvSpPr>
          <p:nvPr>
            <p:custDataLst>
              <p:tags r:id="rId51"/>
            </p:custDataLst>
          </p:nvPr>
        </p:nvSpPr>
        <p:spPr bwMode="auto">
          <a:xfrm>
            <a:off x="3255477" y="5194744"/>
            <a:ext cx="114300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60" name="AutoShape 6800_________"/>
          <p:cNvSpPr>
            <a:spLocks noChangeArrowheads="1"/>
          </p:cNvSpPr>
          <p:nvPr>
            <p:custDataLst>
              <p:tags r:id="rId52"/>
            </p:custDataLst>
          </p:nvPr>
        </p:nvSpPr>
        <p:spPr bwMode="auto">
          <a:xfrm>
            <a:off x="3369777" y="5194744"/>
            <a:ext cx="114300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61" name="AutoShape 68__________"/>
          <p:cNvSpPr>
            <a:spLocks noChangeArrowheads="1"/>
          </p:cNvSpPr>
          <p:nvPr>
            <p:custDataLst>
              <p:tags r:id="rId53"/>
            </p:custDataLst>
          </p:nvPr>
        </p:nvSpPr>
        <p:spPr bwMode="auto">
          <a:xfrm>
            <a:off x="3141177" y="5396236"/>
            <a:ext cx="115888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62" name="AutoShape 680_____________"/>
          <p:cNvSpPr>
            <a:spLocks noChangeArrowheads="1"/>
          </p:cNvSpPr>
          <p:nvPr>
            <p:custDataLst>
              <p:tags r:id="rId54"/>
            </p:custDataLst>
          </p:nvPr>
        </p:nvSpPr>
        <p:spPr bwMode="auto">
          <a:xfrm>
            <a:off x="3255477" y="5396236"/>
            <a:ext cx="114300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63" name="AutoShape 68___________"/>
          <p:cNvSpPr>
            <a:spLocks noChangeArrowheads="1"/>
          </p:cNvSpPr>
          <p:nvPr>
            <p:custDataLst>
              <p:tags r:id="rId55"/>
            </p:custDataLst>
          </p:nvPr>
        </p:nvSpPr>
        <p:spPr bwMode="auto">
          <a:xfrm>
            <a:off x="3141177" y="5593127"/>
            <a:ext cx="115888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64" name="TextBox 145"/>
          <p:cNvSpPr txBox="1"/>
          <p:nvPr>
            <p:custDataLst>
              <p:tags r:id="rId56"/>
            </p:custDataLst>
          </p:nvPr>
        </p:nvSpPr>
        <p:spPr>
          <a:xfrm>
            <a:off x="4734468" y="4656145"/>
            <a:ext cx="1039518" cy="25153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R="0" defTabSz="914400" eaLnBrk="1" fontAlgn="auto" latinLnBrk="0" hangingPunct="1">
              <a:lnSpc>
                <a:spcPts val="23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kern="0" noProof="0" dirty="0" smtClean="0">
                <a:solidFill>
                  <a:srgbClr val="000000"/>
                </a:solidFill>
              </a:rPr>
              <a:t>80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%   (39.2</a:t>
            </a:r>
            <a:r>
              <a:rPr kumimoji="0" lang="en-US" sz="9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points)</a:t>
            </a: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65" name="TextBox 146"/>
          <p:cNvSpPr txBox="1"/>
          <p:nvPr>
            <p:custDataLst>
              <p:tags r:id="rId57"/>
            </p:custDataLst>
          </p:nvPr>
        </p:nvSpPr>
        <p:spPr>
          <a:xfrm>
            <a:off x="4734466" y="4862573"/>
            <a:ext cx="1004339" cy="25153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R="0" defTabSz="914400" eaLnBrk="1" fontAlgn="auto" latinLnBrk="0" hangingPunct="1">
              <a:lnSpc>
                <a:spcPts val="23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kern="0" dirty="0">
                <a:solidFill>
                  <a:srgbClr val="000000"/>
                </a:solidFill>
              </a:rPr>
              <a:t>7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0%   (</a:t>
            </a:r>
            <a:r>
              <a:rPr lang="en-US" sz="900" kern="0" dirty="0" smtClean="0">
                <a:solidFill>
                  <a:srgbClr val="000000"/>
                </a:solidFill>
              </a:rPr>
              <a:t>34.3</a:t>
            </a:r>
            <a:r>
              <a:rPr kumimoji="0" lang="en-US" sz="9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points)</a:t>
            </a: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66" name="TextBox 147"/>
          <p:cNvSpPr txBox="1"/>
          <p:nvPr>
            <p:custDataLst>
              <p:tags r:id="rId58"/>
            </p:custDataLst>
          </p:nvPr>
        </p:nvSpPr>
        <p:spPr>
          <a:xfrm>
            <a:off x="4734466" y="5061751"/>
            <a:ext cx="1004339" cy="25153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R="0" defTabSz="914400" eaLnBrk="1" fontAlgn="auto" latinLnBrk="0" hangingPunct="1">
              <a:lnSpc>
                <a:spcPts val="23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kern="0" dirty="0">
                <a:solidFill>
                  <a:srgbClr val="000000"/>
                </a:solidFill>
              </a:rPr>
              <a:t>6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0%   (29.4</a:t>
            </a:r>
            <a:r>
              <a:rPr kumimoji="0" lang="en-US" sz="9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points)</a:t>
            </a: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67" name="TextBox 148"/>
          <p:cNvSpPr txBox="1"/>
          <p:nvPr>
            <p:custDataLst>
              <p:tags r:id="rId59"/>
            </p:custDataLst>
          </p:nvPr>
        </p:nvSpPr>
        <p:spPr>
          <a:xfrm>
            <a:off x="4734466" y="5266473"/>
            <a:ext cx="1004339" cy="25153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R="0" defTabSz="914400" eaLnBrk="1" fontAlgn="auto" latinLnBrk="0" hangingPunct="1">
              <a:lnSpc>
                <a:spcPts val="23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50%   (24.5</a:t>
            </a:r>
            <a:r>
              <a:rPr kumimoji="0" lang="en-US" sz="9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points)</a:t>
            </a: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68" name="TextBox 149"/>
          <p:cNvSpPr txBox="1"/>
          <p:nvPr>
            <p:custDataLst>
              <p:tags r:id="rId60"/>
            </p:custDataLst>
          </p:nvPr>
        </p:nvSpPr>
        <p:spPr>
          <a:xfrm>
            <a:off x="4734466" y="5467357"/>
            <a:ext cx="1004339" cy="25153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R="0" defTabSz="914400" eaLnBrk="1" fontAlgn="auto" latinLnBrk="0" hangingPunct="1">
              <a:lnSpc>
                <a:spcPts val="23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kern="0" dirty="0" smtClean="0">
                <a:solidFill>
                  <a:srgbClr val="000000"/>
                </a:solidFill>
              </a:rPr>
              <a:t>40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%   (</a:t>
            </a:r>
            <a:r>
              <a:rPr lang="en-US" sz="900" kern="0" dirty="0" smtClean="0">
                <a:solidFill>
                  <a:srgbClr val="000000"/>
                </a:solidFill>
              </a:rPr>
              <a:t>19.6</a:t>
            </a:r>
            <a:r>
              <a:rPr kumimoji="0" lang="en-US" sz="9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points)</a:t>
            </a: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69" name="AutoShape 68____________"/>
          <p:cNvSpPr>
            <a:spLocks noChangeArrowheads="1"/>
          </p:cNvSpPr>
          <p:nvPr>
            <p:custDataLst>
              <p:tags r:id="rId61"/>
            </p:custDataLst>
          </p:nvPr>
        </p:nvSpPr>
        <p:spPr bwMode="auto">
          <a:xfrm>
            <a:off x="5841230" y="4754333"/>
            <a:ext cx="115888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70" name="AutoShape 680______________"/>
          <p:cNvSpPr>
            <a:spLocks noChangeArrowheads="1"/>
          </p:cNvSpPr>
          <p:nvPr>
            <p:custDataLst>
              <p:tags r:id="rId62"/>
            </p:custDataLst>
          </p:nvPr>
        </p:nvSpPr>
        <p:spPr bwMode="auto">
          <a:xfrm>
            <a:off x="5955530" y="4754333"/>
            <a:ext cx="114300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71" name="AutoShape 6800__________"/>
          <p:cNvSpPr>
            <a:spLocks noChangeArrowheads="1"/>
          </p:cNvSpPr>
          <p:nvPr>
            <p:custDataLst>
              <p:tags r:id="rId63"/>
            </p:custDataLst>
          </p:nvPr>
        </p:nvSpPr>
        <p:spPr bwMode="auto">
          <a:xfrm>
            <a:off x="6069830" y="4754333"/>
            <a:ext cx="114300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72" name="AutoShape 680_______________"/>
          <p:cNvSpPr>
            <a:spLocks noChangeArrowheads="1"/>
          </p:cNvSpPr>
          <p:nvPr>
            <p:custDataLst>
              <p:tags r:id="rId64"/>
            </p:custDataLst>
          </p:nvPr>
        </p:nvSpPr>
        <p:spPr bwMode="auto">
          <a:xfrm>
            <a:off x="6189990" y="4762509"/>
            <a:ext cx="114300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73" name="AutoShape 6800___________"/>
          <p:cNvSpPr>
            <a:spLocks noChangeArrowheads="1"/>
          </p:cNvSpPr>
          <p:nvPr>
            <p:custDataLst>
              <p:tags r:id="rId65"/>
            </p:custDataLst>
          </p:nvPr>
        </p:nvSpPr>
        <p:spPr bwMode="auto">
          <a:xfrm>
            <a:off x="6304290" y="4762509"/>
            <a:ext cx="114300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74" name="AutoShape 68_____________"/>
          <p:cNvSpPr>
            <a:spLocks noChangeArrowheads="1"/>
          </p:cNvSpPr>
          <p:nvPr>
            <p:custDataLst>
              <p:tags r:id="rId66"/>
            </p:custDataLst>
          </p:nvPr>
        </p:nvSpPr>
        <p:spPr bwMode="auto">
          <a:xfrm>
            <a:off x="5841230" y="4960761"/>
            <a:ext cx="115888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75" name="AutoShape 680________________"/>
          <p:cNvSpPr>
            <a:spLocks noChangeArrowheads="1"/>
          </p:cNvSpPr>
          <p:nvPr>
            <p:custDataLst>
              <p:tags r:id="rId67"/>
            </p:custDataLst>
          </p:nvPr>
        </p:nvSpPr>
        <p:spPr bwMode="auto">
          <a:xfrm>
            <a:off x="5955530" y="4960761"/>
            <a:ext cx="114300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76" name="AutoShape 6800____________"/>
          <p:cNvSpPr>
            <a:spLocks noChangeArrowheads="1"/>
          </p:cNvSpPr>
          <p:nvPr>
            <p:custDataLst>
              <p:tags r:id="rId68"/>
            </p:custDataLst>
          </p:nvPr>
        </p:nvSpPr>
        <p:spPr bwMode="auto">
          <a:xfrm>
            <a:off x="6069830" y="4960761"/>
            <a:ext cx="114300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77" name="AutoShape 680_________________"/>
          <p:cNvSpPr>
            <a:spLocks noChangeArrowheads="1"/>
          </p:cNvSpPr>
          <p:nvPr>
            <p:custDataLst>
              <p:tags r:id="rId69"/>
            </p:custDataLst>
          </p:nvPr>
        </p:nvSpPr>
        <p:spPr bwMode="auto">
          <a:xfrm>
            <a:off x="6189990" y="4968937"/>
            <a:ext cx="114300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78" name="AutoShape 68______________"/>
          <p:cNvSpPr>
            <a:spLocks noChangeArrowheads="1"/>
          </p:cNvSpPr>
          <p:nvPr>
            <p:custDataLst>
              <p:tags r:id="rId70"/>
            </p:custDataLst>
          </p:nvPr>
        </p:nvSpPr>
        <p:spPr bwMode="auto">
          <a:xfrm>
            <a:off x="5841230" y="5175338"/>
            <a:ext cx="115888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79" name="AutoShape 680__________________"/>
          <p:cNvSpPr>
            <a:spLocks noChangeArrowheads="1"/>
          </p:cNvSpPr>
          <p:nvPr>
            <p:custDataLst>
              <p:tags r:id="rId71"/>
            </p:custDataLst>
          </p:nvPr>
        </p:nvSpPr>
        <p:spPr bwMode="auto">
          <a:xfrm>
            <a:off x="5955530" y="5175338"/>
            <a:ext cx="114300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80" name="AutoShape 6800_____________"/>
          <p:cNvSpPr>
            <a:spLocks noChangeArrowheads="1"/>
          </p:cNvSpPr>
          <p:nvPr>
            <p:custDataLst>
              <p:tags r:id="rId72"/>
            </p:custDataLst>
          </p:nvPr>
        </p:nvSpPr>
        <p:spPr bwMode="auto">
          <a:xfrm>
            <a:off x="6069830" y="5175338"/>
            <a:ext cx="114300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81" name="AutoShape 68_______________"/>
          <p:cNvSpPr>
            <a:spLocks noChangeArrowheads="1"/>
          </p:cNvSpPr>
          <p:nvPr>
            <p:custDataLst>
              <p:tags r:id="rId73"/>
            </p:custDataLst>
          </p:nvPr>
        </p:nvSpPr>
        <p:spPr bwMode="auto">
          <a:xfrm>
            <a:off x="5841230" y="5376830"/>
            <a:ext cx="115888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82" name="AutoShape 680___________________"/>
          <p:cNvSpPr>
            <a:spLocks noChangeArrowheads="1"/>
          </p:cNvSpPr>
          <p:nvPr>
            <p:custDataLst>
              <p:tags r:id="rId74"/>
            </p:custDataLst>
          </p:nvPr>
        </p:nvSpPr>
        <p:spPr bwMode="auto">
          <a:xfrm>
            <a:off x="5955530" y="5376830"/>
            <a:ext cx="114300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83" name="AutoShape 68________________"/>
          <p:cNvSpPr>
            <a:spLocks noChangeArrowheads="1"/>
          </p:cNvSpPr>
          <p:nvPr>
            <p:custDataLst>
              <p:tags r:id="rId75"/>
            </p:custDataLst>
          </p:nvPr>
        </p:nvSpPr>
        <p:spPr bwMode="auto">
          <a:xfrm>
            <a:off x="5841230" y="5573721"/>
            <a:ext cx="115888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84" name="TextBox 165"/>
          <p:cNvSpPr txBox="1"/>
          <p:nvPr>
            <p:custDataLst>
              <p:tags r:id="rId76"/>
            </p:custDataLst>
          </p:nvPr>
        </p:nvSpPr>
        <p:spPr>
          <a:xfrm>
            <a:off x="7506947" y="4636739"/>
            <a:ext cx="931913" cy="25153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R="0" defTabSz="914400" eaLnBrk="1" fontAlgn="auto" latinLnBrk="0" hangingPunct="1">
              <a:lnSpc>
                <a:spcPts val="23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kern="0" dirty="0">
                <a:solidFill>
                  <a:srgbClr val="000000"/>
                </a:solidFill>
              </a:rPr>
              <a:t>6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0% (28.8</a:t>
            </a:r>
            <a:r>
              <a:rPr kumimoji="0" lang="en-US" sz="9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points)</a:t>
            </a: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85" name="TextBox 166"/>
          <p:cNvSpPr txBox="1"/>
          <p:nvPr>
            <p:custDataLst>
              <p:tags r:id="rId77"/>
            </p:custDataLst>
          </p:nvPr>
        </p:nvSpPr>
        <p:spPr>
          <a:xfrm>
            <a:off x="7506945" y="4843167"/>
            <a:ext cx="931913" cy="25153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R="0" defTabSz="914400" eaLnBrk="1" fontAlgn="auto" latinLnBrk="0" hangingPunct="1">
              <a:lnSpc>
                <a:spcPts val="23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kern="0" noProof="0" dirty="0" smtClean="0">
                <a:solidFill>
                  <a:srgbClr val="000000"/>
                </a:solidFill>
              </a:rPr>
              <a:t>5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0% (24.0</a:t>
            </a:r>
            <a:r>
              <a:rPr kumimoji="0" lang="en-US" sz="9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points)</a:t>
            </a: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86" name="TextBox 167"/>
          <p:cNvSpPr txBox="1"/>
          <p:nvPr>
            <p:custDataLst>
              <p:tags r:id="rId78"/>
            </p:custDataLst>
          </p:nvPr>
        </p:nvSpPr>
        <p:spPr>
          <a:xfrm>
            <a:off x="7506945" y="5042345"/>
            <a:ext cx="931913" cy="25153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R="0" defTabSz="914400" eaLnBrk="1" fontAlgn="auto" latinLnBrk="0" hangingPunct="1">
              <a:lnSpc>
                <a:spcPts val="23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kern="0" noProof="0" dirty="0" smtClean="0">
                <a:solidFill>
                  <a:srgbClr val="000000"/>
                </a:solidFill>
              </a:rPr>
              <a:t>4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0% (19.2</a:t>
            </a:r>
            <a:r>
              <a:rPr kumimoji="0" lang="en-US" sz="9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points)</a:t>
            </a: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87" name="TextBox 168"/>
          <p:cNvSpPr txBox="1"/>
          <p:nvPr>
            <p:custDataLst>
              <p:tags r:id="rId79"/>
            </p:custDataLst>
          </p:nvPr>
        </p:nvSpPr>
        <p:spPr>
          <a:xfrm>
            <a:off x="7506945" y="5247067"/>
            <a:ext cx="931913" cy="25153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R="0" defTabSz="914400" eaLnBrk="1" fontAlgn="auto" latinLnBrk="0" hangingPunct="1">
              <a:lnSpc>
                <a:spcPts val="23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kern="0" noProof="0" dirty="0" smtClean="0">
                <a:solidFill>
                  <a:srgbClr val="000000"/>
                </a:solidFill>
              </a:rPr>
              <a:t>3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0% (14.4</a:t>
            </a:r>
            <a:r>
              <a:rPr kumimoji="0" lang="en-US" sz="9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points)</a:t>
            </a: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88" name="TextBox 169"/>
          <p:cNvSpPr txBox="1"/>
          <p:nvPr>
            <p:custDataLst>
              <p:tags r:id="rId80"/>
            </p:custDataLst>
          </p:nvPr>
        </p:nvSpPr>
        <p:spPr>
          <a:xfrm>
            <a:off x="7506945" y="5447951"/>
            <a:ext cx="931913" cy="25153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R="0" defTabSz="914400" eaLnBrk="1" fontAlgn="auto" latinLnBrk="0" hangingPunct="1">
              <a:lnSpc>
                <a:spcPts val="23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20%   (9.6</a:t>
            </a:r>
            <a:r>
              <a:rPr kumimoji="0" lang="en-US" sz="9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points)</a:t>
            </a: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89" name="AutoShape 68_________________"/>
          <p:cNvSpPr>
            <a:spLocks noChangeArrowheads="1"/>
          </p:cNvSpPr>
          <p:nvPr>
            <p:custDataLst>
              <p:tags r:id="rId81"/>
            </p:custDataLst>
          </p:nvPr>
        </p:nvSpPr>
        <p:spPr bwMode="auto">
          <a:xfrm>
            <a:off x="8530144" y="4773739"/>
            <a:ext cx="115888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90" name="AutoShape 680____________________"/>
          <p:cNvSpPr>
            <a:spLocks noChangeArrowheads="1"/>
          </p:cNvSpPr>
          <p:nvPr>
            <p:custDataLst>
              <p:tags r:id="rId82"/>
            </p:custDataLst>
          </p:nvPr>
        </p:nvSpPr>
        <p:spPr bwMode="auto">
          <a:xfrm>
            <a:off x="8644444" y="4773739"/>
            <a:ext cx="114300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91" name="AutoShape 6800______________"/>
          <p:cNvSpPr>
            <a:spLocks noChangeArrowheads="1"/>
          </p:cNvSpPr>
          <p:nvPr>
            <p:custDataLst>
              <p:tags r:id="rId83"/>
            </p:custDataLst>
          </p:nvPr>
        </p:nvSpPr>
        <p:spPr bwMode="auto">
          <a:xfrm>
            <a:off x="8758744" y="4773739"/>
            <a:ext cx="114300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92" name="AutoShape 680_____________________"/>
          <p:cNvSpPr>
            <a:spLocks noChangeArrowheads="1"/>
          </p:cNvSpPr>
          <p:nvPr>
            <p:custDataLst>
              <p:tags r:id="rId84"/>
            </p:custDataLst>
          </p:nvPr>
        </p:nvSpPr>
        <p:spPr bwMode="auto">
          <a:xfrm>
            <a:off x="8878904" y="4781915"/>
            <a:ext cx="114300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93" name="AutoShape 6800_______________"/>
          <p:cNvSpPr>
            <a:spLocks noChangeArrowheads="1"/>
          </p:cNvSpPr>
          <p:nvPr>
            <p:custDataLst>
              <p:tags r:id="rId85"/>
            </p:custDataLst>
          </p:nvPr>
        </p:nvSpPr>
        <p:spPr bwMode="auto">
          <a:xfrm>
            <a:off x="8993204" y="4781915"/>
            <a:ext cx="114300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94" name="AutoShape 68__________________"/>
          <p:cNvSpPr>
            <a:spLocks noChangeArrowheads="1"/>
          </p:cNvSpPr>
          <p:nvPr>
            <p:custDataLst>
              <p:tags r:id="rId86"/>
            </p:custDataLst>
          </p:nvPr>
        </p:nvSpPr>
        <p:spPr bwMode="auto">
          <a:xfrm>
            <a:off x="8530144" y="4980167"/>
            <a:ext cx="115888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95" name="AutoShape 680______________________"/>
          <p:cNvSpPr>
            <a:spLocks noChangeArrowheads="1"/>
          </p:cNvSpPr>
          <p:nvPr>
            <p:custDataLst>
              <p:tags r:id="rId87"/>
            </p:custDataLst>
          </p:nvPr>
        </p:nvSpPr>
        <p:spPr bwMode="auto">
          <a:xfrm>
            <a:off x="8644444" y="4980167"/>
            <a:ext cx="114300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96" name="AutoShape 6800________________"/>
          <p:cNvSpPr>
            <a:spLocks noChangeArrowheads="1"/>
          </p:cNvSpPr>
          <p:nvPr>
            <p:custDataLst>
              <p:tags r:id="rId88"/>
            </p:custDataLst>
          </p:nvPr>
        </p:nvSpPr>
        <p:spPr bwMode="auto">
          <a:xfrm>
            <a:off x="8758744" y="4980167"/>
            <a:ext cx="114300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97" name="AutoShape 680_______________________"/>
          <p:cNvSpPr>
            <a:spLocks noChangeArrowheads="1"/>
          </p:cNvSpPr>
          <p:nvPr>
            <p:custDataLst>
              <p:tags r:id="rId89"/>
            </p:custDataLst>
          </p:nvPr>
        </p:nvSpPr>
        <p:spPr bwMode="auto">
          <a:xfrm>
            <a:off x="8878904" y="4988343"/>
            <a:ext cx="114300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98" name="AutoShape 68___________________"/>
          <p:cNvSpPr>
            <a:spLocks noChangeArrowheads="1"/>
          </p:cNvSpPr>
          <p:nvPr>
            <p:custDataLst>
              <p:tags r:id="rId90"/>
            </p:custDataLst>
          </p:nvPr>
        </p:nvSpPr>
        <p:spPr bwMode="auto">
          <a:xfrm>
            <a:off x="8530144" y="5194744"/>
            <a:ext cx="115888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99" name="AutoShape 680________________________"/>
          <p:cNvSpPr>
            <a:spLocks noChangeArrowheads="1"/>
          </p:cNvSpPr>
          <p:nvPr>
            <p:custDataLst>
              <p:tags r:id="rId91"/>
            </p:custDataLst>
          </p:nvPr>
        </p:nvSpPr>
        <p:spPr bwMode="auto">
          <a:xfrm>
            <a:off x="8644444" y="5194744"/>
            <a:ext cx="114300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100" name="AutoShape 6800_________________"/>
          <p:cNvSpPr>
            <a:spLocks noChangeArrowheads="1"/>
          </p:cNvSpPr>
          <p:nvPr>
            <p:custDataLst>
              <p:tags r:id="rId92"/>
            </p:custDataLst>
          </p:nvPr>
        </p:nvSpPr>
        <p:spPr bwMode="auto">
          <a:xfrm>
            <a:off x="8758744" y="5194744"/>
            <a:ext cx="114300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101" name="AutoShape 68____________________"/>
          <p:cNvSpPr>
            <a:spLocks noChangeArrowheads="1"/>
          </p:cNvSpPr>
          <p:nvPr>
            <p:custDataLst>
              <p:tags r:id="rId93"/>
            </p:custDataLst>
          </p:nvPr>
        </p:nvSpPr>
        <p:spPr bwMode="auto">
          <a:xfrm>
            <a:off x="8530144" y="5396236"/>
            <a:ext cx="115888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102" name="AutoShape 680_________________________"/>
          <p:cNvSpPr>
            <a:spLocks noChangeArrowheads="1"/>
          </p:cNvSpPr>
          <p:nvPr>
            <p:custDataLst>
              <p:tags r:id="rId94"/>
            </p:custDataLst>
          </p:nvPr>
        </p:nvSpPr>
        <p:spPr bwMode="auto">
          <a:xfrm>
            <a:off x="8644444" y="5396236"/>
            <a:ext cx="114300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103" name="AutoShape 68_____________________"/>
          <p:cNvSpPr>
            <a:spLocks noChangeArrowheads="1"/>
          </p:cNvSpPr>
          <p:nvPr>
            <p:custDataLst>
              <p:tags r:id="rId95"/>
            </p:custDataLst>
          </p:nvPr>
        </p:nvSpPr>
        <p:spPr bwMode="auto">
          <a:xfrm>
            <a:off x="8530144" y="5593127"/>
            <a:ext cx="115888" cy="106363"/>
          </a:xfrm>
          <a:prstGeom prst="star5">
            <a:avLst/>
          </a:prstGeom>
          <a:solidFill>
            <a:srgbClr val="EECC4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GB">
              <a:latin typeface="Bosch Office Sans"/>
              <a:cs typeface="+mn-cs"/>
            </a:endParaRPr>
          </a:p>
        </p:txBody>
      </p:sp>
      <p:sp>
        <p:nvSpPr>
          <p:cNvPr id="104" name="TextBox 185"/>
          <p:cNvSpPr txBox="1"/>
          <p:nvPr>
            <p:custDataLst>
              <p:tags r:id="rId96"/>
            </p:custDataLst>
          </p:nvPr>
        </p:nvSpPr>
        <p:spPr>
          <a:xfrm>
            <a:off x="10195861" y="4656145"/>
            <a:ext cx="931913" cy="25153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R="0" defTabSz="914400" eaLnBrk="1" fontAlgn="auto" latinLnBrk="0" hangingPunct="1">
              <a:lnSpc>
                <a:spcPts val="23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kern="0" noProof="0" dirty="0">
                <a:solidFill>
                  <a:srgbClr val="000000"/>
                </a:solidFill>
              </a:rPr>
              <a:t>7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0%   (9.1</a:t>
            </a:r>
            <a:r>
              <a:rPr kumimoji="0" lang="en-US" sz="9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points)</a:t>
            </a: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05" name="TextBox 186"/>
          <p:cNvSpPr txBox="1"/>
          <p:nvPr>
            <p:custDataLst>
              <p:tags r:id="rId97"/>
            </p:custDataLst>
          </p:nvPr>
        </p:nvSpPr>
        <p:spPr>
          <a:xfrm>
            <a:off x="10195859" y="4862573"/>
            <a:ext cx="931913" cy="25153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R="0" defTabSz="914400" eaLnBrk="1" fontAlgn="auto" latinLnBrk="0" hangingPunct="1">
              <a:lnSpc>
                <a:spcPts val="23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kern="0" dirty="0">
                <a:solidFill>
                  <a:srgbClr val="000000"/>
                </a:solidFill>
              </a:rPr>
              <a:t>6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0%   (</a:t>
            </a:r>
            <a:r>
              <a:rPr lang="en-US" sz="900" kern="0" dirty="0" smtClean="0">
                <a:solidFill>
                  <a:srgbClr val="000000"/>
                </a:solidFill>
              </a:rPr>
              <a:t>7.8</a:t>
            </a:r>
            <a:r>
              <a:rPr kumimoji="0" lang="en-US" sz="9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points)</a:t>
            </a: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06" name="TextBox 187"/>
          <p:cNvSpPr txBox="1"/>
          <p:nvPr>
            <p:custDataLst>
              <p:tags r:id="rId98"/>
            </p:custDataLst>
          </p:nvPr>
        </p:nvSpPr>
        <p:spPr>
          <a:xfrm>
            <a:off x="10195859" y="5061751"/>
            <a:ext cx="931913" cy="25153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R="0" defTabSz="914400" eaLnBrk="1" fontAlgn="auto" latinLnBrk="0" hangingPunct="1">
              <a:lnSpc>
                <a:spcPts val="23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kern="0" dirty="0" smtClean="0">
                <a:solidFill>
                  <a:srgbClr val="000000"/>
                </a:solidFill>
              </a:rPr>
              <a:t>50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%   (6.5</a:t>
            </a:r>
            <a:r>
              <a:rPr kumimoji="0" lang="en-US" sz="9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points)</a:t>
            </a: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07" name="TextBox 188"/>
          <p:cNvSpPr txBox="1"/>
          <p:nvPr>
            <p:custDataLst>
              <p:tags r:id="rId99"/>
            </p:custDataLst>
          </p:nvPr>
        </p:nvSpPr>
        <p:spPr>
          <a:xfrm>
            <a:off x="10195859" y="5266473"/>
            <a:ext cx="931913" cy="25153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R="0" defTabSz="914400" eaLnBrk="1" fontAlgn="auto" latinLnBrk="0" hangingPunct="1">
              <a:lnSpc>
                <a:spcPts val="23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kern="0" dirty="0" smtClean="0">
                <a:solidFill>
                  <a:srgbClr val="000000"/>
                </a:solidFill>
              </a:rPr>
              <a:t>40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%   (5.2</a:t>
            </a:r>
            <a:r>
              <a:rPr kumimoji="0" lang="en-US" sz="9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points)</a:t>
            </a: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08" name="TextBox 189"/>
          <p:cNvSpPr txBox="1"/>
          <p:nvPr>
            <p:custDataLst>
              <p:tags r:id="rId100"/>
            </p:custDataLst>
          </p:nvPr>
        </p:nvSpPr>
        <p:spPr>
          <a:xfrm>
            <a:off x="10195859" y="5467357"/>
            <a:ext cx="931913" cy="25153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R="0" defTabSz="914400" eaLnBrk="1" fontAlgn="auto" latinLnBrk="0" hangingPunct="1">
              <a:lnSpc>
                <a:spcPts val="23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kern="0" dirty="0">
                <a:solidFill>
                  <a:srgbClr val="000000"/>
                </a:solidFill>
              </a:rPr>
              <a:t>3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0%   (3.9</a:t>
            </a:r>
            <a:r>
              <a:rPr kumimoji="0" lang="en-US" sz="9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points)</a:t>
            </a: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09" name="Rectangle 190"/>
          <p:cNvSpPr/>
          <p:nvPr>
            <p:custDataLst>
              <p:tags r:id="rId101"/>
            </p:custDataLst>
          </p:nvPr>
        </p:nvSpPr>
        <p:spPr>
          <a:xfrm>
            <a:off x="5353284" y="1155468"/>
            <a:ext cx="951006" cy="457107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110" name="Textfeld 109"/>
          <p:cNvSpPr txBox="1"/>
          <p:nvPr>
            <p:custDataLst>
              <p:tags r:id="rId102"/>
            </p:custDataLst>
          </p:nvPr>
        </p:nvSpPr>
        <p:spPr>
          <a:xfrm>
            <a:off x="435944" y="5672391"/>
            <a:ext cx="7574376" cy="29184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R="0" defTabSz="914400" eaLnBrk="1" fontAlgn="auto" latinLnBrk="0" hangingPunct="1">
              <a:lnSpc>
                <a:spcPts val="23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7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1: minimum 1,0 points for Whiplash Front required</a:t>
            </a:r>
            <a:r>
              <a:rPr kumimoji="0" lang="en-US" sz="70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to gain any AEB City points</a:t>
            </a:r>
            <a:endParaRPr kumimoji="0" lang="en-US" sz="70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11" name="Textfeld 110"/>
          <p:cNvSpPr txBox="1"/>
          <p:nvPr>
            <p:custDataLst>
              <p:tags r:id="rId103"/>
            </p:custDataLst>
          </p:nvPr>
        </p:nvSpPr>
        <p:spPr>
          <a:xfrm>
            <a:off x="5827762" y="5676574"/>
            <a:ext cx="4732927" cy="29184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R="0" defTabSz="914400" eaLnBrk="1" fontAlgn="auto" latinLnBrk="0" hangingPunct="1">
              <a:lnSpc>
                <a:spcPts val="23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7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2: minimum 22,0 points for passive</a:t>
            </a:r>
            <a:r>
              <a:rPr kumimoji="0" lang="en-US" sz="70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safety measures inside the PP box</a:t>
            </a:r>
            <a:r>
              <a:rPr kumimoji="0" lang="en-US" sz="70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required</a:t>
            </a:r>
            <a:r>
              <a:rPr kumimoji="0" lang="en-US" sz="70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to gain any AEB VRU points</a:t>
            </a:r>
            <a:endParaRPr kumimoji="0" lang="en-US" sz="70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12" name="Rechteck 111"/>
          <p:cNvSpPr/>
          <p:nvPr/>
        </p:nvSpPr>
        <p:spPr>
          <a:xfrm>
            <a:off x="178284" y="6013361"/>
            <a:ext cx="11792806" cy="654462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/>
          </a:p>
          <a:p>
            <a:pPr algn="ctr"/>
            <a:r>
              <a:rPr lang="en-US" b="1" dirty="0" smtClean="0"/>
              <a:t>a car with a five star rating does not need to have any AEB system</a:t>
            </a:r>
          </a:p>
          <a:p>
            <a:pPr algn="ctr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8315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0151" y="430692"/>
            <a:ext cx="4024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accent1">
                    <a:lumMod val="50000"/>
                  </a:schemeClr>
                </a:solidFill>
              </a:rPr>
              <a:t>AEB 07 – Euro NCAP Summary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Picture 2" descr="Image result for clep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8024" y="86987"/>
            <a:ext cx="2522258" cy="100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Image result for OIC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658" y="12466"/>
            <a:ext cx="2134000" cy="114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413043" y="1087023"/>
            <a:ext cx="10714731" cy="45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2400" b="1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AEB Vehicle-to-Vehicle</a:t>
            </a:r>
            <a:endParaRPr lang="en-GB" sz="1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3" name="Rechteck 112"/>
          <p:cNvSpPr/>
          <p:nvPr/>
        </p:nvSpPr>
        <p:spPr>
          <a:xfrm>
            <a:off x="370152" y="1635667"/>
            <a:ext cx="11651272" cy="37809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AEB V2V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is part of the rating since 2014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Scoring is based on collision speed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AEB City: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		-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dult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ccupant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rotection Box (4/38 points)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(max. speed tested 50 km/h)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			- Automatic Intervention</a:t>
            </a:r>
            <a:b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			- stationary target only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AEB Interurban: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	-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afety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ssist Box (3/13 points)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(max. speed tested 80 km/h)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			-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orward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ollision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arning followed by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ynamic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rake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upport</a:t>
            </a:r>
            <a:b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			  and/or Automatic Intervention</a:t>
            </a:r>
            <a:b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			- stationary, moving and braking target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Rating of FCW/DBS is based also on collision speed (pre-configured brake robot triggered by FCW)</a:t>
            </a:r>
          </a:p>
        </p:txBody>
      </p:sp>
    </p:spTree>
    <p:extLst>
      <p:ext uri="{BB962C8B-B14F-4D97-AF65-F5344CB8AC3E}">
        <p14:creationId xmlns:p14="http://schemas.microsoft.com/office/powerpoint/2010/main" val="289372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0151" y="430692"/>
            <a:ext cx="4024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accent1">
                    <a:lumMod val="50000"/>
                  </a:schemeClr>
                </a:solidFill>
              </a:rPr>
              <a:t>AEB 07 – Euro NCAP Summary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Picture 2" descr="Image result for clepa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8024" y="86987"/>
            <a:ext cx="2522258" cy="100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Image result for OIC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658" y="12466"/>
            <a:ext cx="2134000" cy="114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413043" y="1087023"/>
            <a:ext cx="10714731" cy="45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2400" b="1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AEB City Test Scenarios</a:t>
            </a:r>
            <a:endParaRPr lang="en-GB" sz="1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Grafik 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793097" y="4478042"/>
            <a:ext cx="2027316" cy="648741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3107891" y="4491720"/>
            <a:ext cx="2028885" cy="621383"/>
          </a:xfrm>
          <a:prstGeom prst="rect">
            <a:avLst/>
          </a:prstGeom>
        </p:spPr>
      </p:pic>
      <p:sp>
        <p:nvSpPr>
          <p:cNvPr id="2" name="Rechteck 1"/>
          <p:cNvSpPr/>
          <p:nvPr/>
        </p:nvSpPr>
        <p:spPr>
          <a:xfrm>
            <a:off x="370152" y="1635667"/>
            <a:ext cx="4780688" cy="22990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45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AEB City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tests: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Stationary target vehicle (GVT)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9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different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ego speeds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(10 km/h – 50 km/h in steps of 5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km/h)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different variants of lateral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overlap</a:t>
            </a:r>
            <a:b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(50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% left - 75% left - 100% - 75% right - 50%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right)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Score is dependent on impact speed.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OEM hands in a prediction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“grid”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(based on own tests, simulation, etc.), no participation of Euro NCAP in prediction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Euro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NCAP will perform sample tests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to verify the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results,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 correction factor could apply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Total score: 4 points</a:t>
            </a:r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329117595"/>
              </p:ext>
            </p:extLst>
          </p:nvPr>
        </p:nvGraphicFramePr>
        <p:xfrm>
          <a:off x="6765638" y="1674951"/>
          <a:ext cx="4733202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8867"/>
                <a:gridCol w="788867"/>
                <a:gridCol w="788867"/>
                <a:gridCol w="788867"/>
                <a:gridCol w="788867"/>
                <a:gridCol w="788867"/>
              </a:tblGrid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v</a:t>
                      </a:r>
                      <a:r>
                        <a:rPr lang="en-GB" sz="1200" baseline="-25000" dirty="0" smtClean="0"/>
                        <a:t>0</a:t>
                      </a:r>
                      <a:endParaRPr lang="en-GB" sz="12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50% L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75% L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100%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75% 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50% R</a:t>
                      </a:r>
                      <a:endParaRPr lang="en-GB" sz="1200" dirty="0"/>
                    </a:p>
                  </a:txBody>
                  <a:tcPr/>
                </a:tc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50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9966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9966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45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9966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9966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996633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40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996633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35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30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25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20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257335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15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10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sp>
        <p:nvSpPr>
          <p:cNvPr id="14" name="TextBox 15"/>
          <p:cNvSpPr txBox="1"/>
          <p:nvPr>
            <p:custDataLst>
              <p:tags r:id="rId4"/>
            </p:custDataLst>
          </p:nvPr>
        </p:nvSpPr>
        <p:spPr>
          <a:xfrm>
            <a:off x="9218842" y="1174478"/>
            <a:ext cx="1231040" cy="39390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R="0" defTabSz="914400" eaLnBrk="1" fontAlgn="auto" latinLnBrk="0" hangingPunct="1">
              <a:lnSpc>
                <a:spcPts val="23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Overlap</a:t>
            </a:r>
          </a:p>
        </p:txBody>
      </p:sp>
      <p:sp>
        <p:nvSpPr>
          <p:cNvPr id="15" name="TextBox 15_"/>
          <p:cNvSpPr txBox="1"/>
          <p:nvPr>
            <p:custDataLst>
              <p:tags r:id="rId5"/>
            </p:custDataLst>
          </p:nvPr>
        </p:nvSpPr>
        <p:spPr>
          <a:xfrm rot="16200000">
            <a:off x="5953167" y="2919580"/>
            <a:ext cx="1231040" cy="39390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R="0" defTabSz="914400" eaLnBrk="1" fontAlgn="auto" latinLnBrk="0" hangingPunct="1">
              <a:lnSpc>
                <a:spcPts val="23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VUT Test Speed</a:t>
            </a:r>
          </a:p>
        </p:txBody>
      </p:sp>
      <p:sp>
        <p:nvSpPr>
          <p:cNvPr id="16" name="Rechteck 15"/>
          <p:cNvSpPr/>
          <p:nvPr/>
        </p:nvSpPr>
        <p:spPr>
          <a:xfrm>
            <a:off x="6737423" y="1304599"/>
            <a:ext cx="1969497" cy="355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GRID example:</a:t>
            </a:r>
            <a:endParaRPr 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Grafik 1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6765638" y="4547298"/>
            <a:ext cx="3621883" cy="2218599"/>
          </a:xfrm>
          <a:prstGeom prst="rect">
            <a:avLst/>
          </a:prstGeom>
        </p:spPr>
      </p:pic>
      <p:sp>
        <p:nvSpPr>
          <p:cNvPr id="18" name="Rechteck 17"/>
          <p:cNvSpPr/>
          <p:nvPr/>
        </p:nvSpPr>
        <p:spPr>
          <a:xfrm>
            <a:off x="445381" y="5566491"/>
            <a:ext cx="5325027" cy="926817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Full score (4 points):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collision at 10 – 20 km/h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max. 5 km/h impact speed at 25 – 50 km/h</a:t>
            </a:r>
          </a:p>
          <a:p>
            <a:pPr algn="ctr"/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684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0151" y="430692"/>
            <a:ext cx="4024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accent1">
                    <a:lumMod val="50000"/>
                  </a:schemeClr>
                </a:solidFill>
              </a:rPr>
              <a:t>AEB 07 – Euro NCAP Summary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Picture 2" descr="Image result for clepa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8024" y="86987"/>
            <a:ext cx="2522258" cy="100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Image result for OICA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658" y="12466"/>
            <a:ext cx="2134000" cy="114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413043" y="1087023"/>
            <a:ext cx="10714731" cy="48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2400" b="1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AEB Interurban Test Scenarios</a:t>
            </a:r>
            <a:endParaRPr lang="en-GB" sz="1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178284" y="5865638"/>
            <a:ext cx="11692138" cy="926817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For full score (3 points, combination of Automatic Intervention (1.5), FCW/DBS (1.0) and HMI (0.5)):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max. 5 km/h (relative) impact speed allowed across the complete speed range</a:t>
            </a:r>
          </a:p>
          <a:p>
            <a:pPr algn="ctr"/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feld 36"/>
          <p:cNvSpPr txBox="1"/>
          <p:nvPr>
            <p:custDataLst>
              <p:tags r:id="rId1"/>
            </p:custDataLst>
          </p:nvPr>
        </p:nvSpPr>
        <p:spPr>
          <a:xfrm>
            <a:off x="457640" y="2016039"/>
            <a:ext cx="25330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Stationary target vehicle (CCRs)</a:t>
            </a:r>
            <a:b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Ego: 30 – 80 km/h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feld 38"/>
          <p:cNvSpPr txBox="1"/>
          <p:nvPr>
            <p:custDataLst>
              <p:tags r:id="rId2"/>
            </p:custDataLst>
          </p:nvPr>
        </p:nvSpPr>
        <p:spPr>
          <a:xfrm>
            <a:off x="457640" y="2954166"/>
            <a:ext cx="23374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Slower target vehicle (</a:t>
            </a:r>
            <a:r>
              <a:rPr lang="en-GB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CCRm</a:t>
            </a:r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Ego: 30 – 80 km/h</a:t>
            </a:r>
          </a:p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Target: 20 km/h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feld 39"/>
          <p:cNvSpPr txBox="1"/>
          <p:nvPr>
            <p:custDataLst>
              <p:tags r:id="rId3"/>
            </p:custDataLst>
          </p:nvPr>
        </p:nvSpPr>
        <p:spPr>
          <a:xfrm>
            <a:off x="457640" y="3890664"/>
            <a:ext cx="23631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Braking target vehicle (</a:t>
            </a:r>
            <a:r>
              <a:rPr lang="en-GB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CCRb</a:t>
            </a:r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Distance: 12/40m</a:t>
            </a:r>
            <a:b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Ego: 50 km/h, Target: -2/-6 m/s²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" name="Group 9"/>
          <p:cNvGrpSpPr/>
          <p:nvPr/>
        </p:nvGrpSpPr>
        <p:grpSpPr>
          <a:xfrm>
            <a:off x="3079849" y="1844658"/>
            <a:ext cx="2629859" cy="804428"/>
            <a:chOff x="3930647" y="1234933"/>
            <a:chExt cx="3108966" cy="950978"/>
          </a:xfrm>
        </p:grpSpPr>
        <p:pic>
          <p:nvPicPr>
            <p:cNvPr id="23" name="Picture 2"/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18"/>
            <a:stretch>
              <a:fillRect/>
            </a:stretch>
          </p:blipFill>
          <p:spPr>
            <a:xfrm rot="5400000">
              <a:off x="5009641" y="155939"/>
              <a:ext cx="950978" cy="3108966"/>
            </a:xfrm>
            <a:prstGeom prst="rect">
              <a:avLst/>
            </a:prstGeom>
          </p:spPr>
        </p:pic>
        <p:cxnSp>
          <p:nvCxnSpPr>
            <p:cNvPr id="24" name="Straight Arrow Connector 32"/>
            <p:cNvCxnSpPr/>
            <p:nvPr>
              <p:custDataLst>
                <p:tags r:id="rId14"/>
              </p:custDataLst>
            </p:nvPr>
          </p:nvCxnSpPr>
          <p:spPr>
            <a:xfrm>
              <a:off x="4952244" y="1960109"/>
              <a:ext cx="806823" cy="0"/>
            </a:xfrm>
            <a:prstGeom prst="straightConnector1">
              <a:avLst/>
            </a:prstGeom>
            <a:ln w="38100">
              <a:solidFill>
                <a:schemeClr val="accent3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33"/>
          <p:cNvGrpSpPr/>
          <p:nvPr/>
        </p:nvGrpSpPr>
        <p:grpSpPr>
          <a:xfrm>
            <a:off x="3079849" y="2825082"/>
            <a:ext cx="2629859" cy="804428"/>
            <a:chOff x="3930647" y="1234933"/>
            <a:chExt cx="3108966" cy="950978"/>
          </a:xfrm>
        </p:grpSpPr>
        <p:pic>
          <p:nvPicPr>
            <p:cNvPr id="26" name="Picture 34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8"/>
            <a:stretch>
              <a:fillRect/>
            </a:stretch>
          </p:blipFill>
          <p:spPr>
            <a:xfrm rot="5400000">
              <a:off x="5009641" y="155939"/>
              <a:ext cx="950978" cy="3108966"/>
            </a:xfrm>
            <a:prstGeom prst="rect">
              <a:avLst/>
            </a:prstGeom>
          </p:spPr>
        </p:pic>
        <p:cxnSp>
          <p:nvCxnSpPr>
            <p:cNvPr id="27" name="Straight Arrow Connector 35"/>
            <p:cNvCxnSpPr/>
            <p:nvPr>
              <p:custDataLst>
                <p:tags r:id="rId11"/>
              </p:custDataLst>
            </p:nvPr>
          </p:nvCxnSpPr>
          <p:spPr>
            <a:xfrm>
              <a:off x="4952244" y="1960109"/>
              <a:ext cx="806823" cy="0"/>
            </a:xfrm>
            <a:prstGeom prst="straightConnector1">
              <a:avLst/>
            </a:prstGeom>
            <a:ln w="38100">
              <a:solidFill>
                <a:schemeClr val="accent3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36"/>
            <p:cNvCxnSpPr/>
            <p:nvPr>
              <p:custDataLst>
                <p:tags r:id="rId12"/>
              </p:custDataLst>
            </p:nvPr>
          </p:nvCxnSpPr>
          <p:spPr>
            <a:xfrm>
              <a:off x="6753107" y="1960109"/>
              <a:ext cx="273806" cy="0"/>
            </a:xfrm>
            <a:prstGeom prst="straightConnector1">
              <a:avLst/>
            </a:prstGeom>
            <a:ln w="38100">
              <a:solidFill>
                <a:schemeClr val="accent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9" name="Picture 3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9"/>
          <a:stretch>
            <a:fillRect/>
          </a:stretch>
        </p:blipFill>
        <p:spPr>
          <a:xfrm rot="5400000">
            <a:off x="3976826" y="2908037"/>
            <a:ext cx="835367" cy="2629859"/>
          </a:xfrm>
          <a:prstGeom prst="rect">
            <a:avLst/>
          </a:prstGeom>
        </p:spPr>
      </p:pic>
      <p:cxnSp>
        <p:nvCxnSpPr>
          <p:cNvPr id="30" name="Straight Arrow Connector 40"/>
          <p:cNvCxnSpPr/>
          <p:nvPr>
            <p:custDataLst>
              <p:tags r:id="rId5"/>
            </p:custDataLst>
          </p:nvPr>
        </p:nvCxnSpPr>
        <p:spPr>
          <a:xfrm>
            <a:off x="3923869" y="4432051"/>
            <a:ext cx="682488" cy="0"/>
          </a:xfrm>
          <a:prstGeom prst="straightConnector1">
            <a:avLst/>
          </a:prstGeom>
          <a:ln w="38100"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feld 61"/>
          <p:cNvSpPr txBox="1"/>
          <p:nvPr>
            <p:custDataLst>
              <p:tags r:id="rId6"/>
            </p:custDataLst>
          </p:nvPr>
        </p:nvSpPr>
        <p:spPr>
          <a:xfrm>
            <a:off x="458082" y="4798745"/>
            <a:ext cx="41684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Grid approach</a:t>
            </a:r>
          </a:p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- as in AEB City</a:t>
            </a:r>
          </a:p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- variation of overlap value for CCRs and </a:t>
            </a:r>
            <a:r>
              <a:rPr lang="en-GB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CCRm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test</a:t>
            </a:r>
          </a:p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- No grid applied for </a:t>
            </a:r>
            <a:r>
              <a:rPr lang="en-GB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CCRb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test (100% overlap only)</a:t>
            </a:r>
            <a:endParaRPr lang="en-GB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6_"/>
          <p:cNvSpPr txBox="1"/>
          <p:nvPr>
            <p:custDataLst>
              <p:tags r:id="rId7"/>
            </p:custDataLst>
          </p:nvPr>
        </p:nvSpPr>
        <p:spPr>
          <a:xfrm>
            <a:off x="5920103" y="2109532"/>
            <a:ext cx="36701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Test of FCW/DBS only (braking robot) (30-80 km/h)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6__"/>
          <p:cNvSpPr txBox="1"/>
          <p:nvPr>
            <p:custDataLst>
              <p:tags r:id="rId8"/>
            </p:custDataLst>
          </p:nvPr>
        </p:nvSpPr>
        <p:spPr>
          <a:xfrm>
            <a:off x="5891749" y="3088796"/>
            <a:ext cx="6300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Test of Automatic Intervention (30-80 km/h) and/or FCW/DBS (braking robot) (50-80 km/h)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6___"/>
          <p:cNvSpPr txBox="1"/>
          <p:nvPr>
            <p:custDataLst>
              <p:tags r:id="rId9"/>
            </p:custDataLst>
          </p:nvPr>
        </p:nvSpPr>
        <p:spPr>
          <a:xfrm>
            <a:off x="5920103" y="4075329"/>
            <a:ext cx="44728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Test of Automatic Intervention and/or FCW/DBS (braking robot)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22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0151" y="430692"/>
            <a:ext cx="4024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accent1">
                    <a:lumMod val="50000"/>
                  </a:schemeClr>
                </a:solidFill>
              </a:rPr>
              <a:t>AEB 07 – Euro NCAP Summary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Picture 2" descr="Image result for clep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8024" y="86987"/>
            <a:ext cx="2522258" cy="100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Image result for OIC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658" y="12466"/>
            <a:ext cx="2134000" cy="114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413043" y="1087023"/>
            <a:ext cx="10714731" cy="45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2400" b="1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AEB Vehicle-to-Pedestrian</a:t>
            </a:r>
            <a:endParaRPr lang="en-GB" sz="1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3" name="Rechteck 112"/>
          <p:cNvSpPr/>
          <p:nvPr/>
        </p:nvSpPr>
        <p:spPr>
          <a:xfrm>
            <a:off x="370152" y="1635667"/>
            <a:ext cx="11651272" cy="2463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AEB V2P is part of the rating since 2016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Pedestrian/VRU Protection Box (6/48 Points)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Tests during daylight and obscure light conditions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Lateral and longitudinal tests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Rating is based on collision speed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7335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0151" y="430692"/>
            <a:ext cx="4024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accent1">
                    <a:lumMod val="50000"/>
                  </a:schemeClr>
                </a:solidFill>
              </a:rPr>
              <a:t>AEB 07 – Euro NCAP Summary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Picture 2" descr="Image result for clepa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8024" y="86987"/>
            <a:ext cx="2522258" cy="100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Image result for OICA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658" y="12466"/>
            <a:ext cx="2134000" cy="114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413043" y="1087023"/>
            <a:ext cx="10714731" cy="48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2400" b="1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AEB VRU Pedestrian Scenarios</a:t>
            </a:r>
            <a:endParaRPr lang="en-GB" sz="1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Table 15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682458457"/>
              </p:ext>
            </p:extLst>
          </p:nvPr>
        </p:nvGraphicFramePr>
        <p:xfrm>
          <a:off x="3798450" y="1966914"/>
          <a:ext cx="7524726" cy="34124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4726"/>
                <a:gridCol w="1080000"/>
                <a:gridCol w="1080000"/>
                <a:gridCol w="1080000"/>
                <a:gridCol w="1080000"/>
                <a:gridCol w="1080000"/>
                <a:gridCol w="10800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CPFA-50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CPNA-25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CPNA-75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CPNC-50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CPLA-50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CPLA-25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VUT speed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20-60 km/h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82271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20-60 km/h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82271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20-60 km/h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82271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20-60 km/h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82271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20-60 km/h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82271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50-80 km/h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Ped</a:t>
                      </a:r>
                      <a:r>
                        <a:rPr lang="en-US" sz="1200" dirty="0" smtClean="0"/>
                        <a:t> speed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 km/h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 km/h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82271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5 km/h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82271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5 km/h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82271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5 km/h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82271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5 km/h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Obstruction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No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No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No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Yes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No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No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Impact point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50%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25%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75%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50%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50%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25%</a:t>
                      </a:r>
                      <a:endParaRPr lang="en-US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AEB/FCW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AEB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AEB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AEB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AEB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AEB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FCW</a:t>
                      </a:r>
                      <a:endParaRPr lang="en-US" sz="1200" dirty="0"/>
                    </a:p>
                  </a:txBody>
                  <a:tcPr anchor="ctr"/>
                </a:tc>
              </a:tr>
              <a:tr h="1187401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9" name="Picture 1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3"/>
          <a:stretch>
            <a:fillRect/>
          </a:stretch>
        </p:blipFill>
        <p:spPr>
          <a:xfrm>
            <a:off x="4953717" y="4210922"/>
            <a:ext cx="839528" cy="1158297"/>
          </a:xfrm>
          <a:prstGeom prst="rect">
            <a:avLst/>
          </a:prstGeom>
        </p:spPr>
      </p:pic>
      <p:cxnSp>
        <p:nvCxnSpPr>
          <p:cNvPr id="20" name="Straight Arrow Connector 19"/>
          <p:cNvCxnSpPr/>
          <p:nvPr>
            <p:custDataLst>
              <p:tags r:id="rId3"/>
            </p:custDataLst>
          </p:nvPr>
        </p:nvCxnSpPr>
        <p:spPr>
          <a:xfrm flipH="1" flipV="1">
            <a:off x="5471421" y="4204572"/>
            <a:ext cx="4996" cy="58549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5"/>
          <p:cNvCxnSpPr/>
          <p:nvPr>
            <p:custDataLst>
              <p:tags r:id="rId4"/>
            </p:custDataLst>
          </p:nvPr>
        </p:nvCxnSpPr>
        <p:spPr>
          <a:xfrm flipV="1">
            <a:off x="5217836" y="4382367"/>
            <a:ext cx="527155" cy="47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8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4"/>
          <a:stretch>
            <a:fillRect/>
          </a:stretch>
        </p:blipFill>
        <p:spPr>
          <a:xfrm>
            <a:off x="5994121" y="4202533"/>
            <a:ext cx="847046" cy="1153683"/>
          </a:xfrm>
          <a:prstGeom prst="rect">
            <a:avLst/>
          </a:prstGeom>
        </p:spPr>
      </p:pic>
      <p:cxnSp>
        <p:nvCxnSpPr>
          <p:cNvPr id="23" name="Straight Arrow Connector 29"/>
          <p:cNvCxnSpPr/>
          <p:nvPr>
            <p:custDataLst>
              <p:tags r:id="rId6"/>
            </p:custDataLst>
          </p:nvPr>
        </p:nvCxnSpPr>
        <p:spPr>
          <a:xfrm flipH="1" flipV="1">
            <a:off x="6417644" y="4234341"/>
            <a:ext cx="4996" cy="58549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30"/>
          <p:cNvCxnSpPr/>
          <p:nvPr>
            <p:custDataLst>
              <p:tags r:id="rId7"/>
            </p:custDataLst>
          </p:nvPr>
        </p:nvCxnSpPr>
        <p:spPr>
          <a:xfrm flipH="1">
            <a:off x="6046830" y="4387065"/>
            <a:ext cx="558962" cy="487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33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4"/>
          <a:stretch>
            <a:fillRect/>
          </a:stretch>
        </p:blipFill>
        <p:spPr>
          <a:xfrm>
            <a:off x="7110967" y="4200895"/>
            <a:ext cx="847046" cy="1153683"/>
          </a:xfrm>
          <a:prstGeom prst="rect">
            <a:avLst/>
          </a:prstGeom>
        </p:spPr>
      </p:pic>
      <p:cxnSp>
        <p:nvCxnSpPr>
          <p:cNvPr id="26" name="Straight Arrow Connector 34"/>
          <p:cNvCxnSpPr/>
          <p:nvPr>
            <p:custDataLst>
              <p:tags r:id="rId9"/>
            </p:custDataLst>
          </p:nvPr>
        </p:nvCxnSpPr>
        <p:spPr>
          <a:xfrm flipV="1">
            <a:off x="7422638" y="4207245"/>
            <a:ext cx="0" cy="60891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37"/>
          <p:cNvCxnSpPr/>
          <p:nvPr>
            <p:custDataLst>
              <p:tags r:id="rId10"/>
            </p:custDataLst>
          </p:nvPr>
        </p:nvCxnSpPr>
        <p:spPr>
          <a:xfrm flipH="1">
            <a:off x="7162095" y="4391777"/>
            <a:ext cx="558962" cy="487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38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5"/>
          <a:stretch>
            <a:fillRect/>
          </a:stretch>
        </p:blipFill>
        <p:spPr>
          <a:xfrm>
            <a:off x="8256734" y="4204572"/>
            <a:ext cx="758929" cy="1153683"/>
          </a:xfrm>
          <a:prstGeom prst="rect">
            <a:avLst/>
          </a:prstGeom>
        </p:spPr>
      </p:pic>
      <p:cxnSp>
        <p:nvCxnSpPr>
          <p:cNvPr id="29" name="Straight Arrow Connector 39"/>
          <p:cNvCxnSpPr/>
          <p:nvPr>
            <p:custDataLst>
              <p:tags r:id="rId12"/>
            </p:custDataLst>
          </p:nvPr>
        </p:nvCxnSpPr>
        <p:spPr>
          <a:xfrm flipH="1" flipV="1">
            <a:off x="8489656" y="4204572"/>
            <a:ext cx="3359" cy="55564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41"/>
          <p:cNvCxnSpPr/>
          <p:nvPr>
            <p:custDataLst>
              <p:tags r:id="rId13"/>
            </p:custDataLst>
          </p:nvPr>
        </p:nvCxnSpPr>
        <p:spPr>
          <a:xfrm flipH="1">
            <a:off x="8256734" y="4328764"/>
            <a:ext cx="512403" cy="487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43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26"/>
          <a:stretch>
            <a:fillRect/>
          </a:stretch>
        </p:blipFill>
        <p:spPr>
          <a:xfrm>
            <a:off x="9448808" y="4204572"/>
            <a:ext cx="570401" cy="1180245"/>
          </a:xfrm>
          <a:prstGeom prst="rect">
            <a:avLst/>
          </a:prstGeom>
        </p:spPr>
      </p:pic>
      <p:cxnSp>
        <p:nvCxnSpPr>
          <p:cNvPr id="32" name="Straight Arrow Connector 44"/>
          <p:cNvCxnSpPr/>
          <p:nvPr>
            <p:custDataLst>
              <p:tags r:id="rId15"/>
            </p:custDataLst>
          </p:nvPr>
        </p:nvCxnSpPr>
        <p:spPr>
          <a:xfrm flipH="1" flipV="1">
            <a:off x="9765636" y="4483873"/>
            <a:ext cx="1" cy="33744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46"/>
          <p:cNvCxnSpPr/>
          <p:nvPr>
            <p:custDataLst>
              <p:tags r:id="rId16"/>
            </p:custDataLst>
          </p:nvPr>
        </p:nvCxnSpPr>
        <p:spPr>
          <a:xfrm flipH="1" flipV="1">
            <a:off x="9765636" y="4175501"/>
            <a:ext cx="2" cy="13647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48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27"/>
          <a:stretch>
            <a:fillRect/>
          </a:stretch>
        </p:blipFill>
        <p:spPr>
          <a:xfrm>
            <a:off x="10453519" y="4207651"/>
            <a:ext cx="642039" cy="1178054"/>
          </a:xfrm>
          <a:prstGeom prst="rect">
            <a:avLst/>
          </a:prstGeom>
        </p:spPr>
      </p:pic>
      <p:cxnSp>
        <p:nvCxnSpPr>
          <p:cNvPr id="35" name="Straight Arrow Connector 49"/>
          <p:cNvCxnSpPr/>
          <p:nvPr>
            <p:custDataLst>
              <p:tags r:id="rId18"/>
            </p:custDataLst>
          </p:nvPr>
        </p:nvCxnSpPr>
        <p:spPr>
          <a:xfrm flipH="1" flipV="1">
            <a:off x="10853512" y="4475919"/>
            <a:ext cx="1328" cy="35960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51"/>
          <p:cNvCxnSpPr/>
          <p:nvPr>
            <p:custDataLst>
              <p:tags r:id="rId19"/>
            </p:custDataLst>
          </p:nvPr>
        </p:nvCxnSpPr>
        <p:spPr>
          <a:xfrm flipH="1" flipV="1">
            <a:off x="10853512" y="4195122"/>
            <a:ext cx="2" cy="13647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llipse 9"/>
          <p:cNvSpPr/>
          <p:nvPr/>
        </p:nvSpPr>
        <p:spPr>
          <a:xfrm>
            <a:off x="4882411" y="2014468"/>
            <a:ext cx="142612" cy="14261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Mond 36"/>
          <p:cNvSpPr/>
          <p:nvPr/>
        </p:nvSpPr>
        <p:spPr>
          <a:xfrm>
            <a:off x="6872782" y="2014468"/>
            <a:ext cx="72207" cy="144413"/>
          </a:xfrm>
          <a:prstGeom prst="mo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Ellipse 37"/>
          <p:cNvSpPr/>
          <p:nvPr/>
        </p:nvSpPr>
        <p:spPr>
          <a:xfrm>
            <a:off x="5966372" y="2014468"/>
            <a:ext cx="142612" cy="14261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Mond 38"/>
          <p:cNvSpPr/>
          <p:nvPr/>
        </p:nvSpPr>
        <p:spPr>
          <a:xfrm>
            <a:off x="7955842" y="2014468"/>
            <a:ext cx="72207" cy="144413"/>
          </a:xfrm>
          <a:prstGeom prst="mo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Ellipse 39"/>
          <p:cNvSpPr/>
          <p:nvPr/>
        </p:nvSpPr>
        <p:spPr>
          <a:xfrm>
            <a:off x="7049432" y="2014468"/>
            <a:ext cx="142612" cy="14261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Ellipse 41"/>
          <p:cNvSpPr/>
          <p:nvPr/>
        </p:nvSpPr>
        <p:spPr>
          <a:xfrm>
            <a:off x="8131591" y="2014468"/>
            <a:ext cx="142612" cy="14261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Mond 42"/>
          <p:cNvSpPr/>
          <p:nvPr/>
        </p:nvSpPr>
        <p:spPr>
          <a:xfrm>
            <a:off x="10119259" y="2014468"/>
            <a:ext cx="72207" cy="144413"/>
          </a:xfrm>
          <a:prstGeom prst="mo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Ellipse 43"/>
          <p:cNvSpPr/>
          <p:nvPr/>
        </p:nvSpPr>
        <p:spPr>
          <a:xfrm>
            <a:off x="9212849" y="2014468"/>
            <a:ext cx="142612" cy="14261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Mond 44"/>
          <p:cNvSpPr/>
          <p:nvPr/>
        </p:nvSpPr>
        <p:spPr>
          <a:xfrm>
            <a:off x="11199616" y="2014468"/>
            <a:ext cx="72207" cy="144413"/>
          </a:xfrm>
          <a:prstGeom prst="mo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Ellipse 45"/>
          <p:cNvSpPr/>
          <p:nvPr/>
        </p:nvSpPr>
        <p:spPr>
          <a:xfrm>
            <a:off x="10293206" y="2014468"/>
            <a:ext cx="142612" cy="14261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hteck 46"/>
          <p:cNvSpPr/>
          <p:nvPr/>
        </p:nvSpPr>
        <p:spPr>
          <a:xfrm>
            <a:off x="421325" y="1879569"/>
            <a:ext cx="3158612" cy="816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1600" b="1" dirty="0" smtClean="0"/>
              <a:t>6 Points </a:t>
            </a:r>
            <a:r>
              <a:rPr lang="en-US" sz="1600" dirty="0" smtClean="0"/>
              <a:t>in total</a:t>
            </a:r>
            <a:r>
              <a:rPr lang="en-US" sz="1600" b="1" dirty="0" smtClean="0"/>
              <a:t>: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400" b="1" dirty="0" smtClean="0"/>
              <a:t>3 Points for day tests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400" b="1" dirty="0" smtClean="0"/>
              <a:t>3 Points for night test</a:t>
            </a:r>
          </a:p>
        </p:txBody>
      </p:sp>
      <p:sp>
        <p:nvSpPr>
          <p:cNvPr id="48" name="Rechteck 47"/>
          <p:cNvSpPr/>
          <p:nvPr/>
        </p:nvSpPr>
        <p:spPr>
          <a:xfrm>
            <a:off x="413042" y="2856307"/>
            <a:ext cx="3337153" cy="1936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1600" b="1" dirty="0" smtClean="0"/>
              <a:t>Test conduct: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All tests performed by Euro NCAP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OEM has a prediction for performance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If deviation between prediction and test results by &gt;5km/h:</a:t>
            </a:r>
            <a:br>
              <a:rPr lang="en-US" sz="1600" dirty="0" smtClean="0"/>
            </a:br>
            <a:r>
              <a:rPr lang="en-US" sz="1600" dirty="0" smtClean="0"/>
              <a:t>up to three tests for each speed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307442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0151" y="430692"/>
            <a:ext cx="4024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accent1">
                    <a:lumMod val="50000"/>
                  </a:schemeClr>
                </a:solidFill>
              </a:rPr>
              <a:t>AEB 07 – Euro NCAP Summary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Picture 2" descr="Image result for clep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8024" y="86987"/>
            <a:ext cx="2522258" cy="100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Image result for OIC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658" y="12466"/>
            <a:ext cx="2134000" cy="114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413043" y="1087023"/>
            <a:ext cx="10714731" cy="48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2400" b="1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AEB VRU Pedestrian Scoring Principle</a:t>
            </a:r>
            <a:endParaRPr lang="en-GB" sz="1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4" name="Rechteck 53"/>
          <p:cNvSpPr/>
          <p:nvPr/>
        </p:nvSpPr>
        <p:spPr>
          <a:xfrm>
            <a:off x="8070210" y="4607826"/>
            <a:ext cx="3613845" cy="1929468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/>
          </a:p>
          <a:p>
            <a:r>
              <a:rPr lang="en-US" b="1" dirty="0" smtClean="0"/>
              <a:t>Full score (6 points):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No collision at 20 – 40 km/h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Min. speed reduction of 20 km/h from 45 km/h onwards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Warning at min. 1.7 TTC for CPLA-25 scenario</a:t>
            </a:r>
          </a:p>
          <a:p>
            <a:pPr algn="ctr"/>
            <a:endParaRPr lang="en-US" b="1" dirty="0"/>
          </a:p>
        </p:txBody>
      </p:sp>
      <p:sp>
        <p:nvSpPr>
          <p:cNvPr id="43" name="Rechteck 42"/>
          <p:cNvSpPr/>
          <p:nvPr/>
        </p:nvSpPr>
        <p:spPr>
          <a:xfrm>
            <a:off x="370152" y="1635667"/>
            <a:ext cx="11651272" cy="3253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Lateral Scenarios (CPFA-50, CPNA-25, CPNA-75, CPNC-50):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Longitudinal Scenario Braking (CPLA-50):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Longitudinal Scenario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Warning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CPLA-25):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4" name="Table 11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24157957"/>
              </p:ext>
            </p:extLst>
          </p:nvPr>
        </p:nvGraphicFramePr>
        <p:xfrm>
          <a:off x="413043" y="2039990"/>
          <a:ext cx="7922270" cy="740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227"/>
                <a:gridCol w="792227"/>
                <a:gridCol w="792227"/>
                <a:gridCol w="792227"/>
                <a:gridCol w="792227"/>
                <a:gridCol w="792227"/>
                <a:gridCol w="792227"/>
                <a:gridCol w="792227"/>
                <a:gridCol w="792227"/>
                <a:gridCol w="792227"/>
              </a:tblGrid>
              <a:tr h="283760">
                <a:tc>
                  <a:txBody>
                    <a:bodyPr/>
                    <a:lstStyle/>
                    <a:p>
                      <a:pPr algn="ctr"/>
                      <a:r>
                        <a:rPr lang="en-GB" sz="1100" b="1" baseline="0" dirty="0" smtClean="0"/>
                        <a:t>v₀</a:t>
                      </a:r>
                      <a:r>
                        <a:rPr lang="en-GB" sz="1200" b="0" baseline="0" dirty="0" smtClean="0"/>
                        <a:t> </a:t>
                      </a:r>
                      <a:r>
                        <a:rPr lang="en-GB" sz="1100" b="0" baseline="0" dirty="0" smtClean="0"/>
                        <a:t>(km/h)</a:t>
                      </a:r>
                      <a:endParaRPr lang="en-GB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40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45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50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55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60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Scoring by linear sliding scale </a:t>
                      </a:r>
                    </a:p>
                    <a:p>
                      <a:pPr algn="ctr"/>
                      <a:r>
                        <a:rPr lang="en-GB" sz="1200" dirty="0" smtClean="0"/>
                        <a:t>(e.g.</a:t>
                      </a:r>
                      <a:r>
                        <a:rPr lang="en-GB" sz="1200" baseline="0" dirty="0" smtClean="0"/>
                        <a:t> 40% speed reduction </a:t>
                      </a:r>
                      <a:r>
                        <a:rPr lang="en-GB" sz="1200" baseline="0" dirty="0" smtClean="0">
                          <a:sym typeface="Wingdings 3" panose="05040102010807070707" pitchFamily="18" charset="2"/>
                        </a:rPr>
                        <a:t> 40% score)</a:t>
                      </a:r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Min. speed</a:t>
                      </a:r>
                      <a:r>
                        <a:rPr lang="en-GB" sz="1200" baseline="0" dirty="0" smtClean="0"/>
                        <a:t> reduction of 20km/h per test PASS/FAIL</a:t>
                      </a:r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5" name="Table 11_"/>
          <p:cNvGraphicFramePr>
            <a:graphicFrameLocks noGrp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47538495"/>
              </p:ext>
            </p:extLst>
          </p:nvPr>
        </p:nvGraphicFramePr>
        <p:xfrm>
          <a:off x="413043" y="3329594"/>
          <a:ext cx="792227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227"/>
                <a:gridCol w="792227"/>
                <a:gridCol w="792227"/>
                <a:gridCol w="792227"/>
                <a:gridCol w="792227"/>
                <a:gridCol w="792227"/>
                <a:gridCol w="792227"/>
                <a:gridCol w="792227"/>
                <a:gridCol w="792227"/>
                <a:gridCol w="792227"/>
              </a:tblGrid>
              <a:tr h="256504">
                <a:tc>
                  <a:txBody>
                    <a:bodyPr/>
                    <a:lstStyle/>
                    <a:p>
                      <a:pPr algn="ctr"/>
                      <a:r>
                        <a:rPr lang="en-GB" sz="1100" b="1" baseline="0" dirty="0" smtClean="0"/>
                        <a:t>v₀</a:t>
                      </a:r>
                      <a:r>
                        <a:rPr lang="en-GB" sz="1200" b="0" baseline="0" dirty="0" smtClean="0"/>
                        <a:t> </a:t>
                      </a:r>
                      <a:r>
                        <a:rPr lang="en-GB" sz="1100" b="0" baseline="0" dirty="0" smtClean="0"/>
                        <a:t>(km/h)</a:t>
                      </a:r>
                      <a:endParaRPr lang="en-GB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40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45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50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55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60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Scoring by linear sliding scale </a:t>
                      </a:r>
                    </a:p>
                    <a:p>
                      <a:pPr algn="ctr"/>
                      <a:r>
                        <a:rPr lang="en-GB" sz="1200" dirty="0" smtClean="0"/>
                        <a:t>(e.g.</a:t>
                      </a:r>
                      <a:r>
                        <a:rPr lang="en-GB" sz="1200" baseline="0" dirty="0" smtClean="0"/>
                        <a:t> 40% speed reduction </a:t>
                      </a:r>
                      <a:r>
                        <a:rPr lang="en-GB" sz="1200" baseline="0" dirty="0" smtClean="0">
                          <a:sym typeface="Wingdings 3" panose="05040102010807070707" pitchFamily="18" charset="2"/>
                        </a:rPr>
                        <a:t> 40% score)</a:t>
                      </a:r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Min. speed</a:t>
                      </a:r>
                      <a:r>
                        <a:rPr lang="en-GB" sz="1200" baseline="0" dirty="0" smtClean="0"/>
                        <a:t> reduction of 20km/h per test PASS/FAIL</a:t>
                      </a:r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6" name="Table 11__"/>
          <p:cNvGraphicFramePr>
            <a:graphicFrameLocks noGrp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525739681"/>
              </p:ext>
            </p:extLst>
          </p:nvPr>
        </p:nvGraphicFramePr>
        <p:xfrm>
          <a:off x="413043" y="4645569"/>
          <a:ext cx="6337816" cy="645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227"/>
                <a:gridCol w="792227"/>
                <a:gridCol w="792227"/>
                <a:gridCol w="792227"/>
                <a:gridCol w="792227"/>
                <a:gridCol w="792227"/>
                <a:gridCol w="792227"/>
                <a:gridCol w="792227"/>
              </a:tblGrid>
              <a:tr h="245213">
                <a:tc>
                  <a:txBody>
                    <a:bodyPr/>
                    <a:lstStyle/>
                    <a:p>
                      <a:pPr algn="ctr"/>
                      <a:r>
                        <a:rPr lang="en-GB" sz="1100" b="1" baseline="0" dirty="0" smtClean="0"/>
                        <a:t>v₀</a:t>
                      </a:r>
                      <a:r>
                        <a:rPr lang="en-GB" sz="1200" b="0" baseline="0" dirty="0" smtClean="0"/>
                        <a:t> </a:t>
                      </a:r>
                      <a:r>
                        <a:rPr lang="en-GB" sz="1100" b="0" baseline="0" dirty="0" smtClean="0"/>
                        <a:t>(km/h)</a:t>
                      </a:r>
                      <a:endParaRPr lang="en-GB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50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55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60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65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70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75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80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FCW warning at TTC</a:t>
                      </a:r>
                      <a:r>
                        <a:rPr lang="en-GB" sz="1200" baseline="0" dirty="0" smtClean="0"/>
                        <a:t> &gt;= 1.7s per test </a:t>
                      </a:r>
                      <a:r>
                        <a:rPr lang="en-GB" sz="1200" dirty="0" smtClean="0"/>
                        <a:t>PASS/FAIL</a:t>
                      </a:r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681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0151" y="430692"/>
            <a:ext cx="4024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accent1">
                    <a:lumMod val="50000"/>
                  </a:schemeClr>
                </a:solidFill>
              </a:rPr>
              <a:t>AEB 07 – Euro NCAP Summary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Picture 2" descr="Image result for clep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8024" y="86987"/>
            <a:ext cx="2522258" cy="100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Image result for OIC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658" y="12466"/>
            <a:ext cx="2134000" cy="114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413043" y="1087023"/>
            <a:ext cx="10714731" cy="45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2400" b="1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AEB Vehicle-to-Bicyclist</a:t>
            </a:r>
            <a:endParaRPr lang="en-GB" sz="14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3" name="Rechteck 112"/>
          <p:cNvSpPr/>
          <p:nvPr/>
        </p:nvSpPr>
        <p:spPr>
          <a:xfrm>
            <a:off x="370152" y="1635667"/>
            <a:ext cx="11651272" cy="2463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AEB V2B is part of the rating since 2018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Pedestrian/VRU Protection Box (6/48 Points)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Tests during daylight conditions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Lateral and longitudinal tests</a:t>
            </a: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Rating is based on collision speed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44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Black;-1;-1;-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Black;-1;-1;-2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Black;-1;-1;-2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-1;-1;-1;-2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Black;-1;-2;-2;-1;-2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1;-2"/>
  <p:tag name="COLORSETCLASSNAME" val="ColorSet2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1;-2"/>
  <p:tag name="COLORSETCLASSNAME" val="ColorSet2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1;-2"/>
  <p:tag name="COLORSETCLASSNAME" val="ColorSet2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1;-1;-1;-2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1;-2"/>
  <p:tag name="COLORSETCLASSNAME" val="ColorSet2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1;-2"/>
  <p:tag name="COLORSETCLASSNAME" val="ColorSet2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1;-2"/>
  <p:tag name="COLORSETCLASSNAME" val="ColorSet2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1;-2"/>
  <p:tag name="COLORSETCLASSNAME" val="ColorSet2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Black;-1;-2;-2;-1;-2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1;-1;-1;-2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1;-1;-1;-2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1;-1;-1;-2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-1;-1;-1;-2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1;-1;-1;-2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Black;-1;-1;-2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1;-1;-1;-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Black;-1;-2;-2;-1;-2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Black;-1;-1;-2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1;-1;-1;-2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Black;-1;-1;-2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1;-1;-1;-2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Black;-1;-1;-2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1;-1;-1;-2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Black;-1;-1;-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Black;-1;-2;-2;-1;-2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1;-1;-1;-2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Black;-1;-1;-2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-1;-1;-1;-2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-1;-1;-1;-2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-1;-1;-1;-2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-1;-1;-1;-2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1;-1;-1;-2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Black;-1;-1;-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Black;-1;Black;-1;-1;-2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1;-1;-1;-2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Black;-1;-1;-2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1;-1;-1;-2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Black;-1;-1;-2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-1;-1;-1;-2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-1;-1;-1;-2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-1;-1;-1;-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Black;-1;-1;-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-2;-2;-1;-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Black;-1;Black;-1;-1;-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Black;-1;Black;-1;-1;-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Black;-1;-1;-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Black;-1;Black;-1;-1;-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-2;-2;-1;-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-2;-2;-1;-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-2;-2;-1;-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-2;-2;-1;-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Black;-1;Black;-1;-1;-2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Black;-1;-1;-2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Black;-1;-1;-2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1;-1;Black;-1;-1;-2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2"/>
  <p:tag name="COLORS" val="-2;-2;-2;-2;-1;-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1261</Words>
  <Application>Microsoft Office PowerPoint</Application>
  <PresentationFormat>Breitbild</PresentationFormat>
  <Paragraphs>372</Paragraphs>
  <Slides>13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20" baseType="lpstr">
      <vt:lpstr>Arial</vt:lpstr>
      <vt:lpstr>Bosch Office Sans</vt:lpstr>
      <vt:lpstr>Calibri</vt:lpstr>
      <vt:lpstr>Calibri Light</vt:lpstr>
      <vt:lpstr>Times New Roman</vt:lpstr>
      <vt:lpstr>Wingdings 3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Barnaby Simkin</dc:creator>
  <cp:lastModifiedBy>Benz Stefan (CC/MBC)</cp:lastModifiedBy>
  <cp:revision>87</cp:revision>
  <dcterms:created xsi:type="dcterms:W3CDTF">2018-10-08T09:34:57Z</dcterms:created>
  <dcterms:modified xsi:type="dcterms:W3CDTF">2018-10-29T11:01:39Z</dcterms:modified>
</cp:coreProperties>
</file>