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85" r:id="rId3"/>
    <p:sldId id="282" r:id="rId4"/>
    <p:sldId id="284" r:id="rId5"/>
    <p:sldId id="262" r:id="rId6"/>
    <p:sldId id="313" r:id="rId7"/>
    <p:sldId id="271" r:id="rId8"/>
    <p:sldId id="331" r:id="rId9"/>
    <p:sldId id="330" r:id="rId10"/>
    <p:sldId id="293" r:id="rId11"/>
    <p:sldId id="333" r:id="rId12"/>
    <p:sldId id="272" r:id="rId13"/>
    <p:sldId id="274" r:id="rId14"/>
    <p:sldId id="336" r:id="rId15"/>
    <p:sldId id="337" r:id="rId16"/>
    <p:sldId id="338" r:id="rId17"/>
    <p:sldId id="334" r:id="rId18"/>
    <p:sldId id="298" r:id="rId19"/>
    <p:sldId id="299" r:id="rId20"/>
    <p:sldId id="265" r:id="rId21"/>
    <p:sldId id="268" r:id="rId22"/>
    <p:sldId id="302" r:id="rId23"/>
    <p:sldId id="294" r:id="rId24"/>
    <p:sldId id="261" r:id="rId25"/>
    <p:sldId id="256" r:id="rId26"/>
    <p:sldId id="33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80" autoAdjust="0"/>
    <p:restoredTop sz="94660"/>
  </p:normalViewPr>
  <p:slideViewPr>
    <p:cSldViewPr snapToGrid="0">
      <p:cViewPr varScale="1">
        <p:scale>
          <a:sx n="56" d="100"/>
          <a:sy n="56" d="100"/>
        </p:scale>
        <p:origin x="60" y="3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imkib\Desktop\The%20Holy%20Book\Legislators\UNECE\WP.29\GRVA\Informal%20Groups\AEB%20IWG\AEBS%2007%20Geneva\Copy%20of%20Sample%20laden%20and%20unlade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imkib\Desktop\The%20Holy%20Book\Legislators\UNECE\WP.29\GRVA\Informal%20Groups\AEB%20IWG\AEBS%2007%20Geneva\Copy%20of%20Sample%20laden%20and%20unlade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imkib\Desktop\The%20Holy%20Book\Legislators\UNECE\WP.29\GRVA\Informal%20Groups\AEB%20IWG\AEBS%2007%20Geneva\LPS%20Calc%20lateral%20offse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imkib\Desktop\The%20Holy%20Book\Legislators\UNECE\WP.29\GRVA\Informal%20Groups\AEB%20IWG\AEBS%2007%20Geneva\LPS%20Calc%20lateral%20offset.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v>Gross Vehicle Mass</c:v>
          </c:tx>
          <c:spPr>
            <a:ln w="19050" cap="rnd">
              <a:solidFill>
                <a:schemeClr val="accent1"/>
              </a:solidFill>
              <a:round/>
            </a:ln>
            <a:effectLst/>
          </c:spPr>
          <c:marker>
            <c:symbol val="none"/>
          </c:marker>
          <c:yVal>
            <c:numRef>
              <c:f>Sheet1!$X$102:$X$201</c:f>
              <c:numCache>
                <c:formatCode>General</c:formatCode>
                <c:ptCount val="100"/>
                <c:pt idx="0">
                  <c:v>3500</c:v>
                </c:pt>
                <c:pt idx="1">
                  <c:v>2910</c:v>
                </c:pt>
                <c:pt idx="2">
                  <c:v>2905</c:v>
                </c:pt>
                <c:pt idx="3">
                  <c:v>2710</c:v>
                </c:pt>
                <c:pt idx="4">
                  <c:v>2390</c:v>
                </c:pt>
                <c:pt idx="5">
                  <c:v>2340</c:v>
                </c:pt>
                <c:pt idx="6">
                  <c:v>2370</c:v>
                </c:pt>
                <c:pt idx="7">
                  <c:v>2370</c:v>
                </c:pt>
                <c:pt idx="8">
                  <c:v>2380</c:v>
                </c:pt>
                <c:pt idx="9">
                  <c:v>2370</c:v>
                </c:pt>
                <c:pt idx="10">
                  <c:v>2390</c:v>
                </c:pt>
                <c:pt idx="11">
                  <c:v>2380</c:v>
                </c:pt>
                <c:pt idx="12">
                  <c:v>2390</c:v>
                </c:pt>
                <c:pt idx="13">
                  <c:v>2380</c:v>
                </c:pt>
                <c:pt idx="14">
                  <c:v>2400</c:v>
                </c:pt>
                <c:pt idx="15">
                  <c:v>2400</c:v>
                </c:pt>
                <c:pt idx="16">
                  <c:v>2380</c:v>
                </c:pt>
                <c:pt idx="17">
                  <c:v>2370</c:v>
                </c:pt>
                <c:pt idx="18">
                  <c:v>2370</c:v>
                </c:pt>
                <c:pt idx="19">
                  <c:v>2350</c:v>
                </c:pt>
                <c:pt idx="20">
                  <c:v>2350</c:v>
                </c:pt>
                <c:pt idx="21">
                  <c:v>2370</c:v>
                </c:pt>
                <c:pt idx="22">
                  <c:v>2370</c:v>
                </c:pt>
                <c:pt idx="23">
                  <c:v>2370</c:v>
                </c:pt>
                <c:pt idx="24">
                  <c:v>2000</c:v>
                </c:pt>
                <c:pt idx="25">
                  <c:v>2000</c:v>
                </c:pt>
                <c:pt idx="26">
                  <c:v>2390</c:v>
                </c:pt>
                <c:pt idx="27">
                  <c:v>2380</c:v>
                </c:pt>
                <c:pt idx="28">
                  <c:v>2370</c:v>
                </c:pt>
                <c:pt idx="29">
                  <c:v>2380</c:v>
                </c:pt>
                <c:pt idx="30">
                  <c:v>2390</c:v>
                </c:pt>
                <c:pt idx="31">
                  <c:v>2370</c:v>
                </c:pt>
                <c:pt idx="32">
                  <c:v>2370</c:v>
                </c:pt>
                <c:pt idx="33">
                  <c:v>2400</c:v>
                </c:pt>
                <c:pt idx="34">
                  <c:v>2400</c:v>
                </c:pt>
                <c:pt idx="35">
                  <c:v>1970</c:v>
                </c:pt>
                <c:pt idx="36">
                  <c:v>1970</c:v>
                </c:pt>
                <c:pt idx="37">
                  <c:v>2350</c:v>
                </c:pt>
                <c:pt idx="38">
                  <c:v>2350</c:v>
                </c:pt>
                <c:pt idx="39">
                  <c:v>3000</c:v>
                </c:pt>
                <c:pt idx="40">
                  <c:v>3080</c:v>
                </c:pt>
                <c:pt idx="41">
                  <c:v>3080</c:v>
                </c:pt>
                <c:pt idx="42">
                  <c:v>3080</c:v>
                </c:pt>
                <c:pt idx="43">
                  <c:v>3000</c:v>
                </c:pt>
                <c:pt idx="44">
                  <c:v>3000</c:v>
                </c:pt>
                <c:pt idx="45">
                  <c:v>3000</c:v>
                </c:pt>
                <c:pt idx="46">
                  <c:v>3000</c:v>
                </c:pt>
                <c:pt idx="47">
                  <c:v>3200</c:v>
                </c:pt>
                <c:pt idx="48">
                  <c:v>3200</c:v>
                </c:pt>
                <c:pt idx="49">
                  <c:v>3200</c:v>
                </c:pt>
                <c:pt idx="50">
                  <c:v>3200</c:v>
                </c:pt>
                <c:pt idx="51">
                  <c:v>3300</c:v>
                </c:pt>
                <c:pt idx="52">
                  <c:v>2830</c:v>
                </c:pt>
                <c:pt idx="53">
                  <c:v>2760</c:v>
                </c:pt>
                <c:pt idx="54">
                  <c:v>2830</c:v>
                </c:pt>
                <c:pt idx="55">
                  <c:v>3500</c:v>
                </c:pt>
                <c:pt idx="56">
                  <c:v>3500</c:v>
                </c:pt>
                <c:pt idx="57">
                  <c:v>3500</c:v>
                </c:pt>
                <c:pt idx="58">
                  <c:v>2370</c:v>
                </c:pt>
                <c:pt idx="59">
                  <c:v>2390</c:v>
                </c:pt>
                <c:pt idx="60">
                  <c:v>2380</c:v>
                </c:pt>
                <c:pt idx="61">
                  <c:v>2350</c:v>
                </c:pt>
                <c:pt idx="62">
                  <c:v>2370</c:v>
                </c:pt>
                <c:pt idx="63">
                  <c:v>2225</c:v>
                </c:pt>
                <c:pt idx="64">
                  <c:v>2370</c:v>
                </c:pt>
                <c:pt idx="65">
                  <c:v>2400</c:v>
                </c:pt>
                <c:pt idx="66">
                  <c:v>2370</c:v>
                </c:pt>
                <c:pt idx="67">
                  <c:v>2400</c:v>
                </c:pt>
                <c:pt idx="68">
                  <c:v>2370</c:v>
                </c:pt>
                <c:pt idx="69">
                  <c:v>3500</c:v>
                </c:pt>
                <c:pt idx="70">
                  <c:v>3290</c:v>
                </c:pt>
                <c:pt idx="71">
                  <c:v>2380</c:v>
                </c:pt>
                <c:pt idx="72">
                  <c:v>2370</c:v>
                </c:pt>
                <c:pt idx="73">
                  <c:v>2390</c:v>
                </c:pt>
                <c:pt idx="74">
                  <c:v>2000</c:v>
                </c:pt>
                <c:pt idx="75">
                  <c:v>1970</c:v>
                </c:pt>
                <c:pt idx="76">
                  <c:v>2350</c:v>
                </c:pt>
                <c:pt idx="77">
                  <c:v>3300</c:v>
                </c:pt>
                <c:pt idx="78">
                  <c:v>3300</c:v>
                </c:pt>
                <c:pt idx="79">
                  <c:v>3300</c:v>
                </c:pt>
                <c:pt idx="80">
                  <c:v>3300</c:v>
                </c:pt>
                <c:pt idx="81">
                  <c:v>3300</c:v>
                </c:pt>
                <c:pt idx="82">
                  <c:v>3300</c:v>
                </c:pt>
                <c:pt idx="83">
                  <c:v>3300</c:v>
                </c:pt>
                <c:pt idx="84">
                  <c:v>3300</c:v>
                </c:pt>
                <c:pt idx="85">
                  <c:v>3500</c:v>
                </c:pt>
                <c:pt idx="86">
                  <c:v>3500</c:v>
                </c:pt>
                <c:pt idx="87">
                  <c:v>3500</c:v>
                </c:pt>
                <c:pt idx="88">
                  <c:v>3500</c:v>
                </c:pt>
                <c:pt idx="89">
                  <c:v>3500</c:v>
                </c:pt>
                <c:pt idx="90">
                  <c:v>3500</c:v>
                </c:pt>
                <c:pt idx="91">
                  <c:v>2200</c:v>
                </c:pt>
                <c:pt idx="92">
                  <c:v>1950</c:v>
                </c:pt>
                <c:pt idx="93">
                  <c:v>1950</c:v>
                </c:pt>
                <c:pt idx="94">
                  <c:v>1950</c:v>
                </c:pt>
                <c:pt idx="95">
                  <c:v>1950</c:v>
                </c:pt>
                <c:pt idx="96">
                  <c:v>3100</c:v>
                </c:pt>
                <c:pt idx="97">
                  <c:v>3100</c:v>
                </c:pt>
                <c:pt idx="98">
                  <c:v>3100</c:v>
                </c:pt>
                <c:pt idx="99">
                  <c:v>3100</c:v>
                </c:pt>
              </c:numCache>
            </c:numRef>
          </c:yVal>
          <c:smooth val="1"/>
          <c:extLst>
            <c:ext xmlns:c16="http://schemas.microsoft.com/office/drawing/2014/chart" uri="{C3380CC4-5D6E-409C-BE32-E72D297353CC}">
              <c16:uniqueId val="{00000000-D4E3-475A-869D-0FFDD37D0040}"/>
            </c:ext>
          </c:extLst>
        </c:ser>
        <c:ser>
          <c:idx val="1"/>
          <c:order val="1"/>
          <c:tx>
            <c:v>Unladen vehicle Mass</c:v>
          </c:tx>
          <c:spPr>
            <a:ln w="19050" cap="rnd">
              <a:solidFill>
                <a:schemeClr val="accent2"/>
              </a:solidFill>
              <a:round/>
            </a:ln>
            <a:effectLst/>
          </c:spPr>
          <c:marker>
            <c:symbol val="none"/>
          </c:marker>
          <c:yVal>
            <c:numRef>
              <c:f>Sheet1!$U$102:$U$201</c:f>
              <c:numCache>
                <c:formatCode>General</c:formatCode>
                <c:ptCount val="100"/>
                <c:pt idx="0">
                  <c:v>2300</c:v>
                </c:pt>
                <c:pt idx="1">
                  <c:v>1860</c:v>
                </c:pt>
                <c:pt idx="2">
                  <c:v>1860</c:v>
                </c:pt>
                <c:pt idx="3">
                  <c:v>2105</c:v>
                </c:pt>
                <c:pt idx="4">
                  <c:v>1403</c:v>
                </c:pt>
                <c:pt idx="5">
                  <c:v>1320</c:v>
                </c:pt>
                <c:pt idx="6">
                  <c:v>1416</c:v>
                </c:pt>
                <c:pt idx="7">
                  <c:v>1320</c:v>
                </c:pt>
                <c:pt idx="8">
                  <c:v>1380</c:v>
                </c:pt>
                <c:pt idx="9">
                  <c:v>1320</c:v>
                </c:pt>
                <c:pt idx="10">
                  <c:v>1389</c:v>
                </c:pt>
                <c:pt idx="11">
                  <c:v>1380</c:v>
                </c:pt>
                <c:pt idx="12">
                  <c:v>1389</c:v>
                </c:pt>
                <c:pt idx="13">
                  <c:v>1380</c:v>
                </c:pt>
                <c:pt idx="14">
                  <c:v>1430</c:v>
                </c:pt>
                <c:pt idx="15">
                  <c:v>1430</c:v>
                </c:pt>
                <c:pt idx="16">
                  <c:v>1380</c:v>
                </c:pt>
                <c:pt idx="17">
                  <c:v>1320</c:v>
                </c:pt>
                <c:pt idx="18">
                  <c:v>1320</c:v>
                </c:pt>
                <c:pt idx="19">
                  <c:v>1320</c:v>
                </c:pt>
                <c:pt idx="20">
                  <c:v>1320</c:v>
                </c:pt>
                <c:pt idx="21">
                  <c:v>1430</c:v>
                </c:pt>
                <c:pt idx="22">
                  <c:v>1430</c:v>
                </c:pt>
                <c:pt idx="23">
                  <c:v>1320</c:v>
                </c:pt>
                <c:pt idx="24">
                  <c:v>1319</c:v>
                </c:pt>
                <c:pt idx="25">
                  <c:v>1319</c:v>
                </c:pt>
                <c:pt idx="26">
                  <c:v>1389</c:v>
                </c:pt>
                <c:pt idx="27">
                  <c:v>1380</c:v>
                </c:pt>
                <c:pt idx="28">
                  <c:v>1320</c:v>
                </c:pt>
                <c:pt idx="29">
                  <c:v>1380</c:v>
                </c:pt>
                <c:pt idx="30">
                  <c:v>1389</c:v>
                </c:pt>
                <c:pt idx="31">
                  <c:v>1416</c:v>
                </c:pt>
                <c:pt idx="32">
                  <c:v>1416</c:v>
                </c:pt>
                <c:pt idx="33">
                  <c:v>1430</c:v>
                </c:pt>
                <c:pt idx="34">
                  <c:v>1430</c:v>
                </c:pt>
                <c:pt idx="35">
                  <c:v>1303</c:v>
                </c:pt>
                <c:pt idx="36">
                  <c:v>1303</c:v>
                </c:pt>
                <c:pt idx="37">
                  <c:v>1395</c:v>
                </c:pt>
                <c:pt idx="38">
                  <c:v>1395</c:v>
                </c:pt>
                <c:pt idx="39">
                  <c:v>2380</c:v>
                </c:pt>
                <c:pt idx="40">
                  <c:v>2493</c:v>
                </c:pt>
                <c:pt idx="41">
                  <c:v>2546</c:v>
                </c:pt>
                <c:pt idx="42">
                  <c:v>2594</c:v>
                </c:pt>
                <c:pt idx="43">
                  <c:v>2012</c:v>
                </c:pt>
                <c:pt idx="44">
                  <c:v>1949</c:v>
                </c:pt>
                <c:pt idx="45">
                  <c:v>1970</c:v>
                </c:pt>
                <c:pt idx="46">
                  <c:v>2033</c:v>
                </c:pt>
                <c:pt idx="47">
                  <c:v>2097</c:v>
                </c:pt>
                <c:pt idx="48">
                  <c:v>2034</c:v>
                </c:pt>
                <c:pt idx="49">
                  <c:v>2207</c:v>
                </c:pt>
                <c:pt idx="50">
                  <c:v>2144</c:v>
                </c:pt>
                <c:pt idx="51">
                  <c:v>2233</c:v>
                </c:pt>
                <c:pt idx="52">
                  <c:v>1430</c:v>
                </c:pt>
                <c:pt idx="53">
                  <c:v>1360</c:v>
                </c:pt>
                <c:pt idx="54">
                  <c:v>1430</c:v>
                </c:pt>
                <c:pt idx="55">
                  <c:v>2346</c:v>
                </c:pt>
                <c:pt idx="56">
                  <c:v>2424</c:v>
                </c:pt>
                <c:pt idx="57">
                  <c:v>2467</c:v>
                </c:pt>
                <c:pt idx="58">
                  <c:v>1320</c:v>
                </c:pt>
                <c:pt idx="59">
                  <c:v>1389</c:v>
                </c:pt>
                <c:pt idx="60">
                  <c:v>1380</c:v>
                </c:pt>
                <c:pt idx="61">
                  <c:v>1320</c:v>
                </c:pt>
                <c:pt idx="62">
                  <c:v>1320</c:v>
                </c:pt>
                <c:pt idx="63">
                  <c:v>1589</c:v>
                </c:pt>
                <c:pt idx="64">
                  <c:v>1430</c:v>
                </c:pt>
                <c:pt idx="65">
                  <c:v>1430</c:v>
                </c:pt>
                <c:pt idx="66">
                  <c:v>1416</c:v>
                </c:pt>
                <c:pt idx="67">
                  <c:v>1430</c:v>
                </c:pt>
                <c:pt idx="68">
                  <c:v>1430</c:v>
                </c:pt>
                <c:pt idx="69">
                  <c:v>2300</c:v>
                </c:pt>
                <c:pt idx="70">
                  <c:v>2260</c:v>
                </c:pt>
                <c:pt idx="71">
                  <c:v>1380</c:v>
                </c:pt>
                <c:pt idx="72">
                  <c:v>1320</c:v>
                </c:pt>
                <c:pt idx="73">
                  <c:v>1389</c:v>
                </c:pt>
                <c:pt idx="74">
                  <c:v>1319</c:v>
                </c:pt>
                <c:pt idx="75">
                  <c:v>1303</c:v>
                </c:pt>
                <c:pt idx="76">
                  <c:v>1395</c:v>
                </c:pt>
                <c:pt idx="77">
                  <c:v>2780</c:v>
                </c:pt>
                <c:pt idx="78">
                  <c:v>2780</c:v>
                </c:pt>
                <c:pt idx="79">
                  <c:v>2780</c:v>
                </c:pt>
                <c:pt idx="80">
                  <c:v>2780</c:v>
                </c:pt>
                <c:pt idx="81">
                  <c:v>2780</c:v>
                </c:pt>
                <c:pt idx="82">
                  <c:v>2780</c:v>
                </c:pt>
                <c:pt idx="83">
                  <c:v>2780</c:v>
                </c:pt>
                <c:pt idx="84">
                  <c:v>2780</c:v>
                </c:pt>
                <c:pt idx="85">
                  <c:v>2863</c:v>
                </c:pt>
                <c:pt idx="86">
                  <c:v>2863</c:v>
                </c:pt>
                <c:pt idx="87">
                  <c:v>2863</c:v>
                </c:pt>
                <c:pt idx="88">
                  <c:v>2863</c:v>
                </c:pt>
                <c:pt idx="89">
                  <c:v>2863</c:v>
                </c:pt>
                <c:pt idx="90">
                  <c:v>2863</c:v>
                </c:pt>
                <c:pt idx="91">
                  <c:v>1400</c:v>
                </c:pt>
                <c:pt idx="92">
                  <c:v>1300</c:v>
                </c:pt>
                <c:pt idx="93">
                  <c:v>1300</c:v>
                </c:pt>
                <c:pt idx="94">
                  <c:v>1300</c:v>
                </c:pt>
                <c:pt idx="95">
                  <c:v>1300</c:v>
                </c:pt>
                <c:pt idx="96">
                  <c:v>1745</c:v>
                </c:pt>
                <c:pt idx="97">
                  <c:v>2125</c:v>
                </c:pt>
                <c:pt idx="98">
                  <c:v>1723</c:v>
                </c:pt>
                <c:pt idx="99">
                  <c:v>2044</c:v>
                </c:pt>
              </c:numCache>
            </c:numRef>
          </c:yVal>
          <c:smooth val="1"/>
          <c:extLst>
            <c:ext xmlns:c16="http://schemas.microsoft.com/office/drawing/2014/chart" uri="{C3380CC4-5D6E-409C-BE32-E72D297353CC}">
              <c16:uniqueId val="{00000001-D4E3-475A-869D-0FFDD37D0040}"/>
            </c:ext>
          </c:extLst>
        </c:ser>
        <c:dLbls>
          <c:showLegendKey val="0"/>
          <c:showVal val="0"/>
          <c:showCatName val="0"/>
          <c:showSerName val="0"/>
          <c:showPercent val="0"/>
          <c:showBubbleSize val="0"/>
        </c:dLbls>
        <c:axId val="338743000"/>
        <c:axId val="338743656"/>
      </c:scatterChart>
      <c:valAx>
        <c:axId val="338743000"/>
        <c:scaling>
          <c:orientation val="minMax"/>
        </c:scaling>
        <c:delete val="1"/>
        <c:axPos val="b"/>
        <c:majorTickMark val="none"/>
        <c:minorTickMark val="none"/>
        <c:tickLblPos val="nextTo"/>
        <c:crossAx val="338743656"/>
        <c:crosses val="autoZero"/>
        <c:crossBetween val="midCat"/>
      </c:valAx>
      <c:valAx>
        <c:axId val="3387436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Mass kg</a:t>
                </a:r>
                <a:endParaRPr lang="en-GB" sz="1600" dirty="0"/>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38743000"/>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smoothMarker"/>
        <c:varyColors val="0"/>
        <c:ser>
          <c:idx val="0"/>
          <c:order val="0"/>
          <c:tx>
            <c:v>0.75 Gross Vehicel Mass</c:v>
          </c:tx>
          <c:spPr>
            <a:ln w="19050" cap="rnd">
              <a:solidFill>
                <a:schemeClr val="accent1"/>
              </a:solidFill>
              <a:round/>
            </a:ln>
            <a:effectLst/>
          </c:spPr>
          <c:marker>
            <c:symbol val="none"/>
          </c:marker>
          <c:yVal>
            <c:numRef>
              <c:f>Sheet1!$Y$102:$Y$201</c:f>
              <c:numCache>
                <c:formatCode>General</c:formatCode>
                <c:ptCount val="100"/>
                <c:pt idx="0">
                  <c:v>2625</c:v>
                </c:pt>
                <c:pt idx="1">
                  <c:v>2182.5</c:v>
                </c:pt>
                <c:pt idx="2">
                  <c:v>2178.75</c:v>
                </c:pt>
                <c:pt idx="3">
                  <c:v>2032.5</c:v>
                </c:pt>
                <c:pt idx="4">
                  <c:v>1792.5</c:v>
                </c:pt>
                <c:pt idx="5">
                  <c:v>1755</c:v>
                </c:pt>
                <c:pt idx="6">
                  <c:v>1777.5</c:v>
                </c:pt>
                <c:pt idx="7">
                  <c:v>1777.5</c:v>
                </c:pt>
                <c:pt idx="8">
                  <c:v>1785</c:v>
                </c:pt>
                <c:pt idx="9">
                  <c:v>1777.5</c:v>
                </c:pt>
                <c:pt idx="10">
                  <c:v>1792.5</c:v>
                </c:pt>
                <c:pt idx="11">
                  <c:v>1785</c:v>
                </c:pt>
                <c:pt idx="12">
                  <c:v>1792.5</c:v>
                </c:pt>
                <c:pt idx="13">
                  <c:v>1785</c:v>
                </c:pt>
                <c:pt idx="14">
                  <c:v>1800</c:v>
                </c:pt>
                <c:pt idx="15">
                  <c:v>1800</c:v>
                </c:pt>
                <c:pt idx="16">
                  <c:v>1785</c:v>
                </c:pt>
                <c:pt idx="17">
                  <c:v>1777.5</c:v>
                </c:pt>
                <c:pt idx="18">
                  <c:v>1777.5</c:v>
                </c:pt>
                <c:pt idx="19">
                  <c:v>1762.5</c:v>
                </c:pt>
                <c:pt idx="20">
                  <c:v>1762.5</c:v>
                </c:pt>
                <c:pt idx="21">
                  <c:v>1777.5</c:v>
                </c:pt>
                <c:pt idx="22">
                  <c:v>1777.5</c:v>
                </c:pt>
                <c:pt idx="23">
                  <c:v>1777.5</c:v>
                </c:pt>
                <c:pt idx="24">
                  <c:v>1500</c:v>
                </c:pt>
                <c:pt idx="25">
                  <c:v>1500</c:v>
                </c:pt>
                <c:pt idx="26">
                  <c:v>1792.5</c:v>
                </c:pt>
                <c:pt idx="27">
                  <c:v>1785</c:v>
                </c:pt>
                <c:pt idx="28">
                  <c:v>1777.5</c:v>
                </c:pt>
                <c:pt idx="29">
                  <c:v>1785</c:v>
                </c:pt>
                <c:pt idx="30">
                  <c:v>1792.5</c:v>
                </c:pt>
                <c:pt idx="31">
                  <c:v>1777.5</c:v>
                </c:pt>
                <c:pt idx="32">
                  <c:v>1777.5</c:v>
                </c:pt>
                <c:pt idx="33">
                  <c:v>1800</c:v>
                </c:pt>
                <c:pt idx="34">
                  <c:v>1800</c:v>
                </c:pt>
                <c:pt idx="35">
                  <c:v>1477.5</c:v>
                </c:pt>
                <c:pt idx="36">
                  <c:v>1477.5</c:v>
                </c:pt>
                <c:pt idx="37">
                  <c:v>1762.5</c:v>
                </c:pt>
                <c:pt idx="38">
                  <c:v>1762.5</c:v>
                </c:pt>
                <c:pt idx="39">
                  <c:v>2250</c:v>
                </c:pt>
                <c:pt idx="40">
                  <c:v>2310</c:v>
                </c:pt>
                <c:pt idx="41">
                  <c:v>2310</c:v>
                </c:pt>
                <c:pt idx="42">
                  <c:v>2310</c:v>
                </c:pt>
                <c:pt idx="43">
                  <c:v>2250</c:v>
                </c:pt>
                <c:pt idx="44">
                  <c:v>2250</c:v>
                </c:pt>
                <c:pt idx="45">
                  <c:v>2250</c:v>
                </c:pt>
                <c:pt idx="46">
                  <c:v>2250</c:v>
                </c:pt>
                <c:pt idx="47">
                  <c:v>2400</c:v>
                </c:pt>
                <c:pt idx="48">
                  <c:v>2400</c:v>
                </c:pt>
                <c:pt idx="49">
                  <c:v>2400</c:v>
                </c:pt>
                <c:pt idx="50">
                  <c:v>2400</c:v>
                </c:pt>
                <c:pt idx="51">
                  <c:v>2475</c:v>
                </c:pt>
                <c:pt idx="52">
                  <c:v>2122.5</c:v>
                </c:pt>
                <c:pt idx="53">
                  <c:v>2070</c:v>
                </c:pt>
                <c:pt idx="54">
                  <c:v>2122.5</c:v>
                </c:pt>
                <c:pt idx="55">
                  <c:v>2625</c:v>
                </c:pt>
                <c:pt idx="56">
                  <c:v>2625</c:v>
                </c:pt>
                <c:pt idx="57">
                  <c:v>2625</c:v>
                </c:pt>
                <c:pt idx="58">
                  <c:v>1777.5</c:v>
                </c:pt>
                <c:pt idx="59">
                  <c:v>1792.5</c:v>
                </c:pt>
                <c:pt idx="60">
                  <c:v>1785</c:v>
                </c:pt>
                <c:pt idx="61">
                  <c:v>1762.5</c:v>
                </c:pt>
                <c:pt idx="62">
                  <c:v>1777.5</c:v>
                </c:pt>
                <c:pt idx="63">
                  <c:v>1668.75</c:v>
                </c:pt>
                <c:pt idx="64">
                  <c:v>1777.5</c:v>
                </c:pt>
                <c:pt idx="65">
                  <c:v>1800</c:v>
                </c:pt>
                <c:pt idx="66">
                  <c:v>1777.5</c:v>
                </c:pt>
                <c:pt idx="67">
                  <c:v>1800</c:v>
                </c:pt>
                <c:pt idx="68">
                  <c:v>1777.5</c:v>
                </c:pt>
                <c:pt idx="69">
                  <c:v>2625</c:v>
                </c:pt>
                <c:pt idx="70">
                  <c:v>2467.5</c:v>
                </c:pt>
                <c:pt idx="71">
                  <c:v>1785</c:v>
                </c:pt>
                <c:pt idx="72">
                  <c:v>1777.5</c:v>
                </c:pt>
                <c:pt idx="73">
                  <c:v>1792.5</c:v>
                </c:pt>
                <c:pt idx="74">
                  <c:v>1500</c:v>
                </c:pt>
                <c:pt idx="75">
                  <c:v>1477.5</c:v>
                </c:pt>
                <c:pt idx="76">
                  <c:v>1762.5</c:v>
                </c:pt>
                <c:pt idx="77">
                  <c:v>2475</c:v>
                </c:pt>
                <c:pt idx="78">
                  <c:v>2475</c:v>
                </c:pt>
                <c:pt idx="79">
                  <c:v>2475</c:v>
                </c:pt>
                <c:pt idx="80">
                  <c:v>2475</c:v>
                </c:pt>
                <c:pt idx="81">
                  <c:v>2475</c:v>
                </c:pt>
                <c:pt idx="82">
                  <c:v>2475</c:v>
                </c:pt>
                <c:pt idx="83">
                  <c:v>2475</c:v>
                </c:pt>
                <c:pt idx="84">
                  <c:v>2475</c:v>
                </c:pt>
                <c:pt idx="85">
                  <c:v>2625</c:v>
                </c:pt>
                <c:pt idx="86">
                  <c:v>2625</c:v>
                </c:pt>
                <c:pt idx="87">
                  <c:v>2625</c:v>
                </c:pt>
                <c:pt idx="88">
                  <c:v>2625</c:v>
                </c:pt>
                <c:pt idx="89">
                  <c:v>2625</c:v>
                </c:pt>
                <c:pt idx="90">
                  <c:v>2625</c:v>
                </c:pt>
                <c:pt idx="91">
                  <c:v>1650</c:v>
                </c:pt>
                <c:pt idx="92">
                  <c:v>1462.5</c:v>
                </c:pt>
                <c:pt idx="93">
                  <c:v>1462.5</c:v>
                </c:pt>
                <c:pt idx="94">
                  <c:v>1462.5</c:v>
                </c:pt>
                <c:pt idx="95">
                  <c:v>1462.5</c:v>
                </c:pt>
                <c:pt idx="96">
                  <c:v>2325</c:v>
                </c:pt>
                <c:pt idx="97">
                  <c:v>2325</c:v>
                </c:pt>
                <c:pt idx="98">
                  <c:v>2325</c:v>
                </c:pt>
                <c:pt idx="99">
                  <c:v>2325</c:v>
                </c:pt>
              </c:numCache>
            </c:numRef>
          </c:yVal>
          <c:smooth val="1"/>
          <c:extLst>
            <c:ext xmlns:c16="http://schemas.microsoft.com/office/drawing/2014/chart" uri="{C3380CC4-5D6E-409C-BE32-E72D297353CC}">
              <c16:uniqueId val="{00000000-300B-4431-9231-2D27D5684682}"/>
            </c:ext>
          </c:extLst>
        </c:ser>
        <c:ser>
          <c:idx val="1"/>
          <c:order val="1"/>
          <c:tx>
            <c:v>Mass In Running Order</c:v>
          </c:tx>
          <c:spPr>
            <a:ln w="19050" cap="rnd">
              <a:solidFill>
                <a:schemeClr val="accent2"/>
              </a:solidFill>
              <a:round/>
            </a:ln>
            <a:effectLst/>
          </c:spPr>
          <c:marker>
            <c:symbol val="none"/>
          </c:marker>
          <c:yVal>
            <c:numRef>
              <c:f>Sheet1!$V$102:$V$201</c:f>
              <c:numCache>
                <c:formatCode>General</c:formatCode>
                <c:ptCount val="100"/>
                <c:pt idx="0">
                  <c:v>2375</c:v>
                </c:pt>
                <c:pt idx="1">
                  <c:v>1935</c:v>
                </c:pt>
                <c:pt idx="2">
                  <c:v>1935</c:v>
                </c:pt>
                <c:pt idx="3">
                  <c:v>2180</c:v>
                </c:pt>
                <c:pt idx="4">
                  <c:v>1478</c:v>
                </c:pt>
                <c:pt idx="5">
                  <c:v>1395</c:v>
                </c:pt>
                <c:pt idx="6">
                  <c:v>1491</c:v>
                </c:pt>
                <c:pt idx="7">
                  <c:v>1395</c:v>
                </c:pt>
                <c:pt idx="8">
                  <c:v>1455</c:v>
                </c:pt>
                <c:pt idx="9">
                  <c:v>1395</c:v>
                </c:pt>
                <c:pt idx="10">
                  <c:v>1464</c:v>
                </c:pt>
                <c:pt idx="11">
                  <c:v>1455</c:v>
                </c:pt>
                <c:pt idx="12">
                  <c:v>1464</c:v>
                </c:pt>
                <c:pt idx="13">
                  <c:v>1455</c:v>
                </c:pt>
                <c:pt idx="14">
                  <c:v>1505</c:v>
                </c:pt>
                <c:pt idx="15">
                  <c:v>1505</c:v>
                </c:pt>
                <c:pt idx="16">
                  <c:v>1455</c:v>
                </c:pt>
                <c:pt idx="17">
                  <c:v>1395</c:v>
                </c:pt>
                <c:pt idx="18">
                  <c:v>1395</c:v>
                </c:pt>
                <c:pt idx="19">
                  <c:v>1395</c:v>
                </c:pt>
                <c:pt idx="20">
                  <c:v>1395</c:v>
                </c:pt>
                <c:pt idx="21">
                  <c:v>1505</c:v>
                </c:pt>
                <c:pt idx="22">
                  <c:v>1505</c:v>
                </c:pt>
                <c:pt idx="23">
                  <c:v>1395</c:v>
                </c:pt>
                <c:pt idx="24">
                  <c:v>1394</c:v>
                </c:pt>
                <c:pt idx="25">
                  <c:v>1394</c:v>
                </c:pt>
                <c:pt idx="26">
                  <c:v>1464</c:v>
                </c:pt>
                <c:pt idx="27">
                  <c:v>1455</c:v>
                </c:pt>
                <c:pt idx="28">
                  <c:v>1395</c:v>
                </c:pt>
                <c:pt idx="29">
                  <c:v>1455</c:v>
                </c:pt>
                <c:pt idx="30">
                  <c:v>1464</c:v>
                </c:pt>
                <c:pt idx="31">
                  <c:v>1491</c:v>
                </c:pt>
                <c:pt idx="32">
                  <c:v>1491</c:v>
                </c:pt>
                <c:pt idx="33">
                  <c:v>1505</c:v>
                </c:pt>
                <c:pt idx="34">
                  <c:v>1505</c:v>
                </c:pt>
                <c:pt idx="35">
                  <c:v>1378</c:v>
                </c:pt>
                <c:pt idx="36">
                  <c:v>1378</c:v>
                </c:pt>
                <c:pt idx="37">
                  <c:v>1470</c:v>
                </c:pt>
                <c:pt idx="38">
                  <c:v>1470</c:v>
                </c:pt>
                <c:pt idx="39">
                  <c:v>2455</c:v>
                </c:pt>
                <c:pt idx="40">
                  <c:v>2568</c:v>
                </c:pt>
                <c:pt idx="41">
                  <c:v>2621</c:v>
                </c:pt>
                <c:pt idx="42">
                  <c:v>2669</c:v>
                </c:pt>
                <c:pt idx="43">
                  <c:v>2087</c:v>
                </c:pt>
                <c:pt idx="44">
                  <c:v>2024</c:v>
                </c:pt>
                <c:pt idx="45">
                  <c:v>2045</c:v>
                </c:pt>
                <c:pt idx="46">
                  <c:v>2108</c:v>
                </c:pt>
                <c:pt idx="47">
                  <c:v>2172</c:v>
                </c:pt>
                <c:pt idx="48">
                  <c:v>2109</c:v>
                </c:pt>
                <c:pt idx="49">
                  <c:v>2282</c:v>
                </c:pt>
                <c:pt idx="50">
                  <c:v>2219</c:v>
                </c:pt>
                <c:pt idx="51">
                  <c:v>2308</c:v>
                </c:pt>
                <c:pt idx="52">
                  <c:v>1505</c:v>
                </c:pt>
                <c:pt idx="53">
                  <c:v>1435</c:v>
                </c:pt>
                <c:pt idx="54">
                  <c:v>1505</c:v>
                </c:pt>
                <c:pt idx="55">
                  <c:v>2421</c:v>
                </c:pt>
                <c:pt idx="56">
                  <c:v>2499</c:v>
                </c:pt>
                <c:pt idx="57">
                  <c:v>2542</c:v>
                </c:pt>
                <c:pt idx="58">
                  <c:v>1395</c:v>
                </c:pt>
                <c:pt idx="59">
                  <c:v>1464</c:v>
                </c:pt>
                <c:pt idx="60">
                  <c:v>1455</c:v>
                </c:pt>
                <c:pt idx="61">
                  <c:v>1395</c:v>
                </c:pt>
                <c:pt idx="62">
                  <c:v>1395</c:v>
                </c:pt>
                <c:pt idx="63">
                  <c:v>1664</c:v>
                </c:pt>
                <c:pt idx="64">
                  <c:v>1505</c:v>
                </c:pt>
                <c:pt idx="65">
                  <c:v>1505</c:v>
                </c:pt>
                <c:pt idx="66">
                  <c:v>1491</c:v>
                </c:pt>
                <c:pt idx="67">
                  <c:v>1505</c:v>
                </c:pt>
                <c:pt idx="68">
                  <c:v>1505</c:v>
                </c:pt>
                <c:pt idx="69">
                  <c:v>2375</c:v>
                </c:pt>
                <c:pt idx="70">
                  <c:v>2335</c:v>
                </c:pt>
                <c:pt idx="71">
                  <c:v>1455</c:v>
                </c:pt>
                <c:pt idx="72">
                  <c:v>1395</c:v>
                </c:pt>
                <c:pt idx="73">
                  <c:v>1464</c:v>
                </c:pt>
                <c:pt idx="74">
                  <c:v>1394</c:v>
                </c:pt>
                <c:pt idx="75">
                  <c:v>1378</c:v>
                </c:pt>
                <c:pt idx="76">
                  <c:v>1470</c:v>
                </c:pt>
                <c:pt idx="77">
                  <c:v>2855</c:v>
                </c:pt>
                <c:pt idx="78">
                  <c:v>2855</c:v>
                </c:pt>
                <c:pt idx="79">
                  <c:v>2855</c:v>
                </c:pt>
                <c:pt idx="80">
                  <c:v>2855</c:v>
                </c:pt>
                <c:pt idx="81">
                  <c:v>2855</c:v>
                </c:pt>
                <c:pt idx="82">
                  <c:v>2855</c:v>
                </c:pt>
                <c:pt idx="83">
                  <c:v>2855</c:v>
                </c:pt>
                <c:pt idx="84">
                  <c:v>2855</c:v>
                </c:pt>
                <c:pt idx="85">
                  <c:v>2938</c:v>
                </c:pt>
                <c:pt idx="86">
                  <c:v>2938</c:v>
                </c:pt>
                <c:pt idx="87">
                  <c:v>2938</c:v>
                </c:pt>
                <c:pt idx="88">
                  <c:v>2938</c:v>
                </c:pt>
                <c:pt idx="89">
                  <c:v>2938</c:v>
                </c:pt>
                <c:pt idx="90">
                  <c:v>2938</c:v>
                </c:pt>
                <c:pt idx="91">
                  <c:v>1475</c:v>
                </c:pt>
                <c:pt idx="92">
                  <c:v>1375</c:v>
                </c:pt>
                <c:pt idx="93">
                  <c:v>1375</c:v>
                </c:pt>
                <c:pt idx="94">
                  <c:v>1375</c:v>
                </c:pt>
                <c:pt idx="95">
                  <c:v>1375</c:v>
                </c:pt>
                <c:pt idx="96">
                  <c:v>1820</c:v>
                </c:pt>
                <c:pt idx="97">
                  <c:v>2200</c:v>
                </c:pt>
                <c:pt idx="98">
                  <c:v>1798</c:v>
                </c:pt>
                <c:pt idx="99">
                  <c:v>2119</c:v>
                </c:pt>
              </c:numCache>
            </c:numRef>
          </c:yVal>
          <c:smooth val="1"/>
          <c:extLst>
            <c:ext xmlns:c16="http://schemas.microsoft.com/office/drawing/2014/chart" uri="{C3380CC4-5D6E-409C-BE32-E72D297353CC}">
              <c16:uniqueId val="{00000001-300B-4431-9231-2D27D5684682}"/>
            </c:ext>
          </c:extLst>
        </c:ser>
        <c:dLbls>
          <c:showLegendKey val="0"/>
          <c:showVal val="0"/>
          <c:showCatName val="0"/>
          <c:showSerName val="0"/>
          <c:showPercent val="0"/>
          <c:showBubbleSize val="0"/>
        </c:dLbls>
        <c:axId val="459548064"/>
        <c:axId val="459544784"/>
      </c:scatterChart>
      <c:valAx>
        <c:axId val="459548064"/>
        <c:scaling>
          <c:orientation val="minMax"/>
        </c:scaling>
        <c:delete val="1"/>
        <c:axPos val="b"/>
        <c:majorTickMark val="none"/>
        <c:minorTickMark val="none"/>
        <c:tickLblPos val="nextTo"/>
        <c:crossAx val="459544784"/>
        <c:crosses val="autoZero"/>
        <c:crossBetween val="midCat"/>
      </c:valAx>
      <c:valAx>
        <c:axId val="4595447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smtClean="0"/>
                  <a:t>Mass Kg</a:t>
                </a:r>
                <a:endParaRPr lang="en-GB" sz="1600" dirty="0"/>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45954806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Sheet2!$C$43:$N$43</c:f>
              <c:numCache>
                <c:formatCode>General</c:formatCode>
                <c:ptCount val="12"/>
                <c:pt idx="0">
                  <c:v>2.5</c:v>
                </c:pt>
                <c:pt idx="1">
                  <c:v>2.2000000000000002</c:v>
                </c:pt>
                <c:pt idx="2">
                  <c:v>2</c:v>
                </c:pt>
                <c:pt idx="3">
                  <c:v>1.8</c:v>
                </c:pt>
                <c:pt idx="4">
                  <c:v>1.6</c:v>
                </c:pt>
                <c:pt idx="5">
                  <c:v>1.4</c:v>
                </c:pt>
                <c:pt idx="6">
                  <c:v>1.2</c:v>
                </c:pt>
                <c:pt idx="7">
                  <c:v>1</c:v>
                </c:pt>
                <c:pt idx="8">
                  <c:v>0.8</c:v>
                </c:pt>
                <c:pt idx="9">
                  <c:v>0.6</c:v>
                </c:pt>
                <c:pt idx="10">
                  <c:v>0.4</c:v>
                </c:pt>
                <c:pt idx="11">
                  <c:v>0.2</c:v>
                </c:pt>
              </c:numCache>
            </c:numRef>
          </c:xVal>
          <c:yVal>
            <c:numRef>
              <c:f>Sheet2!$C$45:$N$45</c:f>
              <c:numCache>
                <c:formatCode>General</c:formatCode>
                <c:ptCount val="12"/>
                <c:pt idx="0">
                  <c:v>0.91287092917527701</c:v>
                </c:pt>
                <c:pt idx="1">
                  <c:v>0.85634883857767541</c:v>
                </c:pt>
                <c:pt idx="2">
                  <c:v>0.81649658092772603</c:v>
                </c:pt>
                <c:pt idx="3">
                  <c:v>0.7745966692414834</c:v>
                </c:pt>
                <c:pt idx="4">
                  <c:v>0.73029674334022143</c:v>
                </c:pt>
                <c:pt idx="5">
                  <c:v>0.68313005106397318</c:v>
                </c:pt>
                <c:pt idx="6">
                  <c:v>0.63245553203367588</c:v>
                </c:pt>
                <c:pt idx="7">
                  <c:v>0.57735026918962573</c:v>
                </c:pt>
                <c:pt idx="8">
                  <c:v>0.5163977794943222</c:v>
                </c:pt>
                <c:pt idx="9">
                  <c:v>0.44721359549995787</c:v>
                </c:pt>
                <c:pt idx="10">
                  <c:v>0.36514837167011072</c:v>
                </c:pt>
                <c:pt idx="11">
                  <c:v>0.2581988897471611</c:v>
                </c:pt>
              </c:numCache>
            </c:numRef>
          </c:yVal>
          <c:smooth val="1"/>
          <c:extLst>
            <c:ext xmlns:c16="http://schemas.microsoft.com/office/drawing/2014/chart" uri="{C3380CC4-5D6E-409C-BE32-E72D297353CC}">
              <c16:uniqueId val="{00000000-2933-4A9F-84B7-45D5EDDB7AE2}"/>
            </c:ext>
          </c:extLst>
        </c:ser>
        <c:dLbls>
          <c:showLegendKey val="0"/>
          <c:showVal val="0"/>
          <c:showCatName val="0"/>
          <c:showSerName val="0"/>
          <c:showPercent val="0"/>
          <c:showBubbleSize val="0"/>
        </c:dLbls>
        <c:axId val="401713448"/>
        <c:axId val="401714760"/>
      </c:scatterChart>
      <c:valAx>
        <c:axId val="40171344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Lateral Offset</a:t>
                </a:r>
                <a:r>
                  <a:rPr lang="en-GB" sz="1400" baseline="0"/>
                  <a:t> (m)</a:t>
                </a:r>
                <a:r>
                  <a:rPr lang="en-GB" sz="1400"/>
                  <a:t> </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1714760"/>
        <c:crosses val="autoZero"/>
        <c:crossBetween val="midCat"/>
      </c:valAx>
      <c:valAx>
        <c:axId val="40171476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Last Point</a:t>
                </a:r>
                <a:r>
                  <a:rPr lang="en-GB" sz="1400" baseline="0"/>
                  <a:t> to Steer (s)</a:t>
                </a:r>
                <a:endParaRPr lang="en-GB" sz="1400"/>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171344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none"/>
          </c:marker>
          <c:xVal>
            <c:numRef>
              <c:f>Sheet2!$C$43:$N$43</c:f>
              <c:numCache>
                <c:formatCode>General</c:formatCode>
                <c:ptCount val="12"/>
                <c:pt idx="0">
                  <c:v>2.5</c:v>
                </c:pt>
                <c:pt idx="1">
                  <c:v>2.2000000000000002</c:v>
                </c:pt>
                <c:pt idx="2">
                  <c:v>2</c:v>
                </c:pt>
                <c:pt idx="3">
                  <c:v>1.8</c:v>
                </c:pt>
                <c:pt idx="4">
                  <c:v>1.6</c:v>
                </c:pt>
                <c:pt idx="5">
                  <c:v>1.4</c:v>
                </c:pt>
                <c:pt idx="6">
                  <c:v>1.2</c:v>
                </c:pt>
                <c:pt idx="7">
                  <c:v>1</c:v>
                </c:pt>
                <c:pt idx="8">
                  <c:v>0.8</c:v>
                </c:pt>
                <c:pt idx="9">
                  <c:v>0.6</c:v>
                </c:pt>
                <c:pt idx="10">
                  <c:v>0.4</c:v>
                </c:pt>
                <c:pt idx="11">
                  <c:v>0.2</c:v>
                </c:pt>
              </c:numCache>
            </c:numRef>
          </c:xVal>
          <c:yVal>
            <c:numRef>
              <c:f>Sheet2!$C$45:$N$45</c:f>
              <c:numCache>
                <c:formatCode>General</c:formatCode>
                <c:ptCount val="12"/>
                <c:pt idx="0">
                  <c:v>0.91287092917527701</c:v>
                </c:pt>
                <c:pt idx="1">
                  <c:v>0.85634883857767541</c:v>
                </c:pt>
                <c:pt idx="2">
                  <c:v>0.81649658092772603</c:v>
                </c:pt>
                <c:pt idx="3">
                  <c:v>0.7745966692414834</c:v>
                </c:pt>
                <c:pt idx="4">
                  <c:v>0.73029674334022143</c:v>
                </c:pt>
                <c:pt idx="5">
                  <c:v>0.68313005106397318</c:v>
                </c:pt>
                <c:pt idx="6">
                  <c:v>0.63245553203367588</c:v>
                </c:pt>
                <c:pt idx="7">
                  <c:v>0.57735026918962573</c:v>
                </c:pt>
                <c:pt idx="8">
                  <c:v>0.5163977794943222</c:v>
                </c:pt>
                <c:pt idx="9">
                  <c:v>0.44721359549995787</c:v>
                </c:pt>
                <c:pt idx="10">
                  <c:v>0.36514837167011072</c:v>
                </c:pt>
                <c:pt idx="11">
                  <c:v>0.2581988897471611</c:v>
                </c:pt>
              </c:numCache>
            </c:numRef>
          </c:yVal>
          <c:smooth val="1"/>
          <c:extLst>
            <c:ext xmlns:c16="http://schemas.microsoft.com/office/drawing/2014/chart" uri="{C3380CC4-5D6E-409C-BE32-E72D297353CC}">
              <c16:uniqueId val="{00000000-BE03-4FB4-9F5A-68A2AB42F2E1}"/>
            </c:ext>
          </c:extLst>
        </c:ser>
        <c:dLbls>
          <c:showLegendKey val="0"/>
          <c:showVal val="0"/>
          <c:showCatName val="0"/>
          <c:showSerName val="0"/>
          <c:showPercent val="0"/>
          <c:showBubbleSize val="0"/>
        </c:dLbls>
        <c:axId val="401713448"/>
        <c:axId val="401714760"/>
      </c:scatterChart>
      <c:valAx>
        <c:axId val="40171344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Lateral Offset</a:t>
                </a:r>
                <a:r>
                  <a:rPr lang="en-GB" sz="1400" baseline="0"/>
                  <a:t> (m)</a:t>
                </a:r>
                <a:r>
                  <a:rPr lang="en-GB" sz="1400"/>
                  <a:t> </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1714760"/>
        <c:crosses val="autoZero"/>
        <c:crossBetween val="midCat"/>
      </c:valAx>
      <c:valAx>
        <c:axId val="401714760"/>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Last Point</a:t>
                </a:r>
                <a:r>
                  <a:rPr lang="en-GB" sz="1400" baseline="0"/>
                  <a:t> to Steer (s)</a:t>
                </a:r>
                <a:endParaRPr lang="en-GB" sz="1400"/>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40171344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2C53B92-58DA-43CF-9C1B-A5B3D71FF3A1}" type="datetimeFigureOut">
              <a:rPr lang="en-GB" smtClean="0"/>
              <a:t>06/11/2018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3022029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C53B92-58DA-43CF-9C1B-A5B3D71FF3A1}" type="datetimeFigureOut">
              <a:rPr lang="en-GB" smtClean="0"/>
              <a:t>06/11/2018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434864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C53B92-58DA-43CF-9C1B-A5B3D71FF3A1}" type="datetimeFigureOut">
              <a:rPr lang="en-GB" smtClean="0"/>
              <a:t>06/11/2018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2688790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C53B92-58DA-43CF-9C1B-A5B3D71FF3A1}" type="datetimeFigureOut">
              <a:rPr lang="en-GB" smtClean="0"/>
              <a:t>06/11/2018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3721304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2C53B92-58DA-43CF-9C1B-A5B3D71FF3A1}" type="datetimeFigureOut">
              <a:rPr lang="en-GB" smtClean="0"/>
              <a:t>06/11/2018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1120926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C53B92-58DA-43CF-9C1B-A5B3D71FF3A1}" type="datetimeFigureOut">
              <a:rPr lang="en-GB" smtClean="0"/>
              <a:t>06/11/2018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4004991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2C53B92-58DA-43CF-9C1B-A5B3D71FF3A1}" type="datetimeFigureOut">
              <a:rPr lang="en-GB" smtClean="0"/>
              <a:t>06/11/2018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281905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2C53B92-58DA-43CF-9C1B-A5B3D71FF3A1}" type="datetimeFigureOut">
              <a:rPr lang="en-GB" smtClean="0"/>
              <a:t>06/11/2018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2595020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C53B92-58DA-43CF-9C1B-A5B3D71FF3A1}" type="datetimeFigureOut">
              <a:rPr lang="en-GB" smtClean="0"/>
              <a:t>06/11/2018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71574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C53B92-58DA-43CF-9C1B-A5B3D71FF3A1}" type="datetimeFigureOut">
              <a:rPr lang="en-GB" smtClean="0"/>
              <a:t>06/11/2018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1377918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2C53B92-58DA-43CF-9C1B-A5B3D71FF3A1}" type="datetimeFigureOut">
              <a:rPr lang="en-GB" smtClean="0"/>
              <a:t>06/11/2018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07CEAC-13E7-4517-A117-089BD469E27A}" type="slidenum">
              <a:rPr lang="en-GB" smtClean="0"/>
              <a:t>‹#›</a:t>
            </a:fld>
            <a:endParaRPr lang="en-GB"/>
          </a:p>
        </p:txBody>
      </p:sp>
    </p:spTree>
    <p:extLst>
      <p:ext uri="{BB962C8B-B14F-4D97-AF65-F5344CB8AC3E}">
        <p14:creationId xmlns:p14="http://schemas.microsoft.com/office/powerpoint/2010/main" val="2983501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C53B92-58DA-43CF-9C1B-A5B3D71FF3A1}" type="datetimeFigureOut">
              <a:rPr lang="en-GB" smtClean="0"/>
              <a:t>06/11/2018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07CEAC-13E7-4517-A117-089BD469E27A}" type="slidenum">
              <a:rPr lang="en-GB" smtClean="0"/>
              <a:t>‹#›</a:t>
            </a:fld>
            <a:endParaRPr lang="en-GB"/>
          </a:p>
        </p:txBody>
      </p:sp>
    </p:spTree>
    <p:extLst>
      <p:ext uri="{BB962C8B-B14F-4D97-AF65-F5344CB8AC3E}">
        <p14:creationId xmlns:p14="http://schemas.microsoft.com/office/powerpoint/2010/main" val="302095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37735" y="2942244"/>
            <a:ext cx="5680722" cy="769441"/>
          </a:xfrm>
          <a:prstGeom prst="rect">
            <a:avLst/>
          </a:prstGeom>
          <a:noFill/>
        </p:spPr>
        <p:txBody>
          <a:bodyPr wrap="none" rtlCol="0">
            <a:spAutoFit/>
          </a:bodyPr>
          <a:lstStyle/>
          <a:p>
            <a:r>
              <a:rPr lang="en-GB" sz="4400" b="1" dirty="0" smtClean="0">
                <a:solidFill>
                  <a:schemeClr val="accent1">
                    <a:lumMod val="50000"/>
                  </a:schemeClr>
                </a:solidFill>
              </a:rPr>
              <a:t>AEB 07 – Industry Input</a:t>
            </a:r>
            <a:endParaRPr lang="en-GB" sz="3600"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4757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Laden and Unladen effect on AEBS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19" name="Rectangle 18"/>
          <p:cNvSpPr/>
          <p:nvPr/>
        </p:nvSpPr>
        <p:spPr>
          <a:xfrm>
            <a:off x="370151" y="1599491"/>
            <a:ext cx="10987496" cy="338554"/>
          </a:xfrm>
          <a:prstGeom prst="rect">
            <a:avLst/>
          </a:prstGeom>
        </p:spPr>
        <p:txBody>
          <a:bodyPr wrap="square">
            <a:spAutoFit/>
          </a:bodyPr>
          <a:lstStyle/>
          <a:p>
            <a:r>
              <a:rPr lang="en-GB" sz="1600" dirty="0" smtClean="0"/>
              <a:t>Sample of weights from N1 category vehicles. </a:t>
            </a:r>
          </a:p>
        </p:txBody>
      </p:sp>
      <p:graphicFrame>
        <p:nvGraphicFramePr>
          <p:cNvPr id="8" name="Chart 7"/>
          <p:cNvGraphicFramePr>
            <a:graphicFrameLocks/>
          </p:cNvGraphicFramePr>
          <p:nvPr>
            <p:extLst>
              <p:ext uri="{D42A27DB-BD31-4B8C-83A1-F6EECF244321}">
                <p14:modId xmlns:p14="http://schemas.microsoft.com/office/powerpoint/2010/main" val="349306098"/>
              </p:ext>
            </p:extLst>
          </p:nvPr>
        </p:nvGraphicFramePr>
        <p:xfrm>
          <a:off x="1294021" y="2252937"/>
          <a:ext cx="9390184" cy="345033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4997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512751773"/>
              </p:ext>
            </p:extLst>
          </p:nvPr>
        </p:nvGraphicFramePr>
        <p:xfrm>
          <a:off x="1317812" y="2409092"/>
          <a:ext cx="9426389" cy="3561402"/>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6"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Laden and Unladen effect on AEBS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10" name="Rectangle 9"/>
          <p:cNvSpPr/>
          <p:nvPr/>
        </p:nvSpPr>
        <p:spPr>
          <a:xfrm>
            <a:off x="370151" y="1599491"/>
            <a:ext cx="10987496" cy="338554"/>
          </a:xfrm>
          <a:prstGeom prst="rect">
            <a:avLst/>
          </a:prstGeom>
        </p:spPr>
        <p:txBody>
          <a:bodyPr wrap="square">
            <a:spAutoFit/>
          </a:bodyPr>
          <a:lstStyle/>
          <a:p>
            <a:r>
              <a:rPr lang="en-GB" sz="1600" dirty="0" smtClean="0"/>
              <a:t>Sample of weights from N1 category vehicles. </a:t>
            </a:r>
          </a:p>
        </p:txBody>
      </p:sp>
    </p:spTree>
    <p:extLst>
      <p:ext uri="{BB962C8B-B14F-4D97-AF65-F5344CB8AC3E}">
        <p14:creationId xmlns:p14="http://schemas.microsoft.com/office/powerpoint/2010/main" val="7591245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13042" y="1811040"/>
            <a:ext cx="11340045" cy="3342582"/>
          </a:xfrm>
          <a:prstGeom prst="rect">
            <a:avLst/>
          </a:prstGeom>
        </p:spPr>
        <p:txBody>
          <a:bodyPr wrap="square">
            <a:spAutoFit/>
          </a:bodyPr>
          <a:lstStyle/>
          <a:p>
            <a:pPr>
              <a:lnSpc>
                <a:spcPct val="107000"/>
              </a:lnSpc>
              <a:spcAft>
                <a:spcPts val="800"/>
              </a:spcAft>
            </a:pPr>
            <a:r>
              <a:rPr lang="en-US" sz="1600" dirty="0"/>
              <a:t>Prevents manufacturers implementing different braking strategies dependent on the vehicles speed and scenario. </a:t>
            </a:r>
            <a:r>
              <a:rPr lang="en-GB" sz="1600" dirty="0"/>
              <a:t>Manufacturers tend to ramp up the level of deceleration provided by the system over several phases. Lower speed may be different to the strategy used at higher speed. </a:t>
            </a:r>
          </a:p>
          <a:p>
            <a:pPr>
              <a:lnSpc>
                <a:spcPct val="107000"/>
              </a:lnSpc>
              <a:spcAft>
                <a:spcPts val="800"/>
              </a:spcAft>
            </a:pPr>
            <a:endParaRPr lang="en-GB" sz="1600" dirty="0"/>
          </a:p>
          <a:p>
            <a:pPr>
              <a:lnSpc>
                <a:spcPct val="107000"/>
              </a:lnSpc>
              <a:spcAft>
                <a:spcPts val="800"/>
              </a:spcAft>
            </a:pPr>
            <a:r>
              <a:rPr lang="en-US" sz="1600" dirty="0" smtClean="0"/>
              <a:t>At </a:t>
            </a:r>
            <a:r>
              <a:rPr lang="en-US" sz="1600" dirty="0"/>
              <a:t>lower speeds LTB is behind LTS. So it’s possible to brake safe and less harsh after LTS has passed. </a:t>
            </a:r>
            <a:endParaRPr lang="en-US" sz="1600" dirty="0" smtClean="0"/>
          </a:p>
          <a:p>
            <a:pPr>
              <a:lnSpc>
                <a:spcPct val="107000"/>
              </a:lnSpc>
              <a:spcAft>
                <a:spcPts val="800"/>
              </a:spcAft>
            </a:pPr>
            <a:endParaRPr lang="en-US" sz="1600" dirty="0"/>
          </a:p>
          <a:p>
            <a:pPr>
              <a:lnSpc>
                <a:spcPct val="107000"/>
              </a:lnSpc>
              <a:spcAft>
                <a:spcPts val="800"/>
              </a:spcAft>
            </a:pPr>
            <a:r>
              <a:rPr lang="en-US" sz="1600" dirty="0"/>
              <a:t>May only need slight speed reduction in order to avoid the collision, particularly in crossing scenarios. </a:t>
            </a:r>
          </a:p>
          <a:p>
            <a:pPr>
              <a:lnSpc>
                <a:spcPct val="107000"/>
              </a:lnSpc>
              <a:spcAft>
                <a:spcPts val="800"/>
              </a:spcAft>
            </a:pPr>
            <a:endParaRPr lang="en-GB" sz="1600" dirty="0"/>
          </a:p>
          <a:p>
            <a:pPr>
              <a:lnSpc>
                <a:spcPct val="107000"/>
              </a:lnSpc>
              <a:spcAft>
                <a:spcPts val="800"/>
              </a:spcAft>
            </a:pPr>
            <a:r>
              <a:rPr lang="en-US" sz="1600" dirty="0" smtClean="0"/>
              <a:t>Using </a:t>
            </a:r>
            <a:r>
              <a:rPr lang="en-US" sz="1600" dirty="0"/>
              <a:t>AEBS as a comfort function is unlikely. The peak deceleration of more than 4 m/s² and a remaining gap to another vehicle less than 1 m in an AEB event are uncomfortable for the driver and very uncommon considering normal driving.</a:t>
            </a:r>
            <a:endParaRPr lang="en-GB" sz="1600" dirty="0"/>
          </a:p>
        </p:txBody>
      </p:sp>
      <p:sp>
        <p:nvSpPr>
          <p:cNvPr id="6" name="Rectangle 5"/>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3376945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6509" t="25889" r="17227" b="8106"/>
          <a:stretch/>
        </p:blipFill>
        <p:spPr>
          <a:xfrm>
            <a:off x="1337910" y="1572767"/>
            <a:ext cx="9432757" cy="5285233"/>
          </a:xfrm>
          <a:prstGeom prst="rect">
            <a:avLst/>
          </a:prstGeom>
        </p:spPr>
      </p:pic>
      <p:pic>
        <p:nvPicPr>
          <p:cNvPr id="6"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18865134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10999" y="1030768"/>
            <a:ext cx="7953375" cy="574675"/>
          </a:xfrm>
        </p:spPr>
        <p:txBody>
          <a:bodyPr>
            <a:normAutofit/>
          </a:bodyPr>
          <a:lstStyle/>
          <a:p>
            <a:r>
              <a:rPr lang="de-DE" sz="1600" dirty="0" err="1"/>
              <a:t>CCRm</a:t>
            </a:r>
            <a:r>
              <a:rPr lang="de-DE" sz="1600" dirty="0"/>
              <a:t>-Scenarios: </a:t>
            </a:r>
            <a:r>
              <a:rPr lang="de-DE" sz="1600" dirty="0" err="1"/>
              <a:t>today</a:t>
            </a:r>
            <a:r>
              <a:rPr lang="de-DE" sz="1600" dirty="0"/>
              <a:t> in </a:t>
            </a:r>
            <a:r>
              <a:rPr lang="de-DE" sz="1600" dirty="0" err="1"/>
              <a:t>the</a:t>
            </a:r>
            <a:r>
              <a:rPr lang="de-DE" sz="1600" dirty="0"/>
              <a:t> </a:t>
            </a:r>
            <a:r>
              <a:rPr lang="de-DE" sz="1600" dirty="0" err="1"/>
              <a:t>market</a:t>
            </a:r>
            <a:r>
              <a:rPr lang="de-DE" sz="1600" dirty="0"/>
              <a:t>, not </a:t>
            </a:r>
            <a:r>
              <a:rPr lang="de-DE" sz="1600" dirty="0" err="1"/>
              <a:t>convenient</a:t>
            </a:r>
            <a:endParaRPr lang="de-DE" sz="1600" dirty="0">
              <a:latin typeface="Arial" panose="020B0604020202020204" pitchFamily="34" charset="0"/>
              <a:cs typeface="Arial" panose="020B0604020202020204" pitchFamily="34" charset="0"/>
            </a:endParaRPr>
          </a:p>
        </p:txBody>
      </p:sp>
      <p:pic>
        <p:nvPicPr>
          <p:cNvPr id="58" name="Grafik 5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4277" y="3652734"/>
            <a:ext cx="1440000" cy="1440000"/>
          </a:xfrm>
          <a:prstGeom prst="rect">
            <a:avLst/>
          </a:prstGeom>
        </p:spPr>
      </p:pic>
      <p:pic>
        <p:nvPicPr>
          <p:cNvPr id="59" name="Grafik 5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1978" y="1792708"/>
            <a:ext cx="1440000" cy="1440000"/>
          </a:xfrm>
          <a:prstGeom prst="rect">
            <a:avLst/>
          </a:prstGeom>
        </p:spPr>
      </p:pic>
      <p:sp>
        <p:nvSpPr>
          <p:cNvPr id="61" name="Rechteck 60"/>
          <p:cNvSpPr/>
          <p:nvPr/>
        </p:nvSpPr>
        <p:spPr>
          <a:xfrm>
            <a:off x="1421295" y="3248539"/>
            <a:ext cx="9360000" cy="28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68" name="Textfeld 67"/>
          <p:cNvSpPr txBox="1"/>
          <p:nvPr/>
        </p:nvSpPr>
        <p:spPr>
          <a:xfrm>
            <a:off x="1749858" y="2006803"/>
            <a:ext cx="601983" cy="306581"/>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„Ego“</a:t>
            </a:r>
            <a:endParaRPr lang="en-US" sz="1400" dirty="0">
              <a:latin typeface="VW Text Office" panose="020B0504040200000003" pitchFamily="34" charset="0"/>
            </a:endParaRPr>
          </a:p>
        </p:txBody>
      </p:sp>
      <p:cxnSp>
        <p:nvCxnSpPr>
          <p:cNvPr id="70" name="Gerader Verbinder 69"/>
          <p:cNvCxnSpPr/>
          <p:nvPr/>
        </p:nvCxnSpPr>
        <p:spPr>
          <a:xfrm>
            <a:off x="1421295" y="3232708"/>
            <a:ext cx="9360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6" name="Rechteck 75"/>
          <p:cNvSpPr/>
          <p:nvPr/>
        </p:nvSpPr>
        <p:spPr>
          <a:xfrm>
            <a:off x="1421295" y="5100649"/>
            <a:ext cx="9360000" cy="28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83" name="Textfeld 82"/>
          <p:cNvSpPr txBox="1"/>
          <p:nvPr/>
        </p:nvSpPr>
        <p:spPr>
          <a:xfrm>
            <a:off x="1751137" y="3869294"/>
            <a:ext cx="601983" cy="306581"/>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„Ego“</a:t>
            </a:r>
            <a:endParaRPr lang="en-US" sz="1400" dirty="0">
              <a:latin typeface="VW Text Office" panose="020B0504040200000003" pitchFamily="34" charset="0"/>
            </a:endParaRPr>
          </a:p>
        </p:txBody>
      </p:sp>
      <p:cxnSp>
        <p:nvCxnSpPr>
          <p:cNvPr id="85" name="Gerader Verbinder 84"/>
          <p:cNvCxnSpPr/>
          <p:nvPr/>
        </p:nvCxnSpPr>
        <p:spPr>
          <a:xfrm>
            <a:off x="1421295" y="5084818"/>
            <a:ext cx="9360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0" name="Textfeld 89"/>
          <p:cNvSpPr txBox="1"/>
          <p:nvPr/>
        </p:nvSpPr>
        <p:spPr>
          <a:xfrm>
            <a:off x="2526330" y="1765248"/>
            <a:ext cx="2405929" cy="684922"/>
          </a:xfrm>
          <a:prstGeom prst="rect">
            <a:avLst/>
          </a:prstGeom>
          <a:noFill/>
          <a:ln>
            <a:solidFill>
              <a:schemeClr val="bg1">
                <a:lumMod val="75000"/>
              </a:schemeClr>
            </a:solidFill>
          </a:ln>
        </p:spPr>
        <p:txBody>
          <a:bodyPr wrap="square" lIns="0" tIns="0" rIns="0" bIns="0" rtlCol="0" anchor="ctr">
            <a:noAutofit/>
          </a:bodyPr>
          <a:lstStyle/>
          <a:p>
            <a:r>
              <a:rPr lang="de-DE" sz="1600" b="1" dirty="0">
                <a:latin typeface="VW Text Office" panose="020B0504040200000003" pitchFamily="34" charset="0"/>
              </a:rPr>
              <a:t>30 </a:t>
            </a:r>
            <a:r>
              <a:rPr lang="de-DE" sz="1600" b="1" dirty="0" err="1">
                <a:latin typeface="VW Text Office" panose="020B0504040200000003" pitchFamily="34" charset="0"/>
              </a:rPr>
              <a:t>kmph</a:t>
            </a:r>
            <a:r>
              <a:rPr lang="de-DE" sz="1600" b="1" dirty="0">
                <a:latin typeface="VW Text Office" panose="020B0504040200000003" pitchFamily="34" charset="0"/>
              </a:rPr>
              <a:t> </a:t>
            </a:r>
            <a:r>
              <a:rPr lang="de-DE" sz="1600" b="1" dirty="0">
                <a:latin typeface="VW Text Office" panose="020B0504040200000003" pitchFamily="34" charset="0"/>
                <a:sym typeface="Wingdings" panose="05000000000000000000" pitchFamily="2" charset="2"/>
              </a:rPr>
              <a:t> 20 </a:t>
            </a:r>
            <a:r>
              <a:rPr lang="de-DE" sz="1600" b="1" dirty="0" err="1">
                <a:latin typeface="VW Text Office" panose="020B0504040200000003" pitchFamily="34" charset="0"/>
                <a:sym typeface="Wingdings" panose="05000000000000000000" pitchFamily="2" charset="2"/>
              </a:rPr>
              <a:t>kmph</a:t>
            </a:r>
            <a:endParaRPr lang="de-DE" sz="1600" b="1" dirty="0">
              <a:latin typeface="VW Text Office" panose="020B0504040200000003" pitchFamily="34" charset="0"/>
              <a:sym typeface="Wingdings" panose="05000000000000000000" pitchFamily="2" charset="2"/>
            </a:endParaRPr>
          </a:p>
          <a:p>
            <a:r>
              <a:rPr lang="de-DE" sz="1400" b="1" dirty="0" err="1">
                <a:latin typeface="VW Text Office" panose="020B0504040200000003" pitchFamily="34" charset="0"/>
                <a:sym typeface="Wingdings" panose="05000000000000000000" pitchFamily="2" charset="2"/>
              </a:rPr>
              <a:t>peak</a:t>
            </a:r>
            <a:r>
              <a:rPr lang="de-DE" sz="1400" b="1" dirty="0">
                <a:latin typeface="VW Text Office" panose="020B0504040200000003" pitchFamily="34" charset="0"/>
                <a:sym typeface="Wingdings" panose="05000000000000000000" pitchFamily="2" charset="2"/>
              </a:rPr>
              <a:t> </a:t>
            </a:r>
            <a:r>
              <a:rPr lang="de-DE" sz="1400" b="1" dirty="0" err="1">
                <a:latin typeface="VW Text Office" panose="020B0504040200000003" pitchFamily="34" charset="0"/>
                <a:sym typeface="Wingdings" panose="05000000000000000000" pitchFamily="2" charset="2"/>
              </a:rPr>
              <a:t>decel</a:t>
            </a:r>
            <a:r>
              <a:rPr lang="de-DE" sz="1400" b="1" dirty="0">
                <a:latin typeface="VW Text Office" panose="020B0504040200000003" pitchFamily="34" charset="0"/>
                <a:sym typeface="Wingdings" panose="05000000000000000000" pitchFamily="2" charset="2"/>
              </a:rPr>
              <a:t>. </a:t>
            </a:r>
            <a:r>
              <a:rPr lang="de-DE" sz="1400" b="1" dirty="0">
                <a:latin typeface="VW Text Office" panose="020B0504040200000003" pitchFamily="34" charset="0"/>
                <a:sym typeface="Wingdings" panose="05000000000000000000" pitchFamily="2" charset="2"/>
              </a:rPr>
              <a:t>4.7 mps²</a:t>
            </a:r>
          </a:p>
          <a:p>
            <a:r>
              <a:rPr lang="de-DE" sz="1400" b="1" dirty="0" err="1">
                <a:latin typeface="VW Text Office" panose="020B0504040200000003" pitchFamily="34" charset="0"/>
                <a:sym typeface="Wingdings" panose="05000000000000000000" pitchFamily="2" charset="2"/>
              </a:rPr>
              <a:t>average</a:t>
            </a:r>
            <a:r>
              <a:rPr lang="de-DE" sz="1400" b="1" dirty="0">
                <a:latin typeface="VW Text Office" panose="020B0504040200000003" pitchFamily="34" charset="0"/>
                <a:sym typeface="Wingdings" panose="05000000000000000000" pitchFamily="2" charset="2"/>
              </a:rPr>
              <a:t> </a:t>
            </a:r>
            <a:r>
              <a:rPr lang="de-DE" sz="1400" b="1" dirty="0" err="1">
                <a:latin typeface="VW Text Office" panose="020B0504040200000003" pitchFamily="34" charset="0"/>
                <a:sym typeface="Wingdings" panose="05000000000000000000" pitchFamily="2" charset="2"/>
              </a:rPr>
              <a:t>decel</a:t>
            </a:r>
            <a:r>
              <a:rPr lang="de-DE" sz="1400" b="1" dirty="0">
                <a:latin typeface="VW Text Office" panose="020B0504040200000003" pitchFamily="34" charset="0"/>
                <a:sym typeface="Wingdings" panose="05000000000000000000" pitchFamily="2" charset="2"/>
              </a:rPr>
              <a:t>. </a:t>
            </a:r>
            <a:r>
              <a:rPr lang="de-DE" sz="1400" b="1" dirty="0">
                <a:latin typeface="VW Text Office" panose="020B0504040200000003" pitchFamily="34" charset="0"/>
                <a:sym typeface="Wingdings" panose="05000000000000000000" pitchFamily="2" charset="2"/>
              </a:rPr>
              <a:t> 2.4 </a:t>
            </a:r>
            <a:r>
              <a:rPr lang="de-DE" sz="1400" b="1" dirty="0">
                <a:latin typeface="VW Text Office" panose="020B0504040200000003" pitchFamily="34" charset="0"/>
                <a:sym typeface="Wingdings" panose="05000000000000000000" pitchFamily="2" charset="2"/>
              </a:rPr>
              <a:t>mps²</a:t>
            </a:r>
            <a:endParaRPr lang="en-US" sz="1400" b="1" dirty="0">
              <a:latin typeface="VW Text Office" panose="020B0504040200000003" pitchFamily="34" charset="0"/>
            </a:endParaRPr>
          </a:p>
          <a:p>
            <a:endParaRPr lang="en-US" sz="1400" b="1" dirty="0">
              <a:latin typeface="VW Text Office" panose="020B0504040200000003" pitchFamily="34" charset="0"/>
            </a:endParaRPr>
          </a:p>
        </p:txBody>
      </p:sp>
      <p:sp>
        <p:nvSpPr>
          <p:cNvPr id="91" name="Textfeld 90"/>
          <p:cNvSpPr txBox="1"/>
          <p:nvPr/>
        </p:nvSpPr>
        <p:spPr>
          <a:xfrm>
            <a:off x="2526331" y="4072231"/>
            <a:ext cx="2405929" cy="296903"/>
          </a:xfrm>
          <a:prstGeom prst="rect">
            <a:avLst/>
          </a:prstGeom>
          <a:noFill/>
          <a:ln>
            <a:solidFill>
              <a:schemeClr val="bg1">
                <a:lumMod val="75000"/>
              </a:schemeClr>
            </a:solidFill>
          </a:ln>
        </p:spPr>
        <p:txBody>
          <a:bodyPr wrap="square" lIns="0" tIns="0" rIns="0" bIns="0" rtlCol="0" anchor="ctr">
            <a:noAutofit/>
          </a:bodyPr>
          <a:lstStyle/>
          <a:p>
            <a:r>
              <a:rPr lang="de-DE" sz="1600" b="1" dirty="0">
                <a:latin typeface="VW Text Office" panose="020B0504040200000003" pitchFamily="34" charset="0"/>
              </a:rPr>
              <a:t>40 </a:t>
            </a:r>
            <a:r>
              <a:rPr lang="de-DE" sz="1600" b="1" dirty="0" err="1">
                <a:latin typeface="VW Text Office" panose="020B0504040200000003" pitchFamily="34" charset="0"/>
              </a:rPr>
              <a:t>kmph</a:t>
            </a:r>
            <a:r>
              <a:rPr lang="de-DE" sz="1600" b="1" dirty="0">
                <a:latin typeface="VW Text Office" panose="020B0504040200000003" pitchFamily="34" charset="0"/>
              </a:rPr>
              <a:t> </a:t>
            </a:r>
            <a:r>
              <a:rPr lang="de-DE" sz="1600" b="1" dirty="0">
                <a:latin typeface="VW Text Office" panose="020B0504040200000003" pitchFamily="34" charset="0"/>
                <a:sym typeface="Wingdings" panose="05000000000000000000" pitchFamily="2" charset="2"/>
              </a:rPr>
              <a:t> 20 </a:t>
            </a:r>
            <a:r>
              <a:rPr lang="de-DE" sz="1600" b="1" dirty="0" err="1">
                <a:latin typeface="VW Text Office" panose="020B0504040200000003" pitchFamily="34" charset="0"/>
                <a:sym typeface="Wingdings" panose="05000000000000000000" pitchFamily="2" charset="2"/>
              </a:rPr>
              <a:t>kmph</a:t>
            </a:r>
            <a:endParaRPr lang="de-DE" sz="1600" b="1" dirty="0">
              <a:latin typeface="VW Text Office" panose="020B0504040200000003" pitchFamily="34" charset="0"/>
              <a:sym typeface="Wingdings" panose="05000000000000000000" pitchFamily="2" charset="2"/>
            </a:endParaRPr>
          </a:p>
          <a:p>
            <a:r>
              <a:rPr lang="de-DE" sz="1400" b="1" dirty="0" err="1">
                <a:latin typeface="VW Text Office" panose="020B0504040200000003" pitchFamily="34" charset="0"/>
                <a:sym typeface="Wingdings" panose="05000000000000000000" pitchFamily="2" charset="2"/>
              </a:rPr>
              <a:t>peak</a:t>
            </a:r>
            <a:r>
              <a:rPr lang="de-DE" sz="1400" b="1" dirty="0">
                <a:latin typeface="VW Text Office" panose="020B0504040200000003" pitchFamily="34" charset="0"/>
                <a:sym typeface="Wingdings" panose="05000000000000000000" pitchFamily="2" charset="2"/>
              </a:rPr>
              <a:t> </a:t>
            </a:r>
            <a:r>
              <a:rPr lang="de-DE" sz="1400" b="1" dirty="0" err="1">
                <a:latin typeface="VW Text Office" panose="020B0504040200000003" pitchFamily="34" charset="0"/>
                <a:sym typeface="Wingdings" panose="05000000000000000000" pitchFamily="2" charset="2"/>
              </a:rPr>
              <a:t>decel</a:t>
            </a:r>
            <a:r>
              <a:rPr lang="de-DE" sz="1400" b="1" dirty="0">
                <a:latin typeface="VW Text Office" panose="020B0504040200000003" pitchFamily="34" charset="0"/>
                <a:sym typeface="Wingdings" panose="05000000000000000000" pitchFamily="2" charset="2"/>
              </a:rPr>
              <a:t>. </a:t>
            </a:r>
            <a:r>
              <a:rPr lang="de-DE" sz="1400" b="1" dirty="0">
                <a:latin typeface="VW Text Office" panose="020B0504040200000003" pitchFamily="34" charset="0"/>
                <a:sym typeface="Wingdings" panose="05000000000000000000" pitchFamily="2" charset="2"/>
              </a:rPr>
              <a:t>5.0 </a:t>
            </a:r>
            <a:r>
              <a:rPr lang="de-DE" sz="1400" b="1" dirty="0">
                <a:latin typeface="VW Text Office" panose="020B0504040200000003" pitchFamily="34" charset="0"/>
                <a:sym typeface="Wingdings" panose="05000000000000000000" pitchFamily="2" charset="2"/>
              </a:rPr>
              <a:t>mps²</a:t>
            </a:r>
          </a:p>
          <a:p>
            <a:r>
              <a:rPr lang="de-DE" sz="1400" b="1" dirty="0" err="1">
                <a:latin typeface="VW Text Office" panose="020B0504040200000003" pitchFamily="34" charset="0"/>
                <a:sym typeface="Wingdings" panose="05000000000000000000" pitchFamily="2" charset="2"/>
              </a:rPr>
              <a:t>average</a:t>
            </a:r>
            <a:r>
              <a:rPr lang="de-DE" sz="1400" b="1" dirty="0">
                <a:latin typeface="VW Text Office" panose="020B0504040200000003" pitchFamily="34" charset="0"/>
                <a:sym typeface="Wingdings" panose="05000000000000000000" pitchFamily="2" charset="2"/>
              </a:rPr>
              <a:t> </a:t>
            </a:r>
            <a:r>
              <a:rPr lang="de-DE" sz="1400" b="1" dirty="0" err="1">
                <a:latin typeface="VW Text Office" panose="020B0504040200000003" pitchFamily="34" charset="0"/>
                <a:sym typeface="Wingdings" panose="05000000000000000000" pitchFamily="2" charset="2"/>
              </a:rPr>
              <a:t>decel</a:t>
            </a:r>
            <a:r>
              <a:rPr lang="de-DE" sz="1400" b="1" dirty="0">
                <a:latin typeface="VW Text Office" panose="020B0504040200000003" pitchFamily="34" charset="0"/>
                <a:sym typeface="Wingdings" panose="05000000000000000000" pitchFamily="2" charset="2"/>
              </a:rPr>
              <a:t>.  </a:t>
            </a:r>
            <a:r>
              <a:rPr lang="de-DE" sz="1400" b="1" dirty="0">
                <a:latin typeface="VW Text Office" panose="020B0504040200000003" pitchFamily="34" charset="0"/>
                <a:sym typeface="Wingdings" panose="05000000000000000000" pitchFamily="2" charset="2"/>
              </a:rPr>
              <a:t>3.1 </a:t>
            </a:r>
            <a:r>
              <a:rPr lang="de-DE" sz="1400" b="1" dirty="0">
                <a:latin typeface="VW Text Office" panose="020B0504040200000003" pitchFamily="34" charset="0"/>
                <a:sym typeface="Wingdings" panose="05000000000000000000" pitchFamily="2" charset="2"/>
              </a:rPr>
              <a:t>mps²</a:t>
            </a:r>
            <a:endParaRPr lang="en-US" sz="1400" b="1" dirty="0">
              <a:latin typeface="VW Text Office" panose="020B0504040200000003" pitchFamily="34" charset="0"/>
            </a:endParaRPr>
          </a:p>
          <a:p>
            <a:endParaRPr lang="en-US" sz="1600" b="1" dirty="0">
              <a:latin typeface="VW Text Office" panose="020B0504040200000003" pitchFamily="34" charset="0"/>
            </a:endParaRPr>
          </a:p>
        </p:txBody>
      </p:sp>
      <p:sp>
        <p:nvSpPr>
          <p:cNvPr id="102" name="Textfeld 101"/>
          <p:cNvSpPr txBox="1"/>
          <p:nvPr/>
        </p:nvSpPr>
        <p:spPr>
          <a:xfrm>
            <a:off x="297180" y="5454019"/>
            <a:ext cx="11681460" cy="1559528"/>
          </a:xfrm>
          <a:prstGeom prst="rect">
            <a:avLst/>
          </a:prstGeom>
          <a:noFill/>
        </p:spPr>
        <p:txBody>
          <a:bodyPr wrap="square" lIns="0" tIns="0" rIns="0" bIns="0" rtlCol="0">
            <a:noAutofit/>
          </a:bodyPr>
          <a:lstStyle/>
          <a:p>
            <a:r>
              <a:rPr lang="de-DE" sz="1400" dirty="0"/>
              <a:t>Nevertheless </a:t>
            </a:r>
            <a:r>
              <a:rPr lang="de-DE" sz="1400" u="sng" dirty="0"/>
              <a:t>those AEB are </a:t>
            </a:r>
            <a:r>
              <a:rPr lang="de-DE" sz="1400" b="1" u="sng" dirty="0"/>
              <a:t>not considered convenient</a:t>
            </a:r>
            <a:r>
              <a:rPr lang="de-DE" sz="1400" dirty="0"/>
              <a:t> – not only because of the level of the deceleration, </a:t>
            </a:r>
            <a:r>
              <a:rPr lang="de-DE" sz="1400" dirty="0" smtClean="0"/>
              <a:t>but </a:t>
            </a:r>
            <a:r>
              <a:rPr lang="de-DE" sz="1400" dirty="0"/>
              <a:t>because of </a:t>
            </a:r>
            <a:r>
              <a:rPr lang="de-DE" sz="1400" b="1" u="sng" dirty="0"/>
              <a:t>starting and ending distance</a:t>
            </a:r>
            <a:r>
              <a:rPr lang="de-DE" sz="1400" u="sng" dirty="0"/>
              <a:t> of the braking phase</a:t>
            </a:r>
            <a:r>
              <a:rPr lang="de-DE" sz="1400" dirty="0"/>
              <a:t> itself.</a:t>
            </a:r>
          </a:p>
          <a:p>
            <a:endParaRPr lang="de-DE" sz="1400" dirty="0">
              <a:latin typeface="VW Text Office" panose="020B0504040200000003" pitchFamily="34" charset="0"/>
            </a:endParaRPr>
          </a:p>
          <a:p>
            <a:r>
              <a:rPr lang="de-DE" sz="1400" dirty="0">
                <a:latin typeface="VW Text Office" panose="020B0504040200000003" pitchFamily="34" charset="0"/>
              </a:rPr>
              <a:t>In </a:t>
            </a:r>
            <a:r>
              <a:rPr lang="de-DE" sz="1400" dirty="0" err="1">
                <a:latin typeface="VW Text Office" panose="020B0504040200000003" pitchFamily="34" charset="0"/>
              </a:rPr>
              <a:t>order</a:t>
            </a:r>
            <a:r>
              <a:rPr lang="de-DE" sz="1400" dirty="0">
                <a:latin typeface="VW Text Office" panose="020B0504040200000003" pitchFamily="34" charset="0"/>
              </a:rPr>
              <a:t> </a:t>
            </a:r>
            <a:r>
              <a:rPr lang="de-DE" sz="1400" dirty="0" err="1">
                <a:latin typeface="VW Text Office" panose="020B0504040200000003" pitchFamily="34" charset="0"/>
              </a:rPr>
              <a:t>to</a:t>
            </a:r>
            <a:r>
              <a:rPr lang="de-DE" sz="1400" dirty="0">
                <a:latin typeface="VW Text Office" panose="020B0504040200000003" pitchFamily="34" charset="0"/>
              </a:rPr>
              <a:t> </a:t>
            </a:r>
            <a:r>
              <a:rPr lang="de-DE" sz="1400" dirty="0" err="1">
                <a:latin typeface="VW Text Office" panose="020B0504040200000003" pitchFamily="34" charset="0"/>
              </a:rPr>
              <a:t>reach</a:t>
            </a:r>
            <a:r>
              <a:rPr lang="de-DE" sz="1400" dirty="0">
                <a:latin typeface="VW Text Office" panose="020B0504040200000003" pitchFamily="34" charset="0"/>
              </a:rPr>
              <a:t> </a:t>
            </a:r>
            <a:r>
              <a:rPr lang="de-DE" sz="1400" dirty="0" err="1">
                <a:latin typeface="VW Text Office" panose="020B0504040200000003" pitchFamily="34" charset="0"/>
              </a:rPr>
              <a:t>the</a:t>
            </a:r>
            <a:r>
              <a:rPr lang="de-DE" sz="1400" dirty="0">
                <a:latin typeface="VW Text Office" panose="020B0504040200000003" pitchFamily="34" charset="0"/>
              </a:rPr>
              <a:t> </a:t>
            </a:r>
            <a:r>
              <a:rPr lang="de-DE" sz="1400" dirty="0" err="1">
                <a:latin typeface="VW Text Office" panose="020B0504040200000003" pitchFamily="34" charset="0"/>
              </a:rPr>
              <a:t>demanded</a:t>
            </a:r>
            <a:r>
              <a:rPr lang="de-DE" sz="1400" dirty="0">
                <a:latin typeface="VW Text Office" panose="020B0504040200000003" pitchFamily="34" charset="0"/>
              </a:rPr>
              <a:t> </a:t>
            </a:r>
            <a:r>
              <a:rPr lang="de-DE" sz="1400" dirty="0" err="1">
                <a:latin typeface="VW Text Office" panose="020B0504040200000003" pitchFamily="34" charset="0"/>
              </a:rPr>
              <a:t>deceleration</a:t>
            </a:r>
            <a:r>
              <a:rPr lang="de-DE" sz="1400" dirty="0">
                <a:latin typeface="VW Text Office" panose="020B0504040200000003" pitchFamily="34" charset="0"/>
              </a:rPr>
              <a:t> </a:t>
            </a:r>
            <a:r>
              <a:rPr lang="de-DE" sz="1400" dirty="0" err="1">
                <a:latin typeface="VW Text Office" panose="020B0504040200000003" pitchFamily="34" charset="0"/>
              </a:rPr>
              <a:t>values</a:t>
            </a:r>
            <a:r>
              <a:rPr lang="de-DE" sz="1400" dirty="0">
                <a:latin typeface="VW Text Office" panose="020B0504040200000003" pitchFamily="34" charset="0"/>
              </a:rPr>
              <a:t> </a:t>
            </a:r>
            <a:r>
              <a:rPr lang="de-DE" sz="1400" dirty="0" err="1">
                <a:latin typeface="VW Text Office" panose="020B0504040200000003" pitchFamily="34" charset="0"/>
              </a:rPr>
              <a:t>the</a:t>
            </a:r>
            <a:r>
              <a:rPr lang="de-DE" sz="1400" dirty="0">
                <a:latin typeface="VW Text Office" panose="020B0504040200000003" pitchFamily="34" charset="0"/>
              </a:rPr>
              <a:t> AEBS</a:t>
            </a:r>
          </a:p>
          <a:p>
            <a:pPr marL="285750" indent="-285750">
              <a:buFontTx/>
              <a:buChar char="-"/>
            </a:pPr>
            <a:r>
              <a:rPr lang="de-DE" sz="1400" dirty="0" err="1">
                <a:latin typeface="VW Text Office" panose="020B0504040200000003" pitchFamily="34" charset="0"/>
              </a:rPr>
              <a:t>has</a:t>
            </a:r>
            <a:r>
              <a:rPr lang="de-DE" sz="1400" dirty="0">
                <a:latin typeface="VW Text Office" panose="020B0504040200000003" pitchFamily="34" charset="0"/>
              </a:rPr>
              <a:t> </a:t>
            </a:r>
            <a:r>
              <a:rPr lang="de-DE" sz="1400" dirty="0" err="1">
                <a:latin typeface="VW Text Office" panose="020B0504040200000003" pitchFamily="34" charset="0"/>
              </a:rPr>
              <a:t>to</a:t>
            </a:r>
            <a:r>
              <a:rPr lang="de-DE" sz="1400" dirty="0">
                <a:latin typeface="VW Text Office" panose="020B0504040200000003" pitchFamily="34" charset="0"/>
              </a:rPr>
              <a:t> </a:t>
            </a:r>
            <a:r>
              <a:rPr lang="de-DE" sz="1400" b="1" dirty="0" err="1">
                <a:latin typeface="VW Text Office" panose="020B0504040200000003" pitchFamily="34" charset="0"/>
              </a:rPr>
              <a:t>brake</a:t>
            </a:r>
            <a:r>
              <a:rPr lang="de-DE" sz="1400" b="1" dirty="0">
                <a:latin typeface="VW Text Office" panose="020B0504040200000003" pitchFamily="34" charset="0"/>
              </a:rPr>
              <a:t> </a:t>
            </a:r>
            <a:r>
              <a:rPr lang="de-DE" sz="1400" b="1" dirty="0" err="1">
                <a:latin typeface="VW Text Office" panose="020B0504040200000003" pitchFamily="34" charset="0"/>
              </a:rPr>
              <a:t>later</a:t>
            </a:r>
            <a:r>
              <a:rPr lang="de-DE" sz="1400" dirty="0">
                <a:latin typeface="VW Text Office" panose="020B0504040200000003" pitchFamily="34" charset="0"/>
              </a:rPr>
              <a:t> (= </a:t>
            </a:r>
            <a:r>
              <a:rPr lang="de-DE" sz="1400" u="sng" dirty="0" err="1">
                <a:latin typeface="VW Text Office" panose="020B0504040200000003" pitchFamily="34" charset="0"/>
              </a:rPr>
              <a:t>loss</a:t>
            </a:r>
            <a:r>
              <a:rPr lang="de-DE" sz="1400" u="sng" dirty="0">
                <a:latin typeface="VW Text Office" panose="020B0504040200000003" pitchFamily="34" charset="0"/>
              </a:rPr>
              <a:t> </a:t>
            </a:r>
            <a:r>
              <a:rPr lang="de-DE" sz="1400" u="sng" dirty="0" err="1">
                <a:latin typeface="VW Text Office" panose="020B0504040200000003" pitchFamily="34" charset="0"/>
              </a:rPr>
              <a:t>of</a:t>
            </a:r>
            <a:r>
              <a:rPr lang="de-DE" sz="1400" u="sng" dirty="0">
                <a:latin typeface="VW Text Office" panose="020B0504040200000003" pitchFamily="34" charset="0"/>
              </a:rPr>
              <a:t> </a:t>
            </a:r>
            <a:r>
              <a:rPr lang="de-DE" sz="1400" u="sng" dirty="0" err="1">
                <a:latin typeface="VW Text Office" panose="020B0504040200000003" pitchFamily="34" charset="0"/>
              </a:rPr>
              <a:t>safety</a:t>
            </a:r>
            <a:r>
              <a:rPr lang="de-DE" sz="1400" dirty="0">
                <a:latin typeface="VW Text Office" panose="020B0504040200000003" pitchFamily="34" charset="0"/>
              </a:rPr>
              <a:t> in </a:t>
            </a:r>
            <a:r>
              <a:rPr lang="de-DE" sz="1400" dirty="0" err="1">
                <a:latin typeface="VW Text Office" panose="020B0504040200000003" pitchFamily="34" charset="0"/>
              </a:rPr>
              <a:t>case</a:t>
            </a:r>
            <a:r>
              <a:rPr lang="de-DE" sz="1400" dirty="0">
                <a:latin typeface="VW Text Office" panose="020B0504040200000003" pitchFamily="34" charset="0"/>
              </a:rPr>
              <a:t> </a:t>
            </a:r>
            <a:r>
              <a:rPr lang="de-DE" sz="1400" dirty="0" err="1">
                <a:latin typeface="VW Text Office" panose="020B0504040200000003" pitchFamily="34" charset="0"/>
              </a:rPr>
              <a:t>of</a:t>
            </a:r>
            <a:r>
              <a:rPr lang="de-DE" sz="1400" dirty="0">
                <a:latin typeface="VW Text Office" panose="020B0504040200000003" pitchFamily="34" charset="0"/>
              </a:rPr>
              <a:t> </a:t>
            </a:r>
            <a:r>
              <a:rPr lang="de-DE" sz="1400" dirty="0" err="1">
                <a:latin typeface="VW Text Office" panose="020B0504040200000003" pitchFamily="34" charset="0"/>
              </a:rPr>
              <a:t>wet</a:t>
            </a:r>
            <a:r>
              <a:rPr lang="de-DE" sz="1400" dirty="0">
                <a:latin typeface="VW Text Office" panose="020B0504040200000003" pitchFamily="34" charset="0"/>
              </a:rPr>
              <a:t> </a:t>
            </a:r>
            <a:r>
              <a:rPr lang="de-DE" sz="1400" dirty="0" err="1">
                <a:latin typeface="VW Text Office" panose="020B0504040200000003" pitchFamily="34" charset="0"/>
              </a:rPr>
              <a:t>street</a:t>
            </a:r>
            <a:r>
              <a:rPr lang="de-DE" sz="1400" dirty="0">
                <a:latin typeface="VW Text Office" panose="020B0504040200000003" pitchFamily="34" charset="0"/>
              </a:rPr>
              <a:t>, </a:t>
            </a:r>
            <a:r>
              <a:rPr lang="de-DE" sz="1400" dirty="0" err="1">
                <a:latin typeface="VW Text Office" panose="020B0504040200000003" pitchFamily="34" charset="0"/>
              </a:rPr>
              <a:t>changing</a:t>
            </a:r>
            <a:r>
              <a:rPr lang="de-DE" sz="1400" dirty="0">
                <a:latin typeface="VW Text Office" panose="020B0504040200000003" pitchFamily="34" charset="0"/>
              </a:rPr>
              <a:t> </a:t>
            </a:r>
            <a:r>
              <a:rPr lang="de-DE" sz="1400" dirty="0" err="1">
                <a:latin typeface="VW Text Office" panose="020B0504040200000003" pitchFamily="34" charset="0"/>
              </a:rPr>
              <a:t>conditions</a:t>
            </a:r>
            <a:r>
              <a:rPr lang="de-DE" sz="1400" dirty="0">
                <a:latin typeface="VW Text Office" panose="020B0504040200000003" pitchFamily="34" charset="0"/>
              </a:rPr>
              <a:t> e.g. </a:t>
            </a:r>
            <a:r>
              <a:rPr lang="de-DE" sz="1400" dirty="0" err="1">
                <a:latin typeface="VW Text Office" panose="020B0504040200000003" pitchFamily="34" charset="0"/>
              </a:rPr>
              <a:t>braking</a:t>
            </a:r>
            <a:r>
              <a:rPr lang="de-DE" sz="1400" dirty="0">
                <a:latin typeface="VW Text Office" panose="020B0504040200000003" pitchFamily="34" charset="0"/>
              </a:rPr>
              <a:t> </a:t>
            </a:r>
            <a:r>
              <a:rPr lang="de-DE" sz="1400" dirty="0" err="1">
                <a:latin typeface="VW Text Office" panose="020B0504040200000003" pitchFamily="34" charset="0"/>
              </a:rPr>
              <a:t>target</a:t>
            </a:r>
            <a:r>
              <a:rPr lang="de-DE" sz="1400" dirty="0">
                <a:latin typeface="VW Text Office" panose="020B0504040200000003" pitchFamily="34" charset="0"/>
              </a:rPr>
              <a:t>, …) </a:t>
            </a:r>
            <a:r>
              <a:rPr lang="de-DE" sz="1400" b="1" dirty="0" err="1">
                <a:latin typeface="VW Text Office" panose="020B0504040200000003" pitchFamily="34" charset="0"/>
              </a:rPr>
              <a:t>or</a:t>
            </a:r>
            <a:endParaRPr lang="de-DE" sz="1400" b="1" dirty="0">
              <a:latin typeface="VW Text Office" panose="020B0504040200000003" pitchFamily="34" charset="0"/>
            </a:endParaRPr>
          </a:p>
          <a:p>
            <a:pPr marL="285750" indent="-285750">
              <a:buFontTx/>
              <a:buChar char="-"/>
            </a:pPr>
            <a:r>
              <a:rPr lang="de-DE" sz="1400" dirty="0">
                <a:latin typeface="VW Text Office" panose="020B0504040200000003" pitchFamily="34" charset="0"/>
              </a:rPr>
              <a:t>will </a:t>
            </a:r>
            <a:r>
              <a:rPr lang="de-DE" sz="1400" b="1" dirty="0" err="1">
                <a:latin typeface="VW Text Office" panose="020B0504040200000003" pitchFamily="34" charset="0"/>
              </a:rPr>
              <a:t>stop</a:t>
            </a:r>
            <a:r>
              <a:rPr lang="de-DE" sz="1400" dirty="0">
                <a:latin typeface="VW Text Office" panose="020B0504040200000003" pitchFamily="34" charset="0"/>
              </a:rPr>
              <a:t> </a:t>
            </a:r>
            <a:r>
              <a:rPr lang="de-DE" sz="1400" dirty="0" err="1">
                <a:latin typeface="VW Text Office" panose="020B0504040200000003" pitchFamily="34" charset="0"/>
              </a:rPr>
              <a:t>the</a:t>
            </a:r>
            <a:r>
              <a:rPr lang="de-DE" sz="1400" dirty="0">
                <a:latin typeface="VW Text Office" panose="020B0504040200000003" pitchFamily="34" charset="0"/>
              </a:rPr>
              <a:t> </a:t>
            </a:r>
            <a:r>
              <a:rPr lang="de-DE" sz="1400" dirty="0" err="1">
                <a:latin typeface="VW Text Office" panose="020B0504040200000003" pitchFamily="34" charset="0"/>
              </a:rPr>
              <a:t>vehicle</a:t>
            </a:r>
            <a:r>
              <a:rPr lang="de-DE" sz="1400" dirty="0">
                <a:latin typeface="VW Text Office" panose="020B0504040200000003" pitchFamily="34" charset="0"/>
              </a:rPr>
              <a:t> </a:t>
            </a:r>
            <a:r>
              <a:rPr lang="de-DE" sz="1400" b="1" dirty="0">
                <a:latin typeface="VW Text Office" panose="020B0504040200000003" pitchFamily="34" charset="0"/>
              </a:rPr>
              <a:t>in </a:t>
            </a:r>
            <a:r>
              <a:rPr lang="de-DE" sz="1400" b="1" dirty="0" err="1">
                <a:latin typeface="VW Text Office" panose="020B0504040200000003" pitchFamily="34" charset="0"/>
              </a:rPr>
              <a:t>greater</a:t>
            </a:r>
            <a:r>
              <a:rPr lang="de-DE" sz="1400" b="1" dirty="0">
                <a:latin typeface="VW Text Office" panose="020B0504040200000003" pitchFamily="34" charset="0"/>
              </a:rPr>
              <a:t> </a:t>
            </a:r>
            <a:r>
              <a:rPr lang="de-DE" sz="1400" b="1" dirty="0" err="1">
                <a:latin typeface="VW Text Office" panose="020B0504040200000003" pitchFamily="34" charset="0"/>
              </a:rPr>
              <a:t>distance</a:t>
            </a:r>
            <a:r>
              <a:rPr lang="de-DE" sz="1400" dirty="0">
                <a:latin typeface="VW Text Office" panose="020B0504040200000003" pitchFamily="34" charset="0"/>
              </a:rPr>
              <a:t> </a:t>
            </a:r>
            <a:r>
              <a:rPr lang="de-DE" sz="1400" dirty="0" err="1">
                <a:latin typeface="VW Text Office" panose="020B0504040200000003" pitchFamily="34" charset="0"/>
              </a:rPr>
              <a:t>to</a:t>
            </a:r>
            <a:r>
              <a:rPr lang="de-DE" sz="1400" dirty="0">
                <a:latin typeface="VW Text Office" panose="020B0504040200000003" pitchFamily="34" charset="0"/>
              </a:rPr>
              <a:t> </a:t>
            </a:r>
            <a:r>
              <a:rPr lang="de-DE" sz="1400" dirty="0" err="1">
                <a:latin typeface="VW Text Office" panose="020B0504040200000003" pitchFamily="34" charset="0"/>
              </a:rPr>
              <a:t>the</a:t>
            </a:r>
            <a:r>
              <a:rPr lang="de-DE" sz="1400" dirty="0">
                <a:latin typeface="VW Text Office" panose="020B0504040200000003" pitchFamily="34" charset="0"/>
              </a:rPr>
              <a:t> </a:t>
            </a:r>
            <a:r>
              <a:rPr lang="de-DE" sz="1400" dirty="0" err="1">
                <a:latin typeface="VW Text Office" panose="020B0504040200000003" pitchFamily="34" charset="0"/>
              </a:rPr>
              <a:t>target</a:t>
            </a:r>
            <a:r>
              <a:rPr lang="de-DE" sz="1400" dirty="0">
                <a:latin typeface="VW Text Office" panose="020B0504040200000003" pitchFamily="34" charset="0"/>
              </a:rPr>
              <a:t> (=</a:t>
            </a:r>
            <a:r>
              <a:rPr lang="de-DE" sz="1400" dirty="0" err="1">
                <a:latin typeface="VW Text Office" panose="020B0504040200000003" pitchFamily="34" charset="0"/>
              </a:rPr>
              <a:t>unnecessarily</a:t>
            </a:r>
            <a:r>
              <a:rPr lang="de-DE" sz="1400" dirty="0">
                <a:latin typeface="VW Text Office" panose="020B0504040200000003" pitchFamily="34" charset="0"/>
              </a:rPr>
              <a:t> </a:t>
            </a:r>
            <a:r>
              <a:rPr lang="de-DE" sz="1400" u="sng" dirty="0" err="1">
                <a:latin typeface="VW Text Office" panose="020B0504040200000003" pitchFamily="34" charset="0"/>
              </a:rPr>
              <a:t>increasing</a:t>
            </a:r>
            <a:r>
              <a:rPr lang="de-DE" sz="1400" u="sng" dirty="0">
                <a:latin typeface="VW Text Office" panose="020B0504040200000003" pitchFamily="34" charset="0"/>
              </a:rPr>
              <a:t> </a:t>
            </a:r>
            <a:r>
              <a:rPr lang="de-DE" sz="1400" u="sng" dirty="0" err="1">
                <a:latin typeface="VW Text Office" panose="020B0504040200000003" pitchFamily="34" charset="0"/>
              </a:rPr>
              <a:t>hazard</a:t>
            </a:r>
            <a:r>
              <a:rPr lang="de-DE" sz="1400" dirty="0">
                <a:latin typeface="VW Text Office" panose="020B0504040200000003" pitchFamily="34" charset="0"/>
              </a:rPr>
              <a:t> </a:t>
            </a:r>
            <a:r>
              <a:rPr lang="de-DE" sz="1400" dirty="0" err="1">
                <a:latin typeface="VW Text Office" panose="020B0504040200000003" pitchFamily="34" charset="0"/>
              </a:rPr>
              <a:t>for</a:t>
            </a:r>
            <a:r>
              <a:rPr lang="de-DE" sz="1400" dirty="0">
                <a:latin typeface="VW Text Office" panose="020B0504040200000003" pitchFamily="34" charset="0"/>
              </a:rPr>
              <a:t> </a:t>
            </a:r>
            <a:r>
              <a:rPr lang="de-DE" sz="1400" dirty="0" err="1">
                <a:latin typeface="VW Text Office" panose="020B0504040200000003" pitchFamily="34" charset="0"/>
              </a:rPr>
              <a:t>following</a:t>
            </a:r>
            <a:r>
              <a:rPr lang="de-DE" sz="1400" dirty="0">
                <a:latin typeface="VW Text Office" panose="020B0504040200000003" pitchFamily="34" charset="0"/>
              </a:rPr>
              <a:t> </a:t>
            </a:r>
            <a:r>
              <a:rPr lang="de-DE" sz="1400" dirty="0" err="1">
                <a:latin typeface="VW Text Office" panose="020B0504040200000003" pitchFamily="34" charset="0"/>
              </a:rPr>
              <a:t>vehicles</a:t>
            </a:r>
            <a:r>
              <a:rPr lang="de-DE" sz="1400" dirty="0">
                <a:latin typeface="VW Text Office" panose="020B0504040200000003" pitchFamily="34" charset="0"/>
              </a:rPr>
              <a:t>)</a:t>
            </a:r>
            <a:endParaRPr lang="en-US" sz="1400" dirty="0">
              <a:latin typeface="VW Text Office" panose="020B0504040200000003" pitchFamily="34" charset="0"/>
            </a:endParaRPr>
          </a:p>
        </p:txBody>
      </p:sp>
      <p:sp>
        <p:nvSpPr>
          <p:cNvPr id="50" name="Rechteck 49"/>
          <p:cNvSpPr/>
          <p:nvPr/>
        </p:nvSpPr>
        <p:spPr>
          <a:xfrm>
            <a:off x="5790468" y="3782388"/>
            <a:ext cx="3564038" cy="1286601"/>
          </a:xfrm>
          <a:prstGeom prst="rect">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000" dirty="0" err="1">
                <a:solidFill>
                  <a:schemeClr val="tx1"/>
                </a:solidFill>
                <a:latin typeface="VW Text Office" panose="020B0504040200000003" pitchFamily="34" charset="0"/>
              </a:rPr>
              <a:t>Motoring</a:t>
            </a:r>
            <a:r>
              <a:rPr lang="de-DE" sz="1000" dirty="0">
                <a:solidFill>
                  <a:schemeClr val="tx1"/>
                </a:solidFill>
                <a:latin typeface="VW Text Office" panose="020B0504040200000003" pitchFamily="34" charset="0"/>
              </a:rPr>
              <a:t> Fine </a:t>
            </a:r>
            <a:r>
              <a:rPr lang="de-DE" sz="1000" dirty="0" err="1">
                <a:solidFill>
                  <a:schemeClr val="tx1"/>
                </a:solidFill>
                <a:latin typeface="VW Text Office" panose="020B0504040200000003" pitchFamily="34" charset="0"/>
              </a:rPr>
              <a:t>area</a:t>
            </a:r>
            <a:endParaRPr lang="de-DE" sz="1000" dirty="0">
              <a:solidFill>
                <a:schemeClr val="tx1"/>
              </a:solidFill>
              <a:latin typeface="VW Text Office" panose="020B0504040200000003" pitchFamily="34" charset="0"/>
            </a:endParaRPr>
          </a:p>
          <a:p>
            <a:r>
              <a:rPr lang="de-DE" sz="800" dirty="0">
                <a:solidFill>
                  <a:schemeClr val="tx1"/>
                </a:solidFill>
                <a:latin typeface="VW Text Office" panose="020B0504040200000003" pitchFamily="34" charset="0"/>
              </a:rPr>
              <a:t>(German Bußgeldkatalog)</a:t>
            </a:r>
            <a:endParaRPr lang="en-US" sz="800" dirty="0">
              <a:solidFill>
                <a:schemeClr val="tx1"/>
              </a:solidFill>
              <a:latin typeface="VW Text Office" panose="020B0504040200000003" pitchFamily="34" charset="0"/>
            </a:endParaRPr>
          </a:p>
        </p:txBody>
      </p:sp>
      <p:sp>
        <p:nvSpPr>
          <p:cNvPr id="51" name="Rechteck 50"/>
          <p:cNvSpPr/>
          <p:nvPr/>
        </p:nvSpPr>
        <p:spPr>
          <a:xfrm>
            <a:off x="6644743" y="1936641"/>
            <a:ext cx="2715586" cy="1286601"/>
          </a:xfrm>
          <a:prstGeom prst="rect">
            <a:avLst/>
          </a:prstGeom>
          <a:pattFill prst="wdDnDiag">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000" dirty="0" err="1">
                <a:solidFill>
                  <a:schemeClr val="tx1"/>
                </a:solidFill>
                <a:latin typeface="VW Text Office" panose="020B0504040200000003" pitchFamily="34" charset="0"/>
              </a:rPr>
              <a:t>Motoring</a:t>
            </a:r>
            <a:r>
              <a:rPr lang="de-DE" sz="1000" dirty="0">
                <a:solidFill>
                  <a:schemeClr val="tx1"/>
                </a:solidFill>
                <a:latin typeface="VW Text Office" panose="020B0504040200000003" pitchFamily="34" charset="0"/>
              </a:rPr>
              <a:t> Fine </a:t>
            </a:r>
            <a:r>
              <a:rPr lang="de-DE" sz="1000" dirty="0" err="1">
                <a:solidFill>
                  <a:schemeClr val="tx1"/>
                </a:solidFill>
                <a:latin typeface="VW Text Office" panose="020B0504040200000003" pitchFamily="34" charset="0"/>
              </a:rPr>
              <a:t>area</a:t>
            </a:r>
            <a:endParaRPr lang="de-DE" sz="1000" dirty="0">
              <a:solidFill>
                <a:schemeClr val="tx1"/>
              </a:solidFill>
              <a:latin typeface="VW Text Office" panose="020B0504040200000003" pitchFamily="34" charset="0"/>
            </a:endParaRPr>
          </a:p>
          <a:p>
            <a:r>
              <a:rPr lang="de-DE" sz="800" dirty="0">
                <a:solidFill>
                  <a:schemeClr val="tx1"/>
                </a:solidFill>
                <a:latin typeface="VW Text Office" panose="020B0504040200000003" pitchFamily="34" charset="0"/>
              </a:rPr>
              <a:t>(German Bußgeldkatalog)</a:t>
            </a:r>
            <a:endParaRPr lang="en-US" sz="800" dirty="0">
              <a:solidFill>
                <a:schemeClr val="tx1"/>
              </a:solidFill>
              <a:latin typeface="VW Text Office" panose="020B0504040200000003" pitchFamily="34" charset="0"/>
            </a:endParaRPr>
          </a:p>
        </p:txBody>
      </p:sp>
      <p:cxnSp>
        <p:nvCxnSpPr>
          <p:cNvPr id="52" name="Gerader Verbinder 51"/>
          <p:cNvCxnSpPr/>
          <p:nvPr/>
        </p:nvCxnSpPr>
        <p:spPr>
          <a:xfrm>
            <a:off x="6638921" y="1945673"/>
            <a:ext cx="6383" cy="1296000"/>
          </a:xfrm>
          <a:prstGeom prst="line">
            <a:avLst/>
          </a:prstGeom>
          <a:ln w="571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53" name="Grafik 5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0329" y="3649108"/>
            <a:ext cx="1440000" cy="1440000"/>
          </a:xfrm>
          <a:prstGeom prst="rect">
            <a:avLst/>
          </a:prstGeom>
        </p:spPr>
      </p:pic>
      <p:pic>
        <p:nvPicPr>
          <p:cNvPr id="54" name="Grafik 5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6152" y="1803762"/>
            <a:ext cx="1440000" cy="1440000"/>
          </a:xfrm>
          <a:prstGeom prst="rect">
            <a:avLst/>
          </a:prstGeom>
        </p:spPr>
      </p:pic>
      <p:sp>
        <p:nvSpPr>
          <p:cNvPr id="55" name="Textfeld 54"/>
          <p:cNvSpPr txBox="1"/>
          <p:nvPr/>
        </p:nvSpPr>
        <p:spPr>
          <a:xfrm>
            <a:off x="5362195" y="2682748"/>
            <a:ext cx="396000" cy="216000"/>
          </a:xfrm>
          <a:prstGeom prst="rect">
            <a:avLst/>
          </a:prstGeom>
          <a:solidFill>
            <a:schemeClr val="bg1"/>
          </a:solidFill>
          <a:ln>
            <a:solidFill>
              <a:srgbClr val="00B050"/>
            </a:solidFill>
          </a:ln>
        </p:spPr>
        <p:txBody>
          <a:bodyPr wrap="square" lIns="0" tIns="0" rIns="0" bIns="0" rtlCol="0" anchor="ctr">
            <a:noAutofit/>
          </a:bodyPr>
          <a:lstStyle/>
          <a:p>
            <a:pPr algn="ctr"/>
            <a:r>
              <a:rPr lang="de-DE" sz="1000" dirty="0">
                <a:latin typeface="VW Text Office" panose="020B0504040200000003" pitchFamily="34" charset="0"/>
              </a:rPr>
              <a:t>10.0 m</a:t>
            </a:r>
            <a:endParaRPr lang="en-US" sz="1000" dirty="0">
              <a:latin typeface="VW Text Office" panose="020B0504040200000003" pitchFamily="34" charset="0"/>
            </a:endParaRPr>
          </a:p>
        </p:txBody>
      </p:sp>
      <p:sp>
        <p:nvSpPr>
          <p:cNvPr id="103" name="Textfeld 102"/>
          <p:cNvSpPr txBox="1"/>
          <p:nvPr/>
        </p:nvSpPr>
        <p:spPr>
          <a:xfrm>
            <a:off x="6555665" y="2915687"/>
            <a:ext cx="396000" cy="216000"/>
          </a:xfrm>
          <a:prstGeom prst="rect">
            <a:avLst/>
          </a:prstGeom>
          <a:solidFill>
            <a:schemeClr val="bg1"/>
          </a:solidFill>
          <a:ln>
            <a:solidFill>
              <a:srgbClr val="00B050"/>
            </a:solidFill>
          </a:ln>
        </p:spPr>
        <p:txBody>
          <a:bodyPr wrap="square" lIns="0" tIns="0" rIns="0" bIns="0" rtlCol="0" anchor="ctr">
            <a:noAutofit/>
          </a:bodyPr>
          <a:lstStyle>
            <a:defPPr>
              <a:defRPr lang="de-DE"/>
            </a:defPPr>
            <a:lvl1pPr algn="ctr">
              <a:defRPr sz="1000">
                <a:latin typeface="VW Text Office" panose="020B0504040200000003" pitchFamily="34" charset="0"/>
              </a:defRPr>
            </a:lvl1pPr>
          </a:lstStyle>
          <a:p>
            <a:r>
              <a:rPr lang="de-DE" dirty="0"/>
              <a:t>6.7 </a:t>
            </a:r>
            <a:r>
              <a:rPr lang="de-DE" dirty="0"/>
              <a:t>m</a:t>
            </a:r>
            <a:endParaRPr lang="en-US" dirty="0"/>
          </a:p>
        </p:txBody>
      </p:sp>
      <p:sp>
        <p:nvSpPr>
          <p:cNvPr id="104" name="Textfeld 103"/>
          <p:cNvSpPr txBox="1"/>
          <p:nvPr/>
        </p:nvSpPr>
        <p:spPr>
          <a:xfrm>
            <a:off x="8081682" y="2682748"/>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2.4 m</a:t>
            </a:r>
            <a:endParaRPr lang="en-US" sz="1000" dirty="0">
              <a:solidFill>
                <a:schemeClr val="accent5">
                  <a:lumMod val="60000"/>
                  <a:lumOff val="40000"/>
                </a:schemeClr>
              </a:solidFill>
              <a:latin typeface="VW Text Office" panose="020B0504040200000003" pitchFamily="34" charset="0"/>
            </a:endParaRPr>
          </a:p>
        </p:txBody>
      </p:sp>
      <p:sp>
        <p:nvSpPr>
          <p:cNvPr id="105" name="Textfeld 104"/>
          <p:cNvSpPr txBox="1"/>
          <p:nvPr/>
        </p:nvSpPr>
        <p:spPr>
          <a:xfrm>
            <a:off x="8730487" y="2914236"/>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0.7 m</a:t>
            </a:r>
            <a:endParaRPr lang="en-US" sz="1000" dirty="0">
              <a:solidFill>
                <a:schemeClr val="accent5">
                  <a:lumMod val="60000"/>
                  <a:lumOff val="40000"/>
                </a:schemeClr>
              </a:solidFill>
              <a:latin typeface="VW Text Office" panose="020B0504040200000003" pitchFamily="34" charset="0"/>
            </a:endParaRPr>
          </a:p>
        </p:txBody>
      </p:sp>
      <p:sp>
        <p:nvSpPr>
          <p:cNvPr id="106" name="Textfeld 105"/>
          <p:cNvSpPr txBox="1"/>
          <p:nvPr/>
        </p:nvSpPr>
        <p:spPr>
          <a:xfrm>
            <a:off x="9693803" y="1983461"/>
            <a:ext cx="701866" cy="306581"/>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„Target“</a:t>
            </a:r>
            <a:endParaRPr lang="en-US" sz="1400" dirty="0">
              <a:latin typeface="VW Text Office" panose="020B0504040200000003" pitchFamily="34" charset="0"/>
            </a:endParaRPr>
          </a:p>
        </p:txBody>
      </p:sp>
      <p:cxnSp>
        <p:nvCxnSpPr>
          <p:cNvPr id="107" name="Gerader Verbinder 106"/>
          <p:cNvCxnSpPr/>
          <p:nvPr/>
        </p:nvCxnSpPr>
        <p:spPr>
          <a:xfrm flipV="1">
            <a:off x="6956281" y="2755633"/>
            <a:ext cx="0" cy="478800"/>
          </a:xfrm>
          <a:prstGeom prst="line">
            <a:avLst/>
          </a:prstGeom>
          <a:ln w="12700">
            <a:solidFill>
              <a:srgbClr val="51AE30"/>
            </a:solidFill>
          </a:ln>
        </p:spPr>
        <p:style>
          <a:lnRef idx="1">
            <a:schemeClr val="accent1"/>
          </a:lnRef>
          <a:fillRef idx="0">
            <a:schemeClr val="accent1"/>
          </a:fillRef>
          <a:effectRef idx="0">
            <a:schemeClr val="accent1"/>
          </a:effectRef>
          <a:fontRef idx="minor">
            <a:schemeClr val="tx1"/>
          </a:fontRef>
        </p:style>
      </p:cxnSp>
      <p:sp>
        <p:nvSpPr>
          <p:cNvPr id="108" name="Textfeld 107"/>
          <p:cNvSpPr txBox="1"/>
          <p:nvPr/>
        </p:nvSpPr>
        <p:spPr>
          <a:xfrm>
            <a:off x="4136713" y="4513752"/>
            <a:ext cx="396000" cy="216000"/>
          </a:xfrm>
          <a:prstGeom prst="rect">
            <a:avLst/>
          </a:prstGeom>
          <a:solidFill>
            <a:schemeClr val="bg1"/>
          </a:solidFill>
          <a:ln>
            <a:solidFill>
              <a:srgbClr val="00B050"/>
            </a:solidFill>
          </a:ln>
        </p:spPr>
        <p:txBody>
          <a:bodyPr wrap="square" lIns="0" tIns="0" rIns="0" bIns="0" rtlCol="0" anchor="ctr">
            <a:noAutofit/>
          </a:bodyPr>
          <a:lstStyle/>
          <a:p>
            <a:pPr algn="ctr"/>
            <a:r>
              <a:rPr lang="de-DE" sz="1000" dirty="0">
                <a:latin typeface="VW Text Office" panose="020B0504040200000003" pitchFamily="34" charset="0"/>
              </a:rPr>
              <a:t>13.3 m</a:t>
            </a:r>
            <a:endParaRPr lang="en-US" sz="1000" dirty="0">
              <a:latin typeface="VW Text Office" panose="020B0504040200000003" pitchFamily="34" charset="0"/>
            </a:endParaRPr>
          </a:p>
        </p:txBody>
      </p:sp>
      <p:sp>
        <p:nvSpPr>
          <p:cNvPr id="109" name="Textfeld 108"/>
          <p:cNvSpPr txBox="1"/>
          <p:nvPr/>
        </p:nvSpPr>
        <p:spPr>
          <a:xfrm>
            <a:off x="6552334" y="4782978"/>
            <a:ext cx="396000" cy="216000"/>
          </a:xfrm>
          <a:prstGeom prst="rect">
            <a:avLst/>
          </a:prstGeom>
          <a:solidFill>
            <a:schemeClr val="bg1"/>
          </a:solidFill>
          <a:ln>
            <a:solidFill>
              <a:srgbClr val="00B050"/>
            </a:solidFill>
          </a:ln>
        </p:spPr>
        <p:txBody>
          <a:bodyPr wrap="square" lIns="0" tIns="0" rIns="0" bIns="0" rtlCol="0" anchor="ctr">
            <a:noAutofit/>
          </a:bodyPr>
          <a:lstStyle>
            <a:defPPr>
              <a:defRPr lang="de-DE"/>
            </a:defPPr>
            <a:lvl1pPr algn="ctr">
              <a:defRPr sz="1000">
                <a:latin typeface="VW Text Office" panose="020B0504040200000003" pitchFamily="34" charset="0"/>
              </a:defRPr>
            </a:lvl1pPr>
          </a:lstStyle>
          <a:p>
            <a:r>
              <a:rPr lang="de-DE" dirty="0"/>
              <a:t>6.7 </a:t>
            </a:r>
            <a:r>
              <a:rPr lang="de-DE" dirty="0"/>
              <a:t>m</a:t>
            </a:r>
            <a:endParaRPr lang="en-US" dirty="0"/>
          </a:p>
        </p:txBody>
      </p:sp>
      <p:sp>
        <p:nvSpPr>
          <p:cNvPr id="110" name="Textfeld 109"/>
          <p:cNvSpPr txBox="1"/>
          <p:nvPr/>
        </p:nvSpPr>
        <p:spPr>
          <a:xfrm>
            <a:off x="6565233" y="4254982"/>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6.7 m</a:t>
            </a:r>
            <a:endParaRPr lang="en-US" sz="1000" dirty="0">
              <a:solidFill>
                <a:schemeClr val="accent5">
                  <a:lumMod val="60000"/>
                  <a:lumOff val="40000"/>
                </a:schemeClr>
              </a:solidFill>
              <a:latin typeface="VW Text Office" panose="020B0504040200000003" pitchFamily="34" charset="0"/>
            </a:endParaRPr>
          </a:p>
        </p:txBody>
      </p:sp>
      <p:sp>
        <p:nvSpPr>
          <p:cNvPr id="111" name="Textfeld 110"/>
          <p:cNvSpPr txBox="1"/>
          <p:nvPr/>
        </p:nvSpPr>
        <p:spPr>
          <a:xfrm>
            <a:off x="8497675" y="4782978"/>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1.3 m</a:t>
            </a:r>
            <a:endParaRPr lang="en-US" sz="1000" dirty="0">
              <a:solidFill>
                <a:schemeClr val="accent5">
                  <a:lumMod val="60000"/>
                  <a:lumOff val="40000"/>
                </a:schemeClr>
              </a:solidFill>
              <a:latin typeface="VW Text Office" panose="020B0504040200000003" pitchFamily="34" charset="0"/>
            </a:endParaRPr>
          </a:p>
        </p:txBody>
      </p:sp>
      <p:sp>
        <p:nvSpPr>
          <p:cNvPr id="112" name="Textfeld 111"/>
          <p:cNvSpPr txBox="1"/>
          <p:nvPr/>
        </p:nvSpPr>
        <p:spPr>
          <a:xfrm>
            <a:off x="9649616" y="3898083"/>
            <a:ext cx="701866" cy="306581"/>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„Target“</a:t>
            </a:r>
            <a:endParaRPr lang="en-US" sz="1400" dirty="0">
              <a:latin typeface="VW Text Office" panose="020B0504040200000003" pitchFamily="34" charset="0"/>
            </a:endParaRPr>
          </a:p>
        </p:txBody>
      </p:sp>
      <p:sp>
        <p:nvSpPr>
          <p:cNvPr id="113" name="Textfeld 112"/>
          <p:cNvSpPr txBox="1"/>
          <p:nvPr/>
        </p:nvSpPr>
        <p:spPr>
          <a:xfrm>
            <a:off x="9629096" y="3590874"/>
            <a:ext cx="1016835" cy="259053"/>
          </a:xfrm>
          <a:prstGeom prst="rect">
            <a:avLst/>
          </a:prstGeom>
          <a:noFill/>
          <a:ln>
            <a:solidFill>
              <a:schemeClr val="tx1"/>
            </a:solidFill>
          </a:ln>
        </p:spPr>
        <p:txBody>
          <a:bodyPr wrap="none" lIns="0" tIns="0" rIns="0" bIns="0" rtlCol="0" anchor="ctr">
            <a:noAutofit/>
          </a:bodyPr>
          <a:lstStyle/>
          <a:p>
            <a:pPr algn="ctr"/>
            <a:r>
              <a:rPr lang="de-DE" sz="1000" dirty="0" err="1">
                <a:latin typeface="VW Text Office" panose="020B0504040200000003" pitchFamily="34" charset="0"/>
              </a:rPr>
              <a:t>Collision</a:t>
            </a:r>
            <a:r>
              <a:rPr lang="de-DE" sz="1000" dirty="0">
                <a:latin typeface="VW Text Office" panose="020B0504040200000003" pitchFamily="34" charset="0"/>
              </a:rPr>
              <a:t> </a:t>
            </a:r>
            <a:r>
              <a:rPr lang="de-DE" sz="1000" dirty="0" err="1">
                <a:latin typeface="VW Text Office" panose="020B0504040200000003" pitchFamily="34" charset="0"/>
              </a:rPr>
              <a:t>avoided</a:t>
            </a:r>
            <a:endParaRPr lang="en-US" sz="1000" dirty="0">
              <a:latin typeface="VW Text Office" panose="020B0504040200000003" pitchFamily="34" charset="0"/>
            </a:endParaRPr>
          </a:p>
        </p:txBody>
      </p:sp>
      <p:cxnSp>
        <p:nvCxnSpPr>
          <p:cNvPr id="114" name="Gerader Verbinder 113"/>
          <p:cNvCxnSpPr>
            <a:stCxn id="113" idx="1"/>
          </p:cNvCxnSpPr>
          <p:nvPr/>
        </p:nvCxnSpPr>
        <p:spPr>
          <a:xfrm flipH="1" flipV="1">
            <a:off x="9107299" y="2775076"/>
            <a:ext cx="521797" cy="9453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Gerader Verbinder 114"/>
          <p:cNvCxnSpPr>
            <a:stCxn id="113" idx="1"/>
          </p:cNvCxnSpPr>
          <p:nvPr/>
        </p:nvCxnSpPr>
        <p:spPr>
          <a:xfrm flipH="1">
            <a:off x="8901653" y="3720400"/>
            <a:ext cx="727443" cy="11026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Textfeld 115"/>
          <p:cNvSpPr txBox="1"/>
          <p:nvPr/>
        </p:nvSpPr>
        <p:spPr>
          <a:xfrm>
            <a:off x="6898605" y="3441525"/>
            <a:ext cx="1075098" cy="354763"/>
          </a:xfrm>
          <a:prstGeom prst="rect">
            <a:avLst/>
          </a:prstGeom>
          <a:solidFill>
            <a:schemeClr val="bg1"/>
          </a:solidFill>
          <a:ln>
            <a:solidFill>
              <a:schemeClr val="accent5">
                <a:lumMod val="60000"/>
                <a:lumOff val="40000"/>
              </a:schemeClr>
            </a:solidFill>
          </a:ln>
        </p:spPr>
        <p:txBody>
          <a:bodyPr wrap="none" lIns="0" tIns="0" rIns="0" bIns="0" rtlCol="0" anchor="ctr">
            <a:noAutofit/>
          </a:bodyPr>
          <a:lstStyle/>
          <a:p>
            <a:pPr algn="ctr"/>
            <a:r>
              <a:rPr lang="de-DE" sz="1000" b="1" dirty="0">
                <a:latin typeface="VW Text Office" panose="020B0504040200000003" pitchFamily="34" charset="0"/>
              </a:rPr>
              <a:t>Begin Emergency</a:t>
            </a:r>
          </a:p>
          <a:p>
            <a:pPr algn="ct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cxnSp>
        <p:nvCxnSpPr>
          <p:cNvPr id="117" name="Gerade Verbindung mit Pfeil 116"/>
          <p:cNvCxnSpPr>
            <a:stCxn id="116" idx="3"/>
          </p:cNvCxnSpPr>
          <p:nvPr/>
        </p:nvCxnSpPr>
        <p:spPr>
          <a:xfrm flipV="1">
            <a:off x="7973703" y="3002904"/>
            <a:ext cx="484302" cy="616003"/>
          </a:xfrm>
          <a:prstGeom prst="straightConnector1">
            <a:avLst/>
          </a:prstGeom>
          <a:ln w="127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Gerade Verbindung mit Pfeil 117"/>
          <p:cNvCxnSpPr>
            <a:stCxn id="116" idx="2"/>
          </p:cNvCxnSpPr>
          <p:nvPr/>
        </p:nvCxnSpPr>
        <p:spPr>
          <a:xfrm flipH="1">
            <a:off x="7016150" y="3796288"/>
            <a:ext cx="420005" cy="255085"/>
          </a:xfrm>
          <a:prstGeom prst="straightConnector1">
            <a:avLst/>
          </a:prstGeom>
          <a:ln w="127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9" name="Textfeld 118"/>
          <p:cNvSpPr txBox="1"/>
          <p:nvPr/>
        </p:nvSpPr>
        <p:spPr>
          <a:xfrm>
            <a:off x="3666555" y="3353376"/>
            <a:ext cx="1731487" cy="303533"/>
          </a:xfrm>
          <a:prstGeom prst="rect">
            <a:avLst/>
          </a:prstGeom>
          <a:solidFill>
            <a:schemeClr val="bg1"/>
          </a:solidFill>
          <a:ln>
            <a:solidFill>
              <a:srgbClr val="51AE30"/>
            </a:solidFill>
          </a:ln>
        </p:spPr>
        <p:txBody>
          <a:bodyPr wrap="none" lIns="0" tIns="0" rIns="0" bIns="0" rtlCol="0" anchor="ctr">
            <a:noAutofit/>
          </a:bodyPr>
          <a:lstStyle/>
          <a:p>
            <a:pPr algn="ctr"/>
            <a:r>
              <a:rPr lang="de-DE" sz="1000" b="1" dirty="0">
                <a:latin typeface="VW Text Office" panose="020B0504040200000003" pitchFamily="34" charset="0"/>
              </a:rPr>
              <a:t>Begin </a:t>
            </a:r>
            <a:r>
              <a:rPr lang="de-DE" sz="1000" b="1" dirty="0" err="1">
                <a:latin typeface="VW Text Office" panose="020B0504040200000003" pitchFamily="34" charset="0"/>
              </a:rPr>
              <a:t>comfort</a:t>
            </a:r>
            <a:r>
              <a:rPr lang="de-DE" sz="1000" b="1" dirty="0">
                <a:latin typeface="VW Text Office" panose="020B0504040200000003" pitchFamily="34" charset="0"/>
              </a:rPr>
              <a:t> </a:t>
            </a:r>
            <a:r>
              <a:rPr lang="de-DE" sz="1000" b="1" dirty="0" err="1">
                <a:latin typeface="VW Text Office" panose="020B0504040200000003" pitchFamily="34" charset="0"/>
              </a:rPr>
              <a:t>braking</a:t>
            </a:r>
            <a:endParaRPr lang="de-DE" sz="1000" b="1" dirty="0">
              <a:latin typeface="VW Text Office" panose="020B0504040200000003" pitchFamily="34" charset="0"/>
            </a:endParaRPr>
          </a:p>
          <a:p>
            <a:pPr algn="ctr"/>
            <a:r>
              <a:rPr lang="de-DE" sz="1000" dirty="0">
                <a:latin typeface="VW Text Office" panose="020B0504040200000003" pitchFamily="34" charset="0"/>
              </a:rPr>
              <a:t>(</a:t>
            </a:r>
            <a:r>
              <a:rPr lang="de-DE" sz="1000" dirty="0" err="1">
                <a:latin typeface="VW Text Office" panose="020B0504040200000003" pitchFamily="34" charset="0"/>
              </a:rPr>
              <a:t>keeping</a:t>
            </a:r>
            <a:r>
              <a:rPr lang="de-DE" sz="1000" dirty="0">
                <a:latin typeface="VW Text Office" panose="020B0504040200000003" pitchFamily="34" charset="0"/>
              </a:rPr>
              <a:t> 1.2 s </a:t>
            </a:r>
            <a:r>
              <a:rPr lang="de-DE" sz="1000" dirty="0" err="1">
                <a:latin typeface="VW Text Office" panose="020B0504040200000003" pitchFamily="34" charset="0"/>
              </a:rPr>
              <a:t>safety</a:t>
            </a:r>
            <a:r>
              <a:rPr lang="de-DE" sz="1000" dirty="0">
                <a:latin typeface="VW Text Office" panose="020B0504040200000003" pitchFamily="34" charset="0"/>
              </a:rPr>
              <a:t> </a:t>
            </a:r>
            <a:r>
              <a:rPr lang="de-DE" sz="1000" dirty="0" err="1">
                <a:latin typeface="VW Text Office" panose="020B0504040200000003" pitchFamily="34" charset="0"/>
              </a:rPr>
              <a:t>distance</a:t>
            </a:r>
            <a:r>
              <a:rPr lang="de-DE" sz="1000" dirty="0">
                <a:latin typeface="VW Text Office" panose="020B0504040200000003" pitchFamily="34" charset="0"/>
              </a:rPr>
              <a:t>)</a:t>
            </a:r>
            <a:endParaRPr lang="en-US" sz="1000" dirty="0">
              <a:latin typeface="VW Text Office" panose="020B0504040200000003" pitchFamily="34" charset="0"/>
            </a:endParaRPr>
          </a:p>
        </p:txBody>
      </p:sp>
      <p:cxnSp>
        <p:nvCxnSpPr>
          <p:cNvPr id="120" name="Gerade Verbindung mit Pfeil 119"/>
          <p:cNvCxnSpPr>
            <a:stCxn id="119" idx="3"/>
          </p:cNvCxnSpPr>
          <p:nvPr/>
        </p:nvCxnSpPr>
        <p:spPr>
          <a:xfrm flipV="1">
            <a:off x="5398042" y="3055010"/>
            <a:ext cx="323507" cy="450132"/>
          </a:xfrm>
          <a:prstGeom prst="straightConnector1">
            <a:avLst/>
          </a:prstGeom>
          <a:ln w="127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Gerade Verbindung mit Pfeil 120"/>
          <p:cNvCxnSpPr>
            <a:stCxn id="119" idx="2"/>
          </p:cNvCxnSpPr>
          <p:nvPr/>
        </p:nvCxnSpPr>
        <p:spPr>
          <a:xfrm flipH="1">
            <a:off x="4530948" y="3656908"/>
            <a:ext cx="1351" cy="424840"/>
          </a:xfrm>
          <a:prstGeom prst="straightConnector1">
            <a:avLst/>
          </a:prstGeom>
          <a:ln w="127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Gerader Verbinder 121"/>
          <p:cNvCxnSpPr/>
          <p:nvPr/>
        </p:nvCxnSpPr>
        <p:spPr>
          <a:xfrm flipH="1" flipV="1">
            <a:off x="5760791" y="2523900"/>
            <a:ext cx="0" cy="720000"/>
          </a:xfrm>
          <a:prstGeom prst="line">
            <a:avLst/>
          </a:prstGeom>
          <a:ln w="57150">
            <a:solidFill>
              <a:srgbClr val="51AE30"/>
            </a:solidFill>
            <a:prstDash val="sysDot"/>
          </a:ln>
        </p:spPr>
        <p:style>
          <a:lnRef idx="1">
            <a:schemeClr val="accent1"/>
          </a:lnRef>
          <a:fillRef idx="0">
            <a:schemeClr val="accent1"/>
          </a:fillRef>
          <a:effectRef idx="0">
            <a:schemeClr val="accent1"/>
          </a:effectRef>
          <a:fontRef idx="minor">
            <a:schemeClr val="tx1"/>
          </a:fontRef>
        </p:style>
      </p:cxnSp>
      <p:cxnSp>
        <p:nvCxnSpPr>
          <p:cNvPr id="123" name="Gerade Verbindung mit Pfeil 122"/>
          <p:cNvCxnSpPr/>
          <p:nvPr/>
        </p:nvCxnSpPr>
        <p:spPr>
          <a:xfrm>
            <a:off x="5779224" y="2530320"/>
            <a:ext cx="1165278" cy="232174"/>
          </a:xfrm>
          <a:prstGeom prst="straightConnector1">
            <a:avLst/>
          </a:prstGeom>
          <a:ln w="9525">
            <a:solidFill>
              <a:srgbClr val="51AE30"/>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Gerader Verbinder 123"/>
          <p:cNvCxnSpPr/>
          <p:nvPr/>
        </p:nvCxnSpPr>
        <p:spPr>
          <a:xfrm flipV="1">
            <a:off x="9127112" y="2744441"/>
            <a:ext cx="0" cy="4788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5" name="Gerader Verbinder 124"/>
          <p:cNvCxnSpPr/>
          <p:nvPr/>
        </p:nvCxnSpPr>
        <p:spPr>
          <a:xfrm flipH="1" flipV="1">
            <a:off x="8492702" y="2512708"/>
            <a:ext cx="0" cy="720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Gerade Verbindung mit Pfeil 125"/>
          <p:cNvCxnSpPr/>
          <p:nvPr/>
        </p:nvCxnSpPr>
        <p:spPr>
          <a:xfrm>
            <a:off x="8492389" y="2498292"/>
            <a:ext cx="634099" cy="271373"/>
          </a:xfrm>
          <a:prstGeom prst="straightConnector1">
            <a:avLst/>
          </a:prstGeom>
          <a:ln w="952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Gerader Verbinder 126"/>
          <p:cNvCxnSpPr/>
          <p:nvPr/>
        </p:nvCxnSpPr>
        <p:spPr>
          <a:xfrm flipV="1">
            <a:off x="6943890" y="4583688"/>
            <a:ext cx="0" cy="478800"/>
          </a:xfrm>
          <a:prstGeom prst="line">
            <a:avLst/>
          </a:prstGeom>
          <a:ln w="12700">
            <a:solidFill>
              <a:srgbClr val="51AE30"/>
            </a:solidFill>
          </a:ln>
        </p:spPr>
        <p:style>
          <a:lnRef idx="1">
            <a:schemeClr val="accent1"/>
          </a:lnRef>
          <a:fillRef idx="0">
            <a:schemeClr val="accent1"/>
          </a:fillRef>
          <a:effectRef idx="0">
            <a:schemeClr val="accent1"/>
          </a:effectRef>
          <a:fontRef idx="minor">
            <a:schemeClr val="tx1"/>
          </a:fontRef>
        </p:style>
      </p:cxnSp>
      <p:cxnSp>
        <p:nvCxnSpPr>
          <p:cNvPr id="128" name="Gerader Verbinder 127"/>
          <p:cNvCxnSpPr/>
          <p:nvPr/>
        </p:nvCxnSpPr>
        <p:spPr>
          <a:xfrm flipH="1" flipV="1">
            <a:off x="4534801" y="4098604"/>
            <a:ext cx="0" cy="972000"/>
          </a:xfrm>
          <a:prstGeom prst="line">
            <a:avLst/>
          </a:prstGeom>
          <a:ln w="57150">
            <a:solidFill>
              <a:srgbClr val="51AE30"/>
            </a:solidFill>
            <a:prstDash val="sysDot"/>
          </a:ln>
        </p:spPr>
        <p:style>
          <a:lnRef idx="1">
            <a:schemeClr val="accent1"/>
          </a:lnRef>
          <a:fillRef idx="0">
            <a:schemeClr val="accent1"/>
          </a:fillRef>
          <a:effectRef idx="0">
            <a:schemeClr val="accent1"/>
          </a:effectRef>
          <a:fontRef idx="minor">
            <a:schemeClr val="tx1"/>
          </a:fontRef>
        </p:style>
      </p:cxnSp>
      <p:cxnSp>
        <p:nvCxnSpPr>
          <p:cNvPr id="129" name="Gerade Verbindung mit Pfeil 128"/>
          <p:cNvCxnSpPr/>
          <p:nvPr/>
        </p:nvCxnSpPr>
        <p:spPr>
          <a:xfrm>
            <a:off x="4531573" y="4095962"/>
            <a:ext cx="2421333" cy="531224"/>
          </a:xfrm>
          <a:prstGeom prst="straightConnector1">
            <a:avLst/>
          </a:prstGeom>
          <a:ln w="9525">
            <a:solidFill>
              <a:srgbClr val="51AE3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Gerader Verbinder 129"/>
          <p:cNvCxnSpPr/>
          <p:nvPr/>
        </p:nvCxnSpPr>
        <p:spPr>
          <a:xfrm flipV="1">
            <a:off x="8902277" y="4589960"/>
            <a:ext cx="0" cy="4788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1" name="Gerader Verbinder 130"/>
          <p:cNvCxnSpPr/>
          <p:nvPr/>
        </p:nvCxnSpPr>
        <p:spPr>
          <a:xfrm flipH="1" flipV="1">
            <a:off x="6972774" y="4095998"/>
            <a:ext cx="0" cy="972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Gerade Verbindung mit Pfeil 131"/>
          <p:cNvCxnSpPr/>
          <p:nvPr/>
        </p:nvCxnSpPr>
        <p:spPr>
          <a:xfrm>
            <a:off x="6968332" y="4112863"/>
            <a:ext cx="1933321" cy="502320"/>
          </a:xfrm>
          <a:prstGeom prst="straightConnector1">
            <a:avLst/>
          </a:prstGeom>
          <a:ln w="952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Gerader Verbinder 132"/>
          <p:cNvCxnSpPr/>
          <p:nvPr/>
        </p:nvCxnSpPr>
        <p:spPr>
          <a:xfrm flipH="1">
            <a:off x="5769946" y="3806240"/>
            <a:ext cx="0" cy="1260000"/>
          </a:xfrm>
          <a:prstGeom prst="line">
            <a:avLst/>
          </a:prstGeom>
          <a:ln w="571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34" name="Textfeld 133"/>
          <p:cNvSpPr txBox="1"/>
          <p:nvPr/>
        </p:nvSpPr>
        <p:spPr>
          <a:xfrm>
            <a:off x="8011896" y="1998701"/>
            <a:ext cx="1269764" cy="403759"/>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err="1">
                <a:solidFill>
                  <a:schemeClr val="accent5">
                    <a:lumMod val="60000"/>
                    <a:lumOff val="40000"/>
                  </a:schemeClr>
                </a:solidFill>
                <a:latin typeface="VW Text Office" panose="020B0504040200000003" pitchFamily="34" charset="0"/>
              </a:rPr>
              <a:t>Avg</a:t>
            </a:r>
            <a:r>
              <a:rPr lang="de-DE" sz="1000" dirty="0">
                <a:solidFill>
                  <a:schemeClr val="accent5">
                    <a:lumMod val="60000"/>
                    <a:lumOff val="40000"/>
                  </a:schemeClr>
                </a:solidFill>
                <a:latin typeface="VW Text Office" panose="020B0504040200000003" pitchFamily="34" charset="0"/>
              </a:rPr>
              <a:t>. </a:t>
            </a:r>
            <a:r>
              <a:rPr lang="de-DE" sz="1000" dirty="0" err="1">
                <a:solidFill>
                  <a:schemeClr val="accent5">
                    <a:lumMod val="60000"/>
                    <a:lumOff val="40000"/>
                  </a:schemeClr>
                </a:solidFill>
                <a:latin typeface="VW Text Office" panose="020B0504040200000003" pitchFamily="34" charset="0"/>
              </a:rPr>
              <a:t>d</a:t>
            </a:r>
            <a:r>
              <a:rPr lang="de-DE" sz="1000" dirty="0" err="1">
                <a:solidFill>
                  <a:schemeClr val="accent5">
                    <a:lumMod val="60000"/>
                    <a:lumOff val="40000"/>
                  </a:schemeClr>
                </a:solidFill>
                <a:latin typeface="VW Text Office" panose="020B0504040200000003" pitchFamily="34" charset="0"/>
              </a:rPr>
              <a:t>ecel</a:t>
            </a:r>
            <a:r>
              <a:rPr lang="de-DE" sz="1000" dirty="0">
                <a:solidFill>
                  <a:schemeClr val="accent5">
                    <a:lumMod val="60000"/>
                    <a:lumOff val="40000"/>
                  </a:schemeClr>
                </a:solidFill>
                <a:latin typeface="VW Text Office" panose="020B0504040200000003" pitchFamily="34" charset="0"/>
              </a:rPr>
              <a:t>.: 2.5 </a:t>
            </a:r>
            <a:r>
              <a:rPr lang="de-DE" sz="1000" dirty="0" err="1">
                <a:solidFill>
                  <a:schemeClr val="accent5">
                    <a:lumMod val="60000"/>
                    <a:lumOff val="40000"/>
                  </a:schemeClr>
                </a:solidFill>
                <a:latin typeface="VW Text Office" panose="020B0504040200000003" pitchFamily="34" charset="0"/>
              </a:rPr>
              <a:t>mps²</a:t>
            </a:r>
            <a:endParaRPr lang="de-DE" sz="1000" dirty="0">
              <a:solidFill>
                <a:schemeClr val="accent5">
                  <a:lumMod val="60000"/>
                  <a:lumOff val="40000"/>
                </a:schemeClr>
              </a:solidFill>
              <a:latin typeface="VW Text Office" panose="020B0504040200000003" pitchFamily="34" charset="0"/>
            </a:endParaRPr>
          </a:p>
          <a:p>
            <a:pPr algn="ctr"/>
            <a:r>
              <a:rPr lang="de-DE" sz="1000" dirty="0">
                <a:solidFill>
                  <a:schemeClr val="accent5">
                    <a:lumMod val="60000"/>
                    <a:lumOff val="40000"/>
                  </a:schemeClr>
                </a:solidFill>
                <a:latin typeface="VW Text Office" panose="020B0504040200000003" pitchFamily="34" charset="0"/>
              </a:rPr>
              <a:t>Peak </a:t>
            </a:r>
            <a:r>
              <a:rPr lang="de-DE" sz="1000" dirty="0" err="1">
                <a:solidFill>
                  <a:schemeClr val="accent5">
                    <a:lumMod val="60000"/>
                    <a:lumOff val="40000"/>
                  </a:schemeClr>
                </a:solidFill>
                <a:latin typeface="VW Text Office" panose="020B0504040200000003" pitchFamily="34" charset="0"/>
              </a:rPr>
              <a:t>decel</a:t>
            </a:r>
            <a:r>
              <a:rPr lang="de-DE" sz="1000" dirty="0">
                <a:solidFill>
                  <a:schemeClr val="accent5">
                    <a:lumMod val="60000"/>
                    <a:lumOff val="40000"/>
                  </a:schemeClr>
                </a:solidFill>
                <a:latin typeface="VW Text Office" panose="020B0504040200000003" pitchFamily="34" charset="0"/>
              </a:rPr>
              <a:t>.: 4.7 </a:t>
            </a:r>
            <a:r>
              <a:rPr lang="de-DE" sz="1000" dirty="0" err="1">
                <a:solidFill>
                  <a:schemeClr val="accent5">
                    <a:lumMod val="60000"/>
                    <a:lumOff val="40000"/>
                  </a:schemeClr>
                </a:solidFill>
                <a:latin typeface="VW Text Office" panose="020B0504040200000003" pitchFamily="34" charset="0"/>
              </a:rPr>
              <a:t>mps²</a:t>
            </a:r>
            <a:endParaRPr lang="en-US" sz="1000" dirty="0">
              <a:solidFill>
                <a:schemeClr val="accent5">
                  <a:lumMod val="60000"/>
                  <a:lumOff val="40000"/>
                </a:schemeClr>
              </a:solidFill>
              <a:latin typeface="VW Text Office" panose="020B0504040200000003" pitchFamily="34" charset="0"/>
            </a:endParaRPr>
          </a:p>
        </p:txBody>
      </p:sp>
      <p:sp>
        <p:nvSpPr>
          <p:cNvPr id="135" name="Textfeld 134"/>
          <p:cNvSpPr txBox="1"/>
          <p:nvPr/>
        </p:nvSpPr>
        <p:spPr>
          <a:xfrm>
            <a:off x="7817923" y="3948525"/>
            <a:ext cx="1269764" cy="403759"/>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err="1">
                <a:solidFill>
                  <a:schemeClr val="accent5">
                    <a:lumMod val="60000"/>
                    <a:lumOff val="40000"/>
                  </a:schemeClr>
                </a:solidFill>
                <a:latin typeface="VW Text Office" panose="020B0504040200000003" pitchFamily="34" charset="0"/>
              </a:rPr>
              <a:t>Avg</a:t>
            </a:r>
            <a:r>
              <a:rPr lang="de-DE" sz="1000" dirty="0">
                <a:solidFill>
                  <a:schemeClr val="accent5">
                    <a:lumMod val="60000"/>
                    <a:lumOff val="40000"/>
                  </a:schemeClr>
                </a:solidFill>
                <a:latin typeface="VW Text Office" panose="020B0504040200000003" pitchFamily="34" charset="0"/>
              </a:rPr>
              <a:t>. </a:t>
            </a:r>
            <a:r>
              <a:rPr lang="de-DE" sz="1000" dirty="0" err="1">
                <a:solidFill>
                  <a:schemeClr val="accent5">
                    <a:lumMod val="60000"/>
                    <a:lumOff val="40000"/>
                  </a:schemeClr>
                </a:solidFill>
                <a:latin typeface="VW Text Office" panose="020B0504040200000003" pitchFamily="34" charset="0"/>
              </a:rPr>
              <a:t>d</a:t>
            </a:r>
            <a:r>
              <a:rPr lang="de-DE" sz="1000" dirty="0" err="1">
                <a:solidFill>
                  <a:schemeClr val="accent5">
                    <a:lumMod val="60000"/>
                    <a:lumOff val="40000"/>
                  </a:schemeClr>
                </a:solidFill>
                <a:latin typeface="VW Text Office" panose="020B0504040200000003" pitchFamily="34" charset="0"/>
              </a:rPr>
              <a:t>ecel</a:t>
            </a:r>
            <a:r>
              <a:rPr lang="de-DE" sz="1000" dirty="0">
                <a:solidFill>
                  <a:schemeClr val="accent5">
                    <a:lumMod val="60000"/>
                    <a:lumOff val="40000"/>
                  </a:schemeClr>
                </a:solidFill>
                <a:latin typeface="VW Text Office" panose="020B0504040200000003" pitchFamily="34" charset="0"/>
              </a:rPr>
              <a:t>.: 3.1 </a:t>
            </a:r>
            <a:r>
              <a:rPr lang="de-DE" sz="1000" dirty="0" err="1">
                <a:solidFill>
                  <a:schemeClr val="accent5">
                    <a:lumMod val="60000"/>
                    <a:lumOff val="40000"/>
                  </a:schemeClr>
                </a:solidFill>
                <a:latin typeface="VW Text Office" panose="020B0504040200000003" pitchFamily="34" charset="0"/>
              </a:rPr>
              <a:t>mps²</a:t>
            </a:r>
            <a:endParaRPr lang="de-DE" sz="1000" dirty="0">
              <a:solidFill>
                <a:schemeClr val="accent5">
                  <a:lumMod val="60000"/>
                  <a:lumOff val="40000"/>
                </a:schemeClr>
              </a:solidFill>
              <a:latin typeface="VW Text Office" panose="020B0504040200000003" pitchFamily="34" charset="0"/>
            </a:endParaRPr>
          </a:p>
          <a:p>
            <a:pPr algn="ctr"/>
            <a:r>
              <a:rPr lang="de-DE" sz="1000" dirty="0">
                <a:solidFill>
                  <a:schemeClr val="accent5">
                    <a:lumMod val="60000"/>
                    <a:lumOff val="40000"/>
                  </a:schemeClr>
                </a:solidFill>
                <a:latin typeface="VW Text Office" panose="020B0504040200000003" pitchFamily="34" charset="0"/>
              </a:rPr>
              <a:t>Peak </a:t>
            </a:r>
            <a:r>
              <a:rPr lang="de-DE" sz="1000" dirty="0" err="1">
                <a:solidFill>
                  <a:schemeClr val="accent5">
                    <a:lumMod val="60000"/>
                    <a:lumOff val="40000"/>
                  </a:schemeClr>
                </a:solidFill>
                <a:latin typeface="VW Text Office" panose="020B0504040200000003" pitchFamily="34" charset="0"/>
              </a:rPr>
              <a:t>decel</a:t>
            </a:r>
            <a:r>
              <a:rPr lang="de-DE" sz="1000" dirty="0">
                <a:solidFill>
                  <a:schemeClr val="accent5">
                    <a:lumMod val="60000"/>
                    <a:lumOff val="40000"/>
                  </a:schemeClr>
                </a:solidFill>
                <a:latin typeface="VW Text Office" panose="020B0504040200000003" pitchFamily="34" charset="0"/>
              </a:rPr>
              <a:t>.: 5.0 </a:t>
            </a:r>
            <a:r>
              <a:rPr lang="de-DE" sz="1000" dirty="0" err="1">
                <a:solidFill>
                  <a:schemeClr val="accent5">
                    <a:lumMod val="60000"/>
                    <a:lumOff val="40000"/>
                  </a:schemeClr>
                </a:solidFill>
                <a:latin typeface="VW Text Office" panose="020B0504040200000003" pitchFamily="34" charset="0"/>
              </a:rPr>
              <a:t>mps²</a:t>
            </a:r>
            <a:endParaRPr lang="en-US" sz="1000" dirty="0">
              <a:solidFill>
                <a:schemeClr val="accent5">
                  <a:lumMod val="60000"/>
                  <a:lumOff val="40000"/>
                </a:schemeClr>
              </a:solidFill>
              <a:latin typeface="VW Text Office" panose="020B0504040200000003" pitchFamily="34" charset="0"/>
            </a:endParaRPr>
          </a:p>
        </p:txBody>
      </p:sp>
      <p:pic>
        <p:nvPicPr>
          <p:cNvPr id="56"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60" name="Rectangle 59"/>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62" name="TextBox 61"/>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33388146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echteck 55"/>
          <p:cNvSpPr/>
          <p:nvPr/>
        </p:nvSpPr>
        <p:spPr>
          <a:xfrm>
            <a:off x="6203292" y="4325407"/>
            <a:ext cx="701151" cy="1649935"/>
          </a:xfrm>
          <a:prstGeom prst="rect">
            <a:avLst/>
          </a:prstGeom>
          <a:solidFill>
            <a:srgbClr val="FF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57" name="Rechteck 56"/>
          <p:cNvSpPr/>
          <p:nvPr/>
        </p:nvSpPr>
        <p:spPr>
          <a:xfrm>
            <a:off x="7307905" y="4322686"/>
            <a:ext cx="701151" cy="1649935"/>
          </a:xfrm>
          <a:prstGeom prst="rect">
            <a:avLst/>
          </a:prstGeom>
          <a:solidFill>
            <a:srgbClr val="FF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pic>
        <p:nvPicPr>
          <p:cNvPr id="60" name="Grafik 59"/>
          <p:cNvPicPr>
            <a:picLocks noChangeAspect="1"/>
          </p:cNvPicPr>
          <p:nvPr/>
        </p:nvPicPr>
        <p:blipFill rotWithShape="1">
          <a:blip r:embed="rId2">
            <a:extLst>
              <a:ext uri="{28A0092B-C50C-407E-A947-70E740481C1C}">
                <a14:useLocalDpi xmlns:a14="http://schemas.microsoft.com/office/drawing/2010/main" val="0"/>
              </a:ext>
            </a:extLst>
          </a:blip>
          <a:srcRect l="51000" t="39027"/>
          <a:stretch/>
        </p:blipFill>
        <p:spPr>
          <a:xfrm>
            <a:off x="1199561" y="3385921"/>
            <a:ext cx="2116787" cy="2634040"/>
          </a:xfrm>
          <a:prstGeom prst="rect">
            <a:avLst/>
          </a:prstGeom>
        </p:spPr>
      </p:pic>
      <p:sp>
        <p:nvSpPr>
          <p:cNvPr id="62" name="Rechteck 61"/>
          <p:cNvSpPr/>
          <p:nvPr/>
        </p:nvSpPr>
        <p:spPr>
          <a:xfrm>
            <a:off x="1421295" y="5995315"/>
            <a:ext cx="9360000" cy="28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63" name="Textfeld 62"/>
          <p:cNvSpPr txBox="1"/>
          <p:nvPr/>
        </p:nvSpPr>
        <p:spPr>
          <a:xfrm>
            <a:off x="5788392" y="4322685"/>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2.4 m</a:t>
            </a:r>
            <a:endParaRPr lang="en-US" sz="1000" dirty="0">
              <a:solidFill>
                <a:schemeClr val="accent5">
                  <a:lumMod val="60000"/>
                  <a:lumOff val="40000"/>
                </a:schemeClr>
              </a:solidFill>
              <a:latin typeface="VW Text Office" panose="020B0504040200000003" pitchFamily="34" charset="0"/>
            </a:endParaRPr>
          </a:p>
        </p:txBody>
      </p:sp>
      <p:sp>
        <p:nvSpPr>
          <p:cNvPr id="64" name="Textfeld 63"/>
          <p:cNvSpPr txBox="1"/>
          <p:nvPr/>
        </p:nvSpPr>
        <p:spPr>
          <a:xfrm>
            <a:off x="8024514" y="4338429"/>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0.7 m</a:t>
            </a:r>
            <a:endParaRPr lang="en-US" sz="1000" dirty="0">
              <a:solidFill>
                <a:schemeClr val="accent5">
                  <a:lumMod val="60000"/>
                  <a:lumOff val="40000"/>
                </a:schemeClr>
              </a:solidFill>
              <a:latin typeface="VW Text Office" panose="020B0504040200000003" pitchFamily="34" charset="0"/>
            </a:endParaRPr>
          </a:p>
        </p:txBody>
      </p:sp>
      <p:sp>
        <p:nvSpPr>
          <p:cNvPr id="65" name="Textfeld 64"/>
          <p:cNvSpPr txBox="1"/>
          <p:nvPr/>
        </p:nvSpPr>
        <p:spPr>
          <a:xfrm>
            <a:off x="9860514" y="2726633"/>
            <a:ext cx="701866" cy="436833"/>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„Target“</a:t>
            </a:r>
          </a:p>
          <a:p>
            <a:pPr algn="ctr"/>
            <a:r>
              <a:rPr lang="de-DE" sz="1400" b="1" dirty="0">
                <a:latin typeface="VW Text Office" panose="020B0504040200000003" pitchFamily="34" charset="0"/>
              </a:rPr>
              <a:t>20 km/h</a:t>
            </a:r>
            <a:endParaRPr lang="en-US" sz="1400" b="1" dirty="0">
              <a:latin typeface="VW Text Office" panose="020B0504040200000003" pitchFamily="34" charset="0"/>
            </a:endParaRPr>
          </a:p>
        </p:txBody>
      </p:sp>
      <p:cxnSp>
        <p:nvCxnSpPr>
          <p:cNvPr id="66" name="Gerader Verbinder 65"/>
          <p:cNvCxnSpPr/>
          <p:nvPr/>
        </p:nvCxnSpPr>
        <p:spPr>
          <a:xfrm>
            <a:off x="1421295" y="5979484"/>
            <a:ext cx="9360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7" name="Textfeld 66"/>
          <p:cNvSpPr txBox="1"/>
          <p:nvPr/>
        </p:nvSpPr>
        <p:spPr>
          <a:xfrm>
            <a:off x="1480930" y="1630084"/>
            <a:ext cx="9240730" cy="947217"/>
          </a:xfrm>
          <a:prstGeom prst="rect">
            <a:avLst/>
          </a:prstGeom>
          <a:noFill/>
        </p:spPr>
        <p:txBody>
          <a:bodyPr wrap="square" lIns="0" tIns="0" rIns="0" bIns="0" rtlCol="0">
            <a:noAutofit/>
          </a:bodyPr>
          <a:lstStyle/>
          <a:p>
            <a:r>
              <a:rPr lang="de-DE" sz="1600" dirty="0"/>
              <a:t>Impact </a:t>
            </a:r>
            <a:r>
              <a:rPr lang="de-DE" sz="1600" dirty="0" err="1"/>
              <a:t>of</a:t>
            </a:r>
            <a:r>
              <a:rPr lang="de-DE" sz="1600" dirty="0"/>
              <a:t> </a:t>
            </a:r>
            <a:r>
              <a:rPr lang="de-DE" sz="1600" dirty="0" err="1"/>
              <a:t>demanded</a:t>
            </a:r>
            <a:r>
              <a:rPr lang="de-DE" sz="1600" dirty="0"/>
              <a:t> </a:t>
            </a:r>
            <a:r>
              <a:rPr lang="de-DE" sz="1600" dirty="0" err="1"/>
              <a:t>average</a:t>
            </a:r>
            <a:r>
              <a:rPr lang="de-DE" sz="1600" dirty="0"/>
              <a:t> </a:t>
            </a:r>
            <a:r>
              <a:rPr lang="de-DE" sz="1600" dirty="0" err="1"/>
              <a:t>deceleration</a:t>
            </a:r>
            <a:r>
              <a:rPr lang="de-DE" sz="1600" dirty="0"/>
              <a:t> (-3.8 m/</a:t>
            </a:r>
            <a:r>
              <a:rPr lang="de-DE" sz="1600" dirty="0" err="1"/>
              <a:t>s²</a:t>
            </a:r>
            <a:r>
              <a:rPr lang="de-DE" sz="1600" dirty="0"/>
              <a:t>) on </a:t>
            </a:r>
            <a:r>
              <a:rPr lang="de-DE" sz="1600" dirty="0" err="1"/>
              <a:t>emergency</a:t>
            </a:r>
            <a:r>
              <a:rPr lang="de-DE" sz="1600" dirty="0"/>
              <a:t> </a:t>
            </a:r>
            <a:r>
              <a:rPr lang="de-DE" sz="1600" dirty="0" err="1"/>
              <a:t>braking</a:t>
            </a:r>
            <a:r>
              <a:rPr lang="de-DE" sz="1600" dirty="0"/>
              <a:t> in </a:t>
            </a:r>
            <a:r>
              <a:rPr lang="de-DE" sz="1600" dirty="0" err="1"/>
              <a:t>lower</a:t>
            </a:r>
            <a:r>
              <a:rPr lang="de-DE" sz="1600" dirty="0"/>
              <a:t> </a:t>
            </a:r>
            <a:r>
              <a:rPr lang="de-DE" sz="1600" dirty="0" err="1"/>
              <a:t>speed</a:t>
            </a:r>
            <a:r>
              <a:rPr lang="de-DE" sz="1600" dirty="0"/>
              <a:t> </a:t>
            </a:r>
            <a:r>
              <a:rPr lang="de-DE" sz="1600" dirty="0" err="1"/>
              <a:t>range</a:t>
            </a:r>
            <a:r>
              <a:rPr lang="de-DE" sz="1600" dirty="0"/>
              <a:t>.</a:t>
            </a:r>
          </a:p>
          <a:p>
            <a:endParaRPr lang="de-DE" sz="1600" dirty="0">
              <a:latin typeface="VW Text Office" panose="020B0504040200000003" pitchFamily="34" charset="0"/>
            </a:endParaRPr>
          </a:p>
          <a:p>
            <a:pPr marL="342900" indent="-342900">
              <a:buAutoNum type="arabicPeriod"/>
            </a:pPr>
            <a:r>
              <a:rPr lang="de-DE" sz="1600" b="1" dirty="0" err="1">
                <a:solidFill>
                  <a:schemeClr val="accent1">
                    <a:lumMod val="75000"/>
                    <a:lumOff val="25000"/>
                  </a:schemeClr>
                </a:solidFill>
                <a:latin typeface="VW Text Office" panose="020B0504040200000003" pitchFamily="34" charset="0"/>
              </a:rPr>
              <a:t>Keeping</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dirty="0" err="1">
                <a:latin typeface="VW Text Office" panose="020B0504040200000003" pitchFamily="34" charset="0"/>
              </a:rPr>
              <a:t>begin</a:t>
            </a:r>
            <a:r>
              <a:rPr lang="de-DE" sz="1600" dirty="0">
                <a:latin typeface="VW Text Office" panose="020B0504040200000003" pitchFamily="34" charset="0"/>
              </a:rPr>
              <a:t> </a:t>
            </a:r>
            <a:r>
              <a:rPr lang="de-DE" sz="1600" dirty="0" err="1">
                <a:latin typeface="VW Text Office" panose="020B0504040200000003" pitchFamily="34" charset="0"/>
              </a:rPr>
              <a:t>of</a:t>
            </a:r>
            <a:r>
              <a:rPr lang="de-DE" sz="1600" dirty="0">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emergency</a:t>
            </a:r>
            <a:r>
              <a:rPr lang="de-DE" sz="1600" b="1" dirty="0">
                <a:solidFill>
                  <a:schemeClr val="accent1">
                    <a:lumMod val="75000"/>
                    <a:lumOff val="25000"/>
                  </a:schemeClr>
                </a:solidFill>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braking</a:t>
            </a:r>
            <a:r>
              <a:rPr lang="de-DE" sz="1600" b="1" dirty="0">
                <a:solidFill>
                  <a:schemeClr val="accent1">
                    <a:lumMod val="75000"/>
                    <a:lumOff val="25000"/>
                  </a:schemeClr>
                </a:solidFill>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phase</a:t>
            </a:r>
            <a:endParaRPr lang="de-DE" sz="1600" b="1" dirty="0">
              <a:solidFill>
                <a:schemeClr val="accent1">
                  <a:lumMod val="75000"/>
                  <a:lumOff val="25000"/>
                </a:schemeClr>
              </a:solidFill>
              <a:latin typeface="VW Text Office" panose="020B0504040200000003" pitchFamily="34" charset="0"/>
            </a:endParaRPr>
          </a:p>
          <a:p>
            <a:pPr marL="342900" indent="-342900">
              <a:buAutoNum type="arabicPeriod"/>
            </a:pPr>
            <a:r>
              <a:rPr lang="de-DE" sz="1600" dirty="0" err="1">
                <a:latin typeface="VW Text Office" panose="020B0504040200000003" pitchFamily="34" charset="0"/>
              </a:rPr>
              <a:t>Passing</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dirty="0" err="1">
                <a:latin typeface="VW Text Office" panose="020B0504040200000003" pitchFamily="34" charset="0"/>
              </a:rPr>
              <a:t>emergency</a:t>
            </a:r>
            <a:r>
              <a:rPr lang="de-DE" sz="1600" dirty="0">
                <a:latin typeface="VW Text Office" panose="020B0504040200000003" pitchFamily="34" charset="0"/>
              </a:rPr>
              <a:t> </a:t>
            </a:r>
            <a:r>
              <a:rPr lang="de-DE" sz="1600" dirty="0" err="1">
                <a:latin typeface="VW Text Office" panose="020B0504040200000003" pitchFamily="34" charset="0"/>
              </a:rPr>
              <a:t>braking</a:t>
            </a:r>
            <a:r>
              <a:rPr lang="de-DE" sz="1600" dirty="0">
                <a:latin typeface="VW Text Office" panose="020B0504040200000003" pitchFamily="34" charset="0"/>
              </a:rPr>
              <a:t> </a:t>
            </a:r>
            <a:r>
              <a:rPr lang="de-DE" sz="1600" dirty="0" err="1">
                <a:latin typeface="VW Text Office" panose="020B0504040200000003" pitchFamily="34" charset="0"/>
              </a:rPr>
              <a:t>point</a:t>
            </a:r>
            <a:r>
              <a:rPr lang="de-DE" sz="1600" dirty="0">
                <a:latin typeface="VW Text Office" panose="020B0504040200000003" pitchFamily="34" charset="0"/>
              </a:rPr>
              <a:t> in </a:t>
            </a:r>
            <a:r>
              <a:rPr lang="de-DE" sz="1600" dirty="0" err="1">
                <a:latin typeface="VW Text Office" panose="020B0504040200000003" pitchFamily="34" charset="0"/>
              </a:rPr>
              <a:t>order</a:t>
            </a:r>
            <a:r>
              <a:rPr lang="de-DE" sz="1600" dirty="0">
                <a:latin typeface="VW Text Office" panose="020B0504040200000003" pitchFamily="34" charset="0"/>
              </a:rPr>
              <a:t> </a:t>
            </a:r>
            <a:r>
              <a:rPr lang="de-DE" sz="1600" dirty="0" err="1">
                <a:latin typeface="VW Text Office" panose="020B0504040200000003" pitchFamily="34" charset="0"/>
              </a:rPr>
              <a:t>to</a:t>
            </a:r>
            <a:r>
              <a:rPr lang="de-DE" sz="1600" dirty="0">
                <a:latin typeface="VW Text Office" panose="020B0504040200000003" pitchFamily="34" charset="0"/>
              </a:rPr>
              <a:t> </a:t>
            </a:r>
            <a:r>
              <a:rPr lang="de-DE" sz="1600" b="1" dirty="0" err="1">
                <a:solidFill>
                  <a:schemeClr val="accent6"/>
                </a:solidFill>
                <a:latin typeface="VW Text Office" panose="020B0504040200000003" pitchFamily="34" charset="0"/>
              </a:rPr>
              <a:t>keep</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b="1" dirty="0">
                <a:solidFill>
                  <a:schemeClr val="accent6"/>
                </a:solidFill>
                <a:latin typeface="VW Text Office" panose="020B0504040200000003" pitchFamily="34" charset="0"/>
              </a:rPr>
              <a:t>final </a:t>
            </a:r>
            <a:r>
              <a:rPr lang="de-DE" sz="1600" b="1" dirty="0" err="1">
                <a:solidFill>
                  <a:schemeClr val="accent6"/>
                </a:solidFill>
                <a:latin typeface="VW Text Office" panose="020B0504040200000003" pitchFamily="34" charset="0"/>
              </a:rPr>
              <a:t>distance</a:t>
            </a:r>
            <a:r>
              <a:rPr lang="de-DE" sz="1600" dirty="0">
                <a:latin typeface="VW Text Office" panose="020B0504040200000003" pitchFamily="34" charset="0"/>
              </a:rPr>
              <a:t> </a:t>
            </a:r>
            <a:r>
              <a:rPr lang="de-DE" sz="1600" dirty="0" err="1">
                <a:latin typeface="VW Text Office" panose="020B0504040200000003" pitchFamily="34" charset="0"/>
              </a:rPr>
              <a:t>to</a:t>
            </a:r>
            <a:r>
              <a:rPr lang="de-DE" sz="1600" dirty="0">
                <a:latin typeface="VW Text Office" panose="020B0504040200000003" pitchFamily="34" charset="0"/>
              </a:rPr>
              <a:t> </a:t>
            </a:r>
            <a:r>
              <a:rPr lang="de-DE" sz="1600" dirty="0" err="1">
                <a:latin typeface="VW Text Office" panose="020B0504040200000003" pitchFamily="34" charset="0"/>
              </a:rPr>
              <a:t>target</a:t>
            </a:r>
            <a:endParaRPr lang="en-US" sz="1600" dirty="0">
              <a:latin typeface="VW Text Office" panose="020B0504040200000003" pitchFamily="34" charset="0"/>
            </a:endParaRPr>
          </a:p>
        </p:txBody>
      </p:sp>
      <p:sp>
        <p:nvSpPr>
          <p:cNvPr id="69" name="Textfeld 68"/>
          <p:cNvSpPr txBox="1"/>
          <p:nvPr/>
        </p:nvSpPr>
        <p:spPr>
          <a:xfrm>
            <a:off x="4402392" y="5638006"/>
            <a:ext cx="1584000" cy="252000"/>
          </a:xfrm>
          <a:prstGeom prst="rect">
            <a:avLst/>
          </a:prstGeom>
          <a:solidFill>
            <a:srgbClr val="FFE7EC"/>
          </a:solidFill>
          <a:ln>
            <a:solidFill>
              <a:schemeClr val="accent5">
                <a:lumMod val="60000"/>
                <a:lumOff val="40000"/>
              </a:schemeClr>
            </a:solidFill>
          </a:ln>
        </p:spPr>
        <p:txBody>
          <a:bodyPr wrap="none" lIns="0" tIns="0" rIns="0" bIns="0" rtlCol="0" anchor="ctr">
            <a:noAutofit/>
          </a:bodyPr>
          <a:lstStyle/>
          <a:p>
            <a:pPr algn="ctr"/>
            <a:r>
              <a:rPr lang="de-DE" sz="1000" b="1" dirty="0">
                <a:latin typeface="VW Text Office" panose="020B0504040200000003" pitchFamily="34" charset="0"/>
              </a:rPr>
              <a:t>Original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cxnSp>
        <p:nvCxnSpPr>
          <p:cNvPr id="71" name="Gerader Verbinder 70"/>
          <p:cNvCxnSpPr/>
          <p:nvPr/>
        </p:nvCxnSpPr>
        <p:spPr>
          <a:xfrm flipV="1">
            <a:off x="8015278" y="4336104"/>
            <a:ext cx="0" cy="16200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2" name="Gerader Verbinder 71"/>
          <p:cNvCxnSpPr/>
          <p:nvPr/>
        </p:nvCxnSpPr>
        <p:spPr>
          <a:xfrm flipH="1" flipV="1">
            <a:off x="6188514" y="4336104"/>
            <a:ext cx="0" cy="1620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 name="Textfeld 72"/>
          <p:cNvSpPr txBox="1"/>
          <p:nvPr/>
        </p:nvSpPr>
        <p:spPr>
          <a:xfrm>
            <a:off x="2343727" y="2724871"/>
            <a:ext cx="1826764" cy="403759"/>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err="1">
                <a:solidFill>
                  <a:schemeClr val="accent5">
                    <a:lumMod val="60000"/>
                    <a:lumOff val="40000"/>
                  </a:schemeClr>
                </a:solidFill>
                <a:latin typeface="VW Text Office" panose="020B0504040200000003" pitchFamily="34" charset="0"/>
              </a:rPr>
              <a:t>Avg</a:t>
            </a:r>
            <a:r>
              <a:rPr lang="de-DE" sz="1000" dirty="0">
                <a:solidFill>
                  <a:schemeClr val="accent5">
                    <a:lumMod val="60000"/>
                    <a:lumOff val="40000"/>
                  </a:schemeClr>
                </a:solidFill>
                <a:latin typeface="VW Text Office" panose="020B0504040200000003" pitchFamily="34" charset="0"/>
              </a:rPr>
              <a:t>. </a:t>
            </a:r>
            <a:r>
              <a:rPr lang="de-DE" sz="1000" dirty="0" err="1">
                <a:solidFill>
                  <a:schemeClr val="accent5">
                    <a:lumMod val="60000"/>
                    <a:lumOff val="40000"/>
                  </a:schemeClr>
                </a:solidFill>
                <a:latin typeface="VW Text Office" panose="020B0504040200000003" pitchFamily="34" charset="0"/>
              </a:rPr>
              <a:t>d</a:t>
            </a:r>
            <a:r>
              <a:rPr lang="de-DE" sz="1000" dirty="0" err="1">
                <a:solidFill>
                  <a:schemeClr val="accent5">
                    <a:lumMod val="60000"/>
                    <a:lumOff val="40000"/>
                  </a:schemeClr>
                </a:solidFill>
                <a:latin typeface="VW Text Office" panose="020B0504040200000003" pitchFamily="34" charset="0"/>
              </a:rPr>
              <a:t>ecel</a:t>
            </a:r>
            <a:r>
              <a:rPr lang="de-DE" sz="1000" dirty="0">
                <a:solidFill>
                  <a:schemeClr val="accent5">
                    <a:lumMod val="60000"/>
                    <a:lumOff val="40000"/>
                  </a:schemeClr>
                </a:solidFill>
                <a:latin typeface="VW Text Office" panose="020B0504040200000003" pitchFamily="34" charset="0"/>
              </a:rPr>
              <a:t>.: 2.5 </a:t>
            </a:r>
            <a:r>
              <a:rPr lang="de-DE" sz="1000" dirty="0" err="1">
                <a:solidFill>
                  <a:schemeClr val="accent5">
                    <a:lumMod val="60000"/>
                    <a:lumOff val="40000"/>
                  </a:schemeClr>
                </a:solidFill>
                <a:latin typeface="VW Text Office" panose="020B0504040200000003" pitchFamily="34" charset="0"/>
              </a:rPr>
              <a:t>mps²</a:t>
            </a:r>
            <a:endParaRPr lang="de-DE" sz="1000" dirty="0">
              <a:solidFill>
                <a:schemeClr val="accent5">
                  <a:lumMod val="60000"/>
                  <a:lumOff val="40000"/>
                </a:schemeClr>
              </a:solidFill>
              <a:latin typeface="VW Text Office" panose="020B0504040200000003" pitchFamily="34" charset="0"/>
            </a:endParaRPr>
          </a:p>
          <a:p>
            <a:pPr algn="ctr"/>
            <a:r>
              <a:rPr lang="de-DE" sz="1000" dirty="0">
                <a:solidFill>
                  <a:schemeClr val="accent5">
                    <a:lumMod val="60000"/>
                    <a:lumOff val="40000"/>
                  </a:schemeClr>
                </a:solidFill>
                <a:latin typeface="VW Text Office" panose="020B0504040200000003" pitchFamily="34" charset="0"/>
              </a:rPr>
              <a:t>Peak </a:t>
            </a:r>
            <a:r>
              <a:rPr lang="de-DE" sz="1000" dirty="0" err="1">
                <a:solidFill>
                  <a:schemeClr val="accent5">
                    <a:lumMod val="60000"/>
                    <a:lumOff val="40000"/>
                  </a:schemeClr>
                </a:solidFill>
                <a:latin typeface="VW Text Office" panose="020B0504040200000003" pitchFamily="34" charset="0"/>
              </a:rPr>
              <a:t>decel</a:t>
            </a:r>
            <a:r>
              <a:rPr lang="de-DE" sz="1000" dirty="0">
                <a:solidFill>
                  <a:schemeClr val="accent5">
                    <a:lumMod val="60000"/>
                    <a:lumOff val="40000"/>
                  </a:schemeClr>
                </a:solidFill>
                <a:latin typeface="VW Text Office" panose="020B0504040200000003" pitchFamily="34" charset="0"/>
              </a:rPr>
              <a:t>.: 4.7 </a:t>
            </a:r>
            <a:r>
              <a:rPr lang="de-DE" sz="1000" dirty="0" err="1">
                <a:solidFill>
                  <a:schemeClr val="accent5">
                    <a:lumMod val="60000"/>
                    <a:lumOff val="40000"/>
                  </a:schemeClr>
                </a:solidFill>
                <a:latin typeface="VW Text Office" panose="020B0504040200000003" pitchFamily="34" charset="0"/>
              </a:rPr>
              <a:t>mps²</a:t>
            </a:r>
            <a:endParaRPr lang="en-US" sz="1000" dirty="0">
              <a:solidFill>
                <a:schemeClr val="accent5">
                  <a:lumMod val="60000"/>
                  <a:lumOff val="40000"/>
                </a:schemeClr>
              </a:solidFill>
              <a:latin typeface="VW Text Office" panose="020B0504040200000003" pitchFamily="34" charset="0"/>
            </a:endParaRPr>
          </a:p>
        </p:txBody>
      </p:sp>
      <p:sp>
        <p:nvSpPr>
          <p:cNvPr id="74" name="Textfeld 73"/>
          <p:cNvSpPr txBox="1"/>
          <p:nvPr/>
        </p:nvSpPr>
        <p:spPr>
          <a:xfrm>
            <a:off x="1480931" y="2726633"/>
            <a:ext cx="862797" cy="436833"/>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„Ego“</a:t>
            </a:r>
          </a:p>
          <a:p>
            <a:pPr algn="ctr"/>
            <a:r>
              <a:rPr lang="de-DE" sz="1400" b="1" dirty="0">
                <a:latin typeface="VW Text Office" panose="020B0504040200000003" pitchFamily="34" charset="0"/>
              </a:rPr>
              <a:t>30 km/h</a:t>
            </a:r>
            <a:endParaRPr lang="en-US" sz="1400" b="1" dirty="0">
              <a:latin typeface="VW Text Office" panose="020B0504040200000003" pitchFamily="34" charset="0"/>
            </a:endParaRPr>
          </a:p>
        </p:txBody>
      </p:sp>
      <p:sp>
        <p:nvSpPr>
          <p:cNvPr id="75" name="Textfeld 74"/>
          <p:cNvSpPr txBox="1"/>
          <p:nvPr/>
        </p:nvSpPr>
        <p:spPr>
          <a:xfrm>
            <a:off x="7855712" y="2947073"/>
            <a:ext cx="1403928" cy="642761"/>
          </a:xfrm>
          <a:prstGeom prst="rect">
            <a:avLst/>
          </a:prstGeom>
          <a:solidFill>
            <a:schemeClr val="bg1"/>
          </a:solidFill>
          <a:ln>
            <a:solidFill>
              <a:schemeClr val="accent1">
                <a:lumMod val="75000"/>
                <a:lumOff val="25000"/>
              </a:schemeClr>
            </a:solidFill>
          </a:ln>
        </p:spPr>
        <p:txBody>
          <a:bodyPr wrap="square" lIns="0" tIns="0" rIns="0" bIns="0" rtlCol="0" anchor="ctr">
            <a:noAutofit/>
          </a:bodyPr>
          <a:lstStyle/>
          <a:p>
            <a:pPr algn="ctr"/>
            <a:r>
              <a:rPr lang="de-DE" sz="1200" b="1" dirty="0">
                <a:solidFill>
                  <a:schemeClr val="accent1">
                    <a:lumMod val="75000"/>
                    <a:lumOff val="25000"/>
                  </a:schemeClr>
                </a:solidFill>
                <a:latin typeface="VW Text Office" panose="020B0504040200000003" pitchFamily="34" charset="0"/>
              </a:rPr>
              <a:t>New final </a:t>
            </a:r>
            <a:r>
              <a:rPr lang="de-DE" sz="1200" b="1" dirty="0" err="1">
                <a:solidFill>
                  <a:schemeClr val="accent1">
                    <a:lumMod val="75000"/>
                    <a:lumOff val="25000"/>
                  </a:schemeClr>
                </a:solidFill>
                <a:latin typeface="VW Text Office" panose="020B0504040200000003" pitchFamily="34" charset="0"/>
              </a:rPr>
              <a:t>distance</a:t>
            </a:r>
            <a:r>
              <a:rPr lang="de-DE" sz="1200" b="1" dirty="0">
                <a:solidFill>
                  <a:schemeClr val="accent1">
                    <a:lumMod val="75000"/>
                    <a:lumOff val="25000"/>
                  </a:schemeClr>
                </a:solidFill>
                <a:latin typeface="VW Text Office" panose="020B0504040200000003" pitchFamily="34" charset="0"/>
              </a:rPr>
              <a:t> </a:t>
            </a:r>
            <a:r>
              <a:rPr lang="de-DE" sz="1200" dirty="0" err="1">
                <a:latin typeface="VW Text Office" panose="020B0504040200000003" pitchFamily="34" charset="0"/>
              </a:rPr>
              <a:t>according</a:t>
            </a:r>
            <a:r>
              <a:rPr lang="de-DE" sz="1200" dirty="0">
                <a:latin typeface="VW Text Office" panose="020B0504040200000003" pitchFamily="34" charset="0"/>
              </a:rPr>
              <a:t> </a:t>
            </a:r>
            <a:r>
              <a:rPr lang="de-DE" sz="1200" dirty="0" err="1">
                <a:latin typeface="VW Text Office" panose="020B0504040200000003" pitchFamily="34" charset="0"/>
              </a:rPr>
              <a:t>to</a:t>
            </a:r>
            <a:r>
              <a:rPr lang="de-DE" sz="1200" dirty="0">
                <a:latin typeface="VW Text Office" panose="020B0504040200000003" pitchFamily="34" charset="0"/>
              </a:rPr>
              <a:t> </a:t>
            </a:r>
            <a:r>
              <a:rPr lang="de-DE" sz="1200" b="1" dirty="0">
                <a:latin typeface="VW Text Office" panose="020B0504040200000003" pitchFamily="34" charset="0"/>
              </a:rPr>
              <a:t>1.</a:t>
            </a:r>
            <a:endParaRPr lang="en-US" sz="1200" b="1" dirty="0">
              <a:latin typeface="VW Text Office" panose="020B0504040200000003" pitchFamily="34" charset="0"/>
            </a:endParaRPr>
          </a:p>
        </p:txBody>
      </p:sp>
      <p:sp>
        <p:nvSpPr>
          <p:cNvPr id="77" name="Textfeld 76"/>
          <p:cNvSpPr txBox="1"/>
          <p:nvPr/>
        </p:nvSpPr>
        <p:spPr>
          <a:xfrm>
            <a:off x="7304765" y="4334782"/>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1.4 m</a:t>
            </a:r>
            <a:endParaRPr lang="en-US" sz="1000" dirty="0">
              <a:solidFill>
                <a:schemeClr val="accent5">
                  <a:lumMod val="60000"/>
                  <a:lumOff val="40000"/>
                </a:schemeClr>
              </a:solidFill>
              <a:latin typeface="VW Text Office" panose="020B0504040200000003" pitchFamily="34" charset="0"/>
            </a:endParaRPr>
          </a:p>
        </p:txBody>
      </p:sp>
      <p:cxnSp>
        <p:nvCxnSpPr>
          <p:cNvPr id="78" name="Gerader Verbinder 77"/>
          <p:cNvCxnSpPr/>
          <p:nvPr/>
        </p:nvCxnSpPr>
        <p:spPr>
          <a:xfrm flipV="1">
            <a:off x="7299350" y="4336104"/>
            <a:ext cx="0" cy="16200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9" name="Gerade Verbindung mit Pfeil 78"/>
          <p:cNvCxnSpPr>
            <a:stCxn id="75" idx="1"/>
          </p:cNvCxnSpPr>
          <p:nvPr/>
        </p:nvCxnSpPr>
        <p:spPr>
          <a:xfrm flipH="1">
            <a:off x="7404914" y="3268453"/>
            <a:ext cx="450798" cy="956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Gerader Verbinder 79"/>
          <p:cNvCxnSpPr/>
          <p:nvPr/>
        </p:nvCxnSpPr>
        <p:spPr>
          <a:xfrm flipH="1" flipV="1">
            <a:off x="6898160" y="4336104"/>
            <a:ext cx="0" cy="1620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1" name="Textfeld 80"/>
          <p:cNvSpPr txBox="1"/>
          <p:nvPr/>
        </p:nvSpPr>
        <p:spPr>
          <a:xfrm>
            <a:off x="6481530" y="4338429"/>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1.7 m</a:t>
            </a:r>
            <a:endParaRPr lang="en-US" sz="1000" dirty="0">
              <a:solidFill>
                <a:schemeClr val="accent5">
                  <a:lumMod val="60000"/>
                  <a:lumOff val="40000"/>
                </a:schemeClr>
              </a:solidFill>
              <a:latin typeface="VW Text Office" panose="020B0504040200000003" pitchFamily="34" charset="0"/>
            </a:endParaRPr>
          </a:p>
        </p:txBody>
      </p:sp>
      <p:cxnSp>
        <p:nvCxnSpPr>
          <p:cNvPr id="82" name="Gerade Verbindung mit Pfeil 81"/>
          <p:cNvCxnSpPr/>
          <p:nvPr/>
        </p:nvCxnSpPr>
        <p:spPr>
          <a:xfrm>
            <a:off x="6192818" y="5764006"/>
            <a:ext cx="1836000" cy="0"/>
          </a:xfrm>
          <a:prstGeom prst="straightConnector1">
            <a:avLst/>
          </a:prstGeom>
          <a:ln w="76200">
            <a:solidFill>
              <a:schemeClr val="accent5">
                <a:lumMod val="40000"/>
                <a:lumOff val="6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p:cNvCxnSpPr/>
          <p:nvPr/>
        </p:nvCxnSpPr>
        <p:spPr>
          <a:xfrm>
            <a:off x="6203165" y="4885338"/>
            <a:ext cx="1101600" cy="0"/>
          </a:xfrm>
          <a:prstGeom prst="straightConnector1">
            <a:avLst/>
          </a:prstGeom>
          <a:ln w="7620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6" name="Gerade Verbindung mit Pfeil 85"/>
          <p:cNvCxnSpPr/>
          <p:nvPr/>
        </p:nvCxnSpPr>
        <p:spPr>
          <a:xfrm>
            <a:off x="6913678" y="5349058"/>
            <a:ext cx="1101600" cy="0"/>
          </a:xfrm>
          <a:prstGeom prst="straightConnector1">
            <a:avLst/>
          </a:prstGeom>
          <a:ln w="7620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7" name="Textfeld 86"/>
          <p:cNvSpPr txBox="1"/>
          <p:nvPr/>
        </p:nvSpPr>
        <p:spPr>
          <a:xfrm>
            <a:off x="5763675" y="2942930"/>
            <a:ext cx="1403928" cy="642761"/>
          </a:xfrm>
          <a:prstGeom prst="rect">
            <a:avLst/>
          </a:prstGeom>
          <a:solidFill>
            <a:schemeClr val="bg1"/>
          </a:solidFill>
          <a:ln>
            <a:solidFill>
              <a:schemeClr val="accent6"/>
            </a:solidFill>
          </a:ln>
        </p:spPr>
        <p:txBody>
          <a:bodyPr wrap="square" lIns="0" tIns="0" rIns="0" bIns="0" rtlCol="0" anchor="ctr">
            <a:noAutofit/>
          </a:bodyPr>
          <a:lstStyle/>
          <a:p>
            <a:pPr algn="ctr"/>
            <a:r>
              <a:rPr lang="de-DE" sz="1200" b="1" dirty="0">
                <a:solidFill>
                  <a:schemeClr val="accent6"/>
                </a:solidFill>
                <a:latin typeface="VW Text Office" panose="020B0504040200000003" pitchFamily="34" charset="0"/>
              </a:rPr>
              <a:t>New </a:t>
            </a:r>
            <a:r>
              <a:rPr lang="de-DE" sz="1200" b="1" dirty="0" err="1">
                <a:solidFill>
                  <a:schemeClr val="accent6"/>
                </a:solidFill>
                <a:latin typeface="VW Text Office" panose="020B0504040200000003" pitchFamily="34" charset="0"/>
              </a:rPr>
              <a:t>braking</a:t>
            </a:r>
            <a:r>
              <a:rPr lang="de-DE" sz="1200" b="1" dirty="0">
                <a:solidFill>
                  <a:schemeClr val="accent6"/>
                </a:solidFill>
                <a:latin typeface="VW Text Office" panose="020B0504040200000003" pitchFamily="34" charset="0"/>
              </a:rPr>
              <a:t> </a:t>
            </a:r>
            <a:r>
              <a:rPr lang="de-DE" sz="1200" b="1" dirty="0" err="1">
                <a:solidFill>
                  <a:schemeClr val="accent6"/>
                </a:solidFill>
                <a:latin typeface="VW Text Office" panose="020B0504040200000003" pitchFamily="34" charset="0"/>
              </a:rPr>
              <a:t>point</a:t>
            </a:r>
            <a:r>
              <a:rPr lang="de-DE" sz="1200" b="1" dirty="0">
                <a:solidFill>
                  <a:schemeClr val="accent6"/>
                </a:solidFill>
                <a:latin typeface="VW Text Office" panose="020B0504040200000003" pitchFamily="34" charset="0"/>
              </a:rPr>
              <a:t> </a:t>
            </a:r>
            <a:r>
              <a:rPr lang="de-DE" sz="1200" dirty="0" err="1">
                <a:latin typeface="VW Text Office" panose="020B0504040200000003" pitchFamily="34" charset="0"/>
              </a:rPr>
              <a:t>according</a:t>
            </a:r>
            <a:r>
              <a:rPr lang="de-DE" sz="1200" dirty="0">
                <a:latin typeface="VW Text Office" panose="020B0504040200000003" pitchFamily="34" charset="0"/>
              </a:rPr>
              <a:t> </a:t>
            </a:r>
            <a:r>
              <a:rPr lang="de-DE" sz="1200" dirty="0" err="1">
                <a:latin typeface="VW Text Office" panose="020B0504040200000003" pitchFamily="34" charset="0"/>
              </a:rPr>
              <a:t>to</a:t>
            </a:r>
            <a:r>
              <a:rPr lang="de-DE" sz="1200" dirty="0">
                <a:latin typeface="VW Text Office" panose="020B0504040200000003" pitchFamily="34" charset="0"/>
              </a:rPr>
              <a:t> </a:t>
            </a:r>
            <a:r>
              <a:rPr lang="de-DE" sz="1200" b="1" dirty="0">
                <a:latin typeface="VW Text Office" panose="020B0504040200000003" pitchFamily="34" charset="0"/>
              </a:rPr>
              <a:t>2</a:t>
            </a:r>
            <a:r>
              <a:rPr lang="de-DE" sz="1200" b="1" dirty="0">
                <a:latin typeface="VW Text Office" panose="020B0504040200000003" pitchFamily="34" charset="0"/>
              </a:rPr>
              <a:t>.</a:t>
            </a:r>
            <a:endParaRPr lang="en-US" sz="1200" b="1" dirty="0">
              <a:latin typeface="VW Text Office" panose="020B0504040200000003" pitchFamily="34" charset="0"/>
            </a:endParaRPr>
          </a:p>
        </p:txBody>
      </p:sp>
      <p:cxnSp>
        <p:nvCxnSpPr>
          <p:cNvPr id="88" name="Gerade Verbindung mit Pfeil 87"/>
          <p:cNvCxnSpPr>
            <a:stCxn id="87" idx="2"/>
          </p:cNvCxnSpPr>
          <p:nvPr/>
        </p:nvCxnSpPr>
        <p:spPr>
          <a:xfrm>
            <a:off x="6465640" y="3585691"/>
            <a:ext cx="381835" cy="662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Textfeld 88"/>
          <p:cNvSpPr txBox="1"/>
          <p:nvPr/>
        </p:nvSpPr>
        <p:spPr>
          <a:xfrm>
            <a:off x="4397417" y="4761092"/>
            <a:ext cx="1584000" cy="252000"/>
          </a:xfrm>
          <a:prstGeom prst="rect">
            <a:avLst/>
          </a:prstGeom>
          <a:solidFill>
            <a:schemeClr val="bg1"/>
          </a:solidFill>
          <a:ln>
            <a:solidFill>
              <a:schemeClr val="bg1">
                <a:lumMod val="50000"/>
              </a:schemeClr>
            </a:solidFill>
          </a:ln>
        </p:spPr>
        <p:txBody>
          <a:bodyPr wrap="none" lIns="0" tIns="0" rIns="0" bIns="0" rtlCol="0" anchor="ctr">
            <a:noAutofit/>
          </a:bodyPr>
          <a:lstStyle/>
          <a:p>
            <a:pPr algn="ctr"/>
            <a:r>
              <a:rPr lang="de-DE" sz="1000" b="1" dirty="0">
                <a:latin typeface="VW Text Office" panose="020B0504040200000003" pitchFamily="34" charset="0"/>
              </a:rPr>
              <a:t>1.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sp>
        <p:nvSpPr>
          <p:cNvPr id="92" name="Textfeld 91"/>
          <p:cNvSpPr txBox="1"/>
          <p:nvPr/>
        </p:nvSpPr>
        <p:spPr>
          <a:xfrm>
            <a:off x="4391841" y="5218014"/>
            <a:ext cx="1584000" cy="252000"/>
          </a:xfrm>
          <a:prstGeom prst="rect">
            <a:avLst/>
          </a:prstGeom>
          <a:solidFill>
            <a:schemeClr val="bg1"/>
          </a:solidFill>
          <a:ln>
            <a:solidFill>
              <a:schemeClr val="bg1">
                <a:lumMod val="50000"/>
              </a:schemeClr>
            </a:solidFill>
          </a:ln>
        </p:spPr>
        <p:txBody>
          <a:bodyPr wrap="none" lIns="0" tIns="0" rIns="0" bIns="0" rtlCol="0" anchor="ctr">
            <a:noAutofit/>
          </a:bodyPr>
          <a:lstStyle/>
          <a:p>
            <a:pPr algn="ctr"/>
            <a:r>
              <a:rPr lang="de-DE" sz="1000" b="1" dirty="0">
                <a:latin typeface="VW Text Office" panose="020B0504040200000003" pitchFamily="34" charset="0"/>
              </a:rPr>
              <a:t>2.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sp>
        <p:nvSpPr>
          <p:cNvPr id="93" name="Geschweifte Klammer links 92"/>
          <p:cNvSpPr/>
          <p:nvPr/>
        </p:nvSpPr>
        <p:spPr>
          <a:xfrm rot="16200000">
            <a:off x="6452122" y="5827436"/>
            <a:ext cx="196089" cy="695992"/>
          </a:xfrm>
          <a:prstGeom prst="leftBrace">
            <a:avLst>
              <a:gd name="adj1" fmla="val 57360"/>
              <a:gd name="adj2" fmla="val 50000"/>
            </a:avLst>
          </a:prstGeom>
          <a:ln w="28575">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Textfeld 93"/>
          <p:cNvSpPr txBox="1"/>
          <p:nvPr/>
        </p:nvSpPr>
        <p:spPr>
          <a:xfrm>
            <a:off x="4239955" y="6443941"/>
            <a:ext cx="1800773" cy="234897"/>
          </a:xfrm>
          <a:prstGeom prst="rect">
            <a:avLst/>
          </a:prstGeom>
          <a:noFill/>
          <a:ln w="38100">
            <a:solidFill>
              <a:srgbClr val="FF0000"/>
            </a:solidFill>
          </a:ln>
        </p:spPr>
        <p:txBody>
          <a:bodyPr wrap="square" lIns="0" tIns="0" rIns="0" bIns="0" rtlCol="0" anchor="ctr">
            <a:noAutofit/>
          </a:bodyPr>
          <a:lstStyle/>
          <a:p>
            <a:pPr algn="ctr"/>
            <a:r>
              <a:rPr lang="de-DE" sz="1200" b="1" dirty="0">
                <a:latin typeface="VW Text Office" panose="020B0504040200000003" pitchFamily="34" charset="0"/>
              </a:rPr>
              <a:t>Loss </a:t>
            </a:r>
            <a:r>
              <a:rPr lang="de-DE" sz="1200" b="1" dirty="0" err="1">
                <a:latin typeface="VW Text Office" panose="020B0504040200000003" pitchFamily="34" charset="0"/>
              </a:rPr>
              <a:t>of</a:t>
            </a:r>
            <a:r>
              <a:rPr lang="de-DE" sz="1200" b="1" dirty="0">
                <a:latin typeface="VW Text Office" panose="020B0504040200000003" pitchFamily="34" charset="0"/>
              </a:rPr>
              <a:t> </a:t>
            </a:r>
            <a:r>
              <a:rPr lang="de-DE" sz="1200" b="1" dirty="0" err="1">
                <a:latin typeface="VW Text Office" panose="020B0504040200000003" pitchFamily="34" charset="0"/>
              </a:rPr>
              <a:t>safety</a:t>
            </a:r>
            <a:r>
              <a:rPr lang="de-DE" sz="1200" b="1" dirty="0">
                <a:latin typeface="VW Text Office" panose="020B0504040200000003" pitchFamily="34" charset="0"/>
              </a:rPr>
              <a:t> = </a:t>
            </a:r>
            <a:r>
              <a:rPr lang="de-DE" sz="1200" b="1" dirty="0">
                <a:solidFill>
                  <a:schemeClr val="accent5">
                    <a:lumMod val="60000"/>
                    <a:lumOff val="40000"/>
                  </a:schemeClr>
                </a:solidFill>
                <a:latin typeface="VW Text Office" panose="020B0504040200000003" pitchFamily="34" charset="0"/>
              </a:rPr>
              <a:t>0.7</a:t>
            </a:r>
            <a:r>
              <a:rPr lang="de-DE" sz="1200" b="1" dirty="0">
                <a:latin typeface="VW Text Office" panose="020B0504040200000003" pitchFamily="34" charset="0"/>
              </a:rPr>
              <a:t> m</a:t>
            </a:r>
            <a:endParaRPr lang="en-US" sz="1200" dirty="0">
              <a:latin typeface="VW Text Office" panose="020B0504040200000003" pitchFamily="34" charset="0"/>
            </a:endParaRPr>
          </a:p>
        </p:txBody>
      </p:sp>
      <p:cxnSp>
        <p:nvCxnSpPr>
          <p:cNvPr id="95" name="Gewinkelter Verbinder 94"/>
          <p:cNvCxnSpPr>
            <a:stCxn id="94" idx="3"/>
            <a:endCxn id="93" idx="1"/>
          </p:cNvCxnSpPr>
          <p:nvPr/>
        </p:nvCxnSpPr>
        <p:spPr>
          <a:xfrm flipV="1">
            <a:off x="6040728" y="6273477"/>
            <a:ext cx="509439" cy="287912"/>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6" name="Geschweifte Klammer links 95"/>
          <p:cNvSpPr/>
          <p:nvPr/>
        </p:nvSpPr>
        <p:spPr>
          <a:xfrm rot="16200000">
            <a:off x="7581794" y="5795961"/>
            <a:ext cx="168834" cy="716611"/>
          </a:xfrm>
          <a:prstGeom prst="leftBrace">
            <a:avLst>
              <a:gd name="adj1" fmla="val 57360"/>
              <a:gd name="adj2" fmla="val 50000"/>
            </a:avLst>
          </a:prstGeom>
          <a:ln w="28575">
            <a:solidFill>
              <a:schemeClr val="accent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7" name="Gewinkelter Verbinder 96"/>
          <p:cNvCxnSpPr>
            <a:stCxn id="98" idx="1"/>
            <a:endCxn id="96" idx="1"/>
          </p:cNvCxnSpPr>
          <p:nvPr/>
        </p:nvCxnSpPr>
        <p:spPr>
          <a:xfrm rot="10800000">
            <a:off x="7666214" y="6238685"/>
            <a:ext cx="589211" cy="303711"/>
          </a:xfrm>
          <a:prstGeom prst="bentConnector2">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8" name="Textfeld 97"/>
          <p:cNvSpPr txBox="1"/>
          <p:nvPr/>
        </p:nvSpPr>
        <p:spPr>
          <a:xfrm>
            <a:off x="8255424" y="6315601"/>
            <a:ext cx="1985395" cy="453587"/>
          </a:xfrm>
          <a:prstGeom prst="rect">
            <a:avLst/>
          </a:prstGeom>
          <a:noFill/>
          <a:ln w="38100">
            <a:solidFill>
              <a:srgbClr val="FF0000"/>
            </a:solidFill>
          </a:ln>
        </p:spPr>
        <p:txBody>
          <a:bodyPr wrap="square" lIns="0" tIns="0" rIns="0" bIns="0" rtlCol="0" anchor="ctr">
            <a:noAutofit/>
          </a:bodyPr>
          <a:lstStyle/>
          <a:p>
            <a:pPr algn="ctr"/>
            <a:r>
              <a:rPr lang="de-DE" sz="1200" b="1" dirty="0" err="1">
                <a:latin typeface="VW Text Office" panose="020B0504040200000003" pitchFamily="34" charset="0"/>
              </a:rPr>
              <a:t>increased</a:t>
            </a:r>
            <a:r>
              <a:rPr lang="de-DE" sz="1200" b="1" dirty="0">
                <a:latin typeface="VW Text Office" panose="020B0504040200000003" pitchFamily="34" charset="0"/>
              </a:rPr>
              <a:t> </a:t>
            </a:r>
            <a:r>
              <a:rPr lang="de-DE" sz="1200" b="1" dirty="0" err="1">
                <a:latin typeface="VW Text Office" panose="020B0504040200000003" pitchFamily="34" charset="0"/>
              </a:rPr>
              <a:t>hazard</a:t>
            </a:r>
            <a:r>
              <a:rPr lang="de-DE" sz="1200" dirty="0">
                <a:latin typeface="VW Text Office" panose="020B0504040200000003" pitchFamily="34" charset="0"/>
              </a:rPr>
              <a:t> </a:t>
            </a:r>
            <a:r>
              <a:rPr lang="de-DE" sz="1200" dirty="0" err="1">
                <a:latin typeface="VW Text Office" panose="020B0504040200000003" pitchFamily="34" charset="0"/>
              </a:rPr>
              <a:t>for</a:t>
            </a:r>
            <a:r>
              <a:rPr lang="de-DE" sz="1200" dirty="0">
                <a:latin typeface="VW Text Office" panose="020B0504040200000003" pitchFamily="34" charset="0"/>
              </a:rPr>
              <a:t> </a:t>
            </a:r>
            <a:r>
              <a:rPr lang="de-DE" sz="1200" dirty="0" err="1">
                <a:latin typeface="VW Text Office" panose="020B0504040200000003" pitchFamily="34" charset="0"/>
              </a:rPr>
              <a:t>following</a:t>
            </a:r>
            <a:r>
              <a:rPr lang="de-DE" sz="1200" dirty="0">
                <a:latin typeface="VW Text Office" panose="020B0504040200000003" pitchFamily="34" charset="0"/>
              </a:rPr>
              <a:t> </a:t>
            </a:r>
            <a:r>
              <a:rPr lang="de-DE" sz="1200" dirty="0" err="1">
                <a:latin typeface="VW Text Office" panose="020B0504040200000003" pitchFamily="34" charset="0"/>
              </a:rPr>
              <a:t>vehicle</a:t>
            </a:r>
            <a:r>
              <a:rPr lang="de-DE" sz="1200" dirty="0">
                <a:latin typeface="VW Text Office" panose="020B0504040200000003" pitchFamily="34" charset="0"/>
              </a:rPr>
              <a:t> = </a:t>
            </a:r>
            <a:r>
              <a:rPr lang="de-DE" sz="1200" b="1" dirty="0">
                <a:solidFill>
                  <a:schemeClr val="accent5">
                    <a:lumMod val="60000"/>
                    <a:lumOff val="40000"/>
                  </a:schemeClr>
                </a:solidFill>
                <a:latin typeface="VW Text Office" panose="020B0504040200000003" pitchFamily="34" charset="0"/>
              </a:rPr>
              <a:t>0.7</a:t>
            </a:r>
            <a:r>
              <a:rPr lang="de-DE" sz="1200" b="1" dirty="0">
                <a:latin typeface="VW Text Office" panose="020B0504040200000003" pitchFamily="34" charset="0"/>
              </a:rPr>
              <a:t> m</a:t>
            </a:r>
            <a:endParaRPr lang="en-US" sz="1200" b="1" dirty="0">
              <a:latin typeface="VW Text Office" panose="020B0504040200000003" pitchFamily="34" charset="0"/>
            </a:endParaRPr>
          </a:p>
        </p:txBody>
      </p:sp>
      <p:pic>
        <p:nvPicPr>
          <p:cNvPr id="37"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40" name="TextBox 39"/>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10133769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hteck 35"/>
          <p:cNvSpPr/>
          <p:nvPr/>
        </p:nvSpPr>
        <p:spPr>
          <a:xfrm>
            <a:off x="2712212" y="4368406"/>
            <a:ext cx="1416549" cy="1649935"/>
          </a:xfrm>
          <a:prstGeom prst="rect">
            <a:avLst/>
          </a:prstGeom>
          <a:solidFill>
            <a:srgbClr val="FF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37" name="Rechteck 36"/>
          <p:cNvSpPr/>
          <p:nvPr/>
        </p:nvSpPr>
        <p:spPr>
          <a:xfrm>
            <a:off x="7132420" y="4368406"/>
            <a:ext cx="1418370" cy="1649935"/>
          </a:xfrm>
          <a:prstGeom prst="rect">
            <a:avLst/>
          </a:prstGeom>
          <a:solidFill>
            <a:srgbClr val="FFE7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pic>
        <p:nvPicPr>
          <p:cNvPr id="38" name="Grafik 37"/>
          <p:cNvPicPr>
            <a:picLocks noChangeAspect="1"/>
          </p:cNvPicPr>
          <p:nvPr/>
        </p:nvPicPr>
        <p:blipFill rotWithShape="1">
          <a:blip r:embed="rId2">
            <a:extLst>
              <a:ext uri="{28A0092B-C50C-407E-A947-70E740481C1C}">
                <a14:useLocalDpi xmlns:a14="http://schemas.microsoft.com/office/drawing/2010/main" val="0"/>
              </a:ext>
            </a:extLst>
          </a:blip>
          <a:srcRect l="77660" t="39027"/>
          <a:stretch/>
        </p:blipFill>
        <p:spPr>
          <a:xfrm>
            <a:off x="1254103" y="3406995"/>
            <a:ext cx="965100" cy="2634040"/>
          </a:xfrm>
          <a:prstGeom prst="rect">
            <a:avLst/>
          </a:prstGeom>
        </p:spPr>
      </p:pic>
      <p:pic>
        <p:nvPicPr>
          <p:cNvPr id="39" name="Grafik 38"/>
          <p:cNvPicPr>
            <a:picLocks noChangeAspect="1"/>
          </p:cNvPicPr>
          <p:nvPr/>
        </p:nvPicPr>
        <p:blipFill rotWithShape="1">
          <a:blip r:embed="rId2">
            <a:extLst>
              <a:ext uri="{28A0092B-C50C-407E-A947-70E740481C1C}">
                <a14:useLocalDpi xmlns:a14="http://schemas.microsoft.com/office/drawing/2010/main" val="0"/>
              </a:ext>
            </a:extLst>
          </a:blip>
          <a:srcRect t="36096" r="76055"/>
          <a:stretch/>
        </p:blipFill>
        <p:spPr>
          <a:xfrm>
            <a:off x="9945951" y="3377445"/>
            <a:ext cx="998491" cy="2664723"/>
          </a:xfrm>
          <a:prstGeom prst="rect">
            <a:avLst/>
          </a:prstGeom>
        </p:spPr>
      </p:pic>
      <p:sp>
        <p:nvSpPr>
          <p:cNvPr id="40" name="Rechteck 39"/>
          <p:cNvSpPr/>
          <p:nvPr/>
        </p:nvSpPr>
        <p:spPr>
          <a:xfrm>
            <a:off x="1421295" y="6041035"/>
            <a:ext cx="9360000" cy="28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VW Text Office" panose="020B0504040200000003" pitchFamily="34" charset="0"/>
            </a:endParaRPr>
          </a:p>
        </p:txBody>
      </p:sp>
      <p:sp>
        <p:nvSpPr>
          <p:cNvPr id="41" name="Textfeld 40"/>
          <p:cNvSpPr txBox="1"/>
          <p:nvPr/>
        </p:nvSpPr>
        <p:spPr>
          <a:xfrm>
            <a:off x="2295779" y="4377722"/>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6.7 m</a:t>
            </a:r>
            <a:endParaRPr lang="en-US" sz="1000" dirty="0">
              <a:solidFill>
                <a:schemeClr val="accent5">
                  <a:lumMod val="60000"/>
                  <a:lumOff val="40000"/>
                </a:schemeClr>
              </a:solidFill>
              <a:latin typeface="VW Text Office" panose="020B0504040200000003" pitchFamily="34" charset="0"/>
            </a:endParaRPr>
          </a:p>
        </p:txBody>
      </p:sp>
      <p:sp>
        <p:nvSpPr>
          <p:cNvPr id="42" name="Textfeld 41"/>
          <p:cNvSpPr txBox="1"/>
          <p:nvPr/>
        </p:nvSpPr>
        <p:spPr>
          <a:xfrm>
            <a:off x="8550988" y="4384149"/>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1.3 m</a:t>
            </a:r>
            <a:endParaRPr lang="en-US" sz="1000" dirty="0">
              <a:solidFill>
                <a:schemeClr val="accent5">
                  <a:lumMod val="60000"/>
                  <a:lumOff val="40000"/>
                </a:schemeClr>
              </a:solidFill>
              <a:latin typeface="VW Text Office" panose="020B0504040200000003" pitchFamily="34" charset="0"/>
            </a:endParaRPr>
          </a:p>
        </p:txBody>
      </p:sp>
      <p:sp>
        <p:nvSpPr>
          <p:cNvPr id="43" name="Textfeld 42"/>
          <p:cNvSpPr txBox="1"/>
          <p:nvPr/>
        </p:nvSpPr>
        <p:spPr>
          <a:xfrm>
            <a:off x="9860514" y="2772353"/>
            <a:ext cx="701866" cy="436833"/>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„Target“</a:t>
            </a:r>
          </a:p>
          <a:p>
            <a:pPr algn="ctr"/>
            <a:r>
              <a:rPr lang="de-DE" sz="1400" b="1" dirty="0">
                <a:latin typeface="VW Text Office" panose="020B0504040200000003" pitchFamily="34" charset="0"/>
              </a:rPr>
              <a:t>20 km/h</a:t>
            </a:r>
            <a:endParaRPr lang="en-US" sz="1400" b="1" dirty="0">
              <a:latin typeface="VW Text Office" panose="020B0504040200000003" pitchFamily="34" charset="0"/>
            </a:endParaRPr>
          </a:p>
        </p:txBody>
      </p:sp>
      <p:cxnSp>
        <p:nvCxnSpPr>
          <p:cNvPr id="44" name="Gerader Verbinder 43"/>
          <p:cNvCxnSpPr/>
          <p:nvPr/>
        </p:nvCxnSpPr>
        <p:spPr>
          <a:xfrm>
            <a:off x="1421295" y="6025204"/>
            <a:ext cx="9360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5" name="Textfeld 44"/>
          <p:cNvSpPr txBox="1"/>
          <p:nvPr/>
        </p:nvSpPr>
        <p:spPr>
          <a:xfrm>
            <a:off x="1480930" y="1652944"/>
            <a:ext cx="9240730" cy="947217"/>
          </a:xfrm>
          <a:prstGeom prst="rect">
            <a:avLst/>
          </a:prstGeom>
          <a:noFill/>
        </p:spPr>
        <p:txBody>
          <a:bodyPr wrap="square" lIns="0" tIns="0" rIns="0" bIns="0" rtlCol="0">
            <a:noAutofit/>
          </a:bodyPr>
          <a:lstStyle/>
          <a:p>
            <a:r>
              <a:rPr lang="de-DE" sz="1600" dirty="0"/>
              <a:t>Impact </a:t>
            </a:r>
            <a:r>
              <a:rPr lang="de-DE" sz="1600" dirty="0" err="1"/>
              <a:t>of</a:t>
            </a:r>
            <a:r>
              <a:rPr lang="de-DE" sz="1600" dirty="0"/>
              <a:t> </a:t>
            </a:r>
            <a:r>
              <a:rPr lang="de-DE" sz="1600" dirty="0" err="1"/>
              <a:t>demanded</a:t>
            </a:r>
            <a:r>
              <a:rPr lang="de-DE" sz="1600" dirty="0"/>
              <a:t> </a:t>
            </a:r>
            <a:r>
              <a:rPr lang="de-DE" sz="1600" dirty="0" err="1"/>
              <a:t>average</a:t>
            </a:r>
            <a:r>
              <a:rPr lang="de-DE" sz="1600" dirty="0"/>
              <a:t> </a:t>
            </a:r>
            <a:r>
              <a:rPr lang="de-DE" sz="1600" dirty="0" err="1"/>
              <a:t>deceleration</a:t>
            </a:r>
            <a:r>
              <a:rPr lang="de-DE" sz="1600" dirty="0"/>
              <a:t> (-3.8 m/</a:t>
            </a:r>
            <a:r>
              <a:rPr lang="de-DE" sz="1600" dirty="0" err="1"/>
              <a:t>s²</a:t>
            </a:r>
            <a:r>
              <a:rPr lang="de-DE" sz="1600" dirty="0"/>
              <a:t>) on </a:t>
            </a:r>
            <a:r>
              <a:rPr lang="de-DE" sz="1600" dirty="0" err="1"/>
              <a:t>emergency</a:t>
            </a:r>
            <a:r>
              <a:rPr lang="de-DE" sz="1600" dirty="0"/>
              <a:t> </a:t>
            </a:r>
            <a:r>
              <a:rPr lang="de-DE" sz="1600" dirty="0" err="1"/>
              <a:t>braking</a:t>
            </a:r>
            <a:r>
              <a:rPr lang="de-DE" sz="1600" dirty="0"/>
              <a:t> in </a:t>
            </a:r>
            <a:r>
              <a:rPr lang="de-DE" sz="1600" dirty="0" err="1"/>
              <a:t>lower</a:t>
            </a:r>
            <a:r>
              <a:rPr lang="de-DE" sz="1600" dirty="0"/>
              <a:t> </a:t>
            </a:r>
            <a:r>
              <a:rPr lang="de-DE" sz="1600" dirty="0" err="1"/>
              <a:t>speed</a:t>
            </a:r>
            <a:r>
              <a:rPr lang="de-DE" sz="1600" dirty="0"/>
              <a:t> </a:t>
            </a:r>
            <a:r>
              <a:rPr lang="de-DE" sz="1600" dirty="0" err="1"/>
              <a:t>range</a:t>
            </a:r>
            <a:r>
              <a:rPr lang="de-DE" sz="1600" dirty="0"/>
              <a:t>.</a:t>
            </a:r>
          </a:p>
          <a:p>
            <a:endParaRPr lang="de-DE" sz="1600" dirty="0">
              <a:latin typeface="VW Text Office" panose="020B0504040200000003" pitchFamily="34" charset="0"/>
            </a:endParaRPr>
          </a:p>
          <a:p>
            <a:pPr marL="342900" indent="-342900">
              <a:buAutoNum type="arabicPeriod"/>
            </a:pPr>
            <a:r>
              <a:rPr lang="de-DE" sz="1600" b="1" dirty="0" err="1">
                <a:solidFill>
                  <a:schemeClr val="accent1">
                    <a:lumMod val="75000"/>
                    <a:lumOff val="25000"/>
                  </a:schemeClr>
                </a:solidFill>
                <a:latin typeface="VW Text Office" panose="020B0504040200000003" pitchFamily="34" charset="0"/>
              </a:rPr>
              <a:t>Keeping</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dirty="0" err="1">
                <a:latin typeface="VW Text Office" panose="020B0504040200000003" pitchFamily="34" charset="0"/>
              </a:rPr>
              <a:t>begin</a:t>
            </a:r>
            <a:r>
              <a:rPr lang="de-DE" sz="1600" dirty="0">
                <a:latin typeface="VW Text Office" panose="020B0504040200000003" pitchFamily="34" charset="0"/>
              </a:rPr>
              <a:t> </a:t>
            </a:r>
            <a:r>
              <a:rPr lang="de-DE" sz="1600" dirty="0" err="1">
                <a:latin typeface="VW Text Office" panose="020B0504040200000003" pitchFamily="34" charset="0"/>
              </a:rPr>
              <a:t>of</a:t>
            </a:r>
            <a:r>
              <a:rPr lang="de-DE" sz="1600" dirty="0">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emergency</a:t>
            </a:r>
            <a:r>
              <a:rPr lang="de-DE" sz="1600" b="1" dirty="0">
                <a:solidFill>
                  <a:schemeClr val="accent1">
                    <a:lumMod val="75000"/>
                    <a:lumOff val="25000"/>
                  </a:schemeClr>
                </a:solidFill>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braking</a:t>
            </a:r>
            <a:r>
              <a:rPr lang="de-DE" sz="1600" b="1" dirty="0">
                <a:solidFill>
                  <a:schemeClr val="accent1">
                    <a:lumMod val="75000"/>
                    <a:lumOff val="25000"/>
                  </a:schemeClr>
                </a:solidFill>
                <a:latin typeface="VW Text Office" panose="020B0504040200000003" pitchFamily="34" charset="0"/>
              </a:rPr>
              <a:t> </a:t>
            </a:r>
            <a:r>
              <a:rPr lang="de-DE" sz="1600" b="1" dirty="0" err="1">
                <a:solidFill>
                  <a:schemeClr val="accent1">
                    <a:lumMod val="75000"/>
                    <a:lumOff val="25000"/>
                  </a:schemeClr>
                </a:solidFill>
                <a:latin typeface="VW Text Office" panose="020B0504040200000003" pitchFamily="34" charset="0"/>
              </a:rPr>
              <a:t>phase</a:t>
            </a:r>
            <a:endParaRPr lang="de-DE" sz="1600" b="1" dirty="0">
              <a:solidFill>
                <a:schemeClr val="accent1">
                  <a:lumMod val="75000"/>
                  <a:lumOff val="25000"/>
                </a:schemeClr>
              </a:solidFill>
              <a:latin typeface="VW Text Office" panose="020B0504040200000003" pitchFamily="34" charset="0"/>
            </a:endParaRPr>
          </a:p>
          <a:p>
            <a:pPr marL="342900" indent="-342900">
              <a:buAutoNum type="arabicPeriod"/>
            </a:pPr>
            <a:r>
              <a:rPr lang="de-DE" sz="1600" dirty="0" err="1">
                <a:latin typeface="VW Text Office" panose="020B0504040200000003" pitchFamily="34" charset="0"/>
              </a:rPr>
              <a:t>Passing</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dirty="0" err="1">
                <a:latin typeface="VW Text Office" panose="020B0504040200000003" pitchFamily="34" charset="0"/>
              </a:rPr>
              <a:t>emergency</a:t>
            </a:r>
            <a:r>
              <a:rPr lang="de-DE" sz="1600" dirty="0">
                <a:latin typeface="VW Text Office" panose="020B0504040200000003" pitchFamily="34" charset="0"/>
              </a:rPr>
              <a:t> </a:t>
            </a:r>
            <a:r>
              <a:rPr lang="de-DE" sz="1600" dirty="0" err="1">
                <a:latin typeface="VW Text Office" panose="020B0504040200000003" pitchFamily="34" charset="0"/>
              </a:rPr>
              <a:t>braking</a:t>
            </a:r>
            <a:r>
              <a:rPr lang="de-DE" sz="1600" dirty="0">
                <a:latin typeface="VW Text Office" panose="020B0504040200000003" pitchFamily="34" charset="0"/>
              </a:rPr>
              <a:t> </a:t>
            </a:r>
            <a:r>
              <a:rPr lang="de-DE" sz="1600" dirty="0" err="1">
                <a:latin typeface="VW Text Office" panose="020B0504040200000003" pitchFamily="34" charset="0"/>
              </a:rPr>
              <a:t>point</a:t>
            </a:r>
            <a:r>
              <a:rPr lang="de-DE" sz="1600" dirty="0">
                <a:latin typeface="VW Text Office" panose="020B0504040200000003" pitchFamily="34" charset="0"/>
              </a:rPr>
              <a:t> in </a:t>
            </a:r>
            <a:r>
              <a:rPr lang="de-DE" sz="1600" dirty="0" err="1">
                <a:latin typeface="VW Text Office" panose="020B0504040200000003" pitchFamily="34" charset="0"/>
              </a:rPr>
              <a:t>order</a:t>
            </a:r>
            <a:r>
              <a:rPr lang="de-DE" sz="1600" dirty="0">
                <a:latin typeface="VW Text Office" panose="020B0504040200000003" pitchFamily="34" charset="0"/>
              </a:rPr>
              <a:t> </a:t>
            </a:r>
            <a:r>
              <a:rPr lang="de-DE" sz="1600" dirty="0" err="1">
                <a:latin typeface="VW Text Office" panose="020B0504040200000003" pitchFamily="34" charset="0"/>
              </a:rPr>
              <a:t>to</a:t>
            </a:r>
            <a:r>
              <a:rPr lang="de-DE" sz="1600" dirty="0">
                <a:latin typeface="VW Text Office" panose="020B0504040200000003" pitchFamily="34" charset="0"/>
              </a:rPr>
              <a:t> </a:t>
            </a:r>
            <a:r>
              <a:rPr lang="de-DE" sz="1600" b="1" dirty="0" err="1">
                <a:solidFill>
                  <a:schemeClr val="accent6"/>
                </a:solidFill>
                <a:latin typeface="VW Text Office" panose="020B0504040200000003" pitchFamily="34" charset="0"/>
              </a:rPr>
              <a:t>keep</a:t>
            </a:r>
            <a:r>
              <a:rPr lang="de-DE" sz="1600" dirty="0">
                <a:latin typeface="VW Text Office" panose="020B0504040200000003" pitchFamily="34" charset="0"/>
              </a:rPr>
              <a:t> </a:t>
            </a:r>
            <a:r>
              <a:rPr lang="de-DE" sz="1600" dirty="0" err="1">
                <a:latin typeface="VW Text Office" panose="020B0504040200000003" pitchFamily="34" charset="0"/>
              </a:rPr>
              <a:t>todays</a:t>
            </a:r>
            <a:r>
              <a:rPr lang="de-DE" sz="1600" dirty="0">
                <a:latin typeface="VW Text Office" panose="020B0504040200000003" pitchFamily="34" charset="0"/>
              </a:rPr>
              <a:t> </a:t>
            </a:r>
            <a:r>
              <a:rPr lang="de-DE" sz="1600" b="1" dirty="0">
                <a:solidFill>
                  <a:schemeClr val="accent6"/>
                </a:solidFill>
                <a:latin typeface="VW Text Office" panose="020B0504040200000003" pitchFamily="34" charset="0"/>
              </a:rPr>
              <a:t>final </a:t>
            </a:r>
            <a:r>
              <a:rPr lang="de-DE" sz="1600" b="1" dirty="0" err="1">
                <a:solidFill>
                  <a:schemeClr val="accent6"/>
                </a:solidFill>
                <a:latin typeface="VW Text Office" panose="020B0504040200000003" pitchFamily="34" charset="0"/>
              </a:rPr>
              <a:t>distance</a:t>
            </a:r>
            <a:r>
              <a:rPr lang="de-DE" sz="1600" dirty="0">
                <a:latin typeface="VW Text Office" panose="020B0504040200000003" pitchFamily="34" charset="0"/>
              </a:rPr>
              <a:t> </a:t>
            </a:r>
            <a:r>
              <a:rPr lang="de-DE" sz="1600" dirty="0" err="1">
                <a:latin typeface="VW Text Office" panose="020B0504040200000003" pitchFamily="34" charset="0"/>
              </a:rPr>
              <a:t>to</a:t>
            </a:r>
            <a:r>
              <a:rPr lang="de-DE" sz="1600" dirty="0">
                <a:latin typeface="VW Text Office" panose="020B0504040200000003" pitchFamily="34" charset="0"/>
              </a:rPr>
              <a:t> </a:t>
            </a:r>
            <a:r>
              <a:rPr lang="de-DE" sz="1600" dirty="0" err="1">
                <a:latin typeface="VW Text Office" panose="020B0504040200000003" pitchFamily="34" charset="0"/>
              </a:rPr>
              <a:t>target</a:t>
            </a:r>
            <a:endParaRPr lang="en-US" sz="1600" dirty="0">
              <a:latin typeface="VW Text Office" panose="020B0504040200000003" pitchFamily="34" charset="0"/>
            </a:endParaRPr>
          </a:p>
        </p:txBody>
      </p:sp>
      <p:cxnSp>
        <p:nvCxnSpPr>
          <p:cNvPr id="46" name="Gerader Verbinder 45"/>
          <p:cNvCxnSpPr/>
          <p:nvPr/>
        </p:nvCxnSpPr>
        <p:spPr>
          <a:xfrm flipV="1">
            <a:off x="8541752" y="4381824"/>
            <a:ext cx="0" cy="16200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47" name="Gerader Verbinder 46"/>
          <p:cNvCxnSpPr/>
          <p:nvPr/>
        </p:nvCxnSpPr>
        <p:spPr>
          <a:xfrm flipH="1" flipV="1">
            <a:off x="2712409" y="4398340"/>
            <a:ext cx="0" cy="1620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8" name="Textfeld 47"/>
          <p:cNvSpPr txBox="1"/>
          <p:nvPr/>
        </p:nvSpPr>
        <p:spPr>
          <a:xfrm>
            <a:off x="2343727" y="2770850"/>
            <a:ext cx="1826764" cy="403759"/>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err="1">
                <a:solidFill>
                  <a:schemeClr val="accent5">
                    <a:lumMod val="60000"/>
                    <a:lumOff val="40000"/>
                  </a:schemeClr>
                </a:solidFill>
                <a:latin typeface="VW Text Office" panose="020B0504040200000003" pitchFamily="34" charset="0"/>
              </a:rPr>
              <a:t>Avg</a:t>
            </a:r>
            <a:r>
              <a:rPr lang="de-DE" sz="1000" dirty="0">
                <a:solidFill>
                  <a:schemeClr val="accent5">
                    <a:lumMod val="60000"/>
                    <a:lumOff val="40000"/>
                  </a:schemeClr>
                </a:solidFill>
                <a:latin typeface="VW Text Office" panose="020B0504040200000003" pitchFamily="34" charset="0"/>
              </a:rPr>
              <a:t>. </a:t>
            </a:r>
            <a:r>
              <a:rPr lang="de-DE" sz="1000" dirty="0" err="1">
                <a:solidFill>
                  <a:schemeClr val="accent5">
                    <a:lumMod val="60000"/>
                    <a:lumOff val="40000"/>
                  </a:schemeClr>
                </a:solidFill>
                <a:latin typeface="VW Text Office" panose="020B0504040200000003" pitchFamily="34" charset="0"/>
              </a:rPr>
              <a:t>d</a:t>
            </a:r>
            <a:r>
              <a:rPr lang="de-DE" sz="1000" dirty="0" err="1">
                <a:solidFill>
                  <a:schemeClr val="accent5">
                    <a:lumMod val="60000"/>
                    <a:lumOff val="40000"/>
                  </a:schemeClr>
                </a:solidFill>
                <a:latin typeface="VW Text Office" panose="020B0504040200000003" pitchFamily="34" charset="0"/>
              </a:rPr>
              <a:t>ecel</a:t>
            </a:r>
            <a:r>
              <a:rPr lang="de-DE" sz="1000" dirty="0">
                <a:solidFill>
                  <a:schemeClr val="accent5">
                    <a:lumMod val="60000"/>
                    <a:lumOff val="40000"/>
                  </a:schemeClr>
                </a:solidFill>
                <a:latin typeface="VW Text Office" panose="020B0504040200000003" pitchFamily="34" charset="0"/>
              </a:rPr>
              <a:t>.: 3.1 </a:t>
            </a:r>
            <a:r>
              <a:rPr lang="de-DE" sz="1000" dirty="0" err="1">
                <a:solidFill>
                  <a:schemeClr val="accent5">
                    <a:lumMod val="60000"/>
                    <a:lumOff val="40000"/>
                  </a:schemeClr>
                </a:solidFill>
                <a:latin typeface="VW Text Office" panose="020B0504040200000003" pitchFamily="34" charset="0"/>
              </a:rPr>
              <a:t>mps²</a:t>
            </a:r>
            <a:endParaRPr lang="de-DE" sz="1000" dirty="0">
              <a:solidFill>
                <a:schemeClr val="accent5">
                  <a:lumMod val="60000"/>
                  <a:lumOff val="40000"/>
                </a:schemeClr>
              </a:solidFill>
              <a:latin typeface="VW Text Office" panose="020B0504040200000003" pitchFamily="34" charset="0"/>
            </a:endParaRPr>
          </a:p>
          <a:p>
            <a:pPr algn="ctr"/>
            <a:r>
              <a:rPr lang="de-DE" sz="1000" dirty="0">
                <a:solidFill>
                  <a:schemeClr val="accent5">
                    <a:lumMod val="60000"/>
                    <a:lumOff val="40000"/>
                  </a:schemeClr>
                </a:solidFill>
                <a:latin typeface="VW Text Office" panose="020B0504040200000003" pitchFamily="34" charset="0"/>
              </a:rPr>
              <a:t>Peak </a:t>
            </a:r>
            <a:r>
              <a:rPr lang="de-DE" sz="1000" dirty="0" err="1">
                <a:solidFill>
                  <a:schemeClr val="accent5">
                    <a:lumMod val="60000"/>
                    <a:lumOff val="40000"/>
                  </a:schemeClr>
                </a:solidFill>
                <a:latin typeface="VW Text Office" panose="020B0504040200000003" pitchFamily="34" charset="0"/>
              </a:rPr>
              <a:t>decel</a:t>
            </a:r>
            <a:r>
              <a:rPr lang="de-DE" sz="1000" dirty="0">
                <a:solidFill>
                  <a:schemeClr val="accent5">
                    <a:lumMod val="60000"/>
                    <a:lumOff val="40000"/>
                  </a:schemeClr>
                </a:solidFill>
                <a:latin typeface="VW Text Office" panose="020B0504040200000003" pitchFamily="34" charset="0"/>
              </a:rPr>
              <a:t>.: 5.0 </a:t>
            </a:r>
            <a:r>
              <a:rPr lang="de-DE" sz="1000" dirty="0" err="1">
                <a:solidFill>
                  <a:schemeClr val="accent5">
                    <a:lumMod val="60000"/>
                    <a:lumOff val="40000"/>
                  </a:schemeClr>
                </a:solidFill>
                <a:latin typeface="VW Text Office" panose="020B0504040200000003" pitchFamily="34" charset="0"/>
              </a:rPr>
              <a:t>mps²</a:t>
            </a:r>
            <a:endParaRPr lang="en-US" sz="1000" dirty="0">
              <a:solidFill>
                <a:schemeClr val="accent5">
                  <a:lumMod val="60000"/>
                  <a:lumOff val="40000"/>
                </a:schemeClr>
              </a:solidFill>
              <a:latin typeface="VW Text Office" panose="020B0504040200000003" pitchFamily="34" charset="0"/>
            </a:endParaRPr>
          </a:p>
        </p:txBody>
      </p:sp>
      <p:sp>
        <p:nvSpPr>
          <p:cNvPr id="49" name="Textfeld 48"/>
          <p:cNvSpPr txBox="1"/>
          <p:nvPr/>
        </p:nvSpPr>
        <p:spPr>
          <a:xfrm>
            <a:off x="1480931" y="2772353"/>
            <a:ext cx="862797" cy="436833"/>
          </a:xfrm>
          <a:prstGeom prst="rect">
            <a:avLst/>
          </a:prstGeom>
          <a:noFill/>
        </p:spPr>
        <p:txBody>
          <a:bodyPr wrap="square" lIns="0" tIns="0" rIns="0" bIns="0" rtlCol="0" anchor="b">
            <a:noAutofit/>
          </a:bodyPr>
          <a:lstStyle/>
          <a:p>
            <a:pPr algn="ctr"/>
            <a:r>
              <a:rPr lang="de-DE" sz="1400" dirty="0">
                <a:latin typeface="VW Text Office" panose="020B0504040200000003" pitchFamily="34" charset="0"/>
              </a:rPr>
              <a:t>„Ego“</a:t>
            </a:r>
          </a:p>
          <a:p>
            <a:pPr algn="ctr"/>
            <a:r>
              <a:rPr lang="de-DE" sz="1400" b="1" dirty="0">
                <a:latin typeface="VW Text Office" panose="020B0504040200000003" pitchFamily="34" charset="0"/>
              </a:rPr>
              <a:t>40 km/h</a:t>
            </a:r>
            <a:endParaRPr lang="en-US" sz="1400" b="1" dirty="0">
              <a:latin typeface="VW Text Office" panose="020B0504040200000003" pitchFamily="34" charset="0"/>
            </a:endParaRPr>
          </a:p>
        </p:txBody>
      </p:sp>
      <p:sp>
        <p:nvSpPr>
          <p:cNvPr id="50" name="Textfeld 49"/>
          <p:cNvSpPr txBox="1"/>
          <p:nvPr/>
        </p:nvSpPr>
        <p:spPr>
          <a:xfrm>
            <a:off x="6851496" y="3112218"/>
            <a:ext cx="1403928" cy="642761"/>
          </a:xfrm>
          <a:prstGeom prst="rect">
            <a:avLst/>
          </a:prstGeom>
          <a:solidFill>
            <a:schemeClr val="bg1"/>
          </a:solidFill>
          <a:ln>
            <a:solidFill>
              <a:schemeClr val="accent1">
                <a:lumMod val="75000"/>
                <a:lumOff val="25000"/>
              </a:schemeClr>
            </a:solidFill>
          </a:ln>
        </p:spPr>
        <p:txBody>
          <a:bodyPr wrap="square" lIns="0" tIns="0" rIns="0" bIns="0" rtlCol="0" anchor="ctr">
            <a:noAutofit/>
          </a:bodyPr>
          <a:lstStyle/>
          <a:p>
            <a:pPr algn="ctr"/>
            <a:r>
              <a:rPr lang="de-DE" sz="1200" b="1" dirty="0">
                <a:solidFill>
                  <a:schemeClr val="accent1">
                    <a:lumMod val="75000"/>
                    <a:lumOff val="25000"/>
                  </a:schemeClr>
                </a:solidFill>
                <a:latin typeface="VW Text Office" panose="020B0504040200000003" pitchFamily="34" charset="0"/>
              </a:rPr>
              <a:t>New final </a:t>
            </a:r>
            <a:r>
              <a:rPr lang="de-DE" sz="1200" b="1" dirty="0" err="1">
                <a:solidFill>
                  <a:schemeClr val="accent1">
                    <a:lumMod val="75000"/>
                    <a:lumOff val="25000"/>
                  </a:schemeClr>
                </a:solidFill>
                <a:latin typeface="VW Text Office" panose="020B0504040200000003" pitchFamily="34" charset="0"/>
              </a:rPr>
              <a:t>distance</a:t>
            </a:r>
            <a:r>
              <a:rPr lang="de-DE" sz="1200" b="1" dirty="0">
                <a:solidFill>
                  <a:schemeClr val="accent1">
                    <a:lumMod val="75000"/>
                    <a:lumOff val="25000"/>
                  </a:schemeClr>
                </a:solidFill>
                <a:latin typeface="VW Text Office" panose="020B0504040200000003" pitchFamily="34" charset="0"/>
              </a:rPr>
              <a:t> </a:t>
            </a:r>
            <a:r>
              <a:rPr lang="de-DE" sz="1200" dirty="0" err="1">
                <a:latin typeface="VW Text Office" panose="020B0504040200000003" pitchFamily="34" charset="0"/>
              </a:rPr>
              <a:t>according</a:t>
            </a:r>
            <a:r>
              <a:rPr lang="de-DE" sz="1200" dirty="0">
                <a:latin typeface="VW Text Office" panose="020B0504040200000003" pitchFamily="34" charset="0"/>
              </a:rPr>
              <a:t> </a:t>
            </a:r>
            <a:r>
              <a:rPr lang="de-DE" sz="1200" dirty="0" err="1">
                <a:latin typeface="VW Text Office" panose="020B0504040200000003" pitchFamily="34" charset="0"/>
              </a:rPr>
              <a:t>to</a:t>
            </a:r>
            <a:r>
              <a:rPr lang="de-DE" sz="1200" dirty="0">
                <a:latin typeface="VW Text Office" panose="020B0504040200000003" pitchFamily="34" charset="0"/>
              </a:rPr>
              <a:t> </a:t>
            </a:r>
            <a:r>
              <a:rPr lang="de-DE" sz="1200" b="1" dirty="0">
                <a:latin typeface="VW Text Office" panose="020B0504040200000003" pitchFamily="34" charset="0"/>
              </a:rPr>
              <a:t>1.</a:t>
            </a:r>
            <a:endParaRPr lang="en-US" sz="1200" b="1" dirty="0">
              <a:latin typeface="VW Text Office" panose="020B0504040200000003" pitchFamily="34" charset="0"/>
            </a:endParaRPr>
          </a:p>
        </p:txBody>
      </p:sp>
      <p:sp>
        <p:nvSpPr>
          <p:cNvPr id="51" name="Textfeld 50"/>
          <p:cNvSpPr txBox="1"/>
          <p:nvPr/>
        </p:nvSpPr>
        <p:spPr>
          <a:xfrm>
            <a:off x="7128433" y="4372758"/>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2.6 m</a:t>
            </a:r>
            <a:endParaRPr lang="en-US" sz="1000" dirty="0">
              <a:solidFill>
                <a:schemeClr val="accent5">
                  <a:lumMod val="60000"/>
                  <a:lumOff val="40000"/>
                </a:schemeClr>
              </a:solidFill>
              <a:latin typeface="VW Text Office" panose="020B0504040200000003" pitchFamily="34" charset="0"/>
            </a:endParaRPr>
          </a:p>
        </p:txBody>
      </p:sp>
      <p:cxnSp>
        <p:nvCxnSpPr>
          <p:cNvPr id="52" name="Gerader Verbinder 51"/>
          <p:cNvCxnSpPr/>
          <p:nvPr/>
        </p:nvCxnSpPr>
        <p:spPr>
          <a:xfrm flipV="1">
            <a:off x="7123866" y="4381824"/>
            <a:ext cx="0" cy="1620000"/>
          </a:xfrm>
          <a:prstGeom prst="line">
            <a:avLst/>
          </a:prstGeom>
          <a:ln w="127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a:stCxn id="50" idx="2"/>
          </p:cNvCxnSpPr>
          <p:nvPr/>
        </p:nvCxnSpPr>
        <p:spPr>
          <a:xfrm flipH="1">
            <a:off x="7132420" y="3754978"/>
            <a:ext cx="421040" cy="5532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Gerader Verbinder 53"/>
          <p:cNvCxnSpPr/>
          <p:nvPr/>
        </p:nvCxnSpPr>
        <p:spPr>
          <a:xfrm flipH="1" flipV="1">
            <a:off x="4120206" y="4398340"/>
            <a:ext cx="0" cy="1620000"/>
          </a:xfrm>
          <a:prstGeom prst="line">
            <a:avLst/>
          </a:prstGeom>
          <a:ln w="5715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5" name="Textfeld 54"/>
          <p:cNvSpPr txBox="1"/>
          <p:nvPr/>
        </p:nvSpPr>
        <p:spPr>
          <a:xfrm>
            <a:off x="3703575" y="4393743"/>
            <a:ext cx="396000" cy="216000"/>
          </a:xfrm>
          <a:prstGeom prst="rect">
            <a:avLst/>
          </a:prstGeom>
          <a:solidFill>
            <a:schemeClr val="bg1"/>
          </a:solidFill>
          <a:ln>
            <a:solidFill>
              <a:schemeClr val="accent5">
                <a:lumMod val="60000"/>
                <a:lumOff val="40000"/>
              </a:schemeClr>
            </a:solidFill>
          </a:ln>
        </p:spPr>
        <p:txBody>
          <a:bodyPr wrap="square" lIns="0" tIns="0" rIns="0" bIns="0" rtlCol="0" anchor="ctr">
            <a:noAutofit/>
          </a:bodyPr>
          <a:lstStyle/>
          <a:p>
            <a:pPr algn="ctr"/>
            <a:r>
              <a:rPr lang="de-DE" sz="1000" dirty="0">
                <a:solidFill>
                  <a:schemeClr val="accent5">
                    <a:lumMod val="60000"/>
                    <a:lumOff val="40000"/>
                  </a:schemeClr>
                </a:solidFill>
                <a:latin typeface="VW Text Office" panose="020B0504040200000003" pitchFamily="34" charset="0"/>
              </a:rPr>
              <a:t>5.4 m</a:t>
            </a:r>
            <a:endParaRPr lang="en-US" sz="1000" dirty="0">
              <a:solidFill>
                <a:schemeClr val="accent5">
                  <a:lumMod val="60000"/>
                  <a:lumOff val="40000"/>
                </a:schemeClr>
              </a:solidFill>
              <a:latin typeface="VW Text Office" panose="020B0504040200000003" pitchFamily="34" charset="0"/>
            </a:endParaRPr>
          </a:p>
        </p:txBody>
      </p:sp>
      <p:cxnSp>
        <p:nvCxnSpPr>
          <p:cNvPr id="58" name="Gerade Verbindung mit Pfeil 57"/>
          <p:cNvCxnSpPr/>
          <p:nvPr/>
        </p:nvCxnSpPr>
        <p:spPr>
          <a:xfrm>
            <a:off x="2712410" y="4907280"/>
            <a:ext cx="4411457" cy="0"/>
          </a:xfrm>
          <a:prstGeom prst="straightConnector1">
            <a:avLst/>
          </a:prstGeom>
          <a:ln w="7620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2810509" y="3294448"/>
            <a:ext cx="1403928" cy="642761"/>
          </a:xfrm>
          <a:prstGeom prst="rect">
            <a:avLst/>
          </a:prstGeom>
          <a:solidFill>
            <a:schemeClr val="bg1"/>
          </a:solidFill>
          <a:ln>
            <a:solidFill>
              <a:schemeClr val="accent6"/>
            </a:solidFill>
          </a:ln>
        </p:spPr>
        <p:txBody>
          <a:bodyPr wrap="square" lIns="0" tIns="0" rIns="0" bIns="0" rtlCol="0" anchor="ctr">
            <a:noAutofit/>
          </a:bodyPr>
          <a:lstStyle/>
          <a:p>
            <a:pPr algn="ctr"/>
            <a:r>
              <a:rPr lang="de-DE" sz="1200" b="1" dirty="0">
                <a:solidFill>
                  <a:schemeClr val="accent6"/>
                </a:solidFill>
                <a:latin typeface="VW Text Office" panose="020B0504040200000003" pitchFamily="34" charset="0"/>
              </a:rPr>
              <a:t>New </a:t>
            </a:r>
            <a:r>
              <a:rPr lang="de-DE" sz="1200" b="1" dirty="0" err="1">
                <a:solidFill>
                  <a:schemeClr val="accent6"/>
                </a:solidFill>
                <a:latin typeface="VW Text Office" panose="020B0504040200000003" pitchFamily="34" charset="0"/>
              </a:rPr>
              <a:t>braking</a:t>
            </a:r>
            <a:r>
              <a:rPr lang="de-DE" sz="1200" b="1" dirty="0">
                <a:solidFill>
                  <a:schemeClr val="accent6"/>
                </a:solidFill>
                <a:latin typeface="VW Text Office" panose="020B0504040200000003" pitchFamily="34" charset="0"/>
              </a:rPr>
              <a:t> </a:t>
            </a:r>
            <a:r>
              <a:rPr lang="de-DE" sz="1200" b="1" dirty="0" err="1">
                <a:solidFill>
                  <a:schemeClr val="accent6"/>
                </a:solidFill>
                <a:latin typeface="VW Text Office" panose="020B0504040200000003" pitchFamily="34" charset="0"/>
              </a:rPr>
              <a:t>point</a:t>
            </a:r>
            <a:r>
              <a:rPr lang="de-DE" sz="1200" b="1" dirty="0">
                <a:solidFill>
                  <a:schemeClr val="accent6"/>
                </a:solidFill>
                <a:latin typeface="VW Text Office" panose="020B0504040200000003" pitchFamily="34" charset="0"/>
              </a:rPr>
              <a:t> </a:t>
            </a:r>
            <a:r>
              <a:rPr lang="de-DE" sz="1200" dirty="0" err="1">
                <a:latin typeface="VW Text Office" panose="020B0504040200000003" pitchFamily="34" charset="0"/>
              </a:rPr>
              <a:t>according</a:t>
            </a:r>
            <a:r>
              <a:rPr lang="de-DE" sz="1200" dirty="0">
                <a:latin typeface="VW Text Office" panose="020B0504040200000003" pitchFamily="34" charset="0"/>
              </a:rPr>
              <a:t> </a:t>
            </a:r>
            <a:r>
              <a:rPr lang="de-DE" sz="1200" dirty="0" err="1">
                <a:latin typeface="VW Text Office" panose="020B0504040200000003" pitchFamily="34" charset="0"/>
              </a:rPr>
              <a:t>to</a:t>
            </a:r>
            <a:r>
              <a:rPr lang="de-DE" sz="1200" dirty="0">
                <a:latin typeface="VW Text Office" panose="020B0504040200000003" pitchFamily="34" charset="0"/>
              </a:rPr>
              <a:t> </a:t>
            </a:r>
            <a:r>
              <a:rPr lang="de-DE" sz="1200" b="1" dirty="0">
                <a:latin typeface="VW Text Office" panose="020B0504040200000003" pitchFamily="34" charset="0"/>
              </a:rPr>
              <a:t>2</a:t>
            </a:r>
            <a:r>
              <a:rPr lang="de-DE" sz="1200" b="1" dirty="0">
                <a:latin typeface="VW Text Office" panose="020B0504040200000003" pitchFamily="34" charset="0"/>
              </a:rPr>
              <a:t>.</a:t>
            </a:r>
            <a:endParaRPr lang="en-US" sz="1200" b="1" dirty="0">
              <a:latin typeface="VW Text Office" panose="020B0504040200000003" pitchFamily="34" charset="0"/>
            </a:endParaRPr>
          </a:p>
        </p:txBody>
      </p:sp>
      <p:cxnSp>
        <p:nvCxnSpPr>
          <p:cNvPr id="61" name="Gerade Verbindung mit Pfeil 60"/>
          <p:cNvCxnSpPr>
            <a:stCxn id="59" idx="2"/>
          </p:cNvCxnSpPr>
          <p:nvPr/>
        </p:nvCxnSpPr>
        <p:spPr>
          <a:xfrm>
            <a:off x="3512473" y="3937208"/>
            <a:ext cx="587102" cy="371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Textfeld 67"/>
          <p:cNvSpPr txBox="1"/>
          <p:nvPr/>
        </p:nvSpPr>
        <p:spPr>
          <a:xfrm>
            <a:off x="4729939" y="4786059"/>
            <a:ext cx="1584000" cy="252000"/>
          </a:xfrm>
          <a:prstGeom prst="rect">
            <a:avLst/>
          </a:prstGeom>
          <a:solidFill>
            <a:schemeClr val="bg1"/>
          </a:solidFill>
          <a:ln>
            <a:solidFill>
              <a:schemeClr val="bg1">
                <a:lumMod val="50000"/>
              </a:schemeClr>
            </a:solidFill>
          </a:ln>
        </p:spPr>
        <p:txBody>
          <a:bodyPr wrap="none" lIns="0" tIns="0" rIns="0" bIns="0" rtlCol="0" anchor="ctr">
            <a:noAutofit/>
          </a:bodyPr>
          <a:lstStyle/>
          <a:p>
            <a:pPr algn="ctr"/>
            <a:r>
              <a:rPr lang="de-DE" sz="1000" b="1" dirty="0">
                <a:latin typeface="VW Text Office" panose="020B0504040200000003" pitchFamily="34" charset="0"/>
              </a:rPr>
              <a:t>1.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cxnSp>
        <p:nvCxnSpPr>
          <p:cNvPr id="70" name="Gerade Verbindung mit Pfeil 69"/>
          <p:cNvCxnSpPr/>
          <p:nvPr/>
        </p:nvCxnSpPr>
        <p:spPr>
          <a:xfrm>
            <a:off x="4142771" y="5394778"/>
            <a:ext cx="4410000" cy="0"/>
          </a:xfrm>
          <a:prstGeom prst="straightConnector1">
            <a:avLst/>
          </a:prstGeom>
          <a:ln w="7620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feld 75"/>
          <p:cNvSpPr txBox="1"/>
          <p:nvPr/>
        </p:nvSpPr>
        <p:spPr>
          <a:xfrm>
            <a:off x="4729939" y="5253536"/>
            <a:ext cx="1584000" cy="252000"/>
          </a:xfrm>
          <a:prstGeom prst="rect">
            <a:avLst/>
          </a:prstGeom>
          <a:solidFill>
            <a:schemeClr val="bg1"/>
          </a:solidFill>
          <a:ln>
            <a:solidFill>
              <a:schemeClr val="bg1">
                <a:lumMod val="50000"/>
              </a:schemeClr>
            </a:solidFill>
          </a:ln>
        </p:spPr>
        <p:txBody>
          <a:bodyPr wrap="none" lIns="0" tIns="0" rIns="0" bIns="0" rtlCol="0" anchor="ctr">
            <a:noAutofit/>
          </a:bodyPr>
          <a:lstStyle/>
          <a:p>
            <a:pPr algn="ctr"/>
            <a:r>
              <a:rPr lang="de-DE" sz="1000" b="1" dirty="0">
                <a:latin typeface="VW Text Office" panose="020B0504040200000003" pitchFamily="34" charset="0"/>
              </a:rPr>
              <a:t>2.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cxnSp>
        <p:nvCxnSpPr>
          <p:cNvPr id="83" name="Gerade Verbindung mit Pfeil 82"/>
          <p:cNvCxnSpPr/>
          <p:nvPr/>
        </p:nvCxnSpPr>
        <p:spPr>
          <a:xfrm>
            <a:off x="2719940" y="5809726"/>
            <a:ext cx="5832000" cy="0"/>
          </a:xfrm>
          <a:prstGeom prst="straightConnector1">
            <a:avLst/>
          </a:prstGeom>
          <a:ln w="76200">
            <a:solidFill>
              <a:schemeClr val="accent5">
                <a:lumMod val="40000"/>
                <a:lumOff val="6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5" name="Textfeld 84"/>
          <p:cNvSpPr txBox="1"/>
          <p:nvPr/>
        </p:nvSpPr>
        <p:spPr>
          <a:xfrm>
            <a:off x="4728473" y="5683974"/>
            <a:ext cx="1584000" cy="252000"/>
          </a:xfrm>
          <a:prstGeom prst="rect">
            <a:avLst/>
          </a:prstGeom>
          <a:solidFill>
            <a:srgbClr val="FFE7EC"/>
          </a:solidFill>
          <a:ln>
            <a:solidFill>
              <a:schemeClr val="accent5">
                <a:lumMod val="60000"/>
                <a:lumOff val="40000"/>
              </a:schemeClr>
            </a:solidFill>
          </a:ln>
        </p:spPr>
        <p:txBody>
          <a:bodyPr wrap="none" lIns="0" tIns="0" rIns="0" bIns="0" rtlCol="0" anchor="ctr">
            <a:noAutofit/>
          </a:bodyPr>
          <a:lstStyle/>
          <a:p>
            <a:pPr algn="ctr"/>
            <a:r>
              <a:rPr lang="de-DE" sz="1000" b="1" dirty="0">
                <a:latin typeface="VW Text Office" panose="020B0504040200000003" pitchFamily="34" charset="0"/>
              </a:rPr>
              <a:t>Original Emergency </a:t>
            </a:r>
            <a:r>
              <a:rPr lang="de-DE" sz="1000" b="1" dirty="0" err="1">
                <a:latin typeface="VW Text Office" panose="020B0504040200000003" pitchFamily="34" charset="0"/>
              </a:rPr>
              <a:t>Braking</a:t>
            </a:r>
            <a:endParaRPr lang="en-US" sz="1000" b="1" dirty="0">
              <a:latin typeface="VW Text Office" panose="020B0504040200000003" pitchFamily="34" charset="0"/>
            </a:endParaRPr>
          </a:p>
        </p:txBody>
      </p:sp>
      <p:sp>
        <p:nvSpPr>
          <p:cNvPr id="90" name="Geschweifte Klammer links 89"/>
          <p:cNvSpPr/>
          <p:nvPr/>
        </p:nvSpPr>
        <p:spPr>
          <a:xfrm rot="16200000">
            <a:off x="3318805" y="5505921"/>
            <a:ext cx="182933" cy="1436982"/>
          </a:xfrm>
          <a:prstGeom prst="leftBrace">
            <a:avLst>
              <a:gd name="adj1" fmla="val 57360"/>
              <a:gd name="adj2" fmla="val 50000"/>
            </a:avLst>
          </a:prstGeom>
          <a:ln w="28575">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Geschweifte Klammer links 90"/>
          <p:cNvSpPr/>
          <p:nvPr/>
        </p:nvSpPr>
        <p:spPr>
          <a:xfrm rot="16200000">
            <a:off x="7756577" y="5518713"/>
            <a:ext cx="161507" cy="1426925"/>
          </a:xfrm>
          <a:prstGeom prst="leftBrace">
            <a:avLst>
              <a:gd name="adj1" fmla="val 57360"/>
              <a:gd name="adj2" fmla="val 50000"/>
            </a:avLst>
          </a:prstGeom>
          <a:ln w="28575">
            <a:solidFill>
              <a:schemeClr val="accent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Textfeld 98"/>
          <p:cNvSpPr txBox="1"/>
          <p:nvPr/>
        </p:nvSpPr>
        <p:spPr>
          <a:xfrm>
            <a:off x="4239955" y="6489661"/>
            <a:ext cx="1800773" cy="234897"/>
          </a:xfrm>
          <a:prstGeom prst="rect">
            <a:avLst/>
          </a:prstGeom>
          <a:noFill/>
          <a:ln w="38100">
            <a:solidFill>
              <a:srgbClr val="FF0000"/>
            </a:solidFill>
          </a:ln>
        </p:spPr>
        <p:txBody>
          <a:bodyPr wrap="square" lIns="0" tIns="0" rIns="0" bIns="0" rtlCol="0" anchor="ctr">
            <a:noAutofit/>
          </a:bodyPr>
          <a:lstStyle/>
          <a:p>
            <a:pPr algn="ctr"/>
            <a:r>
              <a:rPr lang="de-DE" sz="1200" b="1" dirty="0">
                <a:latin typeface="VW Text Office" panose="020B0504040200000003" pitchFamily="34" charset="0"/>
              </a:rPr>
              <a:t>Loss </a:t>
            </a:r>
            <a:r>
              <a:rPr lang="de-DE" sz="1200" b="1" dirty="0" err="1">
                <a:latin typeface="VW Text Office" panose="020B0504040200000003" pitchFamily="34" charset="0"/>
              </a:rPr>
              <a:t>of</a:t>
            </a:r>
            <a:r>
              <a:rPr lang="de-DE" sz="1200" b="1" dirty="0">
                <a:latin typeface="VW Text Office" panose="020B0504040200000003" pitchFamily="34" charset="0"/>
              </a:rPr>
              <a:t> </a:t>
            </a:r>
            <a:r>
              <a:rPr lang="de-DE" sz="1200" b="1" dirty="0" err="1">
                <a:latin typeface="VW Text Office" panose="020B0504040200000003" pitchFamily="34" charset="0"/>
              </a:rPr>
              <a:t>safety</a:t>
            </a:r>
            <a:r>
              <a:rPr lang="de-DE" sz="1200" b="1" dirty="0">
                <a:latin typeface="VW Text Office" panose="020B0504040200000003" pitchFamily="34" charset="0"/>
              </a:rPr>
              <a:t> = </a:t>
            </a:r>
            <a:r>
              <a:rPr lang="de-DE" sz="1200" b="1" dirty="0">
                <a:solidFill>
                  <a:schemeClr val="accent5">
                    <a:lumMod val="60000"/>
                    <a:lumOff val="40000"/>
                  </a:schemeClr>
                </a:solidFill>
                <a:latin typeface="VW Text Office" panose="020B0504040200000003" pitchFamily="34" charset="0"/>
              </a:rPr>
              <a:t>1.3</a:t>
            </a:r>
            <a:r>
              <a:rPr lang="de-DE" sz="1200" b="1" dirty="0">
                <a:latin typeface="VW Text Office" panose="020B0504040200000003" pitchFamily="34" charset="0"/>
              </a:rPr>
              <a:t> m</a:t>
            </a:r>
            <a:endParaRPr lang="en-US" sz="1200" dirty="0">
              <a:latin typeface="VW Text Office" panose="020B0504040200000003" pitchFamily="34" charset="0"/>
            </a:endParaRPr>
          </a:p>
        </p:txBody>
      </p:sp>
      <p:cxnSp>
        <p:nvCxnSpPr>
          <p:cNvPr id="100" name="Gewinkelter Verbinder 99"/>
          <p:cNvCxnSpPr>
            <a:stCxn id="99" idx="1"/>
            <a:endCxn id="90" idx="1"/>
          </p:cNvCxnSpPr>
          <p:nvPr/>
        </p:nvCxnSpPr>
        <p:spPr>
          <a:xfrm rot="10800000">
            <a:off x="3410273" y="6315879"/>
            <a:ext cx="829683" cy="291230"/>
          </a:xfrm>
          <a:prstGeom prst="bentConnector4">
            <a:avLst>
              <a:gd name="adj1" fmla="val 44488"/>
              <a:gd name="adj2" fmla="val -3507"/>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01" name="Gewinkelter Verbinder 100"/>
          <p:cNvCxnSpPr>
            <a:stCxn id="102" idx="1"/>
            <a:endCxn id="91" idx="1"/>
          </p:cNvCxnSpPr>
          <p:nvPr/>
        </p:nvCxnSpPr>
        <p:spPr>
          <a:xfrm rot="10800000">
            <a:off x="7837330" y="6312928"/>
            <a:ext cx="418094" cy="275186"/>
          </a:xfrm>
          <a:prstGeom prst="bentConnector4">
            <a:avLst>
              <a:gd name="adj1" fmla="val 40343"/>
              <a:gd name="adj2" fmla="val 1818"/>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2" name="Textfeld 101"/>
          <p:cNvSpPr txBox="1"/>
          <p:nvPr/>
        </p:nvSpPr>
        <p:spPr>
          <a:xfrm>
            <a:off x="8255424" y="6361321"/>
            <a:ext cx="1800668" cy="453587"/>
          </a:xfrm>
          <a:prstGeom prst="rect">
            <a:avLst/>
          </a:prstGeom>
          <a:noFill/>
          <a:ln w="38100">
            <a:solidFill>
              <a:srgbClr val="FF0000"/>
            </a:solidFill>
          </a:ln>
        </p:spPr>
        <p:txBody>
          <a:bodyPr wrap="square" lIns="0" tIns="0" rIns="0" bIns="0" rtlCol="0" anchor="ctr">
            <a:noAutofit/>
          </a:bodyPr>
          <a:lstStyle/>
          <a:p>
            <a:pPr algn="ctr"/>
            <a:r>
              <a:rPr lang="de-DE" sz="1200" b="1" dirty="0" err="1">
                <a:latin typeface="VW Text Office" panose="020B0504040200000003" pitchFamily="34" charset="0"/>
              </a:rPr>
              <a:t>increased</a:t>
            </a:r>
            <a:r>
              <a:rPr lang="de-DE" sz="1200" b="1" dirty="0">
                <a:latin typeface="VW Text Office" panose="020B0504040200000003" pitchFamily="34" charset="0"/>
              </a:rPr>
              <a:t> </a:t>
            </a:r>
            <a:r>
              <a:rPr lang="de-DE" sz="1200" b="1" dirty="0" err="1">
                <a:latin typeface="VW Text Office" panose="020B0504040200000003" pitchFamily="34" charset="0"/>
              </a:rPr>
              <a:t>hazard</a:t>
            </a:r>
            <a:r>
              <a:rPr lang="de-DE" sz="1200" dirty="0">
                <a:latin typeface="VW Text Office" panose="020B0504040200000003" pitchFamily="34" charset="0"/>
              </a:rPr>
              <a:t> </a:t>
            </a:r>
            <a:r>
              <a:rPr lang="de-DE" sz="1200" dirty="0" err="1">
                <a:latin typeface="VW Text Office" panose="020B0504040200000003" pitchFamily="34" charset="0"/>
              </a:rPr>
              <a:t>for</a:t>
            </a:r>
            <a:r>
              <a:rPr lang="de-DE" sz="1200" dirty="0">
                <a:latin typeface="VW Text Office" panose="020B0504040200000003" pitchFamily="34" charset="0"/>
              </a:rPr>
              <a:t> </a:t>
            </a:r>
            <a:r>
              <a:rPr lang="de-DE" sz="1200" dirty="0" err="1">
                <a:latin typeface="VW Text Office" panose="020B0504040200000003" pitchFamily="34" charset="0"/>
              </a:rPr>
              <a:t>following</a:t>
            </a:r>
            <a:r>
              <a:rPr lang="de-DE" sz="1200" dirty="0">
                <a:latin typeface="VW Text Office" panose="020B0504040200000003" pitchFamily="34" charset="0"/>
              </a:rPr>
              <a:t> </a:t>
            </a:r>
            <a:r>
              <a:rPr lang="de-DE" sz="1200" dirty="0" err="1">
                <a:latin typeface="VW Text Office" panose="020B0504040200000003" pitchFamily="34" charset="0"/>
              </a:rPr>
              <a:t>vehicle</a:t>
            </a:r>
            <a:r>
              <a:rPr lang="de-DE" sz="1200" dirty="0">
                <a:latin typeface="VW Text Office" panose="020B0504040200000003" pitchFamily="34" charset="0"/>
              </a:rPr>
              <a:t> = </a:t>
            </a:r>
            <a:r>
              <a:rPr lang="de-DE" sz="1200" b="1" dirty="0">
                <a:solidFill>
                  <a:schemeClr val="accent5">
                    <a:lumMod val="60000"/>
                    <a:lumOff val="40000"/>
                  </a:schemeClr>
                </a:solidFill>
                <a:latin typeface="VW Text Office" panose="020B0504040200000003" pitchFamily="34" charset="0"/>
              </a:rPr>
              <a:t>1.3</a:t>
            </a:r>
            <a:r>
              <a:rPr lang="de-DE" sz="1200" b="1" dirty="0">
                <a:latin typeface="VW Text Office" panose="020B0504040200000003" pitchFamily="34" charset="0"/>
              </a:rPr>
              <a:t> m</a:t>
            </a:r>
            <a:endParaRPr lang="en-US" sz="1200" b="1" dirty="0">
              <a:latin typeface="VW Text Office" panose="020B0504040200000003" pitchFamily="34" charset="0"/>
            </a:endParaRPr>
          </a:p>
        </p:txBody>
      </p:sp>
      <p:pic>
        <p:nvPicPr>
          <p:cNvPr id="56"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60" name="Rectangle 59"/>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62" name="TextBox 61"/>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3655529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13043" y="1617497"/>
            <a:ext cx="11340045" cy="1820050"/>
          </a:xfrm>
          <a:prstGeom prst="rect">
            <a:avLst/>
          </a:prstGeom>
        </p:spPr>
        <p:txBody>
          <a:bodyPr wrap="square">
            <a:spAutoFit/>
          </a:bodyPr>
          <a:lstStyle/>
          <a:p>
            <a:pPr>
              <a:lnSpc>
                <a:spcPct val="107000"/>
              </a:lnSpc>
              <a:spcAft>
                <a:spcPts val="800"/>
              </a:spcAft>
            </a:pPr>
            <a:r>
              <a:rPr lang="en-US" sz="1600" dirty="0" smtClean="0"/>
              <a:t>Speeds </a:t>
            </a:r>
            <a:r>
              <a:rPr lang="en-US" sz="1600" dirty="0"/>
              <a:t>up to 30km/h relative speed did not achieve the vehicle deceleration required by the draft regulation. </a:t>
            </a:r>
            <a:endParaRPr lang="en-GB" sz="1600" dirty="0"/>
          </a:p>
          <a:p>
            <a:pPr>
              <a:lnSpc>
                <a:spcPct val="107000"/>
              </a:lnSpc>
              <a:spcAft>
                <a:spcPts val="800"/>
              </a:spcAft>
            </a:pPr>
            <a:r>
              <a:rPr lang="en-US" sz="1600" dirty="0"/>
              <a:t>Example (current AEBS):</a:t>
            </a:r>
            <a:endParaRPr lang="en-GB" sz="1600" dirty="0"/>
          </a:p>
          <a:p>
            <a:pPr>
              <a:lnSpc>
                <a:spcPct val="107000"/>
              </a:lnSpc>
              <a:spcAft>
                <a:spcPts val="800"/>
              </a:spcAft>
            </a:pPr>
            <a:r>
              <a:rPr lang="en-US" sz="1600" dirty="0"/>
              <a:t>                Braking from 30 km/h to 20 km/h on a moving vehicle</a:t>
            </a:r>
            <a:endParaRPr lang="en-GB" sz="1600" dirty="0"/>
          </a:p>
          <a:p>
            <a:pPr>
              <a:lnSpc>
                <a:spcPct val="107000"/>
              </a:lnSpc>
              <a:spcAft>
                <a:spcPts val="800"/>
              </a:spcAft>
            </a:pPr>
            <a:r>
              <a:rPr lang="en-US" sz="1600" dirty="0"/>
              <a:t>                Peak approx. -4,6 m/s²</a:t>
            </a:r>
            <a:endParaRPr lang="en-GB" sz="1600" dirty="0"/>
          </a:p>
          <a:p>
            <a:pPr>
              <a:lnSpc>
                <a:spcPct val="107000"/>
              </a:lnSpc>
              <a:spcAft>
                <a:spcPts val="800"/>
              </a:spcAft>
            </a:pPr>
            <a:r>
              <a:rPr lang="en-US" sz="1600" dirty="0"/>
              <a:t>                Average approx. -2,3 </a:t>
            </a:r>
            <a:r>
              <a:rPr lang="en-US" sz="1600" dirty="0" smtClean="0"/>
              <a:t>m/s²</a:t>
            </a:r>
            <a:endParaRPr lang="en-US" sz="1600" dirty="0"/>
          </a:p>
        </p:txBody>
      </p:sp>
      <p:sp>
        <p:nvSpPr>
          <p:cNvPr id="6" name="Rectangle 5"/>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8" name="Grafik 21"/>
          <p:cNvPicPr>
            <a:picLocks noChangeAspect="1"/>
          </p:cNvPicPr>
          <p:nvPr/>
        </p:nvPicPr>
        <p:blipFill>
          <a:blip r:embed="rId4"/>
          <a:stretch>
            <a:fillRect/>
          </a:stretch>
        </p:blipFill>
        <p:spPr>
          <a:xfrm>
            <a:off x="864339" y="3654280"/>
            <a:ext cx="4708691" cy="2775600"/>
          </a:xfrm>
          <a:prstGeom prst="rect">
            <a:avLst/>
          </a:prstGeom>
        </p:spPr>
      </p:pic>
      <p:pic>
        <p:nvPicPr>
          <p:cNvPr id="9" name="Grafik 36"/>
          <p:cNvPicPr>
            <a:picLocks noChangeAspect="1"/>
          </p:cNvPicPr>
          <p:nvPr/>
        </p:nvPicPr>
        <p:blipFill>
          <a:blip r:embed="rId5"/>
          <a:stretch>
            <a:fillRect/>
          </a:stretch>
        </p:blipFill>
        <p:spPr>
          <a:xfrm>
            <a:off x="6290106" y="3654280"/>
            <a:ext cx="4716645" cy="2775600"/>
          </a:xfrm>
          <a:prstGeom prst="rect">
            <a:avLst/>
          </a:prstGeom>
        </p:spPr>
      </p:pic>
    </p:spTree>
    <p:extLst>
      <p:ext uri="{BB962C8B-B14F-4D97-AF65-F5344CB8AC3E}">
        <p14:creationId xmlns:p14="http://schemas.microsoft.com/office/powerpoint/2010/main" val="3918180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663" y="1961388"/>
            <a:ext cx="8634413" cy="4857750"/>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a:spLocks noGrp="1" noChangeArrowheads="1"/>
          </p:cNvSpPr>
          <p:nvPr>
            <p:ph type="title"/>
          </p:nvPr>
        </p:nvSpPr>
        <p:spPr>
          <a:xfrm>
            <a:off x="404822" y="1090971"/>
            <a:ext cx="10515600" cy="1325563"/>
          </a:xfrm>
        </p:spPr>
        <p:txBody>
          <a:bodyPr>
            <a:normAutofit/>
          </a:bodyPr>
          <a:lstStyle/>
          <a:p>
            <a:r>
              <a:rPr lang="de-DE" altLang="de-DE" sz="1600" dirty="0" err="1" smtClean="0"/>
              <a:t>Deceleration</a:t>
            </a:r>
            <a:r>
              <a:rPr lang="de-DE" altLang="de-DE" sz="1600" dirty="0" smtClean="0"/>
              <a:t> </a:t>
            </a:r>
            <a:r>
              <a:rPr lang="de-DE" altLang="de-DE" sz="1600" dirty="0" err="1" smtClean="0"/>
              <a:t>distribution</a:t>
            </a:r>
            <a:r>
              <a:rPr lang="de-DE" altLang="de-DE" sz="1600" dirty="0" smtClean="0"/>
              <a:t> in real-</a:t>
            </a:r>
            <a:r>
              <a:rPr lang="de-DE" altLang="de-DE" sz="1600" dirty="0" err="1" smtClean="0"/>
              <a:t>world</a:t>
            </a:r>
            <a:r>
              <a:rPr lang="de-DE" altLang="de-DE" sz="1600" dirty="0" smtClean="0"/>
              <a:t> </a:t>
            </a:r>
            <a:r>
              <a:rPr lang="de-DE" altLang="de-DE" sz="1600" dirty="0" err="1" smtClean="0"/>
              <a:t>traffic</a:t>
            </a:r>
            <a:endParaRPr lang="de-DE" altLang="de-DE" sz="1600" dirty="0"/>
          </a:p>
        </p:txBody>
      </p:sp>
      <p:sp>
        <p:nvSpPr>
          <p:cNvPr id="7" name="Textfeld 6"/>
          <p:cNvSpPr txBox="1"/>
          <p:nvPr/>
        </p:nvSpPr>
        <p:spPr>
          <a:xfrm>
            <a:off x="2737298" y="1961388"/>
            <a:ext cx="6260175" cy="646331"/>
          </a:xfrm>
          <a:prstGeom prst="rect">
            <a:avLst/>
          </a:prstGeom>
          <a:solidFill>
            <a:schemeClr val="bg1"/>
          </a:solidFill>
        </p:spPr>
        <p:txBody>
          <a:bodyPr wrap="none" rtlCol="0">
            <a:spAutoFit/>
          </a:bodyPr>
          <a:lstStyle/>
          <a:p>
            <a:pPr algn="ctr"/>
            <a:r>
              <a:rPr lang="en-US" dirty="0" smtClean="0"/>
              <a:t>Exposure to deceleration ranges</a:t>
            </a:r>
          </a:p>
          <a:p>
            <a:pPr algn="ctr"/>
            <a:r>
              <a:rPr lang="en-US" dirty="0" smtClean="0"/>
              <a:t>(customer-near validation testing – Europe – 130000km / 2280h)</a:t>
            </a:r>
            <a:endParaRPr lang="en-US" dirty="0"/>
          </a:p>
        </p:txBody>
      </p:sp>
      <p:sp>
        <p:nvSpPr>
          <p:cNvPr id="8" name="Textfeld 7"/>
          <p:cNvSpPr txBox="1"/>
          <p:nvPr/>
        </p:nvSpPr>
        <p:spPr>
          <a:xfrm rot="16200000">
            <a:off x="8850487" y="4183966"/>
            <a:ext cx="1688636" cy="369332"/>
          </a:xfrm>
          <a:prstGeom prst="rect">
            <a:avLst/>
          </a:prstGeom>
          <a:solidFill>
            <a:schemeClr val="bg1"/>
          </a:solidFill>
        </p:spPr>
        <p:txBody>
          <a:bodyPr wrap="square" rtlCol="0">
            <a:spAutoFit/>
          </a:bodyPr>
          <a:lstStyle/>
          <a:p>
            <a:pPr algn="ctr"/>
            <a:r>
              <a:rPr lang="en-US" dirty="0" smtClean="0"/>
              <a:t>Exposure [s]</a:t>
            </a:r>
            <a:endParaRPr lang="en-US" dirty="0"/>
          </a:p>
        </p:txBody>
      </p:sp>
      <p:sp>
        <p:nvSpPr>
          <p:cNvPr id="9" name="Textfeld 8"/>
          <p:cNvSpPr txBox="1"/>
          <p:nvPr/>
        </p:nvSpPr>
        <p:spPr>
          <a:xfrm rot="16200000">
            <a:off x="918556" y="4001899"/>
            <a:ext cx="2283546" cy="369332"/>
          </a:xfrm>
          <a:prstGeom prst="rect">
            <a:avLst/>
          </a:prstGeom>
          <a:solidFill>
            <a:schemeClr val="bg1"/>
          </a:solidFill>
        </p:spPr>
        <p:txBody>
          <a:bodyPr wrap="square" rtlCol="0">
            <a:spAutoFit/>
          </a:bodyPr>
          <a:lstStyle/>
          <a:p>
            <a:pPr algn="ctr"/>
            <a:r>
              <a:rPr lang="en-US" dirty="0" smtClean="0"/>
              <a:t>Cumulated frequency</a:t>
            </a:r>
            <a:endParaRPr lang="en-US" dirty="0"/>
          </a:p>
        </p:txBody>
      </p:sp>
      <p:sp>
        <p:nvSpPr>
          <p:cNvPr id="10" name="Textfeld 9"/>
          <p:cNvSpPr txBox="1"/>
          <p:nvPr/>
        </p:nvSpPr>
        <p:spPr>
          <a:xfrm>
            <a:off x="4211465" y="6449806"/>
            <a:ext cx="3024507" cy="369332"/>
          </a:xfrm>
          <a:prstGeom prst="rect">
            <a:avLst/>
          </a:prstGeom>
          <a:solidFill>
            <a:schemeClr val="bg1"/>
          </a:solidFill>
        </p:spPr>
        <p:txBody>
          <a:bodyPr wrap="square" rtlCol="0">
            <a:spAutoFit/>
          </a:bodyPr>
          <a:lstStyle/>
          <a:p>
            <a:pPr algn="ctr"/>
            <a:r>
              <a:rPr lang="en-US" dirty="0" smtClean="0"/>
              <a:t>Deceleration classes [m/s2]</a:t>
            </a:r>
            <a:endParaRPr lang="en-US" dirty="0"/>
          </a:p>
        </p:txBody>
      </p:sp>
      <p:sp>
        <p:nvSpPr>
          <p:cNvPr id="11" name="Textfeld 10"/>
          <p:cNvSpPr txBox="1"/>
          <p:nvPr/>
        </p:nvSpPr>
        <p:spPr>
          <a:xfrm>
            <a:off x="6810147" y="3203194"/>
            <a:ext cx="1598849" cy="430887"/>
          </a:xfrm>
          <a:prstGeom prst="rect">
            <a:avLst/>
          </a:prstGeom>
          <a:solidFill>
            <a:schemeClr val="bg1"/>
          </a:solidFill>
        </p:spPr>
        <p:txBody>
          <a:bodyPr wrap="square" rtlCol="0">
            <a:spAutoFit/>
          </a:bodyPr>
          <a:lstStyle/>
          <a:p>
            <a:r>
              <a:rPr lang="en-US" sz="1100" dirty="0" smtClean="0"/>
              <a:t>Exposure [s]</a:t>
            </a:r>
          </a:p>
          <a:p>
            <a:r>
              <a:rPr lang="en-US" sz="1100" dirty="0" smtClean="0"/>
              <a:t>Cumulated Freq. [%]</a:t>
            </a:r>
            <a:endParaRPr lang="en-US" sz="1100" dirty="0"/>
          </a:p>
        </p:txBody>
      </p:sp>
      <p:pic>
        <p:nvPicPr>
          <p:cNvPr id="12" name="Picture 2" descr="Image result for clep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Image result for OIC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15" name="TextBox 14"/>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19896247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119"/>
          <p:cNvGraphicFramePr>
            <a:graphicFrameLocks noGrp="1"/>
          </p:cNvGraphicFramePr>
          <p:nvPr>
            <p:extLst>
              <p:ext uri="{D42A27DB-BD31-4B8C-83A1-F6EECF244321}">
                <p14:modId xmlns:p14="http://schemas.microsoft.com/office/powerpoint/2010/main" val="1020752670"/>
              </p:ext>
            </p:extLst>
          </p:nvPr>
        </p:nvGraphicFramePr>
        <p:xfrm>
          <a:off x="1935008" y="2545839"/>
          <a:ext cx="7670800" cy="2174880"/>
        </p:xfrm>
        <a:graphic>
          <a:graphicData uri="http://schemas.openxmlformats.org/drawingml/2006/table">
            <a:tbl>
              <a:tblPr/>
              <a:tblGrid>
                <a:gridCol w="2652713">
                  <a:extLst>
                    <a:ext uri="{9D8B030D-6E8A-4147-A177-3AD203B41FA5}">
                      <a16:colId xmlns:a16="http://schemas.microsoft.com/office/drawing/2014/main" val="20000"/>
                    </a:ext>
                  </a:extLst>
                </a:gridCol>
                <a:gridCol w="1701800">
                  <a:extLst>
                    <a:ext uri="{9D8B030D-6E8A-4147-A177-3AD203B41FA5}">
                      <a16:colId xmlns:a16="http://schemas.microsoft.com/office/drawing/2014/main" val="20001"/>
                    </a:ext>
                  </a:extLst>
                </a:gridCol>
                <a:gridCol w="1749425">
                  <a:extLst>
                    <a:ext uri="{9D8B030D-6E8A-4147-A177-3AD203B41FA5}">
                      <a16:colId xmlns:a16="http://schemas.microsoft.com/office/drawing/2014/main" val="20002"/>
                    </a:ext>
                  </a:extLst>
                </a:gridCol>
                <a:gridCol w="1566862">
                  <a:extLst>
                    <a:ext uri="{9D8B030D-6E8A-4147-A177-3AD203B41FA5}">
                      <a16:colId xmlns:a16="http://schemas.microsoft.com/office/drawing/2014/main" val="20003"/>
                    </a:ext>
                  </a:extLst>
                </a:gridCol>
              </a:tblGrid>
              <a:tr h="244475">
                <a:tc>
                  <a:txBody>
                    <a:bodyPr/>
                    <a:lstStyle>
                      <a:lvl1pPr>
                        <a:spcBef>
                          <a:spcPct val="20000"/>
                        </a:spcBef>
                        <a:defRPr>
                          <a:solidFill>
                            <a:srgbClr val="666666"/>
                          </a:solidFill>
                          <a:latin typeface="CorpoS" pitchFamily="2" charset="0"/>
                        </a:defRPr>
                      </a:lvl1pPr>
                      <a:lvl2pPr marL="180975">
                        <a:spcBef>
                          <a:spcPct val="20000"/>
                        </a:spcBef>
                        <a:defRPr sz="1600">
                          <a:solidFill>
                            <a:srgbClr val="666666"/>
                          </a:solidFill>
                          <a:latin typeface="CorpoS" pitchFamily="2" charset="0"/>
                        </a:defRPr>
                      </a:lvl2pPr>
                      <a:lvl3pPr marL="541338">
                        <a:spcBef>
                          <a:spcPct val="20000"/>
                        </a:spcBef>
                        <a:buSzPct val="70000"/>
                        <a:buFont typeface="Times" panose="02020603050405020304" pitchFamily="18" charset="0"/>
                        <a:defRPr sz="1400">
                          <a:solidFill>
                            <a:srgbClr val="666666"/>
                          </a:solidFill>
                          <a:latin typeface="CorpoS" pitchFamily="2" charset="0"/>
                        </a:defRPr>
                      </a:lvl3pPr>
                      <a:lvl4pPr marL="895350">
                        <a:spcBef>
                          <a:spcPct val="20000"/>
                        </a:spcBef>
                        <a:defRPr sz="1400">
                          <a:solidFill>
                            <a:srgbClr val="666666"/>
                          </a:solidFill>
                          <a:latin typeface="CorpoS" pitchFamily="2" charset="0"/>
                        </a:defRPr>
                      </a:lvl4pPr>
                      <a:lvl5pPr marL="1266825">
                        <a:spcBef>
                          <a:spcPct val="20000"/>
                        </a:spcBef>
                        <a:buFont typeface="Arial" panose="020B0604020202020204" pitchFamily="34" charset="0"/>
                        <a:defRPr sz="1400">
                          <a:solidFill>
                            <a:srgbClr val="666666"/>
                          </a:solidFill>
                          <a:latin typeface="CorpoS" pitchFamily="2" charset="0"/>
                        </a:defRPr>
                      </a:lvl5pPr>
                      <a:lvl6pPr marL="1724025" fontAlgn="base">
                        <a:spcBef>
                          <a:spcPct val="20000"/>
                        </a:spcBef>
                        <a:spcAft>
                          <a:spcPct val="0"/>
                        </a:spcAft>
                        <a:buFont typeface="Arial" panose="020B0604020202020204" pitchFamily="34" charset="0"/>
                        <a:defRPr sz="1400">
                          <a:solidFill>
                            <a:srgbClr val="666666"/>
                          </a:solidFill>
                          <a:latin typeface="CorpoS" pitchFamily="2" charset="0"/>
                        </a:defRPr>
                      </a:lvl6pPr>
                      <a:lvl7pPr marL="2181225" fontAlgn="base">
                        <a:spcBef>
                          <a:spcPct val="20000"/>
                        </a:spcBef>
                        <a:spcAft>
                          <a:spcPct val="0"/>
                        </a:spcAft>
                        <a:buFont typeface="Arial" panose="020B0604020202020204" pitchFamily="34" charset="0"/>
                        <a:defRPr sz="1400">
                          <a:solidFill>
                            <a:srgbClr val="666666"/>
                          </a:solidFill>
                          <a:latin typeface="CorpoS" pitchFamily="2" charset="0"/>
                        </a:defRPr>
                      </a:lvl7pPr>
                      <a:lvl8pPr marL="2638425" fontAlgn="base">
                        <a:spcBef>
                          <a:spcPct val="20000"/>
                        </a:spcBef>
                        <a:spcAft>
                          <a:spcPct val="0"/>
                        </a:spcAft>
                        <a:buFont typeface="Arial" panose="020B0604020202020204" pitchFamily="34" charset="0"/>
                        <a:defRPr sz="1400">
                          <a:solidFill>
                            <a:srgbClr val="666666"/>
                          </a:solidFill>
                          <a:latin typeface="CorpoS" pitchFamily="2" charset="0"/>
                        </a:defRPr>
                      </a:lvl8pPr>
                      <a:lvl9pPr marL="3095625"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altLang="de-DE" sz="1600" b="0" i="0" u="none" strike="noStrike" cap="none" normalizeH="0" baseline="0" dirty="0" smtClean="0">
                        <a:ln>
                          <a:noFill/>
                        </a:ln>
                        <a:solidFill>
                          <a:srgbClr val="666666"/>
                        </a:solidFill>
                        <a:effectLst/>
                        <a:latin typeface="CorpoS" pitchFamily="2" charset="0"/>
                      </a:endParaRPr>
                    </a:p>
                  </a:txBody>
                  <a:tcPr marL="90000" marR="90000" marT="46800" marB="46800" anchor="b"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err="1" smtClean="0">
                          <a:ln>
                            <a:noFill/>
                          </a:ln>
                          <a:solidFill>
                            <a:schemeClr val="tx1"/>
                          </a:solidFill>
                          <a:effectLst/>
                          <a:latin typeface="Arial" panose="020B0604020202020204" pitchFamily="34" charset="0"/>
                          <a:cs typeface="Arial" panose="020B0604020202020204" pitchFamily="34" charset="0"/>
                        </a:rPr>
                        <a:t>Exposure</a:t>
                      </a:r>
                      <a:endParaRPr kumimoji="0" lang="de-DE" altLang="de-DE" sz="1600" b="0" i="0" u="none" strike="noStrike" cap="none" normalizeH="0" baseline="0" dirty="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44475">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Speed / Scenario</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E4 (&gt;10% </a:t>
                      </a:r>
                      <a:r>
                        <a:rPr kumimoji="0" lang="de-DE" altLang="de-DE" sz="1600" b="1" i="0" u="none" strike="noStrike" cap="none" normalizeH="0" baseline="0" dirty="0" err="1" smtClean="0">
                          <a:ln>
                            <a:noFill/>
                          </a:ln>
                          <a:solidFill>
                            <a:schemeClr val="tx2"/>
                          </a:solidFill>
                          <a:effectLst/>
                          <a:latin typeface="Arial" panose="020B0604020202020204" pitchFamily="34" charset="0"/>
                          <a:cs typeface="Arial" panose="020B0604020202020204" pitchFamily="34" charset="0"/>
                        </a:rPr>
                        <a:t>Driving</a:t>
                      </a: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 Time) </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E3 (1-10% </a:t>
                      </a:r>
                      <a:r>
                        <a:rPr kumimoji="0" lang="de-DE" altLang="de-DE" sz="1600" b="1" i="0" u="none" strike="noStrike" cap="none" normalizeH="0" baseline="0" dirty="0" err="1" smtClean="0">
                          <a:ln>
                            <a:noFill/>
                          </a:ln>
                          <a:solidFill>
                            <a:schemeClr val="tx2"/>
                          </a:solidFill>
                          <a:effectLst/>
                          <a:latin typeface="Arial" panose="020B0604020202020204" pitchFamily="34" charset="0"/>
                          <a:cs typeface="Arial" panose="020B0604020202020204" pitchFamily="34" charset="0"/>
                        </a:rPr>
                        <a:t>Driving</a:t>
                      </a: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 Time) </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E2 (&lt;1% </a:t>
                      </a:r>
                      <a:r>
                        <a:rPr kumimoji="0" lang="de-DE" altLang="de-DE" sz="1600" b="1" i="0" u="none" strike="noStrike" cap="none" normalizeH="0" baseline="0" dirty="0" err="1" smtClean="0">
                          <a:ln>
                            <a:noFill/>
                          </a:ln>
                          <a:solidFill>
                            <a:schemeClr val="tx2"/>
                          </a:solidFill>
                          <a:effectLst/>
                          <a:latin typeface="Arial" panose="020B0604020202020204" pitchFamily="34" charset="0"/>
                          <a:cs typeface="Arial" panose="020B0604020202020204" pitchFamily="34" charset="0"/>
                        </a:rPr>
                        <a:t>Driving</a:t>
                      </a: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 Time)</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extLst>
                  <a:ext uri="{0D108BD9-81ED-4DB2-BD59-A6C34878D82A}">
                    <a16:rowId xmlns:a16="http://schemas.microsoft.com/office/drawing/2014/main" val="10001"/>
                  </a:ext>
                </a:extLst>
              </a:tr>
              <a:tr h="244475">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5-55 km/h (Urban)</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&lt;1,5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1,5-3,75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&gt; 3,75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44475">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56-115 km/h (Interurban/Highway)</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&lt;0,75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0,75-2,5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&gt; 2,5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44475">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2"/>
                          </a:solidFill>
                          <a:effectLst/>
                          <a:latin typeface="Arial" panose="020B0604020202020204" pitchFamily="34" charset="0"/>
                          <a:cs typeface="Arial" panose="020B0604020202020204" pitchFamily="34" charset="0"/>
                        </a:rPr>
                        <a:t>&gt;115 (Highway) </a:t>
                      </a:r>
                      <a:endParaRPr kumimoji="0" lang="de-DE" altLang="de-DE" sz="1600" b="0" i="0" u="none" strike="noStrike" cap="none" normalizeH="0" baseline="0" dirty="0" smtClean="0">
                        <a:ln>
                          <a:noFill/>
                        </a:ln>
                        <a:solidFill>
                          <a:schemeClr val="tx2"/>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&lt;0,75 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chemeClr val="tx1"/>
                          </a:solidFill>
                          <a:effectLst/>
                          <a:latin typeface="Arial" panose="020B0604020202020204" pitchFamily="34" charset="0"/>
                          <a:cs typeface="Arial" panose="020B0604020202020204" pitchFamily="34" charset="0"/>
                        </a:rPr>
                        <a:t>0,75-2m/s²</a:t>
                      </a:r>
                      <a:endParaRPr kumimoji="0" lang="de-DE" altLang="de-DE" sz="1600" b="0" i="0" u="none" strike="noStrike" cap="none" normalizeH="0" baseline="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a:solidFill>
                            <a:srgbClr val="666666"/>
                          </a:solidFill>
                          <a:latin typeface="CorpoS" pitchFamily="2" charset="0"/>
                        </a:defRPr>
                      </a:lvl1pPr>
                      <a:lvl2pPr>
                        <a:spcBef>
                          <a:spcPct val="20000"/>
                        </a:spcBef>
                        <a:defRPr sz="1600">
                          <a:solidFill>
                            <a:srgbClr val="666666"/>
                          </a:solidFill>
                          <a:latin typeface="CorpoS" pitchFamily="2" charset="0"/>
                        </a:defRPr>
                      </a:lvl2pPr>
                      <a:lvl3pPr>
                        <a:spcBef>
                          <a:spcPct val="20000"/>
                        </a:spcBef>
                        <a:buSzPct val="70000"/>
                        <a:buFont typeface="Times" panose="02020603050405020304" pitchFamily="18" charset="0"/>
                        <a:defRPr sz="1400">
                          <a:solidFill>
                            <a:srgbClr val="666666"/>
                          </a:solidFill>
                          <a:latin typeface="CorpoS" pitchFamily="2" charset="0"/>
                        </a:defRPr>
                      </a:lvl3pPr>
                      <a:lvl4pPr>
                        <a:spcBef>
                          <a:spcPct val="20000"/>
                        </a:spcBef>
                        <a:defRPr sz="1400">
                          <a:solidFill>
                            <a:srgbClr val="666666"/>
                          </a:solidFill>
                          <a:latin typeface="CorpoS" pitchFamily="2" charset="0"/>
                        </a:defRPr>
                      </a:lvl4pPr>
                      <a:lvl5pPr>
                        <a:spcBef>
                          <a:spcPct val="20000"/>
                        </a:spcBef>
                        <a:buFont typeface="Arial" panose="020B0604020202020204" pitchFamily="34" charset="0"/>
                        <a:defRPr sz="1400">
                          <a:solidFill>
                            <a:srgbClr val="666666"/>
                          </a:solidFill>
                          <a:latin typeface="CorpoS" pitchFamily="2" charset="0"/>
                        </a:defRPr>
                      </a:lvl5pPr>
                      <a:lvl6pPr fontAlgn="base">
                        <a:spcBef>
                          <a:spcPct val="20000"/>
                        </a:spcBef>
                        <a:spcAft>
                          <a:spcPct val="0"/>
                        </a:spcAft>
                        <a:buFont typeface="Arial" panose="020B0604020202020204" pitchFamily="34" charset="0"/>
                        <a:defRPr sz="1400">
                          <a:solidFill>
                            <a:srgbClr val="666666"/>
                          </a:solidFill>
                          <a:latin typeface="CorpoS" pitchFamily="2" charset="0"/>
                        </a:defRPr>
                      </a:lvl6pPr>
                      <a:lvl7pPr fontAlgn="base">
                        <a:spcBef>
                          <a:spcPct val="20000"/>
                        </a:spcBef>
                        <a:spcAft>
                          <a:spcPct val="0"/>
                        </a:spcAft>
                        <a:buFont typeface="Arial" panose="020B0604020202020204" pitchFamily="34" charset="0"/>
                        <a:defRPr sz="1400">
                          <a:solidFill>
                            <a:srgbClr val="666666"/>
                          </a:solidFill>
                          <a:latin typeface="CorpoS" pitchFamily="2" charset="0"/>
                        </a:defRPr>
                      </a:lvl7pPr>
                      <a:lvl8pPr fontAlgn="base">
                        <a:spcBef>
                          <a:spcPct val="20000"/>
                        </a:spcBef>
                        <a:spcAft>
                          <a:spcPct val="0"/>
                        </a:spcAft>
                        <a:buFont typeface="Arial" panose="020B0604020202020204" pitchFamily="34" charset="0"/>
                        <a:defRPr sz="1400">
                          <a:solidFill>
                            <a:srgbClr val="666666"/>
                          </a:solidFill>
                          <a:latin typeface="CorpoS" pitchFamily="2" charset="0"/>
                        </a:defRPr>
                      </a:lvl8pPr>
                      <a:lvl9pPr fontAlgn="base">
                        <a:spcBef>
                          <a:spcPct val="20000"/>
                        </a:spcBef>
                        <a:spcAft>
                          <a:spcPct val="0"/>
                        </a:spcAft>
                        <a:buFont typeface="Arial" panose="020B0604020202020204" pitchFamily="34" charset="0"/>
                        <a:defRPr sz="1400">
                          <a:solidFill>
                            <a:srgbClr val="666666"/>
                          </a:solidFill>
                          <a:latin typeface="CorpoS" pitchFamily="2" charset="0"/>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rPr>
                        <a:t>&gt; 2 m/s²</a:t>
                      </a:r>
                      <a:endParaRPr kumimoji="0" lang="de-DE" altLang="de-DE" sz="1600" b="0" i="0" u="none" strike="noStrike" cap="none" normalizeH="0" baseline="0" dirty="0" smtClean="0">
                        <a:ln>
                          <a:noFill/>
                        </a:ln>
                        <a:solidFill>
                          <a:schemeClr val="tx1"/>
                        </a:solidFill>
                        <a:effectLst/>
                        <a:latin typeface="Arial" panose="020B0604020202020204" pitchFamily="34" charset="0"/>
                      </a:endParaRPr>
                    </a:p>
                  </a:txBody>
                  <a:tcPr marL="90000" marR="90000" marT="46800" marB="468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5" name="Rectangle 2"/>
          <p:cNvSpPr>
            <a:spLocks noGrp="1" noChangeArrowheads="1"/>
          </p:cNvSpPr>
          <p:nvPr>
            <p:ph type="title"/>
          </p:nvPr>
        </p:nvSpPr>
        <p:spPr>
          <a:xfrm>
            <a:off x="413043" y="1602816"/>
            <a:ext cx="10916412" cy="685800"/>
          </a:xfrm>
        </p:spPr>
        <p:txBody>
          <a:bodyPr>
            <a:normAutofit/>
          </a:bodyPr>
          <a:lstStyle/>
          <a:p>
            <a:r>
              <a:rPr lang="de-DE" altLang="de-DE" sz="1600" dirty="0" err="1"/>
              <a:t>Exposure</a:t>
            </a:r>
            <a:r>
              <a:rPr lang="de-DE" altLang="de-DE" sz="1600" dirty="0"/>
              <a:t> </a:t>
            </a:r>
            <a:r>
              <a:rPr lang="de-DE" altLang="de-DE" sz="1600" dirty="0" err="1" smtClean="0"/>
              <a:t>of</a:t>
            </a:r>
            <a:r>
              <a:rPr lang="de-DE" altLang="de-DE" sz="1600" dirty="0" smtClean="0"/>
              <a:t> </a:t>
            </a:r>
            <a:r>
              <a:rPr lang="de-DE" altLang="de-DE" sz="1600" dirty="0" err="1" smtClean="0"/>
              <a:t>Decelerations</a:t>
            </a:r>
            <a:r>
              <a:rPr lang="de-DE" altLang="de-DE" sz="1600" dirty="0" smtClean="0"/>
              <a:t> </a:t>
            </a:r>
            <a:r>
              <a:rPr lang="de-DE" altLang="de-DE" sz="1600" dirty="0" err="1" smtClean="0"/>
              <a:t>based</a:t>
            </a:r>
            <a:r>
              <a:rPr lang="de-DE" altLang="de-DE" sz="1600" dirty="0" smtClean="0"/>
              <a:t> on </a:t>
            </a:r>
            <a:r>
              <a:rPr lang="de-DE" altLang="de-DE" sz="1600" dirty="0" err="1" smtClean="0"/>
              <a:t>customer-near</a:t>
            </a:r>
            <a:r>
              <a:rPr lang="de-DE" altLang="de-DE" sz="1600" dirty="0" smtClean="0"/>
              <a:t> </a:t>
            </a:r>
            <a:r>
              <a:rPr lang="de-DE" altLang="de-DE" sz="1600" dirty="0" err="1" smtClean="0"/>
              <a:t>validation</a:t>
            </a:r>
            <a:r>
              <a:rPr lang="de-DE" altLang="de-DE" sz="1600" dirty="0" smtClean="0"/>
              <a:t> testing ( </a:t>
            </a:r>
            <a:r>
              <a:rPr lang="de-DE" altLang="de-DE" sz="1600" dirty="0"/>
              <a:t>ca. 170.000 km, </a:t>
            </a:r>
            <a:r>
              <a:rPr lang="de-DE" altLang="de-DE" sz="1600" dirty="0" err="1" smtClean="0"/>
              <a:t>evaluated</a:t>
            </a:r>
            <a:r>
              <a:rPr lang="de-DE" altLang="de-DE" sz="1600" dirty="0" smtClean="0"/>
              <a:t> </a:t>
            </a:r>
            <a:r>
              <a:rPr lang="de-DE" altLang="de-DE" sz="1600" dirty="0" err="1" smtClean="0"/>
              <a:t>driving</a:t>
            </a:r>
            <a:r>
              <a:rPr lang="de-DE" altLang="de-DE" sz="1600" dirty="0" smtClean="0"/>
              <a:t> time ca</a:t>
            </a:r>
            <a:r>
              <a:rPr lang="de-DE" altLang="de-DE" sz="1600" dirty="0"/>
              <a:t>. 1900h)</a:t>
            </a:r>
          </a:p>
        </p:txBody>
      </p:sp>
      <p:sp>
        <p:nvSpPr>
          <p:cNvPr id="2" name="Rechteck 1"/>
          <p:cNvSpPr/>
          <p:nvPr/>
        </p:nvSpPr>
        <p:spPr>
          <a:xfrm>
            <a:off x="6256184" y="2827884"/>
            <a:ext cx="3412067" cy="100753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Tree>
    <p:extLst>
      <p:ext uri="{BB962C8B-B14F-4D97-AF65-F5344CB8AC3E}">
        <p14:creationId xmlns:p14="http://schemas.microsoft.com/office/powerpoint/2010/main" val="2036240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Sensor Misalignment </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p:cNvSpPr/>
          <p:nvPr/>
        </p:nvSpPr>
        <p:spPr>
          <a:xfrm>
            <a:off x="413043" y="1892393"/>
            <a:ext cx="10530366" cy="2015936"/>
          </a:xfrm>
          <a:prstGeom prst="rect">
            <a:avLst/>
          </a:prstGeom>
        </p:spPr>
        <p:txBody>
          <a:bodyPr wrap="square">
            <a:spAutoFit/>
          </a:bodyPr>
          <a:lstStyle/>
          <a:p>
            <a:pPr marL="901700" indent="-901700" algn="just">
              <a:lnSpc>
                <a:spcPct val="150000"/>
              </a:lnSpc>
              <a:spcAft>
                <a:spcPts val="600"/>
              </a:spcAft>
            </a:pPr>
            <a:r>
              <a:rPr lang="en-GB" sz="1600" b="1" dirty="0">
                <a:latin typeface="Times New Roman" panose="02020603050405020304" pitchFamily="18" charset="0"/>
                <a:ea typeface="Yu Mincho"/>
              </a:rPr>
              <a:t>5.1.4.1.2.</a:t>
            </a:r>
            <a:r>
              <a:rPr lang="en-GB" sz="1200" b="1" dirty="0">
                <a:latin typeface="Times New Roman" panose="02020603050405020304" pitchFamily="18" charset="0"/>
                <a:ea typeface="Yu Mincho"/>
              </a:rPr>
              <a:t> </a:t>
            </a:r>
            <a:r>
              <a:rPr lang="en-GB" sz="1600" dirty="0">
                <a:solidFill>
                  <a:srgbClr val="0070C0"/>
                </a:solidFill>
                <a:latin typeface="Times New Roman" panose="02020603050405020304" pitchFamily="18" charset="0"/>
                <a:ea typeface="Yu Mincho"/>
              </a:rPr>
              <a:t>	</a:t>
            </a:r>
            <a:r>
              <a:rPr lang="en-GB" sz="1600" b="1" dirty="0">
                <a:latin typeface="Times New Roman" panose="02020603050405020304" pitchFamily="18" charset="0"/>
                <a:ea typeface="Yu Mincho"/>
              </a:rPr>
              <a:t>Any non-electrical failure conditions (e.g. sensor misalignment) shall be detected within a urban driving time of 300 seconds and shall be signalled to the driver upon detection.</a:t>
            </a:r>
            <a:endParaRPr lang="en-GB" sz="1600" dirty="0">
              <a:latin typeface="Times New Roman" panose="02020603050405020304" pitchFamily="18" charset="0"/>
              <a:ea typeface="Yu Mincho"/>
            </a:endParaRPr>
          </a:p>
          <a:p>
            <a:pPr marL="901700" indent="-901700" algn="just">
              <a:lnSpc>
                <a:spcPct val="150000"/>
              </a:lnSpc>
              <a:spcAft>
                <a:spcPts val="600"/>
              </a:spcAft>
            </a:pPr>
            <a:r>
              <a:rPr lang="en-GB" sz="1600" b="1" dirty="0">
                <a:latin typeface="Times New Roman" panose="02020603050405020304" pitchFamily="18" charset="0"/>
                <a:ea typeface="Yu Mincho"/>
              </a:rPr>
              <a:t>5.1.4.1.3.</a:t>
            </a:r>
            <a:r>
              <a:rPr lang="x-none" sz="1200" dirty="0">
                <a:latin typeface="Times New Roman" panose="02020603050405020304" pitchFamily="18" charset="0"/>
                <a:ea typeface="Yu Mincho"/>
              </a:rPr>
              <a:t> </a:t>
            </a:r>
            <a:r>
              <a:rPr lang="en-GB" sz="1600" b="1" dirty="0">
                <a:latin typeface="Times New Roman" panose="02020603050405020304" pitchFamily="18" charset="0"/>
                <a:ea typeface="Yu Mincho"/>
              </a:rPr>
              <a:t>	There shall not be an appreciable time interval between sensor blindness conditions detection and subsequently there shall not be an appreciable delay in illuminating the warning signal, in the case of blindness conditions</a:t>
            </a:r>
            <a:r>
              <a:rPr lang="en-GB" sz="1600" b="1" dirty="0" smtClean="0">
                <a:latin typeface="Times New Roman" panose="02020603050405020304" pitchFamily="18" charset="0"/>
                <a:ea typeface="Yu Mincho"/>
              </a:rPr>
              <a:t>.</a:t>
            </a:r>
            <a:endParaRPr lang="en-GB" sz="1600" dirty="0">
              <a:latin typeface="Times New Roman" panose="02020603050405020304" pitchFamily="18" charset="0"/>
              <a:ea typeface="Yu Mincho"/>
            </a:endParaRPr>
          </a:p>
        </p:txBody>
      </p:sp>
      <p:sp>
        <p:nvSpPr>
          <p:cNvPr id="8" name="Rectangle 7"/>
          <p:cNvSpPr/>
          <p:nvPr/>
        </p:nvSpPr>
        <p:spPr>
          <a:xfrm>
            <a:off x="413043" y="4070680"/>
            <a:ext cx="11514498" cy="3046988"/>
          </a:xfrm>
          <a:prstGeom prst="rect">
            <a:avLst/>
          </a:prstGeom>
        </p:spPr>
        <p:txBody>
          <a:bodyPr wrap="square">
            <a:spAutoFit/>
          </a:bodyPr>
          <a:lstStyle/>
          <a:p>
            <a:r>
              <a:rPr lang="en-GB" sz="1600" dirty="0"/>
              <a:t>It is difficult to ensure that any non-electric failure can be detected after 300 seconds as this is dependant on the driving condition. </a:t>
            </a:r>
            <a:endParaRPr lang="en-US" sz="1600" dirty="0" smtClean="0"/>
          </a:p>
          <a:p>
            <a:endParaRPr lang="en-US" sz="1600" dirty="0"/>
          </a:p>
          <a:p>
            <a:r>
              <a:rPr lang="en-US" sz="1600" dirty="0"/>
              <a:t>While most conditions, that affect the AEBS’ performance, can be detected within 300s of regular urban driving, some </a:t>
            </a:r>
            <a:r>
              <a:rPr lang="en-US" sz="1600" dirty="0" smtClean="0"/>
              <a:t>conditions may take </a:t>
            </a:r>
            <a:r>
              <a:rPr lang="en-US" sz="1600" dirty="0"/>
              <a:t>longer to detect. </a:t>
            </a:r>
            <a:r>
              <a:rPr lang="en-US" sz="1600" dirty="0" smtClean="0"/>
              <a:t>Also it may be </a:t>
            </a:r>
            <a:r>
              <a:rPr lang="en-GB" sz="1600" dirty="0" smtClean="0"/>
              <a:t>difficult / impossible to detect failure conditions if driving off road or without other road users. e.g. vehicle needs to encounter:</a:t>
            </a:r>
          </a:p>
          <a:p>
            <a:pPr marL="268288"/>
            <a:r>
              <a:rPr lang="en-GB" sz="1600" dirty="0" smtClean="0"/>
              <a:t> </a:t>
            </a:r>
            <a:endParaRPr lang="en-GB" sz="1600" dirty="0"/>
          </a:p>
          <a:p>
            <a:pPr marL="622300" indent="-285750">
              <a:buFont typeface="Arial" panose="020B0604020202020204" pitchFamily="34" charset="0"/>
              <a:buChar char="•"/>
            </a:pPr>
            <a:r>
              <a:rPr lang="en-GB" sz="1600" dirty="0"/>
              <a:t>speed between </a:t>
            </a:r>
            <a:r>
              <a:rPr lang="en-GB" sz="1600" dirty="0" smtClean="0"/>
              <a:t>X-X km/h</a:t>
            </a:r>
            <a:r>
              <a:rPr lang="en-GB" sz="1600" dirty="0"/>
              <a:t>,</a:t>
            </a:r>
          </a:p>
          <a:p>
            <a:pPr marL="622300" indent="-285750">
              <a:buFont typeface="Arial" panose="020B0604020202020204" pitchFamily="34" charset="0"/>
              <a:buChar char="•"/>
            </a:pPr>
            <a:r>
              <a:rPr lang="en-GB" sz="1600" dirty="0"/>
              <a:t>braking event of </a:t>
            </a:r>
            <a:r>
              <a:rPr lang="en-GB" sz="1600" dirty="0" smtClean="0"/>
              <a:t>X m/s</a:t>
            </a:r>
            <a:r>
              <a:rPr lang="en-GB" sz="1600" baseline="30000" dirty="0" smtClean="0"/>
              <a:t>2</a:t>
            </a:r>
            <a:r>
              <a:rPr lang="en-GB" sz="1600" dirty="0"/>
              <a:t>, </a:t>
            </a:r>
          </a:p>
          <a:p>
            <a:pPr marL="622300" indent="-285750">
              <a:buFont typeface="Arial" panose="020B0604020202020204" pitchFamily="34" charset="0"/>
              <a:buChar char="•"/>
            </a:pPr>
            <a:r>
              <a:rPr lang="en-GB" sz="1600" dirty="0"/>
              <a:t>Corner with radius of </a:t>
            </a:r>
            <a:r>
              <a:rPr lang="en-GB" sz="1600" dirty="0" smtClean="0"/>
              <a:t>X m</a:t>
            </a:r>
            <a:r>
              <a:rPr lang="en-GB" sz="1600" dirty="0"/>
              <a:t>, </a:t>
            </a:r>
          </a:p>
          <a:p>
            <a:pPr marL="622300" indent="-285750">
              <a:buFont typeface="Arial" panose="020B0604020202020204" pitchFamily="34" charset="0"/>
              <a:buChar char="•"/>
            </a:pPr>
            <a:r>
              <a:rPr lang="en-GB" sz="1600" dirty="0"/>
              <a:t>detect X other road users. </a:t>
            </a:r>
          </a:p>
          <a:p>
            <a:endParaRPr lang="en-US" sz="1600" dirty="0"/>
          </a:p>
          <a:p>
            <a:endParaRPr lang="en-US" sz="1600" dirty="0"/>
          </a:p>
        </p:txBody>
      </p:sp>
    </p:spTree>
    <p:extLst>
      <p:ext uri="{BB962C8B-B14F-4D97-AF65-F5344CB8AC3E}">
        <p14:creationId xmlns:p14="http://schemas.microsoft.com/office/powerpoint/2010/main" val="37831523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AEBS Braking Requirements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370151" y="1740469"/>
            <a:ext cx="11334169" cy="2092881"/>
          </a:xfrm>
          <a:prstGeom prst="rect">
            <a:avLst/>
          </a:prstGeom>
        </p:spPr>
        <p:txBody>
          <a:bodyPr wrap="square">
            <a:spAutoFit/>
          </a:bodyPr>
          <a:lstStyle/>
          <a:p>
            <a:pPr algn="just">
              <a:lnSpc>
                <a:spcPct val="150000"/>
              </a:lnSpc>
              <a:spcAft>
                <a:spcPts val="600"/>
              </a:spcAft>
            </a:pPr>
            <a:r>
              <a:rPr lang="en-GB" sz="1600" b="1" dirty="0">
                <a:latin typeface="Times New Roman" panose="02020603050405020304" pitchFamily="18" charset="0"/>
                <a:ea typeface="Yu Mincho"/>
              </a:rPr>
              <a:t>5.2.1.2. 	Emergency braking </a:t>
            </a:r>
            <a:r>
              <a:rPr lang="x-none" sz="1600" b="1" dirty="0">
                <a:latin typeface="Times New Roman" panose="02020603050405020304" pitchFamily="18" charset="0"/>
                <a:ea typeface="Yu Mincho"/>
              </a:rPr>
              <a:t> </a:t>
            </a:r>
            <a:endParaRPr lang="en-GB" sz="1600" b="1" dirty="0">
              <a:latin typeface="Times New Roman" panose="02020603050405020304" pitchFamily="18" charset="0"/>
              <a:ea typeface="Yu Mincho"/>
            </a:endParaRPr>
          </a:p>
          <a:p>
            <a:pPr marL="901700" algn="just">
              <a:lnSpc>
                <a:spcPct val="150000"/>
              </a:lnSpc>
              <a:spcAft>
                <a:spcPts val="600"/>
              </a:spcAft>
            </a:pPr>
            <a:r>
              <a:rPr lang="en-GB" sz="1600" b="1" dirty="0">
                <a:latin typeface="Times New Roman" panose="02020603050405020304" pitchFamily="18" charset="0"/>
                <a:ea typeface="Yu Mincho"/>
              </a:rPr>
              <a:t>When the system has detected the possibility of an imminent collision, there shall be </a:t>
            </a:r>
            <a:r>
              <a:rPr lang="en-GB" sz="1600" b="1" strike="sngStrike" dirty="0">
                <a:solidFill>
                  <a:srgbClr val="C00000"/>
                </a:solidFill>
                <a:latin typeface="Times New Roman" panose="02020603050405020304" pitchFamily="18" charset="0"/>
                <a:ea typeface="Yu Mincho"/>
              </a:rPr>
              <a:t>an emergency braking intervention emitting an average</a:t>
            </a:r>
            <a:r>
              <a:rPr lang="en-GB" sz="1600" b="1" dirty="0">
                <a:solidFill>
                  <a:srgbClr val="C00000"/>
                </a:solidFill>
                <a:latin typeface="Times New Roman" panose="02020603050405020304" pitchFamily="18" charset="0"/>
                <a:ea typeface="Yu Mincho"/>
              </a:rPr>
              <a:t> </a:t>
            </a:r>
            <a:r>
              <a:rPr lang="en-GB" sz="1600" b="1" dirty="0" smtClean="0">
                <a:solidFill>
                  <a:srgbClr val="0070C0"/>
                </a:solidFill>
                <a:latin typeface="Times New Roman" panose="02020603050405020304" pitchFamily="18" charset="0"/>
                <a:ea typeface="Yu Mincho"/>
              </a:rPr>
              <a:t>a </a:t>
            </a:r>
            <a:r>
              <a:rPr lang="en-GB" sz="1600" b="1" dirty="0" smtClean="0">
                <a:latin typeface="Times New Roman" panose="02020603050405020304" pitchFamily="18" charset="0"/>
                <a:ea typeface="Yu Mincho"/>
              </a:rPr>
              <a:t>braking </a:t>
            </a:r>
            <a:r>
              <a:rPr lang="en-GB" sz="1600" b="1" dirty="0">
                <a:latin typeface="Times New Roman" panose="02020603050405020304" pitchFamily="18" charset="0"/>
                <a:ea typeface="Yu Mincho"/>
              </a:rPr>
              <a:t>demand of at least </a:t>
            </a:r>
            <a:r>
              <a:rPr lang="en-GB" sz="1600" b="1" strike="sngStrike" dirty="0">
                <a:solidFill>
                  <a:srgbClr val="C00000"/>
                </a:solidFill>
                <a:latin typeface="Times New Roman" panose="02020603050405020304" pitchFamily="18" charset="0"/>
                <a:ea typeface="Yu Mincho"/>
              </a:rPr>
              <a:t>[3.8 m/s² deceleration, with at least a peak at 6.43</a:t>
            </a:r>
            <a:r>
              <a:rPr lang="en-GB" sz="1600" b="1" dirty="0">
                <a:latin typeface="Times New Roman" panose="02020603050405020304" pitchFamily="18" charset="0"/>
                <a:ea typeface="Yu Mincho"/>
              </a:rPr>
              <a:t> </a:t>
            </a:r>
            <a:r>
              <a:rPr lang="en-GB" sz="1600" b="1" dirty="0" smtClean="0">
                <a:solidFill>
                  <a:srgbClr val="0070C0"/>
                </a:solidFill>
                <a:latin typeface="Times New Roman" panose="02020603050405020304" pitchFamily="18" charset="0"/>
                <a:ea typeface="Yu Mincho"/>
              </a:rPr>
              <a:t>4 </a:t>
            </a:r>
            <a:r>
              <a:rPr lang="en-GB" sz="1600" b="1" dirty="0" smtClean="0">
                <a:latin typeface="Times New Roman" panose="02020603050405020304" pitchFamily="18" charset="0"/>
                <a:ea typeface="Yu Mincho"/>
              </a:rPr>
              <a:t>m/s², </a:t>
            </a:r>
            <a:r>
              <a:rPr lang="en-GB" sz="1600" b="1" dirty="0">
                <a:latin typeface="Times New Roman" panose="02020603050405020304" pitchFamily="18" charset="0"/>
                <a:ea typeface="Yu Mincho"/>
              </a:rPr>
              <a:t>to the service braking system of the vehicle.</a:t>
            </a:r>
          </a:p>
          <a:p>
            <a:pPr marL="901700" algn="just">
              <a:lnSpc>
                <a:spcPct val="150000"/>
              </a:lnSpc>
              <a:spcAft>
                <a:spcPts val="600"/>
              </a:spcAft>
            </a:pPr>
            <a:r>
              <a:rPr lang="en-GB" sz="1600" b="1" dirty="0">
                <a:latin typeface="Times New Roman" panose="02020603050405020304" pitchFamily="18" charset="0"/>
                <a:ea typeface="Yu Mincho"/>
              </a:rPr>
              <a:t>This shall be </a:t>
            </a:r>
            <a:r>
              <a:rPr lang="en-GB" sz="1600" b="1" strike="sngStrike" dirty="0">
                <a:solidFill>
                  <a:srgbClr val="C00000"/>
                </a:solidFill>
                <a:latin typeface="Times New Roman" panose="02020603050405020304" pitchFamily="18" charset="0"/>
                <a:ea typeface="Yu Mincho"/>
              </a:rPr>
              <a:t>tested</a:t>
            </a:r>
            <a:r>
              <a:rPr lang="en-GB" sz="1600" b="1" dirty="0">
                <a:latin typeface="Times New Roman" panose="02020603050405020304" pitchFamily="18" charset="0"/>
                <a:ea typeface="Yu Mincho"/>
              </a:rPr>
              <a:t> </a:t>
            </a:r>
            <a:r>
              <a:rPr lang="en-GB" sz="1600" b="1" dirty="0" smtClean="0">
                <a:solidFill>
                  <a:srgbClr val="0070C0"/>
                </a:solidFill>
                <a:latin typeface="Times New Roman" panose="02020603050405020304" pitchFamily="18" charset="0"/>
                <a:ea typeface="Yu Mincho"/>
              </a:rPr>
              <a:t>demonstrated </a:t>
            </a:r>
            <a:r>
              <a:rPr lang="en-GB" sz="1600" b="1" dirty="0" smtClean="0">
                <a:latin typeface="Times New Roman" panose="02020603050405020304" pitchFamily="18" charset="0"/>
                <a:ea typeface="Yu Mincho"/>
              </a:rPr>
              <a:t>in </a:t>
            </a:r>
            <a:r>
              <a:rPr lang="en-GB" sz="1600" b="1" dirty="0">
                <a:latin typeface="Times New Roman" panose="02020603050405020304" pitchFamily="18" charset="0"/>
                <a:ea typeface="Yu Mincho"/>
              </a:rPr>
              <a:t>accordance with </a:t>
            </a:r>
            <a:r>
              <a:rPr lang="en-GB" sz="1600" b="1" strike="sngStrike" dirty="0">
                <a:solidFill>
                  <a:srgbClr val="C00000"/>
                </a:solidFill>
                <a:latin typeface="Times New Roman" panose="02020603050405020304" pitchFamily="18" charset="0"/>
                <a:ea typeface="Yu Mincho"/>
              </a:rPr>
              <a:t>Paragraphs 6.4. and 6.5. </a:t>
            </a:r>
            <a:r>
              <a:rPr lang="en-GB" sz="1600" b="1" dirty="0" smtClean="0">
                <a:solidFill>
                  <a:srgbClr val="0070C0"/>
                </a:solidFill>
                <a:latin typeface="Times New Roman" panose="02020603050405020304" pitchFamily="18" charset="0"/>
                <a:ea typeface="Yu Mincho"/>
              </a:rPr>
              <a:t> Annex 3 </a:t>
            </a:r>
            <a:r>
              <a:rPr lang="en-GB" sz="1600" b="1" dirty="0" smtClean="0">
                <a:latin typeface="Times New Roman" panose="02020603050405020304" pitchFamily="18" charset="0"/>
                <a:ea typeface="Yu Mincho"/>
              </a:rPr>
              <a:t>of </a:t>
            </a:r>
            <a:r>
              <a:rPr lang="en-GB" sz="1600" b="1" dirty="0">
                <a:latin typeface="Times New Roman" panose="02020603050405020304" pitchFamily="18" charset="0"/>
                <a:ea typeface="Yu Mincho"/>
              </a:rPr>
              <a:t>this Regulation. </a:t>
            </a:r>
          </a:p>
        </p:txBody>
      </p:sp>
      <p:sp>
        <p:nvSpPr>
          <p:cNvPr id="8" name="Rectangle 7"/>
          <p:cNvSpPr/>
          <p:nvPr/>
        </p:nvSpPr>
        <p:spPr>
          <a:xfrm>
            <a:off x="413043" y="3975166"/>
            <a:ext cx="11819923" cy="1815882"/>
          </a:xfrm>
          <a:prstGeom prst="rect">
            <a:avLst/>
          </a:prstGeom>
        </p:spPr>
        <p:txBody>
          <a:bodyPr wrap="square">
            <a:spAutoFit/>
          </a:bodyPr>
          <a:lstStyle/>
          <a:p>
            <a:r>
              <a:rPr lang="en-GB" sz="1600" dirty="0" smtClean="0"/>
              <a:t>Braking demand cannot be tested easily through normal test procedures, so shall be covered by the Annex for complex electronic systems.</a:t>
            </a:r>
          </a:p>
          <a:p>
            <a:endParaRPr lang="en-GB" sz="1600" dirty="0"/>
          </a:p>
          <a:p>
            <a:r>
              <a:rPr lang="en-US" sz="1600" dirty="0"/>
              <a:t>Late, unnecessary harsh braking will trigger accidents of following vehicles and therefor rather reduce road safety</a:t>
            </a:r>
          </a:p>
          <a:p>
            <a:endParaRPr lang="en-US" sz="1600" b="1" dirty="0"/>
          </a:p>
          <a:p>
            <a:r>
              <a:rPr lang="en-US" sz="1600" dirty="0"/>
              <a:t>The manufacturer has an own motivation to activate the system as late as possible, in order to not annoy the driver and reduce false reactions (the later you activate, the more sure you are regarding environment interpretation).  </a:t>
            </a:r>
          </a:p>
          <a:p>
            <a:endParaRPr lang="en-US" sz="1600" dirty="0"/>
          </a:p>
        </p:txBody>
      </p:sp>
    </p:spTree>
    <p:extLst>
      <p:ext uri="{BB962C8B-B14F-4D97-AF65-F5344CB8AC3E}">
        <p14:creationId xmlns:p14="http://schemas.microsoft.com/office/powerpoint/2010/main" val="3666269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Car to Car Reduced Overlap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8" name="Rectangle 7"/>
          <p:cNvSpPr/>
          <p:nvPr/>
        </p:nvSpPr>
        <p:spPr>
          <a:xfrm>
            <a:off x="413043" y="1693158"/>
            <a:ext cx="11275003" cy="2308324"/>
          </a:xfrm>
          <a:prstGeom prst="rect">
            <a:avLst/>
          </a:prstGeom>
        </p:spPr>
        <p:txBody>
          <a:bodyPr wrap="square">
            <a:spAutoFit/>
          </a:bodyPr>
          <a:lstStyle/>
          <a:p>
            <a:pPr>
              <a:spcAft>
                <a:spcPts val="0"/>
              </a:spcAft>
            </a:pPr>
            <a:r>
              <a:rPr lang="en-US" sz="1600" dirty="0"/>
              <a:t>Test procedure should define a tolerance for lateral offset of +/- 0.1m. </a:t>
            </a:r>
          </a:p>
          <a:p>
            <a:pPr>
              <a:spcAft>
                <a:spcPts val="0"/>
              </a:spcAft>
            </a:pPr>
            <a:endParaRPr lang="en-US" sz="1600" dirty="0"/>
          </a:p>
          <a:p>
            <a:pPr>
              <a:spcAft>
                <a:spcPts val="0"/>
              </a:spcAft>
            </a:pPr>
            <a:r>
              <a:rPr lang="en-US" sz="1600" dirty="0"/>
              <a:t>0.5m proposed by CPs equals approximate lateral offset of 75%. Such a test has only recently been prescribed in EuroNCAP 2018 test protocol for Car to Car AEB. And should therefore not be defined in regulation yet as real world experience is too low. </a:t>
            </a:r>
          </a:p>
          <a:p>
            <a:pPr>
              <a:spcAft>
                <a:spcPts val="0"/>
              </a:spcAft>
            </a:pPr>
            <a:endParaRPr lang="en-US" sz="1600" dirty="0"/>
          </a:p>
          <a:p>
            <a:pPr>
              <a:spcAft>
                <a:spcPts val="0"/>
              </a:spcAft>
            </a:pPr>
            <a:r>
              <a:rPr lang="en-US" sz="1600" dirty="0"/>
              <a:t>Combined Test tolerances in </a:t>
            </a:r>
            <a:r>
              <a:rPr lang="en-US" sz="1600" dirty="0" err="1"/>
              <a:t>CCRm</a:t>
            </a:r>
            <a:r>
              <a:rPr lang="en-US" sz="1600" dirty="0"/>
              <a:t> test at +/-0.1m for subject vehicle </a:t>
            </a:r>
            <a:r>
              <a:rPr lang="en-US" sz="1600" dirty="0" smtClean="0"/>
              <a:t>and </a:t>
            </a:r>
            <a:r>
              <a:rPr lang="en-US" sz="1600" dirty="0"/>
              <a:t>target vehicle. This can lead to a lateral offset of 0.2m, this should be sufficient to cover </a:t>
            </a:r>
            <a:r>
              <a:rPr lang="en-US" sz="1600" dirty="0" smtClean="0"/>
              <a:t>other cases experienced in the real world. </a:t>
            </a:r>
          </a:p>
          <a:p>
            <a:pPr>
              <a:spcAft>
                <a:spcPts val="0"/>
              </a:spcAft>
            </a:pPr>
            <a:endParaRPr lang="en-US" sz="1600" dirty="0"/>
          </a:p>
          <a:p>
            <a:pPr>
              <a:spcAft>
                <a:spcPts val="0"/>
              </a:spcAft>
            </a:pPr>
            <a:r>
              <a:rPr lang="en-US" sz="1600" dirty="0" smtClean="0"/>
              <a:t>Performance in real world of 50% overlap as reviewed at AEBS 02. </a:t>
            </a:r>
            <a:endParaRPr lang="en-GB" sz="1600" dirty="0"/>
          </a:p>
        </p:txBody>
      </p:sp>
      <p:pic>
        <p:nvPicPr>
          <p:cNvPr id="9" name="Picture 8"/>
          <p:cNvPicPr>
            <a:picLocks noChangeAspect="1"/>
          </p:cNvPicPr>
          <p:nvPr/>
        </p:nvPicPr>
        <p:blipFill rotWithShape="1">
          <a:blip r:embed="rId4"/>
          <a:srcRect l="29454" t="58246" r="30009" b="13089"/>
          <a:stretch/>
        </p:blipFill>
        <p:spPr>
          <a:xfrm>
            <a:off x="1670728" y="4148837"/>
            <a:ext cx="8759632" cy="2613207"/>
          </a:xfrm>
          <a:prstGeom prst="rect">
            <a:avLst/>
          </a:prstGeom>
        </p:spPr>
      </p:pic>
    </p:spTree>
    <p:extLst>
      <p:ext uri="{BB962C8B-B14F-4D97-AF65-F5344CB8AC3E}">
        <p14:creationId xmlns:p14="http://schemas.microsoft.com/office/powerpoint/2010/main" val="1356966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13043" y="1845110"/>
            <a:ext cx="10515600" cy="4838077"/>
          </a:xfrm>
        </p:spPr>
        <p:txBody>
          <a:bodyPr>
            <a:normAutofit/>
          </a:bodyPr>
          <a:lstStyle/>
          <a:p>
            <a:r>
              <a:rPr lang="en-US" sz="1600" dirty="0" smtClean="0"/>
              <a:t>What happens if the overlap varies? </a:t>
            </a:r>
          </a:p>
          <a:p>
            <a:pPr lvl="1">
              <a:buFont typeface="Wingdings" panose="05000000000000000000" pitchFamily="2" charset="2"/>
              <a:buChar char="Ø"/>
            </a:pPr>
            <a:r>
              <a:rPr lang="en-US" sz="1400" dirty="0" smtClean="0"/>
              <a:t>Last Point to Steer changes to a later point in time, </a:t>
            </a:r>
          </a:p>
          <a:p>
            <a:pPr marL="457200" lvl="1" indent="0">
              <a:buNone/>
            </a:pPr>
            <a:r>
              <a:rPr lang="en-US" sz="1400" dirty="0"/>
              <a:t> </a:t>
            </a:r>
            <a:r>
              <a:rPr lang="en-US" sz="1400" dirty="0" smtClean="0"/>
              <a:t>     because less y-distance is needed to steer around. </a:t>
            </a:r>
          </a:p>
          <a:p>
            <a:endParaRPr lang="en-US" sz="1800" dirty="0"/>
          </a:p>
          <a:p>
            <a:pPr marL="0" indent="0">
              <a:buNone/>
            </a:pPr>
            <a:endParaRPr lang="en-US" sz="1800" dirty="0"/>
          </a:p>
          <a:p>
            <a:r>
              <a:rPr lang="en-US" sz="1600" dirty="0" smtClean="0"/>
              <a:t>What is a reasonable range of overlap, </a:t>
            </a:r>
          </a:p>
          <a:p>
            <a:pPr marL="0" indent="0">
              <a:buNone/>
            </a:pPr>
            <a:r>
              <a:rPr lang="en-US" sz="1600" dirty="0"/>
              <a:t> </a:t>
            </a:r>
            <a:r>
              <a:rPr lang="en-US" sz="1600" dirty="0" smtClean="0"/>
              <a:t>   that still resembles the same maneuver?</a:t>
            </a:r>
          </a:p>
          <a:p>
            <a:pPr lvl="1">
              <a:buFont typeface="Wingdings" panose="05000000000000000000" pitchFamily="2" charset="2"/>
              <a:buChar char="Ø"/>
            </a:pPr>
            <a:r>
              <a:rPr lang="en-US" sz="1400" dirty="0" smtClean="0"/>
              <a:t>+/- 0,25m</a:t>
            </a:r>
          </a:p>
          <a:p>
            <a:pPr marL="0" indent="0">
              <a:buNone/>
            </a:pPr>
            <a:endParaRPr lang="en-US" sz="1600" dirty="0" smtClean="0"/>
          </a:p>
          <a:p>
            <a:pPr marL="0" indent="0">
              <a:buNone/>
            </a:pPr>
            <a:endParaRPr lang="en-US" sz="1600" dirty="0"/>
          </a:p>
          <a:p>
            <a:r>
              <a:rPr lang="en-US" sz="1600" dirty="0" smtClean="0"/>
              <a:t>When and why can the max. performance no longer be guaranteed? </a:t>
            </a:r>
          </a:p>
          <a:p>
            <a:pPr lvl="1">
              <a:buFont typeface="Wingdings" panose="05000000000000000000" pitchFamily="2" charset="2"/>
              <a:buChar char="Ø"/>
            </a:pPr>
            <a:r>
              <a:rPr lang="en-US" sz="1400" dirty="0" smtClean="0"/>
              <a:t>With the last point to steer shifting to a later point in time, the maximum achievable speed reduction decreases</a:t>
            </a:r>
          </a:p>
          <a:p>
            <a:pPr lvl="1">
              <a:buFont typeface="Wingdings" panose="05000000000000000000" pitchFamily="2" charset="2"/>
              <a:buChar char="Ø"/>
            </a:pPr>
            <a:r>
              <a:rPr lang="en-US" sz="1400" dirty="0" smtClean="0"/>
              <a:t>The risk of annoying the attentive driver is high </a:t>
            </a:r>
          </a:p>
          <a:p>
            <a:pPr lvl="1">
              <a:buFont typeface="Wingdings" panose="05000000000000000000" pitchFamily="2" charset="2"/>
              <a:buChar char="Ø"/>
            </a:pPr>
            <a:r>
              <a:rPr lang="en-US" sz="1400" dirty="0" smtClean="0"/>
              <a:t>In the sense of an “assistance system” -&gt; when it is not clear that the driver needs assistance, the system should not activate. </a:t>
            </a:r>
            <a:endParaRPr lang="en-US" sz="1400" dirty="0"/>
          </a:p>
        </p:txBody>
      </p:sp>
      <p:sp>
        <p:nvSpPr>
          <p:cNvPr id="4" name="Rechteck 3"/>
          <p:cNvSpPr/>
          <p:nvPr/>
        </p:nvSpPr>
        <p:spPr>
          <a:xfrm>
            <a:off x="5264060" y="3733316"/>
            <a:ext cx="283195" cy="809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hteck 5"/>
          <p:cNvSpPr/>
          <p:nvPr/>
        </p:nvSpPr>
        <p:spPr>
          <a:xfrm>
            <a:off x="5264060" y="2092310"/>
            <a:ext cx="283195" cy="809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Gerader Verbinder 7"/>
          <p:cNvCxnSpPr/>
          <p:nvPr/>
        </p:nvCxnSpPr>
        <p:spPr>
          <a:xfrm flipV="1">
            <a:off x="5405657" y="1956012"/>
            <a:ext cx="0" cy="282786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 name="Rechteck 11"/>
          <p:cNvSpPr/>
          <p:nvPr/>
        </p:nvSpPr>
        <p:spPr>
          <a:xfrm>
            <a:off x="5892704" y="3733316"/>
            <a:ext cx="283195" cy="809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hteck 12"/>
          <p:cNvSpPr/>
          <p:nvPr/>
        </p:nvSpPr>
        <p:spPr>
          <a:xfrm>
            <a:off x="5855929" y="2092310"/>
            <a:ext cx="283195" cy="809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Gerader Verbinder 13"/>
          <p:cNvCxnSpPr/>
          <p:nvPr/>
        </p:nvCxnSpPr>
        <p:spPr>
          <a:xfrm flipV="1">
            <a:off x="6034302" y="1956012"/>
            <a:ext cx="0" cy="282786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5" name="Rechteck 14"/>
          <p:cNvSpPr/>
          <p:nvPr/>
        </p:nvSpPr>
        <p:spPr>
          <a:xfrm>
            <a:off x="6462145" y="3733316"/>
            <a:ext cx="283195" cy="809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hteck 15"/>
          <p:cNvSpPr/>
          <p:nvPr/>
        </p:nvSpPr>
        <p:spPr>
          <a:xfrm>
            <a:off x="6503808" y="2092310"/>
            <a:ext cx="283195" cy="809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Gerader Verbinder 16"/>
          <p:cNvCxnSpPr/>
          <p:nvPr/>
        </p:nvCxnSpPr>
        <p:spPr>
          <a:xfrm flipV="1">
            <a:off x="6603742" y="1956012"/>
            <a:ext cx="0" cy="282786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8" name="Rechteck 17"/>
          <p:cNvSpPr/>
          <p:nvPr/>
        </p:nvSpPr>
        <p:spPr>
          <a:xfrm>
            <a:off x="7928614" y="3733316"/>
            <a:ext cx="283195" cy="809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hteck 18"/>
          <p:cNvSpPr/>
          <p:nvPr/>
        </p:nvSpPr>
        <p:spPr>
          <a:xfrm>
            <a:off x="8082270" y="2092310"/>
            <a:ext cx="283195" cy="809591"/>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Gerader Verbinder 19"/>
          <p:cNvCxnSpPr/>
          <p:nvPr/>
        </p:nvCxnSpPr>
        <p:spPr>
          <a:xfrm flipV="1">
            <a:off x="8070211" y="1956012"/>
            <a:ext cx="0" cy="282786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 name="Gerader Verbinder 22"/>
          <p:cNvCxnSpPr/>
          <p:nvPr/>
        </p:nvCxnSpPr>
        <p:spPr>
          <a:xfrm>
            <a:off x="9400029" y="2310772"/>
            <a:ext cx="0" cy="2201333"/>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Gerader Verbinder 23"/>
          <p:cNvCxnSpPr/>
          <p:nvPr/>
        </p:nvCxnSpPr>
        <p:spPr>
          <a:xfrm>
            <a:off x="9902738" y="3606172"/>
            <a:ext cx="0" cy="905933"/>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9" name="Freihandform 28"/>
          <p:cNvSpPr/>
          <p:nvPr/>
        </p:nvSpPr>
        <p:spPr>
          <a:xfrm rot="212311">
            <a:off x="9959672" y="1769007"/>
            <a:ext cx="404289" cy="1857392"/>
          </a:xfrm>
          <a:custGeom>
            <a:avLst/>
            <a:gdLst>
              <a:gd name="connsiteX0" fmla="*/ 252447 w 280317"/>
              <a:gd name="connsiteY0" fmla="*/ 0 h 1303866"/>
              <a:gd name="connsiteX1" fmla="*/ 260913 w 280317"/>
              <a:gd name="connsiteY1" fmla="*/ 846666 h 1303866"/>
              <a:gd name="connsiteX2" fmla="*/ 32313 w 280317"/>
              <a:gd name="connsiteY2" fmla="*/ 1202266 h 1303866"/>
              <a:gd name="connsiteX3" fmla="*/ 6913 w 280317"/>
              <a:gd name="connsiteY3" fmla="*/ 1303866 h 1303866"/>
            </a:gdLst>
            <a:ahLst/>
            <a:cxnLst>
              <a:cxn ang="0">
                <a:pos x="connsiteX0" y="connsiteY0"/>
              </a:cxn>
              <a:cxn ang="0">
                <a:pos x="connsiteX1" y="connsiteY1"/>
              </a:cxn>
              <a:cxn ang="0">
                <a:pos x="connsiteX2" y="connsiteY2"/>
              </a:cxn>
              <a:cxn ang="0">
                <a:pos x="connsiteX3" y="connsiteY3"/>
              </a:cxn>
            </a:cxnLst>
            <a:rect l="l" t="t" r="r" b="b"/>
            <a:pathLst>
              <a:path w="280317" h="1303866">
                <a:moveTo>
                  <a:pt x="252447" y="0"/>
                </a:moveTo>
                <a:cubicBezTo>
                  <a:pt x="275024" y="323144"/>
                  <a:pt x="297602" y="646288"/>
                  <a:pt x="260913" y="846666"/>
                </a:cubicBezTo>
                <a:cubicBezTo>
                  <a:pt x="224224" y="1047044"/>
                  <a:pt x="74646" y="1126066"/>
                  <a:pt x="32313" y="1202266"/>
                </a:cubicBezTo>
                <a:cubicBezTo>
                  <a:pt x="-10020" y="1278466"/>
                  <a:pt x="-1554" y="1291166"/>
                  <a:pt x="6913" y="1303866"/>
                </a:cubicBezTo>
              </a:path>
            </a:pathLst>
          </a:cu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1" name="Gerader Verbinder 30"/>
          <p:cNvCxnSpPr>
            <a:stCxn id="29" idx="3"/>
          </p:cNvCxnSpPr>
          <p:nvPr/>
        </p:nvCxnSpPr>
        <p:spPr>
          <a:xfrm flipH="1" flipV="1">
            <a:off x="9902740" y="2310772"/>
            <a:ext cx="9950" cy="1301996"/>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Rechteck 33"/>
          <p:cNvSpPr/>
          <p:nvPr/>
        </p:nvSpPr>
        <p:spPr>
          <a:xfrm rot="872200">
            <a:off x="9840638" y="2624658"/>
            <a:ext cx="278320" cy="70951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Gerader Verbinder 34"/>
          <p:cNvCxnSpPr/>
          <p:nvPr/>
        </p:nvCxnSpPr>
        <p:spPr>
          <a:xfrm>
            <a:off x="8892032" y="1854506"/>
            <a:ext cx="9559" cy="2657598"/>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6" name="Rechteck 35"/>
          <p:cNvSpPr/>
          <p:nvPr/>
        </p:nvSpPr>
        <p:spPr>
          <a:xfrm>
            <a:off x="9997848" y="1670618"/>
            <a:ext cx="278320" cy="70951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hteck 36"/>
          <p:cNvSpPr/>
          <p:nvPr/>
        </p:nvSpPr>
        <p:spPr>
          <a:xfrm>
            <a:off x="9587583" y="4391711"/>
            <a:ext cx="283195" cy="8095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Gekrümmte Verbindung 39"/>
          <p:cNvCxnSpPr>
            <a:stCxn id="37" idx="0"/>
          </p:cNvCxnSpPr>
          <p:nvPr/>
        </p:nvCxnSpPr>
        <p:spPr>
          <a:xfrm rot="16200000" flipV="1">
            <a:off x="9010597" y="3673127"/>
            <a:ext cx="1218087" cy="219082"/>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Gerader Verbinder 41"/>
          <p:cNvCxnSpPr>
            <a:stCxn id="37" idx="0"/>
          </p:cNvCxnSpPr>
          <p:nvPr/>
        </p:nvCxnSpPr>
        <p:spPr>
          <a:xfrm flipV="1">
            <a:off x="9729181" y="2564024"/>
            <a:ext cx="1" cy="1827687"/>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3" name="Rechteck 42"/>
          <p:cNvSpPr/>
          <p:nvPr/>
        </p:nvSpPr>
        <p:spPr>
          <a:xfrm>
            <a:off x="9415802" y="2752404"/>
            <a:ext cx="283195" cy="809591"/>
          </a:xfrm>
          <a:prstGeom prst="rect">
            <a:avLst/>
          </a:prstGeom>
          <a:solidFill>
            <a:schemeClr val="accent1">
              <a:alpha val="22000"/>
            </a:schemeClr>
          </a:solidFill>
          <a:ln>
            <a:solidFill>
              <a:schemeClr val="accent1">
                <a:shade val="50000"/>
                <a:alpha val="2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heck small"/>
          <p:cNvSpPr>
            <a:spLocks noChangeAspect="1"/>
          </p:cNvSpPr>
          <p:nvPr/>
        </p:nvSpPr>
        <p:spPr bwMode="auto">
          <a:xfrm>
            <a:off x="5013080" y="1847233"/>
            <a:ext cx="360363" cy="307975"/>
          </a:xfrm>
          <a:custGeom>
            <a:avLst/>
            <a:gdLst>
              <a:gd name="T0" fmla="*/ 176 w 532"/>
              <a:gd name="T1" fmla="*/ 456 h 456"/>
              <a:gd name="T2" fmla="*/ 176 w 532"/>
              <a:gd name="T3" fmla="*/ 456 h 456"/>
              <a:gd name="T4" fmla="*/ 0 w 532"/>
              <a:gd name="T5" fmla="*/ 288 h 456"/>
              <a:gd name="T6" fmla="*/ 49 w 532"/>
              <a:gd name="T7" fmla="*/ 236 h 456"/>
              <a:gd name="T8" fmla="*/ 167 w 532"/>
              <a:gd name="T9" fmla="*/ 321 h 456"/>
              <a:gd name="T10" fmla="*/ 489 w 532"/>
              <a:gd name="T11" fmla="*/ 0 h 456"/>
              <a:gd name="T12" fmla="*/ 532 w 532"/>
              <a:gd name="T13" fmla="*/ 43 h 456"/>
              <a:gd name="T14" fmla="*/ 176 w 532"/>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456">
                <a:moveTo>
                  <a:pt x="176" y="456"/>
                </a:moveTo>
                <a:lnTo>
                  <a:pt x="176" y="456"/>
                </a:lnTo>
                <a:lnTo>
                  <a:pt x="0" y="288"/>
                </a:lnTo>
                <a:lnTo>
                  <a:pt x="49" y="236"/>
                </a:lnTo>
                <a:lnTo>
                  <a:pt x="167" y="321"/>
                </a:lnTo>
                <a:lnTo>
                  <a:pt x="489" y="0"/>
                </a:lnTo>
                <a:lnTo>
                  <a:pt x="532" y="43"/>
                </a:lnTo>
                <a:lnTo>
                  <a:pt x="176" y="456"/>
                </a:lnTo>
                <a:close/>
              </a:path>
            </a:pathLst>
          </a:custGeom>
          <a:solidFill>
            <a:srgbClr val="92D05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271"/>
            <a:endParaRPr lang="en-US" dirty="0">
              <a:solidFill>
                <a:prstClr val="black"/>
              </a:solidFill>
              <a:latin typeface="CorpoS"/>
            </a:endParaRPr>
          </a:p>
        </p:txBody>
      </p:sp>
      <p:sp>
        <p:nvSpPr>
          <p:cNvPr id="50" name="Check small"/>
          <p:cNvSpPr>
            <a:spLocks noChangeAspect="1"/>
          </p:cNvSpPr>
          <p:nvPr/>
        </p:nvSpPr>
        <p:spPr bwMode="auto">
          <a:xfrm>
            <a:off x="5665183" y="1854506"/>
            <a:ext cx="360363" cy="307975"/>
          </a:xfrm>
          <a:custGeom>
            <a:avLst/>
            <a:gdLst>
              <a:gd name="T0" fmla="*/ 176 w 532"/>
              <a:gd name="T1" fmla="*/ 456 h 456"/>
              <a:gd name="T2" fmla="*/ 176 w 532"/>
              <a:gd name="T3" fmla="*/ 456 h 456"/>
              <a:gd name="T4" fmla="*/ 0 w 532"/>
              <a:gd name="T5" fmla="*/ 288 h 456"/>
              <a:gd name="T6" fmla="*/ 49 w 532"/>
              <a:gd name="T7" fmla="*/ 236 h 456"/>
              <a:gd name="T8" fmla="*/ 167 w 532"/>
              <a:gd name="T9" fmla="*/ 321 h 456"/>
              <a:gd name="T10" fmla="*/ 489 w 532"/>
              <a:gd name="T11" fmla="*/ 0 h 456"/>
              <a:gd name="T12" fmla="*/ 532 w 532"/>
              <a:gd name="T13" fmla="*/ 43 h 456"/>
              <a:gd name="T14" fmla="*/ 176 w 532"/>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456">
                <a:moveTo>
                  <a:pt x="176" y="456"/>
                </a:moveTo>
                <a:lnTo>
                  <a:pt x="176" y="456"/>
                </a:lnTo>
                <a:lnTo>
                  <a:pt x="0" y="288"/>
                </a:lnTo>
                <a:lnTo>
                  <a:pt x="49" y="236"/>
                </a:lnTo>
                <a:lnTo>
                  <a:pt x="167" y="321"/>
                </a:lnTo>
                <a:lnTo>
                  <a:pt x="489" y="0"/>
                </a:lnTo>
                <a:lnTo>
                  <a:pt x="532" y="43"/>
                </a:lnTo>
                <a:lnTo>
                  <a:pt x="176" y="456"/>
                </a:lnTo>
                <a:close/>
              </a:path>
            </a:pathLst>
          </a:custGeom>
          <a:solidFill>
            <a:srgbClr val="92D05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271"/>
            <a:endParaRPr lang="en-US" dirty="0">
              <a:solidFill>
                <a:prstClr val="black"/>
              </a:solidFill>
              <a:latin typeface="CorpoS"/>
            </a:endParaRPr>
          </a:p>
        </p:txBody>
      </p:sp>
      <p:sp>
        <p:nvSpPr>
          <p:cNvPr id="51" name="Check small"/>
          <p:cNvSpPr>
            <a:spLocks noChangeAspect="1"/>
          </p:cNvSpPr>
          <p:nvPr/>
        </p:nvSpPr>
        <p:spPr bwMode="auto">
          <a:xfrm>
            <a:off x="6348072" y="1848152"/>
            <a:ext cx="360363" cy="307975"/>
          </a:xfrm>
          <a:custGeom>
            <a:avLst/>
            <a:gdLst>
              <a:gd name="T0" fmla="*/ 176 w 532"/>
              <a:gd name="T1" fmla="*/ 456 h 456"/>
              <a:gd name="T2" fmla="*/ 176 w 532"/>
              <a:gd name="T3" fmla="*/ 456 h 456"/>
              <a:gd name="T4" fmla="*/ 0 w 532"/>
              <a:gd name="T5" fmla="*/ 288 h 456"/>
              <a:gd name="T6" fmla="*/ 49 w 532"/>
              <a:gd name="T7" fmla="*/ 236 h 456"/>
              <a:gd name="T8" fmla="*/ 167 w 532"/>
              <a:gd name="T9" fmla="*/ 321 h 456"/>
              <a:gd name="T10" fmla="*/ 489 w 532"/>
              <a:gd name="T11" fmla="*/ 0 h 456"/>
              <a:gd name="T12" fmla="*/ 532 w 532"/>
              <a:gd name="T13" fmla="*/ 43 h 456"/>
              <a:gd name="T14" fmla="*/ 176 w 532"/>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2" h="456">
                <a:moveTo>
                  <a:pt x="176" y="456"/>
                </a:moveTo>
                <a:lnTo>
                  <a:pt x="176" y="456"/>
                </a:lnTo>
                <a:lnTo>
                  <a:pt x="0" y="288"/>
                </a:lnTo>
                <a:lnTo>
                  <a:pt x="49" y="236"/>
                </a:lnTo>
                <a:lnTo>
                  <a:pt x="167" y="321"/>
                </a:lnTo>
                <a:lnTo>
                  <a:pt x="489" y="0"/>
                </a:lnTo>
                <a:lnTo>
                  <a:pt x="532" y="43"/>
                </a:lnTo>
                <a:lnTo>
                  <a:pt x="176" y="456"/>
                </a:lnTo>
                <a:close/>
              </a:path>
            </a:pathLst>
          </a:custGeom>
          <a:solidFill>
            <a:srgbClr val="92D050"/>
          </a:solidFill>
          <a:ln w="0">
            <a:noFill/>
            <a:prstDash val="solid"/>
            <a:round/>
            <a:headEnd/>
            <a:tailEnd/>
          </a:ln>
        </p:spPr>
        <p:txBody>
          <a:bodyPr vert="horz" wrap="square" lIns="91440" tIns="45720" rIns="91440" bIns="45720" numCol="1" anchor="t" anchorCtr="0" compatLnSpc="1">
            <a:prstTxWarp prst="textNoShape">
              <a:avLst/>
            </a:prstTxWarp>
          </a:bodyPr>
          <a:lstStyle/>
          <a:p>
            <a:pPr defTabSz="914271"/>
            <a:endParaRPr lang="en-US" dirty="0">
              <a:solidFill>
                <a:prstClr val="black"/>
              </a:solidFill>
              <a:latin typeface="CorpoS"/>
            </a:endParaRPr>
          </a:p>
        </p:txBody>
      </p:sp>
      <p:sp>
        <p:nvSpPr>
          <p:cNvPr id="52" name="Cross small"/>
          <p:cNvSpPr>
            <a:spLocks noChangeAspect="1"/>
          </p:cNvSpPr>
          <p:nvPr/>
        </p:nvSpPr>
        <p:spPr bwMode="auto">
          <a:xfrm>
            <a:off x="7632035" y="1847233"/>
            <a:ext cx="360000" cy="356289"/>
          </a:xfrm>
          <a:custGeom>
            <a:avLst/>
            <a:gdLst>
              <a:gd name="T0" fmla="*/ 516 w 516"/>
              <a:gd name="T1" fmla="*/ 61 h 512"/>
              <a:gd name="T2" fmla="*/ 516 w 516"/>
              <a:gd name="T3" fmla="*/ 61 h 512"/>
              <a:gd name="T4" fmla="*/ 455 w 516"/>
              <a:gd name="T5" fmla="*/ 0 h 512"/>
              <a:gd name="T6" fmla="*/ 258 w 516"/>
              <a:gd name="T7" fmla="*/ 181 h 512"/>
              <a:gd name="T8" fmla="*/ 61 w 516"/>
              <a:gd name="T9" fmla="*/ 0 h 512"/>
              <a:gd name="T10" fmla="*/ 0 w 516"/>
              <a:gd name="T11" fmla="*/ 61 h 512"/>
              <a:gd name="T12" fmla="*/ 182 w 516"/>
              <a:gd name="T13" fmla="*/ 256 h 512"/>
              <a:gd name="T14" fmla="*/ 1 w 516"/>
              <a:gd name="T15" fmla="*/ 451 h 512"/>
              <a:gd name="T16" fmla="*/ 62 w 516"/>
              <a:gd name="T17" fmla="*/ 512 h 512"/>
              <a:gd name="T18" fmla="*/ 258 w 516"/>
              <a:gd name="T19" fmla="*/ 332 h 512"/>
              <a:gd name="T20" fmla="*/ 454 w 516"/>
              <a:gd name="T21" fmla="*/ 512 h 512"/>
              <a:gd name="T22" fmla="*/ 515 w 516"/>
              <a:gd name="T23" fmla="*/ 451 h 512"/>
              <a:gd name="T24" fmla="*/ 334 w 516"/>
              <a:gd name="T25" fmla="*/ 256 h 512"/>
              <a:gd name="T26" fmla="*/ 516 w 516"/>
              <a:gd name="T27" fmla="*/ 61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6" h="512">
                <a:moveTo>
                  <a:pt x="516" y="61"/>
                </a:moveTo>
                <a:lnTo>
                  <a:pt x="516" y="61"/>
                </a:lnTo>
                <a:lnTo>
                  <a:pt x="455" y="0"/>
                </a:lnTo>
                <a:lnTo>
                  <a:pt x="258" y="181"/>
                </a:lnTo>
                <a:lnTo>
                  <a:pt x="61" y="0"/>
                </a:lnTo>
                <a:lnTo>
                  <a:pt x="0" y="61"/>
                </a:lnTo>
                <a:lnTo>
                  <a:pt x="182" y="256"/>
                </a:lnTo>
                <a:lnTo>
                  <a:pt x="1" y="451"/>
                </a:lnTo>
                <a:lnTo>
                  <a:pt x="62" y="512"/>
                </a:lnTo>
                <a:lnTo>
                  <a:pt x="258" y="332"/>
                </a:lnTo>
                <a:lnTo>
                  <a:pt x="454" y="512"/>
                </a:lnTo>
                <a:lnTo>
                  <a:pt x="515" y="451"/>
                </a:lnTo>
                <a:lnTo>
                  <a:pt x="334" y="256"/>
                </a:lnTo>
                <a:lnTo>
                  <a:pt x="516" y="61"/>
                </a:lnTo>
                <a:close/>
              </a:path>
            </a:pathLst>
          </a:custGeom>
          <a:solidFill>
            <a:srgbClr val="9F0002"/>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271"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latin typeface="CorpoS"/>
            </a:endParaRPr>
          </a:p>
        </p:txBody>
      </p:sp>
      <p:sp>
        <p:nvSpPr>
          <p:cNvPr id="53" name="Pfeil nach rechts 52"/>
          <p:cNvSpPr/>
          <p:nvPr/>
        </p:nvSpPr>
        <p:spPr>
          <a:xfrm>
            <a:off x="8229993" y="3173624"/>
            <a:ext cx="462116" cy="304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33"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Car to Car Reduced Overlap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017715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Car to Car Reduced Overlap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graphicFrame>
        <p:nvGraphicFramePr>
          <p:cNvPr id="10" name="Chart 9"/>
          <p:cNvGraphicFramePr>
            <a:graphicFrameLocks/>
          </p:cNvGraphicFramePr>
          <p:nvPr>
            <p:extLst>
              <p:ext uri="{D42A27DB-BD31-4B8C-83A1-F6EECF244321}">
                <p14:modId xmlns:p14="http://schemas.microsoft.com/office/powerpoint/2010/main" val="3038438489"/>
              </p:ext>
            </p:extLst>
          </p:nvPr>
        </p:nvGraphicFramePr>
        <p:xfrm>
          <a:off x="2182368" y="2778856"/>
          <a:ext cx="7223442" cy="3569623"/>
        </p:xfrm>
        <a:graphic>
          <a:graphicData uri="http://schemas.openxmlformats.org/drawingml/2006/chart">
            <c:chart xmlns:c="http://schemas.openxmlformats.org/drawingml/2006/chart" xmlns:r="http://schemas.openxmlformats.org/officeDocument/2006/relationships" r:id="rId4"/>
          </a:graphicData>
        </a:graphic>
      </p:graphicFrame>
      <p:cxnSp>
        <p:nvCxnSpPr>
          <p:cNvPr id="3" name="Straight Connector 2"/>
          <p:cNvCxnSpPr/>
          <p:nvPr/>
        </p:nvCxnSpPr>
        <p:spPr>
          <a:xfrm>
            <a:off x="7144512" y="3434591"/>
            <a:ext cx="0" cy="2170176"/>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14288" y="3727199"/>
            <a:ext cx="0" cy="187756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413043" y="1740469"/>
            <a:ext cx="11275003" cy="830997"/>
          </a:xfrm>
          <a:prstGeom prst="rect">
            <a:avLst/>
          </a:prstGeom>
        </p:spPr>
        <p:txBody>
          <a:bodyPr wrap="square">
            <a:spAutoFit/>
          </a:bodyPr>
          <a:lstStyle/>
          <a:p>
            <a:pPr>
              <a:spcAft>
                <a:spcPts val="0"/>
              </a:spcAft>
            </a:pPr>
            <a:r>
              <a:rPr lang="en-US" sz="1600" dirty="0" smtClean="0"/>
              <a:t>Decreasing the overlap for car to car scenarios, reduces the Last Point to Steer. If manufacturers apply the principle that the vehicle should not brake before either the Last Point to Steer or the Last Point to Brake whichever is latest the speed at which full avoidance is required is reduced. </a:t>
            </a:r>
            <a:endParaRPr lang="en-GB" sz="1600" dirty="0"/>
          </a:p>
        </p:txBody>
      </p:sp>
    </p:spTree>
    <p:extLst>
      <p:ext uri="{BB962C8B-B14F-4D97-AF65-F5344CB8AC3E}">
        <p14:creationId xmlns:p14="http://schemas.microsoft.com/office/powerpoint/2010/main" val="3215885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2914388"/>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Cyclist Warning Requirements </a:t>
            </a:r>
            <a:endParaRPr lang="en-GB"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ENCAP test requirements require a warning at the latest 1.7 seconds TTC.</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In order to fulfil such requirements in a regulation, manufacturers would need to tune their vehicles to warn at 2 seconds.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2 seconds in the real world may cause unwanted warning interventions.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Industry propose a warning no later than 1.2 seconds before the collision.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This is deemed acceptable as the driver is most likely to steer to avoid the collision at the last point to steer in such a scenario is very late.  </a:t>
            </a:r>
          </a:p>
          <a:p>
            <a:pPr algn="just">
              <a:lnSpc>
                <a:spcPct val="107000"/>
              </a:lnSpc>
              <a:spcAft>
                <a:spcPts val="800"/>
              </a:spcAft>
            </a:pPr>
            <a:r>
              <a:rPr lang="en-GB" sz="1400" dirty="0" smtClean="0">
                <a:latin typeface="Arial" panose="020B0604020202020204" pitchFamily="34" charset="0"/>
                <a:ea typeface="Calibri" panose="020F0502020204030204" pitchFamily="34" charset="0"/>
                <a:cs typeface="Times New Roman" panose="02020603050405020304" pitchFamily="18" charset="0"/>
              </a:rPr>
              <a:t> </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graphicFrame>
        <p:nvGraphicFramePr>
          <p:cNvPr id="8" name="Chart 7"/>
          <p:cNvGraphicFramePr>
            <a:graphicFrameLocks/>
          </p:cNvGraphicFramePr>
          <p:nvPr>
            <p:extLst>
              <p:ext uri="{D42A27DB-BD31-4B8C-83A1-F6EECF244321}">
                <p14:modId xmlns:p14="http://schemas.microsoft.com/office/powerpoint/2010/main" val="1008741555"/>
              </p:ext>
            </p:extLst>
          </p:nvPr>
        </p:nvGraphicFramePr>
        <p:xfrm>
          <a:off x="2109216" y="3408405"/>
          <a:ext cx="7223442" cy="3569623"/>
        </p:xfrm>
        <a:graphic>
          <a:graphicData uri="http://schemas.openxmlformats.org/drawingml/2006/chart">
            <c:chart xmlns:c="http://schemas.openxmlformats.org/drawingml/2006/chart" xmlns:r="http://schemas.openxmlformats.org/officeDocument/2006/relationships" r:id="rId4"/>
          </a:graphicData>
        </a:graphic>
      </p:graphicFrame>
      <p:cxnSp>
        <p:nvCxnSpPr>
          <p:cNvPr id="10" name="Straight Connector 9"/>
          <p:cNvCxnSpPr/>
          <p:nvPr/>
        </p:nvCxnSpPr>
        <p:spPr>
          <a:xfrm>
            <a:off x="3956304" y="5124844"/>
            <a:ext cx="0" cy="110947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0230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1514498" cy="4909293"/>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Justification for Manual Deactivation</a:t>
            </a:r>
            <a:endParaRPr lang="en-GB"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600" dirty="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Discussed compromised </a:t>
            </a:r>
            <a:r>
              <a:rPr lang="en-GB" sz="1600" dirty="0">
                <a:ea typeface="Calibri" panose="020F0502020204030204" pitchFamily="34" charset="0"/>
                <a:cs typeface="Times New Roman" panose="02020603050405020304" pitchFamily="18" charset="0"/>
              </a:rPr>
              <a:t>p</a:t>
            </a:r>
            <a:r>
              <a:rPr lang="en-GB" sz="1600" dirty="0" smtClean="0">
                <a:ea typeface="Calibri" panose="020F0502020204030204" pitchFamily="34" charset="0"/>
                <a:cs typeface="Times New Roman" panose="02020603050405020304" pitchFamily="18" charset="0"/>
              </a:rPr>
              <a:t>osition from AEBS 06: </a:t>
            </a:r>
          </a:p>
          <a:p>
            <a:pPr marL="285750" indent="-285750" algn="just">
              <a:lnSpc>
                <a:spcPct val="107000"/>
              </a:lnSpc>
              <a:spcAft>
                <a:spcPts val="800"/>
              </a:spcAft>
              <a:buFont typeface="Arial" panose="020B0604020202020204" pitchFamily="34" charset="0"/>
              <a:buChar char="•"/>
            </a:pPr>
            <a:r>
              <a:rPr lang="en-GB" sz="1600" dirty="0" smtClean="0">
                <a:ea typeface="Calibri" panose="020F0502020204030204" pitchFamily="34" charset="0"/>
                <a:cs typeface="Times New Roman" panose="02020603050405020304" pitchFamily="18" charset="0"/>
              </a:rPr>
              <a:t>Permanently deactivate the system after a manual deactivation within 10 ignition cycles in a row</a:t>
            </a:r>
          </a:p>
          <a:p>
            <a:pPr marL="285750" indent="-285750" algn="just">
              <a:lnSpc>
                <a:spcPct val="107000"/>
              </a:lnSpc>
              <a:spcAft>
                <a:spcPts val="800"/>
              </a:spcAft>
              <a:buFont typeface="Arial" panose="020B0604020202020204" pitchFamily="34" charset="0"/>
              <a:buChar char="•"/>
            </a:pPr>
            <a:r>
              <a:rPr lang="en-GB" sz="1600" dirty="0" smtClean="0">
                <a:ea typeface="Calibri" panose="020F0502020204030204" pitchFamily="34" charset="0"/>
                <a:cs typeface="Times New Roman" panose="02020603050405020304" pitchFamily="18" charset="0"/>
              </a:rPr>
              <a:t>Permanently deactivate the system after 5 manual deactivations within 1 ignition cycle. </a:t>
            </a:r>
          </a:p>
          <a:p>
            <a:pPr algn="just">
              <a:lnSpc>
                <a:spcPct val="107000"/>
              </a:lnSpc>
              <a:spcAft>
                <a:spcPts val="800"/>
              </a:spcAft>
            </a:pPr>
            <a:endParaRPr lang="en-GB" sz="1600" dirty="0" smtClean="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Industry are not in favour of offering a permanent deactivation of the system until fixed at a dealership because a permeant deactivation would reduce the effectiveness of mandating such a safety feature. </a:t>
            </a:r>
            <a:endParaRPr lang="en-GB" sz="1600" dirty="0">
              <a:ea typeface="Calibri" panose="020F0502020204030204" pitchFamily="34" charset="0"/>
              <a:cs typeface="Times New Roman" panose="02020603050405020304" pitchFamily="18" charset="0"/>
            </a:endParaRPr>
          </a:p>
          <a:p>
            <a:pPr algn="just">
              <a:lnSpc>
                <a:spcPct val="107000"/>
              </a:lnSpc>
              <a:spcAft>
                <a:spcPts val="800"/>
              </a:spcAft>
            </a:pPr>
            <a:endParaRPr lang="en-GB" sz="1400"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Industry propose instead to implement an audible as well as optical warning if the AEBS is manually deactivated 10 ignition cycles in a row. As this clearly indicates a misuse of the safety system. </a:t>
            </a:r>
            <a:endParaRPr lang="en-GB" sz="1600" dirty="0">
              <a:ea typeface="Calibri" panose="020F0502020204030204" pitchFamily="34" charset="0"/>
              <a:cs typeface="Times New Roman" panose="02020603050405020304" pitchFamily="18" charset="0"/>
            </a:endParaRPr>
          </a:p>
          <a:p>
            <a:pPr algn="just">
              <a:lnSpc>
                <a:spcPct val="107000"/>
              </a:lnSpc>
              <a:spcAft>
                <a:spcPts val="800"/>
              </a:spcAft>
            </a:pPr>
            <a:endParaRPr lang="en-GB" sz="1400"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72673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1514498" cy="4345677"/>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Test Repetition </a:t>
            </a:r>
            <a:endParaRPr lang="en-GB"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600" dirty="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Current test requirements in the draft regulation are more stringent than those in ENCAP.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If a manufacturer does not meet the performance requirements for any test, the manufacturer will not receive a type approval.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In NCAP if a vehicle impacts with a target, the manufacturers are allowed to repeat the test.</a:t>
            </a:r>
            <a:endParaRPr lang="en-GB" sz="1400" dirty="0" smtClean="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This is important when testing vehicles outside of the laboratory and environmental conditions can effect the performance of the vehicle. Provisions need to be included in the regulations to allow the manufactures a tolerance if the specified performance is not met. </a:t>
            </a:r>
          </a:p>
          <a:p>
            <a:pPr algn="just">
              <a:lnSpc>
                <a:spcPct val="107000"/>
              </a:lnSpc>
              <a:spcAft>
                <a:spcPts val="800"/>
              </a:spcAft>
            </a:pPr>
            <a:r>
              <a:rPr lang="en-GB" sz="1600" dirty="0" smtClean="0">
                <a:ea typeface="Calibri" panose="020F0502020204030204" pitchFamily="34" charset="0"/>
                <a:cs typeface="Times New Roman" panose="02020603050405020304" pitchFamily="18" charset="0"/>
              </a:rPr>
              <a:t>e.g. </a:t>
            </a:r>
          </a:p>
          <a:p>
            <a:pPr marL="285750" indent="-285750" algn="just">
              <a:lnSpc>
                <a:spcPct val="107000"/>
              </a:lnSpc>
              <a:spcAft>
                <a:spcPts val="800"/>
              </a:spcAft>
              <a:buFont typeface="Arial" panose="020B0604020202020204" pitchFamily="34" charset="0"/>
              <a:buChar char="•"/>
            </a:pPr>
            <a:r>
              <a:rPr lang="en-GB" sz="1600" dirty="0" smtClean="0">
                <a:ea typeface="Calibri" panose="020F0502020204030204" pitchFamily="34" charset="0"/>
                <a:cs typeface="Times New Roman" panose="02020603050405020304" pitchFamily="18" charset="0"/>
              </a:rPr>
              <a:t>Repetition of failed tests (Average of 3 tests) </a:t>
            </a:r>
          </a:p>
          <a:p>
            <a:pPr marL="285750" indent="-285750" algn="just">
              <a:lnSpc>
                <a:spcPct val="107000"/>
              </a:lnSpc>
              <a:spcAft>
                <a:spcPts val="800"/>
              </a:spcAft>
              <a:buFont typeface="Arial" panose="020B0604020202020204" pitchFamily="34" charset="0"/>
              <a:buChar char="•"/>
            </a:pPr>
            <a:r>
              <a:rPr lang="en-GB" sz="1600" dirty="0" smtClean="0">
                <a:ea typeface="Calibri" panose="020F0502020204030204" pitchFamily="34" charset="0"/>
                <a:cs typeface="Times New Roman" panose="02020603050405020304" pitchFamily="18" charset="0"/>
              </a:rPr>
              <a:t>Pass &gt;80% of tests carried out. </a:t>
            </a:r>
          </a:p>
          <a:p>
            <a:pPr algn="just">
              <a:lnSpc>
                <a:spcPct val="107000"/>
              </a:lnSpc>
              <a:spcAft>
                <a:spcPts val="800"/>
              </a:spcAft>
            </a:pPr>
            <a:endParaRPr lang="en-GB" sz="1400" dirty="0">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73999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Sensor Misalignment </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8" name="Rectangle 7"/>
          <p:cNvSpPr/>
          <p:nvPr/>
        </p:nvSpPr>
        <p:spPr>
          <a:xfrm>
            <a:off x="370151" y="1823603"/>
            <a:ext cx="10926536" cy="4770537"/>
          </a:xfrm>
          <a:prstGeom prst="rect">
            <a:avLst/>
          </a:prstGeom>
        </p:spPr>
        <p:txBody>
          <a:bodyPr wrap="square">
            <a:spAutoFit/>
          </a:bodyPr>
          <a:lstStyle/>
          <a:p>
            <a:r>
              <a:rPr lang="en-GB" sz="1600" dirty="0" smtClean="0"/>
              <a:t>Emergency systems like AEB will take longer to calibrate than comfort systems like ACC. This because false positive may lead to more critical situations. </a:t>
            </a:r>
          </a:p>
          <a:p>
            <a:endParaRPr lang="en-GB" sz="1600" dirty="0"/>
          </a:p>
          <a:p>
            <a:endParaRPr lang="en-GB" sz="1600" dirty="0" smtClean="0"/>
          </a:p>
          <a:p>
            <a:endParaRPr lang="en-GB" sz="1600" dirty="0"/>
          </a:p>
          <a:p>
            <a:endParaRPr lang="en-GB" sz="1600" dirty="0" smtClean="0"/>
          </a:p>
          <a:p>
            <a:endParaRPr lang="en-GB" sz="1600" dirty="0" smtClean="0"/>
          </a:p>
          <a:p>
            <a:endParaRPr lang="en-GB" sz="1600" dirty="0" smtClean="0"/>
          </a:p>
          <a:p>
            <a:endParaRPr lang="en-GB" sz="1600" dirty="0"/>
          </a:p>
          <a:p>
            <a:endParaRPr lang="en-GB" sz="1600" dirty="0"/>
          </a:p>
          <a:p>
            <a:endParaRPr lang="en-GB" sz="1600" dirty="0" smtClean="0"/>
          </a:p>
          <a:p>
            <a:r>
              <a:rPr lang="en-GB" sz="1600" dirty="0" smtClean="0"/>
              <a:t>Calibration </a:t>
            </a:r>
            <a:r>
              <a:rPr lang="en-GB" sz="1600" dirty="0"/>
              <a:t>time depends on the software and is specific to the vehicle manufacturer</a:t>
            </a:r>
            <a:r>
              <a:rPr lang="en-GB" sz="1600" dirty="0" smtClean="0"/>
              <a:t>. </a:t>
            </a:r>
          </a:p>
          <a:p>
            <a:endParaRPr lang="en-GB" sz="1600" dirty="0"/>
          </a:p>
          <a:p>
            <a:r>
              <a:rPr lang="en-US" sz="1600" dirty="0"/>
              <a:t>Creating a reproducible test procedure for any condition other than blockage is going to be very difficult and cause enormous effort for type approval testing. </a:t>
            </a:r>
          </a:p>
          <a:p>
            <a:endParaRPr lang="en-GB" sz="1600" dirty="0"/>
          </a:p>
          <a:p>
            <a:endParaRPr lang="en-GB" sz="1600" dirty="0" smtClean="0"/>
          </a:p>
          <a:p>
            <a:pPr marL="285750" indent="-285750">
              <a:buFont typeface="Arial" panose="020B0604020202020204" pitchFamily="34" charset="0"/>
              <a:buChar char="•"/>
            </a:pPr>
            <a:endParaRPr lang="en-GB" sz="1600" dirty="0"/>
          </a:p>
          <a:p>
            <a:endParaRPr lang="en-GB" sz="1600" dirty="0"/>
          </a:p>
        </p:txBody>
      </p:sp>
      <p:pic>
        <p:nvPicPr>
          <p:cNvPr id="9" name="Grafik 1" descr="image001"/>
          <p:cNvPicPr>
            <a:picLocks noChangeAspect="1" noChangeArrowheads="1"/>
          </p:cNvPicPr>
          <p:nvPr/>
        </p:nvPicPr>
        <p:blipFill rotWithShape="1">
          <a:blip r:embed="rId4">
            <a:extLst>
              <a:ext uri="{28A0092B-C50C-407E-A947-70E740481C1C}">
                <a14:useLocalDpi xmlns:a14="http://schemas.microsoft.com/office/drawing/2010/main" val="0"/>
              </a:ext>
            </a:extLst>
          </a:blip>
          <a:srcRect l="23683" t="77061" r="27505" b="1574"/>
          <a:stretch/>
        </p:blipFill>
        <p:spPr bwMode="auto">
          <a:xfrm>
            <a:off x="3370029" y="2745991"/>
            <a:ext cx="4741836" cy="1377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9447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5"/>
          <p:cNvSpPr txBox="1"/>
          <p:nvPr/>
        </p:nvSpPr>
        <p:spPr>
          <a:xfrm>
            <a:off x="370150" y="1150869"/>
            <a:ext cx="7940132" cy="461665"/>
          </a:xfrm>
          <a:prstGeom prst="rect">
            <a:avLst/>
          </a:prstGeom>
          <a:noFill/>
        </p:spPr>
        <p:txBody>
          <a:bodyPr wrap="square" rtlCol="0">
            <a:spAutoFit/>
          </a:bodyPr>
          <a:lstStyle/>
          <a:p>
            <a:pPr>
              <a:spcAft>
                <a:spcPts val="0"/>
              </a:spcAft>
            </a:pPr>
            <a:r>
              <a:rPr lang="en-US" sz="2400" b="1" dirty="0">
                <a:latin typeface="Arial" panose="020B0604020202020204" pitchFamily="34" charset="0"/>
                <a:ea typeface="Calibri" panose="020F0502020204030204" pitchFamily="34" charset="0"/>
                <a:cs typeface="Times New Roman" panose="02020603050405020304" pitchFamily="18" charset="0"/>
              </a:rPr>
              <a:t>De-escalation of warnings</a:t>
            </a:r>
            <a:endParaRPr lang="en-GB" sz="2400" b="1" dirty="0">
              <a:latin typeface="Arial" panose="020B0604020202020204" pitchFamily="34" charset="0"/>
              <a:ea typeface="Calibri" panose="020F0502020204030204" pitchFamily="34" charset="0"/>
              <a:cs typeface="Times New Roman" panose="02020603050405020304" pitchFamily="18" charset="0"/>
            </a:endParaRPr>
          </a:p>
        </p:txBody>
      </p:sp>
      <p:sp>
        <p:nvSpPr>
          <p:cNvPr id="9" name="TextBox 8"/>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sp>
        <p:nvSpPr>
          <p:cNvPr id="10" name="Textfeld 14"/>
          <p:cNvSpPr txBox="1">
            <a:spLocks noChangeArrowheads="1"/>
          </p:cNvSpPr>
          <p:nvPr/>
        </p:nvSpPr>
        <p:spPr bwMode="auto">
          <a:xfrm>
            <a:off x="370150" y="3389970"/>
            <a:ext cx="11065946" cy="2277547"/>
          </a:xfrm>
          <a:prstGeom prst="rect">
            <a:avLst/>
          </a:prstGeom>
          <a:noFill/>
          <a:ln w="9525">
            <a:noFill/>
            <a:miter lim="800000"/>
            <a:headEnd/>
            <a:tailEnd/>
          </a:ln>
        </p:spPr>
        <p:txBody>
          <a:bodyPr wrap="square">
            <a:spAutoFit/>
          </a:bodyPr>
          <a:lstStyle/>
          <a:p>
            <a:pPr>
              <a:defRPr/>
            </a:pPr>
            <a:r>
              <a:rPr lang="en-US" altLang="en-US" sz="1600" dirty="0"/>
              <a:t>If a pedestrian is crossing the path of a vehicle, in much more than 95%, it will turn out all right, </a:t>
            </a:r>
            <a:r>
              <a:rPr lang="en-US" altLang="en-US" sz="1600" dirty="0" smtClean="0"/>
              <a:t>because t</a:t>
            </a:r>
            <a:r>
              <a:rPr lang="en-US" sz="1600" dirty="0" smtClean="0"/>
              <a:t>he </a:t>
            </a:r>
            <a:r>
              <a:rPr lang="en-US" sz="1600" dirty="0"/>
              <a:t>pedestrian is able to estimate the speed of the vehicle correctly and the dangerous zone (vehicle path</a:t>
            </a:r>
            <a:r>
              <a:rPr lang="en-US" sz="1600" dirty="0" smtClean="0"/>
              <a:t>)</a:t>
            </a:r>
          </a:p>
          <a:p>
            <a:pPr>
              <a:defRPr/>
            </a:pPr>
            <a:endParaRPr lang="en-US" sz="1600" dirty="0"/>
          </a:p>
          <a:p>
            <a:pPr marL="714375" lvl="1" indent="-257175">
              <a:spcBef>
                <a:spcPts val="1200"/>
              </a:spcBef>
              <a:buFont typeface="Arial" charset="0"/>
              <a:buChar char="•"/>
              <a:defRPr/>
            </a:pPr>
            <a:r>
              <a:rPr lang="en-US" sz="1600" dirty="0"/>
              <a:t>Will not been entered, because the pedestrian stops in time</a:t>
            </a:r>
          </a:p>
          <a:p>
            <a:pPr marL="714375" lvl="1" indent="-257175">
              <a:spcBef>
                <a:spcPts val="1200"/>
              </a:spcBef>
              <a:buFont typeface="Arial" charset="0"/>
              <a:buChar char="•"/>
              <a:defRPr/>
            </a:pPr>
            <a:r>
              <a:rPr lang="en-US" sz="1600" dirty="0"/>
              <a:t>Will be entered, but the situation will be de-escalated by stepping back</a:t>
            </a:r>
          </a:p>
          <a:p>
            <a:pPr marL="714375" lvl="1" indent="-257175">
              <a:spcBef>
                <a:spcPts val="1200"/>
              </a:spcBef>
              <a:buFont typeface="Arial" charset="0"/>
              <a:buChar char="•"/>
              <a:defRPr/>
            </a:pPr>
            <a:r>
              <a:rPr lang="en-US" sz="1600" dirty="0"/>
              <a:t>Will be entered, but the situation will be de-escalated by the pedestrian speeding up and leaving the dangerous vehicle path</a:t>
            </a:r>
          </a:p>
        </p:txBody>
      </p:sp>
      <p:sp>
        <p:nvSpPr>
          <p:cNvPr id="2" name="Rectangle 1"/>
          <p:cNvSpPr/>
          <p:nvPr/>
        </p:nvSpPr>
        <p:spPr>
          <a:xfrm>
            <a:off x="370150" y="1803280"/>
            <a:ext cx="11065946" cy="1233030"/>
          </a:xfrm>
          <a:prstGeom prst="rect">
            <a:avLst/>
          </a:prstGeom>
        </p:spPr>
        <p:txBody>
          <a:bodyPr wrap="square">
            <a:spAutoFit/>
          </a:bodyPr>
          <a:lstStyle/>
          <a:p>
            <a:pPr marL="1169988" indent="-1169988" algn="just">
              <a:lnSpc>
                <a:spcPct val="150000"/>
              </a:lnSpc>
              <a:spcAft>
                <a:spcPts val="600"/>
              </a:spcAft>
            </a:pPr>
            <a:r>
              <a:rPr lang="en-US" sz="1600" b="1" dirty="0" smtClean="0">
                <a:latin typeface="Times New Roman" panose="02020603050405020304" pitchFamily="18" charset="0"/>
                <a:ea typeface="Yu Mincho"/>
              </a:rPr>
              <a:t>5.1.1.	…</a:t>
            </a:r>
          </a:p>
          <a:p>
            <a:pPr marL="1169988" indent="-1169988" algn="just">
              <a:lnSpc>
                <a:spcPct val="150000"/>
              </a:lnSpc>
              <a:spcAft>
                <a:spcPts val="600"/>
              </a:spcAft>
            </a:pPr>
            <a:r>
              <a:rPr lang="en-US" sz="1600" b="1" dirty="0">
                <a:latin typeface="Times New Roman" panose="02020603050405020304" pitchFamily="18" charset="0"/>
                <a:ea typeface="Yu Mincho"/>
              </a:rPr>
              <a:t>	</a:t>
            </a:r>
            <a:r>
              <a:rPr lang="en-US" sz="1600" b="1" dirty="0" smtClean="0">
                <a:latin typeface="Times New Roman" panose="02020603050405020304" pitchFamily="18" charset="0"/>
                <a:ea typeface="Yu Mincho"/>
              </a:rPr>
              <a:t>Collision </a:t>
            </a:r>
            <a:r>
              <a:rPr lang="en-US" sz="1600" b="1" dirty="0">
                <a:latin typeface="Times New Roman" panose="02020603050405020304" pitchFamily="18" charset="0"/>
                <a:ea typeface="Yu Mincho"/>
              </a:rPr>
              <a:t>warning and emergency braking may be aborted on decision of the system, if it detects a very low probability of a collision. e.g. the situation de-escalates because changes in trajectory of the other road users. </a:t>
            </a:r>
            <a:endParaRPr lang="en-GB" sz="1600" b="1" dirty="0">
              <a:latin typeface="Times New Roman" panose="02020603050405020304" pitchFamily="18" charset="0"/>
              <a:ea typeface="Yu Mincho"/>
            </a:endParaRPr>
          </a:p>
        </p:txBody>
      </p:sp>
    </p:spTree>
    <p:extLst>
      <p:ext uri="{BB962C8B-B14F-4D97-AF65-F5344CB8AC3E}">
        <p14:creationId xmlns:p14="http://schemas.microsoft.com/office/powerpoint/2010/main" val="3096179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False Reaction Requirements and Tests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13043" y="1892393"/>
            <a:ext cx="10757623" cy="1646605"/>
          </a:xfrm>
          <a:prstGeom prst="rect">
            <a:avLst/>
          </a:prstGeom>
        </p:spPr>
        <p:txBody>
          <a:bodyPr wrap="square">
            <a:spAutoFit/>
          </a:bodyPr>
          <a:lstStyle/>
          <a:p>
            <a:pPr algn="just">
              <a:lnSpc>
                <a:spcPct val="150000"/>
              </a:lnSpc>
              <a:spcAft>
                <a:spcPts val="600"/>
              </a:spcAft>
            </a:pPr>
            <a:r>
              <a:rPr lang="en-GB" sz="1600" b="1" dirty="0" smtClean="0">
                <a:latin typeface="Times New Roman" panose="02020603050405020304" pitchFamily="18" charset="0"/>
                <a:ea typeface="Yu Mincho"/>
              </a:rPr>
              <a:t>5.1.6</a:t>
            </a:r>
            <a:r>
              <a:rPr lang="en-GB" sz="1600" b="1" dirty="0">
                <a:latin typeface="Times New Roman" panose="02020603050405020304" pitchFamily="18" charset="0"/>
                <a:ea typeface="Yu Mincho"/>
              </a:rPr>
              <a:t>.	False reaction avoidance </a:t>
            </a:r>
            <a:r>
              <a:rPr lang="x-none" sz="1600" b="1" dirty="0">
                <a:latin typeface="Times New Roman" panose="02020603050405020304" pitchFamily="18" charset="0"/>
                <a:ea typeface="Yu Mincho"/>
              </a:rPr>
              <a:t> </a:t>
            </a:r>
            <a:endParaRPr lang="en-GB" sz="1600" b="1" dirty="0">
              <a:latin typeface="Times New Roman" panose="02020603050405020304" pitchFamily="18" charset="0"/>
              <a:ea typeface="Yu Mincho"/>
            </a:endParaRPr>
          </a:p>
          <a:p>
            <a:pPr marL="901700" algn="just">
              <a:lnSpc>
                <a:spcPct val="150000"/>
              </a:lnSpc>
              <a:spcAft>
                <a:spcPts val="600"/>
              </a:spcAft>
            </a:pPr>
            <a:r>
              <a:rPr lang="en-GB" sz="1600" b="1" dirty="0">
                <a:latin typeface="Times New Roman" panose="02020603050405020304" pitchFamily="18" charset="0"/>
                <a:ea typeface="Yu Mincho"/>
              </a:rPr>
              <a:t>The system shall be designed to minimise the generation of collision warning signals and to avoid autonomous braking in situations where the driver would not recognise an impending [forward or crossing] collision. This shall be demonstrated in accordance with </a:t>
            </a:r>
            <a:r>
              <a:rPr lang="en-GB" sz="1600" b="1" strike="sngStrike" dirty="0">
                <a:solidFill>
                  <a:srgbClr val="C00000"/>
                </a:solidFill>
                <a:latin typeface="Times New Roman" panose="02020603050405020304" pitchFamily="18" charset="0"/>
                <a:ea typeface="Yu Mincho"/>
              </a:rPr>
              <a:t>Paragraph 6.10. </a:t>
            </a:r>
            <a:r>
              <a:rPr lang="en-GB" sz="1600" b="1" dirty="0">
                <a:solidFill>
                  <a:srgbClr val="C00000"/>
                </a:solidFill>
                <a:latin typeface="Times New Roman" panose="02020603050405020304" pitchFamily="18" charset="0"/>
                <a:ea typeface="Yu Mincho"/>
              </a:rPr>
              <a:t> </a:t>
            </a:r>
            <a:r>
              <a:rPr lang="en-GB" sz="1600" b="1" dirty="0" smtClean="0">
                <a:solidFill>
                  <a:srgbClr val="0070C0"/>
                </a:solidFill>
                <a:latin typeface="Times New Roman" panose="02020603050405020304" pitchFamily="18" charset="0"/>
                <a:ea typeface="Yu Mincho"/>
              </a:rPr>
              <a:t>Annex 3 </a:t>
            </a:r>
            <a:r>
              <a:rPr lang="en-GB" sz="1600" b="1" dirty="0" smtClean="0">
                <a:latin typeface="Times New Roman" panose="02020603050405020304" pitchFamily="18" charset="0"/>
                <a:ea typeface="Yu Mincho"/>
              </a:rPr>
              <a:t>of </a:t>
            </a:r>
            <a:r>
              <a:rPr lang="en-GB" sz="1600" b="1" dirty="0">
                <a:latin typeface="Times New Roman" panose="02020603050405020304" pitchFamily="18" charset="0"/>
                <a:ea typeface="Yu Mincho"/>
              </a:rPr>
              <a:t>this Regulation</a:t>
            </a:r>
            <a:r>
              <a:rPr lang="en-GB" sz="1600" b="1" dirty="0" smtClean="0">
                <a:latin typeface="Times New Roman" panose="02020603050405020304" pitchFamily="18" charset="0"/>
                <a:ea typeface="Yu Mincho"/>
              </a:rPr>
              <a:t>.</a:t>
            </a:r>
            <a:endParaRPr lang="en-GB" sz="1600" b="1" dirty="0">
              <a:latin typeface="Times New Roman" panose="02020603050405020304" pitchFamily="18" charset="0"/>
              <a:ea typeface="Yu Mincho"/>
            </a:endParaRPr>
          </a:p>
        </p:txBody>
      </p:sp>
      <p:sp>
        <p:nvSpPr>
          <p:cNvPr id="8" name="Rectangle 7"/>
          <p:cNvSpPr/>
          <p:nvPr/>
        </p:nvSpPr>
        <p:spPr>
          <a:xfrm>
            <a:off x="512063" y="3885588"/>
            <a:ext cx="11375137" cy="1569660"/>
          </a:xfrm>
          <a:prstGeom prst="rect">
            <a:avLst/>
          </a:prstGeom>
        </p:spPr>
        <p:txBody>
          <a:bodyPr wrap="square">
            <a:spAutoFit/>
          </a:bodyPr>
          <a:lstStyle/>
          <a:p>
            <a:r>
              <a:rPr lang="en-GB" sz="1600" dirty="0" smtClean="0"/>
              <a:t>Specific fal</a:t>
            </a:r>
            <a:r>
              <a:rPr lang="en-GB" sz="1600" dirty="0"/>
              <a:t>s</a:t>
            </a:r>
            <a:r>
              <a:rPr lang="en-GB" sz="1600" dirty="0" smtClean="0"/>
              <a:t>e reaction tests should be removed from the regulation as they are too specific considering there are an infinite number of possible scenarios. </a:t>
            </a:r>
            <a:endParaRPr lang="en-GB" sz="1600" dirty="0"/>
          </a:p>
          <a:p>
            <a:endParaRPr lang="en-GB" sz="1600" dirty="0" smtClean="0"/>
          </a:p>
          <a:p>
            <a:r>
              <a:rPr lang="en-GB" sz="1600" dirty="0" smtClean="0"/>
              <a:t>The requirement for false reactions to be minimised should remain and should be tested through the Annex for complex </a:t>
            </a:r>
            <a:r>
              <a:rPr lang="en-GB" sz="1600" dirty="0"/>
              <a:t>e</a:t>
            </a:r>
            <a:r>
              <a:rPr lang="en-GB" sz="1600" dirty="0" smtClean="0"/>
              <a:t>lectronic systems. </a:t>
            </a:r>
            <a:endParaRPr lang="en-GB" sz="1600" dirty="0"/>
          </a:p>
          <a:p>
            <a:endParaRPr lang="en-GB" sz="1600" dirty="0"/>
          </a:p>
        </p:txBody>
      </p:sp>
    </p:spTree>
    <p:extLst>
      <p:ext uri="{BB962C8B-B14F-4D97-AF65-F5344CB8AC3E}">
        <p14:creationId xmlns:p14="http://schemas.microsoft.com/office/powerpoint/2010/main" val="213487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a:latin typeface="Arial" panose="020B0604020202020204" pitchFamily="34" charset="0"/>
                <a:ea typeface="Calibri" panose="020F0502020204030204" pitchFamily="34" charset="0"/>
                <a:cs typeface="Times New Roman" panose="02020603050405020304" pitchFamily="18" charset="0"/>
              </a:rPr>
              <a:t>False Reaction Requirements and Tests</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113" name="Rechteck 112"/>
          <p:cNvSpPr/>
          <p:nvPr/>
        </p:nvSpPr>
        <p:spPr>
          <a:xfrm>
            <a:off x="413043" y="1828852"/>
            <a:ext cx="11326239" cy="2990499"/>
          </a:xfrm>
          <a:prstGeom prst="rect">
            <a:avLst/>
          </a:prstGeom>
        </p:spPr>
        <p:txBody>
          <a:bodyPr wrap="square">
            <a:spAutoFit/>
          </a:bodyPr>
          <a:lstStyle/>
          <a:p>
            <a:pPr>
              <a:lnSpc>
                <a:spcPct val="107000"/>
              </a:lnSpc>
            </a:pPr>
            <a:r>
              <a:rPr lang="en-US" sz="1600" dirty="0" smtClean="0">
                <a:cs typeface="Arial" panose="020B0604020202020204" pitchFamily="34" charset="0"/>
              </a:rPr>
              <a:t>Typical critical situations:</a:t>
            </a:r>
          </a:p>
          <a:p>
            <a:pPr marL="742950" lvl="1" indent="-285750">
              <a:lnSpc>
                <a:spcPct val="107000"/>
              </a:lnSpc>
              <a:buFont typeface="Arial" panose="020B0604020202020204" pitchFamily="34" charset="0"/>
              <a:buChar char="•"/>
            </a:pPr>
            <a:r>
              <a:rPr lang="en-US" sz="1600" dirty="0" smtClean="0">
                <a:cs typeface="Arial" panose="020B0604020202020204" pitchFamily="34" charset="0"/>
              </a:rPr>
              <a:t>Pedestrian moves towards the road edge, sees the vehicle in time and stops in time</a:t>
            </a:r>
          </a:p>
          <a:p>
            <a:pPr marL="742950" lvl="1" indent="-285750">
              <a:lnSpc>
                <a:spcPct val="107000"/>
              </a:lnSpc>
              <a:buFont typeface="Arial" panose="020B0604020202020204" pitchFamily="34" charset="0"/>
              <a:buChar char="•"/>
            </a:pPr>
            <a:r>
              <a:rPr lang="en-US" sz="1600" dirty="0" smtClean="0">
                <a:cs typeface="Arial" panose="020B0604020202020204" pitchFamily="34" charset="0"/>
              </a:rPr>
              <a:t>Pedestrian deescalates the situation by leaving the collision path in due time</a:t>
            </a:r>
          </a:p>
          <a:p>
            <a:pPr marL="285750" indent="-285750">
              <a:lnSpc>
                <a:spcPct val="107000"/>
              </a:lnSpc>
              <a:buFont typeface="Arial" panose="020B0604020202020204" pitchFamily="34" charset="0"/>
              <a:buChar char="•"/>
            </a:pPr>
            <a:endParaRPr lang="en-US" sz="1600" dirty="0">
              <a:cs typeface="Arial" panose="020B0604020202020204" pitchFamily="34" charset="0"/>
            </a:endParaRPr>
          </a:p>
          <a:p>
            <a:pPr>
              <a:lnSpc>
                <a:spcPct val="107000"/>
              </a:lnSpc>
            </a:pPr>
            <a:r>
              <a:rPr lang="en-US" sz="1600" dirty="0" smtClean="0">
                <a:cs typeface="Arial" panose="020B0604020202020204" pitchFamily="34" charset="0"/>
              </a:rPr>
              <a:t>Pedestrians are highly dynamic. </a:t>
            </a:r>
          </a:p>
          <a:p>
            <a:pPr marL="285750" indent="-285750">
              <a:lnSpc>
                <a:spcPct val="107000"/>
              </a:lnSpc>
              <a:buFont typeface="Arial" panose="020B0604020202020204" pitchFamily="34" charset="0"/>
              <a:buChar char="•"/>
            </a:pPr>
            <a:endParaRPr lang="en-US" sz="1600" dirty="0">
              <a:cs typeface="Arial" panose="020B0604020202020204" pitchFamily="34" charset="0"/>
            </a:endParaRPr>
          </a:p>
          <a:p>
            <a:pPr>
              <a:lnSpc>
                <a:spcPct val="107000"/>
              </a:lnSpc>
            </a:pPr>
            <a:r>
              <a:rPr lang="en-US" sz="1600" dirty="0" smtClean="0">
                <a:cs typeface="Arial" panose="020B0604020202020204" pitchFamily="34" charset="0"/>
              </a:rPr>
              <a:t>Probability for a False Intervention increases with ego vehicle speed.</a:t>
            </a:r>
          </a:p>
          <a:p>
            <a:pPr marL="285750" indent="-285750">
              <a:lnSpc>
                <a:spcPct val="107000"/>
              </a:lnSpc>
              <a:buFont typeface="Arial" panose="020B0604020202020204" pitchFamily="34" charset="0"/>
              <a:buChar char="•"/>
            </a:pPr>
            <a:endParaRPr lang="en-US" sz="1600" dirty="0" smtClean="0">
              <a:cs typeface="Arial" panose="020B0604020202020204" pitchFamily="34" charset="0"/>
            </a:endParaRPr>
          </a:p>
          <a:p>
            <a:pPr>
              <a:lnSpc>
                <a:spcPct val="107000"/>
              </a:lnSpc>
            </a:pPr>
            <a:r>
              <a:rPr lang="en-US" sz="1600" dirty="0" smtClean="0">
                <a:cs typeface="Arial" panose="020B0604020202020204" pitchFamily="34" charset="0"/>
              </a:rPr>
              <a:t>These False Interventions are situation based and cannot be overcome by different/better sensors.</a:t>
            </a:r>
          </a:p>
          <a:p>
            <a:pPr>
              <a:lnSpc>
                <a:spcPct val="107000"/>
              </a:lnSpc>
            </a:pPr>
            <a:endParaRPr lang="en-US" sz="1600" dirty="0">
              <a:cs typeface="Arial" panose="020B0604020202020204" pitchFamily="34" charset="0"/>
            </a:endParaRPr>
          </a:p>
          <a:p>
            <a:pPr>
              <a:lnSpc>
                <a:spcPct val="107000"/>
              </a:lnSpc>
            </a:pPr>
            <a:r>
              <a:rPr lang="en-US" sz="1600" dirty="0" smtClean="0">
                <a:cs typeface="Arial" panose="020B0604020202020204" pitchFamily="34" charset="0"/>
              </a:rPr>
              <a:t>False Interventions are annoying and reduce end consumer acceptance and could lead to additional accidents.</a:t>
            </a:r>
            <a:endParaRPr lang="en-US" sz="1600" dirty="0">
              <a:cs typeface="Arial" panose="020B0604020202020204" pitchFamily="34" charset="0"/>
            </a:endParaRPr>
          </a:p>
        </p:txBody>
      </p:sp>
    </p:spTree>
    <p:extLst>
      <p:ext uri="{BB962C8B-B14F-4D97-AF65-F5344CB8AC3E}">
        <p14:creationId xmlns:p14="http://schemas.microsoft.com/office/powerpoint/2010/main" val="1888839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Laden and Unladen effect on AEBS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8" name="テキスト ボックス 5"/>
          <p:cNvSpPr txBox="1"/>
          <p:nvPr/>
        </p:nvSpPr>
        <p:spPr>
          <a:xfrm>
            <a:off x="3526926" y="4052359"/>
            <a:ext cx="7344816" cy="276999"/>
          </a:xfrm>
          <a:prstGeom prst="rect">
            <a:avLst/>
          </a:prstGeom>
          <a:noFill/>
        </p:spPr>
        <p:txBody>
          <a:bodyPr wrap="square" rtlCol="0">
            <a:spAutoFit/>
          </a:bodyPr>
          <a:lstStyle/>
          <a:p>
            <a:pPr marL="285750" indent="-285750">
              <a:buFont typeface="Wingdings" panose="05000000000000000000" pitchFamily="2" charset="2"/>
              <a:buChar char="Ø"/>
            </a:pP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LVW : 9m/s² </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0,6s	42km/h avoidance</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テキスト ボックス 7"/>
          <p:cNvSpPr txBox="1"/>
          <p:nvPr/>
        </p:nvSpPr>
        <p:spPr>
          <a:xfrm>
            <a:off x="3526879" y="4357027"/>
            <a:ext cx="7344816" cy="276999"/>
          </a:xfrm>
          <a:prstGeom prst="rect">
            <a:avLst/>
          </a:prstGeom>
          <a:noFill/>
        </p:spPr>
        <p:txBody>
          <a:bodyPr wrap="square" rtlCol="0">
            <a:spAutoFit/>
          </a:bodyPr>
          <a:lstStyle/>
          <a:p>
            <a:pPr marL="285750" indent="-285750">
              <a:buFont typeface="Wingdings" panose="05000000000000000000" pitchFamily="2" charset="2"/>
              <a:buChar char="Ø"/>
            </a:pP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GVW : 9m/s² </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0,66s	40km/h avoidance</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正方形/長方形 2"/>
          <p:cNvSpPr/>
          <p:nvPr/>
        </p:nvSpPr>
        <p:spPr>
          <a:xfrm>
            <a:off x="3380578" y="3932610"/>
            <a:ext cx="4681728" cy="81352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5"/>
          <p:cNvSpPr txBox="1"/>
          <p:nvPr/>
        </p:nvSpPr>
        <p:spPr>
          <a:xfrm>
            <a:off x="3497162" y="5471878"/>
            <a:ext cx="7344816" cy="276999"/>
          </a:xfrm>
          <a:prstGeom prst="rect">
            <a:avLst/>
          </a:prstGeom>
          <a:noFill/>
        </p:spPr>
        <p:txBody>
          <a:bodyPr wrap="square" rtlCol="0">
            <a:spAutoFit/>
          </a:bodyPr>
          <a:lstStyle/>
          <a:p>
            <a:pPr marL="285750" indent="-285750">
              <a:buFont typeface="Wingdings" panose="05000000000000000000" pitchFamily="2" charset="2"/>
              <a:buChar char="Ø"/>
            </a:pP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LVW : 9m/s² </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a:t>
            </a:r>
            <a:r>
              <a:rPr lang="en-US" altLang="ja-JP" sz="1200" dirty="0" smtClean="0">
                <a:latin typeface="Meiryo UI" panose="020B0604030504040204" pitchFamily="50" charset="-128"/>
                <a:ea typeface="Meiryo UI" panose="020B0604030504040204" pitchFamily="50" charset="-128"/>
                <a:cs typeface="Meiryo UI" panose="020B0604030504040204" pitchFamily="50" charset="-128"/>
              </a:rPr>
              <a:t>0,6s	42km/h avoidance</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7"/>
          <p:cNvSpPr txBox="1"/>
          <p:nvPr/>
        </p:nvSpPr>
        <p:spPr>
          <a:xfrm>
            <a:off x="3497115" y="5816308"/>
            <a:ext cx="7344816" cy="276999"/>
          </a:xfrm>
          <a:prstGeom prst="rect">
            <a:avLst/>
          </a:prstGeom>
          <a:noFill/>
        </p:spPr>
        <p:txBody>
          <a:bodyPr wrap="square" rtlCol="0">
            <a:spAutoFit/>
          </a:bodyPr>
          <a:lstStyle/>
          <a:p>
            <a:pPr marL="285750" indent="-285750">
              <a:buFont typeface="Wingdings" panose="05000000000000000000" pitchFamily="2" charset="2"/>
              <a:buChar char="Ø"/>
            </a:pPr>
            <a:r>
              <a:rPr lang="en-US" altLang="ja-JP" sz="1200" dirty="0">
                <a:latin typeface="Meiryo UI" panose="020B0604030504040204" pitchFamily="50" charset="-128"/>
                <a:ea typeface="Meiryo UI" panose="020B0604030504040204" pitchFamily="50" charset="-128"/>
                <a:cs typeface="Meiryo UI" panose="020B0604030504040204" pitchFamily="50" charset="-128"/>
              </a:rPr>
              <a:t>GVW : 9m/s² + 0,73s	38km/h avoidance</a:t>
            </a:r>
            <a:endParaRPr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2"/>
          <p:cNvSpPr/>
          <p:nvPr/>
        </p:nvSpPr>
        <p:spPr>
          <a:xfrm>
            <a:off x="3350814" y="5373857"/>
            <a:ext cx="4681728" cy="81340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00"/>
          </a:p>
        </p:txBody>
      </p:sp>
      <p:sp>
        <p:nvSpPr>
          <p:cNvPr id="17" name="テキスト ボックス 5"/>
          <p:cNvSpPr txBox="1"/>
          <p:nvPr/>
        </p:nvSpPr>
        <p:spPr>
          <a:xfrm>
            <a:off x="4561388" y="5081041"/>
            <a:ext cx="7344816" cy="276999"/>
          </a:xfrm>
          <a:prstGeom prst="rect">
            <a:avLst/>
          </a:prstGeom>
          <a:noFill/>
        </p:spPr>
        <p:txBody>
          <a:bodyPr wrap="square" rtlCol="0">
            <a:spAutoFit/>
          </a:bodyPr>
          <a:lstStyle/>
          <a:p>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For N1 Category vehicles </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5"/>
          <p:cNvSpPr txBox="1"/>
          <p:nvPr/>
        </p:nvSpPr>
        <p:spPr>
          <a:xfrm>
            <a:off x="4591152" y="3655611"/>
            <a:ext cx="7344816" cy="276999"/>
          </a:xfrm>
          <a:prstGeom prst="rect">
            <a:avLst/>
          </a:prstGeom>
          <a:noFill/>
        </p:spPr>
        <p:txBody>
          <a:bodyPr wrap="square" rtlCol="0">
            <a:spAutoFit/>
          </a:bodyPr>
          <a:lstStyle/>
          <a:p>
            <a:r>
              <a:rPr lang="en-US" altLang="ja-JP" sz="1200" b="1" dirty="0" smtClean="0">
                <a:latin typeface="Meiryo UI" panose="020B0604030504040204" pitchFamily="50" charset="-128"/>
                <a:ea typeface="Meiryo UI" panose="020B0604030504040204" pitchFamily="50" charset="-128"/>
                <a:cs typeface="Meiryo UI" panose="020B0604030504040204" pitchFamily="50" charset="-128"/>
              </a:rPr>
              <a:t>For M1 Category vehicles </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Rectangle 18"/>
          <p:cNvSpPr/>
          <p:nvPr/>
        </p:nvSpPr>
        <p:spPr>
          <a:xfrm>
            <a:off x="765592" y="1856217"/>
            <a:ext cx="10987496" cy="1323439"/>
          </a:xfrm>
          <a:prstGeom prst="rect">
            <a:avLst/>
          </a:prstGeom>
        </p:spPr>
        <p:txBody>
          <a:bodyPr wrap="square">
            <a:spAutoFit/>
          </a:bodyPr>
          <a:lstStyle/>
          <a:p>
            <a:r>
              <a:rPr lang="en-GB" sz="1600" dirty="0" smtClean="0"/>
              <a:t>Additional mass of the vehicle does not reduce the level of deceleration that can be achieved, but increase the time taken to achieve this level of deceleration. </a:t>
            </a:r>
          </a:p>
          <a:p>
            <a:endParaRPr lang="en-GB" sz="1600" dirty="0"/>
          </a:p>
          <a:p>
            <a:r>
              <a:rPr lang="en-GB" sz="1600" dirty="0" smtClean="0"/>
              <a:t>Taking this into consideration, it reduces the performance of the vehicle based on the calculations originally used from the previous meetings.</a:t>
            </a:r>
          </a:p>
        </p:txBody>
      </p:sp>
    </p:spTree>
    <p:extLst>
      <p:ext uri="{BB962C8B-B14F-4D97-AF65-F5344CB8AC3E}">
        <p14:creationId xmlns:p14="http://schemas.microsoft.com/office/powerpoint/2010/main" val="373433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Laden and Unladen effect on AEBS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19" name="Rectangle 18"/>
          <p:cNvSpPr/>
          <p:nvPr/>
        </p:nvSpPr>
        <p:spPr>
          <a:xfrm>
            <a:off x="413043" y="1797637"/>
            <a:ext cx="10987496" cy="830997"/>
          </a:xfrm>
          <a:prstGeom prst="rect">
            <a:avLst/>
          </a:prstGeom>
        </p:spPr>
        <p:txBody>
          <a:bodyPr wrap="square">
            <a:spAutoFit/>
          </a:bodyPr>
          <a:lstStyle/>
          <a:p>
            <a:r>
              <a:rPr lang="en-GB" sz="1600" dirty="0" smtClean="0"/>
              <a:t>In Special resolution no. 1, concerning the common definitions of vehicle categories, masses and dimensions (</a:t>
            </a:r>
            <a:r>
              <a:rPr lang="en-GB" sz="1600" dirty="0"/>
              <a:t>S</a:t>
            </a:r>
            <a:r>
              <a:rPr lang="en-GB" sz="1600" dirty="0" smtClean="0"/>
              <a:t>.R. 1)</a:t>
            </a:r>
          </a:p>
          <a:p>
            <a:endParaRPr lang="en-GB" sz="1600" dirty="0"/>
          </a:p>
          <a:p>
            <a:r>
              <a:rPr lang="en-GB" sz="1600" dirty="0" smtClean="0"/>
              <a:t>There are definitions for Mass in Running Order  and Gross Vehicle mass. </a:t>
            </a:r>
          </a:p>
        </p:txBody>
      </p:sp>
      <p:sp>
        <p:nvSpPr>
          <p:cNvPr id="2" name="Rectangle 1"/>
          <p:cNvSpPr/>
          <p:nvPr/>
        </p:nvSpPr>
        <p:spPr>
          <a:xfrm>
            <a:off x="413043" y="2880468"/>
            <a:ext cx="10823124" cy="2062103"/>
          </a:xfrm>
          <a:prstGeom prst="rect">
            <a:avLst/>
          </a:prstGeom>
        </p:spPr>
        <p:txBody>
          <a:bodyPr wrap="square">
            <a:spAutoFit/>
          </a:bodyPr>
          <a:lstStyle/>
          <a:p>
            <a:r>
              <a:rPr lang="en-GB" sz="1600" dirty="0">
                <a:solidFill>
                  <a:srgbClr val="0070C0"/>
                </a:solidFill>
              </a:rPr>
              <a:t>2. "Unladen Vehicle Mass" means the nominal mass of a complete vehicle as determined by the following criteria: </a:t>
            </a:r>
          </a:p>
          <a:p>
            <a:r>
              <a:rPr lang="en-GB" sz="1600" dirty="0">
                <a:solidFill>
                  <a:srgbClr val="0070C0"/>
                </a:solidFill>
              </a:rPr>
              <a:t> </a:t>
            </a:r>
          </a:p>
          <a:p>
            <a:r>
              <a:rPr lang="en-GB" sz="1600" dirty="0">
                <a:solidFill>
                  <a:srgbClr val="0070C0"/>
                </a:solidFill>
              </a:rPr>
              <a:t>2.1. Mass of the vehicle with bodywork and all factory fitted equipment, electrical and auxiliary equipment for normal operation of vehicle, including liquids, tools, fire extinguisher, standard spare parts, chocks and spare wheel, if fitted. </a:t>
            </a:r>
          </a:p>
          <a:p>
            <a:r>
              <a:rPr lang="en-GB" sz="1600" dirty="0">
                <a:solidFill>
                  <a:srgbClr val="0070C0"/>
                </a:solidFill>
              </a:rPr>
              <a:t> </a:t>
            </a:r>
          </a:p>
          <a:p>
            <a:r>
              <a:rPr lang="en-GB" sz="1600" dirty="0">
                <a:solidFill>
                  <a:srgbClr val="0070C0"/>
                </a:solidFill>
              </a:rPr>
              <a:t>2.2. The fuel tank shall be filled to at least 90 per cent of rated capacity and the other liquid containing systems (except those for used water) to 100 per cent of the capacity specified by the manufacturer. </a:t>
            </a:r>
          </a:p>
          <a:p>
            <a:r>
              <a:rPr lang="en-GB" sz="1600" dirty="0">
                <a:solidFill>
                  <a:srgbClr val="0070C0"/>
                </a:solidFill>
              </a:rPr>
              <a:t> </a:t>
            </a:r>
          </a:p>
        </p:txBody>
      </p:sp>
    </p:spTree>
    <p:extLst>
      <p:ext uri="{BB962C8B-B14F-4D97-AF65-F5344CB8AC3E}">
        <p14:creationId xmlns:p14="http://schemas.microsoft.com/office/powerpoint/2010/main" val="2973118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151" y="430692"/>
            <a:ext cx="3180166" cy="461665"/>
          </a:xfrm>
          <a:prstGeom prst="rect">
            <a:avLst/>
          </a:prstGeom>
          <a:noFill/>
        </p:spPr>
        <p:txBody>
          <a:bodyPr wrap="none" rtlCol="0">
            <a:spAutoFit/>
          </a:bodyPr>
          <a:lstStyle/>
          <a:p>
            <a:r>
              <a:rPr lang="en-GB" sz="2400" b="1" dirty="0" smtClean="0">
                <a:solidFill>
                  <a:schemeClr val="accent1">
                    <a:lumMod val="50000"/>
                  </a:schemeClr>
                </a:solidFill>
              </a:rPr>
              <a:t>AEB 07 – Industry Input</a:t>
            </a:r>
            <a:endParaRPr lang="en-GB" b="1" dirty="0">
              <a:solidFill>
                <a:schemeClr val="accent1">
                  <a:lumMod val="50000"/>
                </a:schemeClr>
              </a:solidFill>
            </a:endParaRPr>
          </a:p>
        </p:txBody>
      </p:sp>
      <p:pic>
        <p:nvPicPr>
          <p:cNvPr id="5" name="Picture 2" descr="Image result for clep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98024" y="86987"/>
            <a:ext cx="2522258" cy="10000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OIC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8658" y="12466"/>
            <a:ext cx="2134000" cy="114907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413043" y="1087023"/>
            <a:ext cx="10714731" cy="458780"/>
          </a:xfrm>
          <a:prstGeom prst="rect">
            <a:avLst/>
          </a:prstGeom>
        </p:spPr>
        <p:txBody>
          <a:bodyPr wrap="square">
            <a:spAutoFit/>
          </a:bodyPr>
          <a:lstStyle/>
          <a:p>
            <a:pPr algn="just">
              <a:lnSpc>
                <a:spcPct val="107000"/>
              </a:lnSpc>
              <a:spcAft>
                <a:spcPts val="800"/>
              </a:spcAft>
            </a:pPr>
            <a:r>
              <a:rPr lang="en-GB" sz="2400" b="1" dirty="0" smtClean="0">
                <a:effectLst/>
                <a:latin typeface="Arial" panose="020B0604020202020204" pitchFamily="34" charset="0"/>
                <a:ea typeface="Calibri" panose="020F0502020204030204" pitchFamily="34" charset="0"/>
                <a:cs typeface="Times New Roman" panose="02020603050405020304" pitchFamily="18" charset="0"/>
              </a:rPr>
              <a:t>Laden and Unladen effect on AEBS performance</a:t>
            </a:r>
            <a:endParaRPr lang="en-GB" sz="1400" dirty="0">
              <a:latin typeface="Arial" panose="020B0604020202020204" pitchFamily="34" charset="0"/>
              <a:ea typeface="Calibri" panose="020F0502020204030204" pitchFamily="34" charset="0"/>
              <a:cs typeface="Times New Roman" panose="02020603050405020304" pitchFamily="18" charset="0"/>
            </a:endParaRPr>
          </a:p>
        </p:txBody>
      </p:sp>
      <p:sp>
        <p:nvSpPr>
          <p:cNvPr id="2" name="Rectangle 1"/>
          <p:cNvSpPr/>
          <p:nvPr/>
        </p:nvSpPr>
        <p:spPr>
          <a:xfrm>
            <a:off x="413043" y="1892393"/>
            <a:ext cx="10714731" cy="2554545"/>
          </a:xfrm>
          <a:prstGeom prst="rect">
            <a:avLst/>
          </a:prstGeom>
        </p:spPr>
        <p:txBody>
          <a:bodyPr wrap="square">
            <a:spAutoFit/>
          </a:bodyPr>
          <a:lstStyle/>
          <a:p>
            <a:r>
              <a:rPr lang="en-GB" sz="1600" dirty="0" smtClean="0">
                <a:solidFill>
                  <a:srgbClr val="0070C0"/>
                </a:solidFill>
              </a:rPr>
              <a:t>3</a:t>
            </a:r>
            <a:r>
              <a:rPr lang="en-GB" sz="1600" dirty="0">
                <a:solidFill>
                  <a:srgbClr val="0070C0"/>
                </a:solidFill>
              </a:rPr>
              <a:t>. "Mass in running order" means the nominal mass of a vehicle as determined by the following criteria: </a:t>
            </a:r>
          </a:p>
          <a:p>
            <a:r>
              <a:rPr lang="en-GB" sz="1600" dirty="0">
                <a:solidFill>
                  <a:srgbClr val="0070C0"/>
                </a:solidFill>
              </a:rPr>
              <a:t> </a:t>
            </a:r>
          </a:p>
          <a:p>
            <a:r>
              <a:rPr lang="en-GB" sz="1600" dirty="0">
                <a:solidFill>
                  <a:srgbClr val="0070C0"/>
                </a:solidFill>
              </a:rPr>
              <a:t> Sum of unladen vehicle mass and driver’s mass. The driver’s mass is applied in accordance with paragraph 6.1. below. </a:t>
            </a:r>
          </a:p>
          <a:p>
            <a:r>
              <a:rPr lang="en-GB" sz="1600" dirty="0">
                <a:solidFill>
                  <a:srgbClr val="0070C0"/>
                </a:solidFill>
              </a:rPr>
              <a:t> </a:t>
            </a:r>
          </a:p>
          <a:p>
            <a:r>
              <a:rPr lang="en-GB" sz="1600" dirty="0">
                <a:solidFill>
                  <a:srgbClr val="0070C0"/>
                </a:solidFill>
              </a:rPr>
              <a:t> In the case of category 1-2 vehicles, additional crewmembers for which seating positions are provided shall be included, their mass being equal to, and incorporated in the same way as, that of the driver. </a:t>
            </a:r>
          </a:p>
          <a:p>
            <a:r>
              <a:rPr lang="en-GB" sz="1600" dirty="0">
                <a:solidFill>
                  <a:srgbClr val="0070C0"/>
                </a:solidFill>
              </a:rPr>
              <a:t> </a:t>
            </a:r>
          </a:p>
          <a:p>
            <a:endParaRPr lang="en-GB" sz="1600" dirty="0">
              <a:solidFill>
                <a:srgbClr val="0070C0"/>
              </a:solidFill>
            </a:endParaRPr>
          </a:p>
          <a:p>
            <a:r>
              <a:rPr lang="en-GB" sz="1600" dirty="0">
                <a:solidFill>
                  <a:srgbClr val="0070C0"/>
                </a:solidFill>
              </a:rPr>
              <a:t>6.1. "Driver Mass" means the nominal mass of a driver that shall be 75 kg (subdivided into 68 kg occupant mass at the seat and 7 kg luggage mass in accordance with ISO standard 2416–1992)</a:t>
            </a:r>
          </a:p>
        </p:txBody>
      </p:sp>
      <p:sp>
        <p:nvSpPr>
          <p:cNvPr id="8" name="Rectangle 7"/>
          <p:cNvSpPr/>
          <p:nvPr/>
        </p:nvSpPr>
        <p:spPr>
          <a:xfrm>
            <a:off x="413043" y="4686008"/>
            <a:ext cx="11035729" cy="1077218"/>
          </a:xfrm>
          <a:prstGeom prst="rect">
            <a:avLst/>
          </a:prstGeom>
        </p:spPr>
        <p:txBody>
          <a:bodyPr wrap="square">
            <a:spAutoFit/>
          </a:bodyPr>
          <a:lstStyle/>
          <a:p>
            <a:r>
              <a:rPr lang="en-GB" sz="1600" dirty="0" smtClean="0">
                <a:solidFill>
                  <a:srgbClr val="0070C0"/>
                </a:solidFill>
              </a:rPr>
              <a:t> </a:t>
            </a:r>
            <a:endParaRPr lang="en-GB" sz="1600" dirty="0">
              <a:solidFill>
                <a:srgbClr val="0070C0"/>
              </a:solidFill>
            </a:endParaRPr>
          </a:p>
          <a:p>
            <a:r>
              <a:rPr lang="en-GB" sz="1600" dirty="0">
                <a:solidFill>
                  <a:srgbClr val="0070C0"/>
                </a:solidFill>
              </a:rPr>
              <a:t>4. "Gross vehicle mass" of a vehicle means the maximum mass of the fully laden solo vehicle, based on its construction and design performances, as declared by the manufacturer.  This shall be less than or equal to the sum of the maximum axles’ (group of axles) </a:t>
            </a:r>
            <a:r>
              <a:rPr lang="en-GB" sz="1600" dirty="0" smtClean="0">
                <a:solidFill>
                  <a:srgbClr val="0070C0"/>
                </a:solidFill>
              </a:rPr>
              <a:t>capacity</a:t>
            </a:r>
            <a:endParaRPr lang="en-GB" sz="1600" dirty="0">
              <a:solidFill>
                <a:srgbClr val="0070C0"/>
              </a:solidFill>
            </a:endParaRPr>
          </a:p>
        </p:txBody>
      </p:sp>
    </p:spTree>
    <p:extLst>
      <p:ext uri="{BB962C8B-B14F-4D97-AF65-F5344CB8AC3E}">
        <p14:creationId xmlns:p14="http://schemas.microsoft.com/office/powerpoint/2010/main" val="8305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2026</TotalTime>
  <Words>2454</Words>
  <Application>Microsoft Office PowerPoint</Application>
  <PresentationFormat>Widescreen</PresentationFormat>
  <Paragraphs>305</Paragraphs>
  <Slides>26</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游ゴシック</vt:lpstr>
      <vt:lpstr>Arial</vt:lpstr>
      <vt:lpstr>Calibri</vt:lpstr>
      <vt:lpstr>Calibri Light</vt:lpstr>
      <vt:lpstr>CorpoS</vt:lpstr>
      <vt:lpstr>Meiryo UI</vt:lpstr>
      <vt:lpstr>Times New Roman</vt:lpstr>
      <vt:lpstr>VW Text Office</vt:lpstr>
      <vt:lpstr>Wingdings</vt:lpstr>
      <vt:lpstr>Yu Mincho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CCRm-Scenarios: today in the market, not convenient</vt:lpstr>
      <vt:lpstr>PowerPoint Presentation</vt:lpstr>
      <vt:lpstr>PowerPoint Presentation</vt:lpstr>
      <vt:lpstr>PowerPoint Presentation</vt:lpstr>
      <vt:lpstr>Deceleration distribution in real-world traffic</vt:lpstr>
      <vt:lpstr>Exposure of Decelerations based on customer-near validation testing ( ca. 170.000 km, evaluated driving time ca. 1900h)</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Barnaby Simkin</dc:creator>
  <cp:lastModifiedBy>Barnaby Simkin</cp:lastModifiedBy>
  <cp:revision>78</cp:revision>
  <dcterms:created xsi:type="dcterms:W3CDTF">2018-10-08T09:34:57Z</dcterms:created>
  <dcterms:modified xsi:type="dcterms:W3CDTF">2018-11-06T11:05:55Z</dcterms:modified>
</cp:coreProperties>
</file>