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vml" ContentType="application/vnd.openxmlformats-officedocument.vmlDrawing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7" r:id="rId2"/>
    <p:sldId id="333" r:id="rId3"/>
    <p:sldId id="336" r:id="rId4"/>
    <p:sldId id="350" r:id="rId5"/>
    <p:sldId id="321" r:id="rId6"/>
    <p:sldId id="351" r:id="rId7"/>
  </p:sldIdLst>
  <p:sldSz cx="9144000" cy="6858000" type="screen4x3"/>
  <p:notesSz cx="6805613" cy="9939338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FEBA"/>
    <a:srgbClr val="FFCCFF"/>
    <a:srgbClr val="F4B2F1"/>
    <a:srgbClr val="DF27D6"/>
    <a:srgbClr val="C1F9C9"/>
    <a:srgbClr val="008000"/>
    <a:srgbClr val="78422C"/>
    <a:srgbClr val="D493DD"/>
    <a:srgbClr val="D08E4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002" autoAdjust="0"/>
    <p:restoredTop sz="94660"/>
  </p:normalViewPr>
  <p:slideViewPr>
    <p:cSldViewPr>
      <p:cViewPr varScale="1">
        <p:scale>
          <a:sx n="105" d="100"/>
          <a:sy n="105" d="100"/>
        </p:scale>
        <p:origin x="579" y="39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koshika\Documents\&#20181;&#20107;\&#30740;&#31350;\09&#22269;&#38555;&#35519;&#21644;&#38306;&#20418;\EVS\02.IWG%20(&#12475;&#12463;&#12524;&#12479;&#12522;&#65289;\EVS17\04.&#12503;&#12524;&#12476;&#12531;&#12522;&#12473;&#12488;\EVS17-A02%20%5b0118%5dPresentation%20list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800" b="1" i="0" u="none" strike="noStrike" kern="1200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altLang="ja-JP"/>
              <a:t>On-time submission score</a:t>
            </a:r>
            <a:endParaRPr lang="ja-JP"/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1" i="0" u="none" strike="noStrike" kern="1200" baseline="0">
              <a:solidFill>
                <a:schemeClr val="dk1">
                  <a:lumMod val="75000"/>
                  <a:lumOff val="25000"/>
                </a:schemeClr>
              </a:solidFill>
              <a:latin typeface="+mn-lt"/>
              <a:ea typeface="+mn-ea"/>
              <a:cs typeface="+mn-cs"/>
            </a:defRPr>
          </a:pPr>
          <a:endParaRPr lang="ja-JP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accent1">
                <a:alpha val="85000"/>
              </a:schemeClr>
            </a:solidFill>
            <a:ln w="9525" cap="flat" cmpd="sng" algn="ctr">
              <a:solidFill>
                <a:schemeClr val="lt1">
                  <a:alpha val="50000"/>
                </a:schemeClr>
              </a:solidFill>
              <a:round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1" i="0" u="none" strike="noStrike" kern="1200" baseline="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pPr>
                <a:endParaRPr lang="ja-JP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>
                      <a:solidFill>
                        <a:schemeClr val="dk1">
                          <a:lumMod val="50000"/>
                          <a:lumOff val="50000"/>
                        </a:schemeClr>
                      </a:solidFill>
                    </a:ln>
                    <a:effectLst/>
                  </c:spPr>
                </c15:leaderLines>
              </c:ext>
            </c:extLst>
          </c:dLbls>
          <c:cat>
            <c:strRef>
              <c:f>Sheet1!$B$4:$B$6</c:f>
              <c:strCache>
                <c:ptCount val="3"/>
                <c:pt idx="0">
                  <c:v>15th Beijing</c:v>
                </c:pt>
                <c:pt idx="1">
                  <c:v>16th Gothenburg</c:v>
                </c:pt>
                <c:pt idx="2">
                  <c:v>17th Detroit</c:v>
                </c:pt>
              </c:strCache>
            </c:strRef>
          </c:cat>
          <c:val>
            <c:numRef>
              <c:f>Sheet1!$F$4:$F$6</c:f>
              <c:numCache>
                <c:formatCode>0.0%</c:formatCode>
                <c:ptCount val="3"/>
                <c:pt idx="0">
                  <c:v>0.93333333333333335</c:v>
                </c:pt>
                <c:pt idx="1">
                  <c:v>0.9</c:v>
                </c:pt>
                <c:pt idx="2">
                  <c:v>0.76923076923076927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DAF-403F-ACAC-03E7DCB3017E}"/>
            </c:ext>
          </c:extLst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65"/>
        <c:axId val="678103152"/>
        <c:axId val="678103480"/>
      </c:barChart>
      <c:catAx>
        <c:axId val="678103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dk1">
                <a:lumMod val="75000"/>
                <a:lumOff val="2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all" baseline="0">
                <a:solidFill>
                  <a:schemeClr val="dk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78103480"/>
        <c:crosses val="autoZero"/>
        <c:auto val="1"/>
        <c:lblAlgn val="ctr"/>
        <c:lblOffset val="100"/>
        <c:noMultiLvlLbl val="0"/>
      </c:catAx>
      <c:valAx>
        <c:axId val="678103480"/>
        <c:scaling>
          <c:orientation val="minMax"/>
          <c:max val="1"/>
          <c:min val="0.5"/>
        </c:scaling>
        <c:delete val="1"/>
        <c:axPos val="l"/>
        <c:majorGridlines>
          <c:spPr>
            <a:ln w="9525" cap="flat" cmpd="sng" algn="ctr">
              <a:gradFill>
                <a:gsLst>
                  <a:gs pos="100000">
                    <a:schemeClr val="dk1">
                      <a:lumMod val="95000"/>
                      <a:lumOff val="5000"/>
                      <a:alpha val="42000"/>
                    </a:schemeClr>
                  </a:gs>
                  <a:gs pos="0">
                    <a:schemeClr val="lt1">
                      <a:lumMod val="75000"/>
                      <a:alpha val="36000"/>
                    </a:schemeClr>
                  </a:gs>
                </a:gsLst>
                <a:lin ang="5400000" scaled="0"/>
              </a:gradFill>
              <a:round/>
            </a:ln>
            <a:effectLst/>
          </c:spPr>
        </c:majorGridlines>
        <c:numFmt formatCode="0.0%" sourceLinked="1"/>
        <c:majorTickMark val="none"/>
        <c:minorTickMark val="none"/>
        <c:tickLblPos val="nextTo"/>
        <c:crossAx val="678103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gradFill flip="none" rotWithShape="1">
      <a:gsLst>
        <a:gs pos="0">
          <a:schemeClr val="lt1"/>
        </a:gs>
        <a:gs pos="39000">
          <a:schemeClr val="lt1"/>
        </a:gs>
        <a:gs pos="100000">
          <a:schemeClr val="lt1">
            <a:lumMod val="75000"/>
          </a:schemeClr>
        </a:gs>
      </a:gsLst>
      <a:path path="circle">
        <a:fillToRect l="50000" t="-80000" r="50000" b="180000"/>
      </a:path>
      <a:tileRect/>
    </a:gradFill>
    <a:ln w="9525" cap="flat" cmpd="sng" algn="ctr">
      <a:solidFill>
        <a:schemeClr val="dk1">
          <a:lumMod val="25000"/>
          <a:lumOff val="75000"/>
        </a:schemeClr>
      </a:solidFill>
      <a:round/>
    </a:ln>
    <a:effectLst/>
  </c:spPr>
  <c:txPr>
    <a:bodyPr/>
    <a:lstStyle/>
    <a:p>
      <a:pPr>
        <a:defRPr/>
      </a:pPr>
      <a:endParaRPr lang="ja-JP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5">
  <cs:axisTitle>
    <cs:lnRef idx="0"/>
    <cs:fillRef idx="0"/>
    <cs:effectRef idx="0"/>
    <cs:fontRef idx="minor">
      <a:schemeClr val="dk1">
        <a:lumMod val="75000"/>
        <a:lumOff val="25000"/>
      </a:schemeClr>
    </cs:fontRef>
    <cs:defRPr sz="900" b="1" kern="1200"/>
  </cs:axisTitle>
  <cs:categoryAxis>
    <cs:lnRef idx="0"/>
    <cs:fillRef idx="0"/>
    <cs:effectRef idx="0"/>
    <cs:fontRef idx="minor">
      <a:schemeClr val="dk1">
        <a:lumMod val="75000"/>
        <a:lumOff val="25000"/>
      </a:schemeClr>
    </cs:fontRef>
    <cs:spPr>
      <a:ln w="190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 cap="all" baseline="0"/>
  </cs:categoryAxis>
  <cs:chartArea>
    <cs:lnRef idx="0"/>
    <cs:fillRef idx="0"/>
    <cs:effectRef idx="0"/>
    <cs:fontRef idx="minor">
      <a:schemeClr val="dk1"/>
    </cs:fontRef>
    <cs:spPr>
      <a:gradFill flip="none" rotWithShape="1">
        <a:gsLst>
          <a:gs pos="0">
            <a:schemeClr val="lt1"/>
          </a:gs>
          <a:gs pos="39000">
            <a:schemeClr val="lt1"/>
          </a:gs>
          <a:gs pos="100000">
            <a:schemeClr val="lt1">
              <a:lumMod val="75000"/>
            </a:schemeClr>
          </a:gs>
        </a:gsLst>
        <a:path path="circle">
          <a:fillToRect l="50000" t="-80000" r="50000" b="180000"/>
        </a:path>
        <a:tileRect/>
      </a:gradFill>
      <a:ln w="9525" cap="flat" cmpd="sng" algn="ctr">
        <a:solidFill>
          <a:schemeClr val="dk1">
            <a:lumMod val="25000"/>
            <a:lumOff val="7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lt1"/>
    </cs:fontRef>
    <cs:defRPr sz="900" b="1" i="0" u="none" strike="noStrike" kern="1200" baseline="0"/>
  </cs:dataLabel>
  <cs:dataLabelCallout>
    <cs:lnRef idx="0"/>
    <cs:fillRef idx="0"/>
    <cs:effectRef idx="0"/>
    <cs:fontRef idx="minor">
      <a:schemeClr val="lt1"/>
    </cs:fontRef>
    <cs:spPr>
      <a:solidFill>
        <a:schemeClr val="dk1">
          <a:lumMod val="65000"/>
          <a:lumOff val="35000"/>
          <a:alpha val="75000"/>
        </a:schemeClr>
      </a:solidFill>
    </cs:spPr>
    <cs:defRPr sz="9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  <a:ln w="9525" cap="flat" cmpd="sng" algn="ctr">
        <a:solidFill>
          <a:schemeClr val="lt1">
            <a:alpha val="50000"/>
          </a:schemeClr>
        </a:solidFill>
        <a:round/>
      </a:ln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1750" cap="rnd">
        <a:solidFill>
          <a:schemeClr val="phClr">
            <a:alpha val="85000"/>
          </a:schemeClr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>
          <a:alpha val="85000"/>
        </a:schemeClr>
      </a:solidFill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75000"/>
        <a:lumOff val="25000"/>
      </a:schemeClr>
    </cs:fontRef>
    <cs:spPr>
      <a:ln w="9525">
        <a:solidFill>
          <a:schemeClr val="dk1">
            <a:lumMod val="35000"/>
            <a:lumOff val="6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50000"/>
          <a:lumOff val="50000"/>
        </a:schemeClr>
      </a:solidFill>
      <a:ln w="9525">
        <a:solidFill>
          <a:schemeClr val="dk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dk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gradFill>
          <a:gsLst>
            <a:gs pos="100000">
              <a:schemeClr val="dk1">
                <a:lumMod val="95000"/>
                <a:lumOff val="5000"/>
                <a:alpha val="42000"/>
              </a:schemeClr>
            </a:gs>
            <a:gs pos="0">
              <a:schemeClr val="lt1">
                <a:lumMod val="75000"/>
                <a:alpha val="36000"/>
              </a:schemeClr>
            </a:gs>
          </a:gsLst>
          <a:lin ang="5400000" scaled="0"/>
        </a:gra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35000"/>
            <a:lumOff val="65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</a:ln>
    </cs:spPr>
  </cs:leaderLine>
  <cs:legend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lt1">
          <a:lumMod val="95000"/>
          <a:alpha val="39000"/>
        </a:schemeClr>
      </a:solidFill>
    </cs:spPr>
    <cs:defRPr sz="900" kern="1200"/>
  </cs:legend>
  <cs:plotArea>
    <cs:lnRef idx="0"/>
    <cs:fillRef idx="0"/>
    <cs:effectRef idx="0"/>
    <cs:fontRef idx="minor">
      <a:schemeClr val="dk1"/>
    </cs:fontRef>
  </cs:plotArea>
  <cs:plotArea3D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dk1">
        <a:lumMod val="75000"/>
        <a:lumOff val="25000"/>
      </a:schemeClr>
    </cs:fontRef>
    <cs:spPr>
      <a:ln w="31750" cap="flat" cmpd="sng" algn="ctr">
        <a:solidFill>
          <a:schemeClr val="dk1">
            <a:lumMod val="75000"/>
            <a:lumOff val="2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dk1">
            <a:lumMod val="50000"/>
            <a:lumOff val="50000"/>
          </a:schemeClr>
        </a:solidFill>
        <a:round/>
      </a:ln>
    </cs:spPr>
  </cs:seriesLine>
  <cs:title>
    <cs:lnRef idx="0"/>
    <cs:fillRef idx="0"/>
    <cs:effectRef idx="0"/>
    <cs:fontRef idx="minor">
      <a:schemeClr val="dk1">
        <a:lumMod val="75000"/>
        <a:lumOff val="25000"/>
      </a:schemeClr>
    </cs:fontRef>
    <cs:defRPr sz="1800" b="1" kern="120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75000"/>
        <a:lumOff val="2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dk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dk1">
        <a:lumMod val="75000"/>
        <a:lumOff val="25000"/>
      </a:schemeClr>
    </cs:fontRef>
    <cs:spPr>
      <a:ln>
        <a:noFill/>
      </a:ln>
    </cs:spPr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445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F741593-F832-479D-941E-FBB08BFA200D}" type="datetimeFigureOut">
              <a:rPr kumimoji="1" lang="ja-JP" altLang="en-US" smtClean="0"/>
              <a:t>2019/1/24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5700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1038" y="4721225"/>
            <a:ext cx="5443537" cy="4471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445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BB5E2E-492C-4676-BCFE-3FE614A5E26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2548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1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79311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2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972775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9242743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4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200144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992185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BB5E2E-492C-4676-BCFE-3FE614A5E262}" type="slidenum">
              <a:rPr kumimoji="1" lang="ja-JP" altLang="en-US" smtClean="0"/>
              <a:t>6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574926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Master" Target="../slideMasters/slideMaster1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580091-F018-4F0F-AC66-475A91A071DB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655E83-4CC8-49D5-AB46-EA9E1A6F2D92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B18DD1-8F9D-4301-9135-5D198A3FD341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8E2EA7-6369-4901-BC03-11A7C3ADE0E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F2CE8D-5B61-441B-9926-F12EFC646454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23309B-A58E-4526-9C65-6FE93161A34F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帯だけ conf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9"/>
          <p:cNvSpPr>
            <a:spLocks noChangeArrowheads="1"/>
          </p:cNvSpPr>
          <p:nvPr userDrawn="1"/>
        </p:nvSpPr>
        <p:spPr bwMode="auto">
          <a:xfrm>
            <a:off x="141288" y="6502400"/>
            <a:ext cx="8859837" cy="252413"/>
          </a:xfrm>
          <a:prstGeom prst="rect">
            <a:avLst/>
          </a:prstGeom>
          <a:gradFill rotWithShape="1">
            <a:gsLst>
              <a:gs pos="0">
                <a:srgbClr val="80002B"/>
              </a:gs>
              <a:gs pos="100000">
                <a:srgbClr val="3B0014"/>
              </a:gs>
            </a:gsLst>
            <a:lin ang="0" scaled="1"/>
          </a:gradFill>
          <a:ln>
            <a:noFill/>
          </a:ln>
          <a:ex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latin typeface="+mn-lt"/>
              <a:ea typeface="+mn-ea"/>
            </a:endParaRPr>
          </a:p>
        </p:txBody>
      </p:sp>
      <p:sp>
        <p:nvSpPr>
          <p:cNvPr id="3" name="Text Box 11"/>
          <p:cNvSpPr txBox="1">
            <a:spLocks noChangeArrowheads="1"/>
          </p:cNvSpPr>
          <p:nvPr userDrawn="1"/>
        </p:nvSpPr>
        <p:spPr bwMode="auto">
          <a:xfrm>
            <a:off x="4081463" y="6488113"/>
            <a:ext cx="4451350" cy="30480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>
            <a:lvl1pPr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kumimoji="1" b="1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fontAlgn="auto" hangingPunct="1">
              <a:spcBef>
                <a:spcPct val="50000"/>
              </a:spcBef>
              <a:spcAft>
                <a:spcPts val="0"/>
              </a:spcAft>
              <a:defRPr/>
            </a:pPr>
            <a:r>
              <a:rPr lang="en-US" altLang="ja-JP" sz="1400" b="0" i="1">
                <a:solidFill>
                  <a:schemeClr val="bg1"/>
                </a:solidFill>
              </a:rPr>
              <a:t>National Traffic Safety and Environment Laboratory</a:t>
            </a:r>
          </a:p>
        </p:txBody>
      </p:sp>
      <p:graphicFrame>
        <p:nvGraphicFramePr>
          <p:cNvPr id="4" name="Object 1"/>
          <p:cNvGraphicFramePr>
            <a:graphicFrameLocks noChangeAspect="1"/>
          </p:cNvGraphicFramePr>
          <p:nvPr/>
        </p:nvGraphicFramePr>
        <p:xfrm>
          <a:off x="8321675" y="6524625"/>
          <a:ext cx="315913" cy="2047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66922" name="ビットマップ イメージ" r:id="rId3" imgW="1295238" imgH="876190" progId="PBrush">
                  <p:embed/>
                </p:oleObj>
              </mc:Choice>
              <mc:Fallback>
                <p:oleObj name="ビットマップ イメージ" r:id="rId3" imgW="1295238" imgH="87619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321675" y="6524625"/>
                        <a:ext cx="315913" cy="2047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141288" y="6183313"/>
            <a:ext cx="1118344" cy="3048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none"/>
        </p:style>
        <p:txBody>
          <a:bodyPr/>
          <a:lstStyle>
            <a:lvl1pPr>
              <a:defRPr b="1" baseline="0">
                <a:solidFill>
                  <a:schemeClr val="tx1"/>
                </a:solidFill>
                <a:latin typeface="Adobe Gothic Std B" pitchFamily="34" charset="-128"/>
                <a:ea typeface="Adobe Gothic Std B" pitchFamily="34" charset="-128"/>
              </a:defRPr>
            </a:lvl1pPr>
          </a:lstStyle>
          <a:p>
            <a:pPr>
              <a:defRPr/>
            </a:pPr>
            <a:r>
              <a:rPr lang="en-US" altLang="ja-JP" dirty="0"/>
              <a:t>Confidential </a:t>
            </a: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FD35C-FC12-454B-AD79-56911C0CDC9A}" type="slidenum">
              <a:rPr lang="en-US" altLang="ja-JP"/>
              <a:pPr>
                <a:defRPr/>
              </a:pPr>
              <a:t>‹#›</a:t>
            </a:fld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087131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F1FC3C-C4DF-4557-9D2F-8E0E7A0DFFA0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519A96-8953-4FBF-875B-DD35DE73303C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0AA94-1706-4E6A-98A5-CF083FD5D089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E2A5BB-D8FC-4586-AC46-63145D30073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D24106-473C-4BE4-89E9-8DFACCA49CA2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D0D71C-3765-44A6-B0BD-DB3E4A3177D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4C9D61-9565-4718-B44D-C94628585AE5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8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9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5E9D98-BB10-45DB-81F2-06ECD95ADA2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6FFD26-980B-4E54-9B76-E122B1B140E7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4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5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1AE5CD-A90E-413B-9E30-B17F42F0E460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ED346C-98C2-4BAA-A1A6-7E446E3397C0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3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4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C64EC7-FF9F-4360-874C-5C2A2FE05D2B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F765E-CA1D-4E5B-89ED-B9E48873FD23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1B46F9-1E17-4F40-8338-093C63769F2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340042-0E00-4785-86F9-8B9CC869557D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6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298717-1206-4433-8040-6E8388B29695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ー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タイトルの書式設定</a:t>
            </a:r>
          </a:p>
        </p:txBody>
      </p:sp>
      <p:sp>
        <p:nvSpPr>
          <p:cNvPr id="1027" name="テキスト プレースホルダー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20DA4B0-AA0F-43AF-96CB-69D6EB328120}" type="datetimeFigureOut">
              <a:rPr lang="ja-JP" altLang="en-US"/>
              <a:pPr>
                <a:defRPr/>
              </a:pPr>
              <a:t>2019/1/24</a:t>
            </a:fld>
            <a:endParaRPr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2DCD636F-BBEC-41C5-A7E2-57CB2EE2122E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2" r:id="rId1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pitchFamily="34" charset="0"/>
          <a:ea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2.bin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6" Type="http://schemas.openxmlformats.org/officeDocument/2006/relationships/image" Target="../media/image2.jpeg"/><Relationship Id="rId5" Type="http://schemas.openxmlformats.org/officeDocument/2006/relationships/image" Target="../media/image1.png"/><Relationship Id="rId4" Type="http://schemas.openxmlformats.org/officeDocument/2006/relationships/oleObject" Target="../embeddings/oleObject3.bin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0373" y="1596082"/>
            <a:ext cx="8136904" cy="1470025"/>
          </a:xfrm>
        </p:spPr>
        <p:txBody>
          <a:bodyPr/>
          <a:lstStyle/>
          <a:p>
            <a:pPr eaLnBrk="1" hangingPunct="1"/>
            <a:r>
              <a:rPr lang="en-US" altLang="ja-JP" sz="3600" dirty="0"/>
              <a:t>Meeting</a:t>
            </a:r>
            <a:r>
              <a:rPr lang="ja-JP" altLang="en-US" sz="3600" dirty="0"/>
              <a:t> </a:t>
            </a:r>
            <a:r>
              <a:rPr lang="en-US" altLang="ja-JP" sz="3600" dirty="0"/>
              <a:t>rules</a:t>
            </a:r>
            <a:r>
              <a:rPr lang="ja-JP" altLang="en-US" sz="3600" dirty="0"/>
              <a:t> </a:t>
            </a:r>
            <a:r>
              <a:rPr lang="en-US" altLang="ja-JP" sz="3600" dirty="0"/>
              <a:t>confirmation</a:t>
            </a:r>
            <a:endParaRPr lang="ja-JP" altLang="en-US" sz="3600" dirty="0"/>
          </a:p>
        </p:txBody>
      </p:sp>
      <p:sp>
        <p:nvSpPr>
          <p:cNvPr id="2100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396081" y="4092206"/>
            <a:ext cx="8351837" cy="989305"/>
          </a:xfrm>
        </p:spPr>
        <p:txBody>
          <a:bodyPr/>
          <a:lstStyle/>
          <a:p>
            <a:pPr eaLnBrk="1" hangingPunct="1">
              <a:lnSpc>
                <a:spcPct val="90000"/>
              </a:lnSpc>
            </a:pPr>
            <a:r>
              <a:rPr lang="en-US" altLang="ja-JP" sz="2800" b="1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EVS-IWG Secretary</a:t>
            </a:r>
          </a:p>
          <a:p>
            <a:pPr eaLnBrk="1" hangingPunct="1">
              <a:lnSpc>
                <a:spcPct val="90000"/>
              </a:lnSpc>
            </a:pPr>
            <a:r>
              <a:rPr lang="en-US" altLang="zh-TW" sz="2800" b="1" dirty="0">
                <a:solidFill>
                  <a:schemeClr val="tx1"/>
                </a:solidFill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Kenichiroh KOSHIKA </a:t>
            </a:r>
            <a:endParaRPr lang="en-US" altLang="zh-TW" sz="28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</a:endParaRPr>
          </a:p>
        </p:txBody>
      </p:sp>
      <p:sp>
        <p:nvSpPr>
          <p:cNvPr id="2058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245225"/>
            <a:ext cx="2133600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D3B0C2-D271-4B3E-8CC0-57F675FE5AE6}" type="slidenum">
              <a:rPr lang="en-US" altLang="ja-JP" b="1">
                <a:solidFill>
                  <a:schemeClr val="bg1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ja-JP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02" name="Rectangle 7"/>
          <p:cNvSpPr>
            <a:spLocks noChangeArrowheads="1"/>
          </p:cNvSpPr>
          <p:nvPr/>
        </p:nvSpPr>
        <p:spPr bwMode="auto">
          <a:xfrm>
            <a:off x="182549" y="1681430"/>
            <a:ext cx="8785225" cy="71437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103" name="Rectangle 8"/>
          <p:cNvSpPr>
            <a:spLocks noChangeArrowheads="1"/>
          </p:cNvSpPr>
          <p:nvPr/>
        </p:nvSpPr>
        <p:spPr bwMode="auto">
          <a:xfrm>
            <a:off x="182549" y="3030389"/>
            <a:ext cx="8785225" cy="71437"/>
          </a:xfrm>
          <a:prstGeom prst="rect">
            <a:avLst/>
          </a:prstGeom>
          <a:gradFill rotWithShape="1">
            <a:gsLst>
              <a:gs pos="0">
                <a:srgbClr val="B8002E"/>
              </a:gs>
              <a:gs pos="100000">
                <a:srgbClr val="55001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graphicFrame>
        <p:nvGraphicFramePr>
          <p:cNvPr id="2098" name="Object 50"/>
          <p:cNvGraphicFramePr>
            <a:graphicFrameLocks noChangeAspect="1"/>
          </p:cNvGraphicFramePr>
          <p:nvPr/>
        </p:nvGraphicFramePr>
        <p:xfrm>
          <a:off x="7867650" y="5932488"/>
          <a:ext cx="1096963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436" name="ビットマップ イメージ" r:id="rId4" imgW="1295238" imgH="876190" progId="PBrush">
                  <p:embed/>
                </p:oleObj>
              </mc:Choice>
              <mc:Fallback>
                <p:oleObj name="ビットマップ イメージ" r:id="rId4" imgW="1295238" imgH="876190" progId="PBrush">
                  <p:embed/>
                  <p:pic>
                    <p:nvPicPr>
                      <p:cNvPr id="0" name="Picture 50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7650" y="5932488"/>
                        <a:ext cx="1096963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104" name="Text Box 12"/>
          <p:cNvSpPr txBox="1">
            <a:spLocks noChangeArrowheads="1"/>
          </p:cNvSpPr>
          <p:nvPr/>
        </p:nvSpPr>
        <p:spPr bwMode="auto">
          <a:xfrm>
            <a:off x="7524750" y="188913"/>
            <a:ext cx="136842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altLang="ja-JP" b="1" dirty="0"/>
              <a:t>2019.01.24</a:t>
            </a:r>
          </a:p>
        </p:txBody>
      </p:sp>
      <p:pic>
        <p:nvPicPr>
          <p:cNvPr id="2105" name="Picture 14" descr="car_colo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5983288"/>
            <a:ext cx="13668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 noGrp="1"/>
          </p:cNvSpPr>
          <p:nvPr>
            <p:ph type="title" idx="4294967295"/>
          </p:nvPr>
        </p:nvSpPr>
        <p:spPr>
          <a:xfrm>
            <a:off x="179388" y="283006"/>
            <a:ext cx="8353425" cy="76613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Outline</a:t>
            </a:r>
            <a:endParaRPr lang="en-US" altLang="ja-JP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3826" name="スライド番号プレースホルダー 2"/>
          <p:cNvSpPr txBox="1">
            <a:spLocks noGrp="1"/>
          </p:cNvSpPr>
          <p:nvPr/>
        </p:nvSpPr>
        <p:spPr bwMode="auto">
          <a:xfrm>
            <a:off x="6902450" y="64817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0C6C2D-A1ED-4751-8090-738DBFF1FC8C}" type="slidenum">
              <a:rPr lang="en-US" altLang="ja-JP" sz="1400" b="1" i="1">
                <a:solidFill>
                  <a:schemeClr val="bg1"/>
                </a:solidFill>
              </a:rPr>
              <a:pPr algn="r"/>
              <a:t>2</a:t>
            </a:fld>
            <a:endParaRPr lang="en-US" altLang="ja-JP" sz="1400" b="1" i="1" dirty="0">
              <a:solidFill>
                <a:schemeClr val="bg1"/>
              </a:solidFill>
            </a:endParaRPr>
          </a:p>
        </p:txBody>
      </p:sp>
      <p:sp>
        <p:nvSpPr>
          <p:cNvPr id="333827" name="Rectangle 7"/>
          <p:cNvSpPr>
            <a:spLocks noChangeArrowheads="1"/>
          </p:cNvSpPr>
          <p:nvPr/>
        </p:nvSpPr>
        <p:spPr bwMode="auto">
          <a:xfrm>
            <a:off x="179388" y="1147213"/>
            <a:ext cx="8785225" cy="144463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23901" y="1365643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71500" indent="-571500">
              <a:buFont typeface="Arial" panose="020B0604020202020204" pitchFamily="34" charset="0"/>
              <a:buChar char="•"/>
            </a:pPr>
            <a:r>
              <a:rPr lang="en-US" altLang="ja-JP" sz="3200" dirty="0"/>
              <a:t>Submission</a:t>
            </a:r>
            <a:r>
              <a:rPr lang="ja-JP" altLang="en-US" sz="3200" dirty="0"/>
              <a:t> </a:t>
            </a:r>
            <a:r>
              <a:rPr lang="en-US" altLang="ja-JP" sz="3200" dirty="0"/>
              <a:t>condition</a:t>
            </a:r>
            <a:r>
              <a:rPr lang="ja-JP" altLang="en-US" sz="3200" dirty="0"/>
              <a:t> </a:t>
            </a:r>
            <a:r>
              <a:rPr lang="en-US" altLang="ja-JP" sz="3200" dirty="0"/>
              <a:t>for 17</a:t>
            </a:r>
            <a:r>
              <a:rPr lang="en-US" altLang="ja-JP" sz="3200" baseline="30000" dirty="0"/>
              <a:t>th</a:t>
            </a:r>
            <a:r>
              <a:rPr lang="en-US" altLang="ja-JP" sz="3200" dirty="0"/>
              <a:t> IWG</a:t>
            </a:r>
          </a:p>
        </p:txBody>
      </p:sp>
    </p:spTree>
    <p:extLst>
      <p:ext uri="{BB962C8B-B14F-4D97-AF65-F5344CB8AC3E}">
        <p14:creationId xmlns:p14="http://schemas.microsoft.com/office/powerpoint/2010/main" val="32599180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 noGrp="1"/>
          </p:cNvSpPr>
          <p:nvPr>
            <p:ph type="title" idx="4294967295"/>
          </p:nvPr>
        </p:nvSpPr>
        <p:spPr>
          <a:xfrm>
            <a:off x="179388" y="130553"/>
            <a:ext cx="8353425" cy="76613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Submission condition in EVS 17</a:t>
            </a:r>
            <a:r>
              <a:rPr lang="en-US" altLang="ja-JP" sz="2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meeting</a:t>
            </a:r>
            <a:endParaRPr lang="en-US" altLang="ja-JP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3826" name="スライド番号プレースホルダー 2"/>
          <p:cNvSpPr txBox="1">
            <a:spLocks noGrp="1"/>
          </p:cNvSpPr>
          <p:nvPr/>
        </p:nvSpPr>
        <p:spPr bwMode="auto">
          <a:xfrm>
            <a:off x="6902450" y="64817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0C6C2D-A1ED-4751-8090-738DBFF1FC8C}" type="slidenum">
              <a:rPr lang="en-US" altLang="ja-JP" sz="1400" b="1" i="1">
                <a:solidFill>
                  <a:schemeClr val="bg1"/>
                </a:solidFill>
              </a:rPr>
              <a:pPr algn="r"/>
              <a:t>3</a:t>
            </a:fld>
            <a:endParaRPr lang="en-US" altLang="ja-JP" sz="1400" b="1" i="1" dirty="0">
              <a:solidFill>
                <a:schemeClr val="bg1"/>
              </a:solidFill>
            </a:endParaRPr>
          </a:p>
        </p:txBody>
      </p:sp>
      <p:sp>
        <p:nvSpPr>
          <p:cNvPr id="333827" name="Rectangle 7"/>
          <p:cNvSpPr>
            <a:spLocks noChangeArrowheads="1"/>
          </p:cNvSpPr>
          <p:nvPr/>
        </p:nvSpPr>
        <p:spPr bwMode="auto">
          <a:xfrm>
            <a:off x="245754" y="769635"/>
            <a:ext cx="8785225" cy="144463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4692" y="911622"/>
            <a:ext cx="820891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u="sng" dirty="0">
                <a:solidFill>
                  <a:srgbClr val="FF0000"/>
                </a:solidFill>
              </a:rPr>
              <a:t>77%</a:t>
            </a:r>
            <a:r>
              <a:rPr lang="en-US" altLang="ja-JP" sz="3200" u="sng" dirty="0"/>
              <a:t> of technical presentations </a:t>
            </a:r>
            <a:r>
              <a:rPr lang="en-US" altLang="ja-JP" sz="3200" dirty="0"/>
              <a:t>were submitted before the deadline</a:t>
            </a:r>
            <a:endParaRPr kumimoji="1" lang="en-US" altLang="ja-JP" sz="3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B5CDCF-EDCE-409A-AC16-F13D1499AFBD}"/>
              </a:ext>
            </a:extLst>
          </p:cNvPr>
          <p:cNvSpPr txBox="1"/>
          <p:nvPr/>
        </p:nvSpPr>
        <p:spPr>
          <a:xfrm>
            <a:off x="323901" y="5530879"/>
            <a:ext cx="8208912" cy="46166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Thank you for your cooperation !</a:t>
            </a:r>
          </a:p>
        </p:txBody>
      </p:sp>
      <p:pic>
        <p:nvPicPr>
          <p:cNvPr id="371714" name="Picture 2">
            <a:extLst>
              <a:ext uri="{FF2B5EF4-FFF2-40B4-BE49-F238E27FC236}">
                <a16:creationId xmlns:a16="http://schemas.microsoft.com/office/drawing/2014/main" id="{D315E496-4698-4623-858D-6A504A87073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978321"/>
            <a:ext cx="4824536" cy="34043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59366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 noGrp="1"/>
          </p:cNvSpPr>
          <p:nvPr>
            <p:ph type="title" idx="4294967295"/>
          </p:nvPr>
        </p:nvSpPr>
        <p:spPr>
          <a:xfrm>
            <a:off x="179388" y="130553"/>
            <a:ext cx="8353425" cy="76613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Submission condition in EVS 17</a:t>
            </a:r>
            <a:r>
              <a:rPr lang="en-US" altLang="ja-JP" sz="2800" baseline="300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</a:t>
            </a: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 meeting</a:t>
            </a:r>
            <a:endParaRPr lang="en-US" altLang="ja-JP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3826" name="スライド番号プレースホルダー 2"/>
          <p:cNvSpPr txBox="1">
            <a:spLocks noGrp="1"/>
          </p:cNvSpPr>
          <p:nvPr/>
        </p:nvSpPr>
        <p:spPr bwMode="auto">
          <a:xfrm>
            <a:off x="6902450" y="64817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0C6C2D-A1ED-4751-8090-738DBFF1FC8C}" type="slidenum">
              <a:rPr lang="en-US" altLang="ja-JP" sz="1400" b="1" i="1">
                <a:solidFill>
                  <a:schemeClr val="bg1"/>
                </a:solidFill>
              </a:rPr>
              <a:pPr algn="r"/>
              <a:t>4</a:t>
            </a:fld>
            <a:endParaRPr lang="en-US" altLang="ja-JP" sz="1400" b="1" i="1" dirty="0">
              <a:solidFill>
                <a:schemeClr val="bg1"/>
              </a:solidFill>
            </a:endParaRPr>
          </a:p>
        </p:txBody>
      </p:sp>
      <p:sp>
        <p:nvSpPr>
          <p:cNvPr id="333827" name="Rectangle 7"/>
          <p:cNvSpPr>
            <a:spLocks noChangeArrowheads="1"/>
          </p:cNvSpPr>
          <p:nvPr/>
        </p:nvSpPr>
        <p:spPr bwMode="auto">
          <a:xfrm>
            <a:off x="245754" y="769635"/>
            <a:ext cx="8785225" cy="144463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294692" y="911622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dirty="0"/>
              <a:t>Score continuously decreased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3B5CDCF-EDCE-409A-AC16-F13D1499AFBD}"/>
              </a:ext>
            </a:extLst>
          </p:cNvPr>
          <p:cNvSpPr txBox="1"/>
          <p:nvPr/>
        </p:nvSpPr>
        <p:spPr>
          <a:xfrm>
            <a:off x="323901" y="5916510"/>
            <a:ext cx="8208912" cy="461665"/>
          </a:xfrm>
          <a:prstGeom prst="rect">
            <a:avLst/>
          </a:prstGeom>
          <a:solidFill>
            <a:srgbClr val="FFCCFF"/>
          </a:solidFill>
        </p:spPr>
        <p:txBody>
          <a:bodyPr wrap="square" rtlCol="0">
            <a:spAutoFit/>
          </a:bodyPr>
          <a:lstStyle/>
          <a:p>
            <a:r>
              <a:rPr lang="en-US" altLang="ja-JP" sz="2400" dirty="0"/>
              <a:t>Please submit before the deadline.</a:t>
            </a:r>
            <a:endParaRPr kumimoji="1" lang="en-US" altLang="ja-JP" sz="3200" dirty="0"/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D7592A51-7419-46EE-ABBA-532CD8007F0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11059281"/>
              </p:ext>
            </p:extLst>
          </p:nvPr>
        </p:nvGraphicFramePr>
        <p:xfrm>
          <a:off x="1547664" y="2918372"/>
          <a:ext cx="4570208" cy="272033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25B99B73-3E07-42D3-BC77-5A392D74B94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4423837"/>
              </p:ext>
            </p:extLst>
          </p:nvPr>
        </p:nvGraphicFramePr>
        <p:xfrm>
          <a:off x="827584" y="1610604"/>
          <a:ext cx="6912768" cy="117032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764962">
                  <a:extLst>
                    <a:ext uri="{9D8B030D-6E8A-4147-A177-3AD203B41FA5}">
                      <a16:colId xmlns:a16="http://schemas.microsoft.com/office/drawing/2014/main" val="1834585752"/>
                    </a:ext>
                  </a:extLst>
                </a:gridCol>
                <a:gridCol w="1933054">
                  <a:extLst>
                    <a:ext uri="{9D8B030D-6E8A-4147-A177-3AD203B41FA5}">
                      <a16:colId xmlns:a16="http://schemas.microsoft.com/office/drawing/2014/main" val="1449264294"/>
                    </a:ext>
                  </a:extLst>
                </a:gridCol>
                <a:gridCol w="1071584">
                  <a:extLst>
                    <a:ext uri="{9D8B030D-6E8A-4147-A177-3AD203B41FA5}">
                      <a16:colId xmlns:a16="http://schemas.microsoft.com/office/drawing/2014/main" val="1327981437"/>
                    </a:ext>
                  </a:extLst>
                </a:gridCol>
                <a:gridCol w="1071584">
                  <a:extLst>
                    <a:ext uri="{9D8B030D-6E8A-4147-A177-3AD203B41FA5}">
                      <a16:colId xmlns:a16="http://schemas.microsoft.com/office/drawing/2014/main" val="3579136017"/>
                    </a:ext>
                  </a:extLst>
                </a:gridCol>
                <a:gridCol w="1071584">
                  <a:extLst>
                    <a:ext uri="{9D8B030D-6E8A-4147-A177-3AD203B41FA5}">
                      <a16:colId xmlns:a16="http://schemas.microsoft.com/office/drawing/2014/main" val="3343746028"/>
                    </a:ext>
                  </a:extLst>
                </a:gridCol>
              </a:tblGrid>
              <a:tr h="292581"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Total presentation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Delay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On time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Score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2514550009"/>
                  </a:ext>
                </a:extLst>
              </a:tr>
              <a:tr h="2925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15th Beijing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15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14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93.3%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3385609196"/>
                  </a:ext>
                </a:extLst>
              </a:tr>
              <a:tr h="2925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16th Gothenburg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20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18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90.0%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1523524191"/>
                  </a:ext>
                </a:extLst>
              </a:tr>
              <a:tr h="292581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u="none" strike="noStrike">
                          <a:effectLst/>
                        </a:rPr>
                        <a:t>17th Detroit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>
                          <a:effectLst/>
                        </a:rPr>
                        <a:t>10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u="none" strike="noStrike" dirty="0">
                          <a:effectLst/>
                        </a:rPr>
                        <a:t>76.9%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</a:endParaRPr>
                    </a:p>
                  </a:txBody>
                  <a:tcPr marL="4763" marR="4763" marT="4763" marB="0" anchor="ctr"/>
                </a:tc>
                <a:extLst>
                  <a:ext uri="{0D108BD9-81ED-4DB2-BD59-A6C34878D82A}">
                    <a16:rowId xmlns:a16="http://schemas.microsoft.com/office/drawing/2014/main" val="426756211"/>
                  </a:ext>
                </a:extLst>
              </a:tr>
            </a:tbl>
          </a:graphicData>
        </a:graphic>
      </p:graphicFrame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82FF5C8-C511-4F3D-9DDE-8FCFFB7C3DDE}"/>
              </a:ext>
            </a:extLst>
          </p:cNvPr>
          <p:cNvSpPr txBox="1"/>
          <p:nvPr/>
        </p:nvSpPr>
        <p:spPr>
          <a:xfrm>
            <a:off x="6372200" y="3153743"/>
            <a:ext cx="2232249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dirty="0"/>
              <a:t>Denominator: total number of giving presentation in IWG 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644547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" name="Rectangle 4"/>
          <p:cNvSpPr>
            <a:spLocks noGrp="1" noChangeArrowheads="1"/>
          </p:cNvSpPr>
          <p:nvPr>
            <p:ph type="ctrTitle"/>
          </p:nvPr>
        </p:nvSpPr>
        <p:spPr>
          <a:xfrm>
            <a:off x="504825" y="2133600"/>
            <a:ext cx="8134350" cy="1470025"/>
          </a:xfrm>
        </p:spPr>
        <p:txBody>
          <a:bodyPr/>
          <a:lstStyle/>
          <a:p>
            <a:pPr eaLnBrk="1" hangingPunct="1"/>
            <a:r>
              <a:rPr lang="en-US" altLang="ja-JP" sz="36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Thank you !</a:t>
            </a:r>
            <a:endParaRPr lang="ja-JP" altLang="en-US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2058" name="スライド番号プレースホルダー 2"/>
          <p:cNvSpPr>
            <a:spLocks noGrp="1"/>
          </p:cNvSpPr>
          <p:nvPr>
            <p:ph type="sldNum" sz="quarter" idx="12"/>
          </p:nvPr>
        </p:nvSpPr>
        <p:spPr bwMode="auto">
          <a:xfrm>
            <a:off x="7010400" y="6245225"/>
            <a:ext cx="2133600" cy="476250"/>
          </a:xfrm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DD3B0C2-D271-4B3E-8CC0-57F675FE5AE6}" type="slidenum">
              <a:rPr lang="en-US" altLang="ja-JP" b="1">
                <a:solidFill>
                  <a:schemeClr val="bg1"/>
                </a:solidFill>
                <a:latin typeface="Arial" charset="0"/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en-US" altLang="ja-JP" b="1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2102" name="Rectangle 7"/>
          <p:cNvSpPr>
            <a:spLocks noChangeArrowheads="1"/>
          </p:cNvSpPr>
          <p:nvPr/>
        </p:nvSpPr>
        <p:spPr bwMode="auto">
          <a:xfrm>
            <a:off x="176213" y="1700213"/>
            <a:ext cx="8785225" cy="71437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sp>
        <p:nvSpPr>
          <p:cNvPr id="2103" name="Rectangle 8"/>
          <p:cNvSpPr>
            <a:spLocks noChangeArrowheads="1"/>
          </p:cNvSpPr>
          <p:nvPr/>
        </p:nvSpPr>
        <p:spPr bwMode="auto">
          <a:xfrm>
            <a:off x="179388" y="3789363"/>
            <a:ext cx="8785225" cy="71437"/>
          </a:xfrm>
          <a:prstGeom prst="rect">
            <a:avLst/>
          </a:prstGeom>
          <a:gradFill rotWithShape="1">
            <a:gsLst>
              <a:gs pos="0">
                <a:srgbClr val="B8002E"/>
              </a:gs>
              <a:gs pos="100000">
                <a:srgbClr val="550015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>
              <a:latin typeface="Calibri" pitchFamily="34" charset="0"/>
            </a:endParaRPr>
          </a:p>
        </p:txBody>
      </p:sp>
      <p:graphicFrame>
        <p:nvGraphicFramePr>
          <p:cNvPr id="2098" name="Object 50"/>
          <p:cNvGraphicFramePr>
            <a:graphicFrameLocks noChangeAspect="1"/>
          </p:cNvGraphicFramePr>
          <p:nvPr/>
        </p:nvGraphicFramePr>
        <p:xfrm>
          <a:off x="7867650" y="5932488"/>
          <a:ext cx="1096963" cy="7334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70947" name="ビットマップ イメージ" r:id="rId4" imgW="1295238" imgH="876190" progId="PBrush">
                  <p:embed/>
                </p:oleObj>
              </mc:Choice>
              <mc:Fallback>
                <p:oleObj name="ビットマップ イメージ" r:id="rId4" imgW="1295238" imgH="876190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867650" y="5932488"/>
                        <a:ext cx="1096963" cy="733425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chemeClr val="accent1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12700">
                            <a:solidFill>
                              <a:schemeClr val="tx1"/>
                            </a:solidFill>
                            <a:miter lim="800000"/>
                            <a:headEnd type="none" w="sm" len="sm"/>
                            <a:tailEnd type="none" w="sm" len="sm"/>
                          </a14:hiddenLine>
                        </a:ext>
                        <a:ext uri="{AF507438-7753-43E0-B8FC-AC1667EBCBE1}">
                          <a14:hiddenEffects xmlns:a14="http://schemas.microsoft.com/office/drawing/2010/main">
                            <a:effectLst>
                              <a:outerShdw dist="35921" dir="2700000" algn="ctr" rotWithShape="0">
                                <a:schemeClr val="bg2"/>
                              </a:outerShdw>
                            </a:effectLst>
                          </a14:hiddenEffects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105" name="Picture 14" descr="car_color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516688" y="5983288"/>
            <a:ext cx="1366837" cy="68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0533096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タイトル 1"/>
          <p:cNvSpPr>
            <a:spLocks noGrp="1"/>
          </p:cNvSpPr>
          <p:nvPr>
            <p:ph type="title" idx="4294967295"/>
          </p:nvPr>
        </p:nvSpPr>
        <p:spPr>
          <a:xfrm>
            <a:off x="179388" y="64736"/>
            <a:ext cx="8353425" cy="766133"/>
          </a:xfrm>
        </p:spPr>
        <p:txBody>
          <a:bodyPr rtlCol="0">
            <a:noAutofit/>
          </a:bodyPr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altLang="ja-JP" sz="2800" dirty="0">
                <a:latin typeface="Arial Unicode MS" panose="020B0604020202020204" pitchFamily="50" charset="-128"/>
                <a:ea typeface="Arial Unicode MS" panose="020B0604020202020204" pitchFamily="50" charset="-128"/>
                <a:cs typeface="Arial Unicode MS" panose="020B0604020202020204" pitchFamily="50" charset="-128"/>
              </a:rPr>
              <a:t>Next IWG-MTG</a:t>
            </a:r>
            <a:endParaRPr lang="en-US" altLang="ja-JP" sz="3600" dirty="0">
              <a:latin typeface="Arial Unicode MS" panose="020B0604020202020204" pitchFamily="50" charset="-128"/>
              <a:ea typeface="Arial Unicode MS" panose="020B0604020202020204" pitchFamily="50" charset="-128"/>
              <a:cs typeface="Arial Unicode MS" panose="020B0604020202020204" pitchFamily="50" charset="-128"/>
            </a:endParaRPr>
          </a:p>
        </p:txBody>
      </p:sp>
      <p:sp>
        <p:nvSpPr>
          <p:cNvPr id="333826" name="スライド番号プレースホルダー 2"/>
          <p:cNvSpPr txBox="1">
            <a:spLocks noGrp="1"/>
          </p:cNvSpPr>
          <p:nvPr/>
        </p:nvSpPr>
        <p:spPr bwMode="auto">
          <a:xfrm>
            <a:off x="6902450" y="6481763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840C6C2D-A1ED-4751-8090-738DBFF1FC8C}" type="slidenum">
              <a:rPr lang="en-US" altLang="ja-JP" sz="1400" b="1" i="1">
                <a:solidFill>
                  <a:schemeClr val="bg1"/>
                </a:solidFill>
              </a:rPr>
              <a:pPr algn="r"/>
              <a:t>6</a:t>
            </a:fld>
            <a:endParaRPr lang="en-US" altLang="ja-JP" sz="1400" b="1" i="1" dirty="0">
              <a:solidFill>
                <a:schemeClr val="bg1"/>
              </a:solidFill>
            </a:endParaRPr>
          </a:p>
        </p:txBody>
      </p:sp>
      <p:sp>
        <p:nvSpPr>
          <p:cNvPr id="333827" name="Rectangle 7"/>
          <p:cNvSpPr>
            <a:spLocks noChangeArrowheads="1"/>
          </p:cNvSpPr>
          <p:nvPr/>
        </p:nvSpPr>
        <p:spPr bwMode="auto">
          <a:xfrm>
            <a:off x="179387" y="758637"/>
            <a:ext cx="8785225" cy="144463"/>
          </a:xfrm>
          <a:prstGeom prst="rect">
            <a:avLst/>
          </a:prstGeom>
          <a:gradFill rotWithShape="1">
            <a:gsLst>
              <a:gs pos="0">
                <a:srgbClr val="550015"/>
              </a:gs>
              <a:gs pos="100000">
                <a:srgbClr val="B8002E"/>
              </a:gs>
            </a:gsLst>
            <a:lin ang="0" scaled="1"/>
          </a:gra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ja-JP" altLang="en-US" dirty="0">
              <a:latin typeface="Calibri" pitchFamily="34" charset="0"/>
            </a:endParaRP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A697CDC-A406-4F4F-AC03-9E95C7EDDB47}"/>
              </a:ext>
            </a:extLst>
          </p:cNvPr>
          <p:cNvSpPr txBox="1"/>
          <p:nvPr/>
        </p:nvSpPr>
        <p:spPr>
          <a:xfrm>
            <a:off x="323901" y="927595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/>
              <a:t>18</a:t>
            </a:r>
            <a:r>
              <a:rPr lang="en-US" altLang="ja-JP" sz="2800" baseline="30000" dirty="0"/>
              <a:t>th</a:t>
            </a:r>
            <a:r>
              <a:rPr lang="en-US" altLang="ja-JP" sz="2800" dirty="0"/>
              <a:t> EVS-IWG meeting: Tokyo</a:t>
            </a:r>
          </a:p>
          <a:p>
            <a:r>
              <a:rPr lang="en-US" altLang="ja-JP" sz="2800" dirty="0"/>
              <a:t>	6/11-13 (3days)</a:t>
            </a:r>
          </a:p>
          <a:p>
            <a:r>
              <a:rPr lang="en-US" altLang="ja-JP" sz="2800" dirty="0"/>
              <a:t>	6/10 optional MTG</a:t>
            </a:r>
          </a:p>
          <a:p>
            <a:r>
              <a:rPr lang="en-US" altLang="ja-JP" sz="2800" dirty="0"/>
              <a:t>	6/14 R100 MTG</a:t>
            </a:r>
            <a:endParaRPr lang="en-US" altLang="ja-JP" sz="3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88EDF3B-EA43-4D03-8409-25BB7154E963}"/>
              </a:ext>
            </a:extLst>
          </p:cNvPr>
          <p:cNvSpPr txBox="1"/>
          <p:nvPr/>
        </p:nvSpPr>
        <p:spPr>
          <a:xfrm>
            <a:off x="179387" y="2636912"/>
            <a:ext cx="82089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3200" dirty="0"/>
              <a:t>Candidate MTG area: </a:t>
            </a:r>
            <a:r>
              <a:rPr lang="en-US" altLang="ja-JP" sz="3200" dirty="0" err="1"/>
              <a:t>Yotsuya</a:t>
            </a:r>
            <a:endParaRPr lang="en-US" altLang="ja-JP" sz="3200" dirty="0"/>
          </a:p>
        </p:txBody>
      </p:sp>
      <p:pic>
        <p:nvPicPr>
          <p:cNvPr id="3" name="図 2">
            <a:extLst>
              <a:ext uri="{FF2B5EF4-FFF2-40B4-BE49-F238E27FC236}">
                <a16:creationId xmlns:a16="http://schemas.microsoft.com/office/drawing/2014/main" id="{4BD3CA5C-A5D8-4907-8578-2584C07314F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51844" y="3269071"/>
            <a:ext cx="4608512" cy="32373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8852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16229</TotalTime>
  <Words>117</Words>
  <Application>Microsoft Office PowerPoint</Application>
  <PresentationFormat>画面に合わせる (4:3)</PresentationFormat>
  <Paragraphs>52</Paragraphs>
  <Slides>6</Slides>
  <Notes>6</Notes>
  <HiddenSlides>0</HiddenSlides>
  <MMClips>0</MMClips>
  <ScaleCrop>false</ScaleCrop>
  <HeadingPairs>
    <vt:vector size="8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3" baseType="lpstr">
      <vt:lpstr>Adobe Gothic Std B</vt:lpstr>
      <vt:lpstr>Arial Unicode MS</vt:lpstr>
      <vt:lpstr>ＭＳ Ｐゴシック</vt:lpstr>
      <vt:lpstr>Arial</vt:lpstr>
      <vt:lpstr>Calibri</vt:lpstr>
      <vt:lpstr>Office ​​テーマ</vt:lpstr>
      <vt:lpstr>ビットマップ イメージ</vt:lpstr>
      <vt:lpstr>Meeting rules confirmation</vt:lpstr>
      <vt:lpstr>Outline</vt:lpstr>
      <vt:lpstr>Submission condition in EVS 17th meeting</vt:lpstr>
      <vt:lpstr>Submission condition in EVS 17th meeting</vt:lpstr>
      <vt:lpstr>Thank you !</vt:lpstr>
      <vt:lpstr>Next IWG-MTG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koshika</dc:creator>
  <cp:lastModifiedBy>健一郎 NTSEL 小鹿</cp:lastModifiedBy>
  <cp:revision>515</cp:revision>
  <cp:lastPrinted>2017-09-04T06:56:03Z</cp:lastPrinted>
  <dcterms:created xsi:type="dcterms:W3CDTF">2013-01-07T00:02:39Z</dcterms:created>
  <dcterms:modified xsi:type="dcterms:W3CDTF">2019-01-24T16:09:57Z</dcterms:modified>
</cp:coreProperties>
</file>