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7"/>
  </p:notesMasterIdLst>
  <p:sldIdLst>
    <p:sldId id="371" r:id="rId2"/>
    <p:sldId id="391" r:id="rId3"/>
    <p:sldId id="349" r:id="rId4"/>
    <p:sldId id="397" r:id="rId5"/>
    <p:sldId id="394" r:id="rId6"/>
    <p:sldId id="392" r:id="rId7"/>
    <p:sldId id="393" r:id="rId8"/>
    <p:sldId id="396" r:id="rId9"/>
    <p:sldId id="395" r:id="rId10"/>
    <p:sldId id="386" r:id="rId11"/>
    <p:sldId id="372" r:id="rId12"/>
    <p:sldId id="389" r:id="rId13"/>
    <p:sldId id="399" r:id="rId14"/>
    <p:sldId id="398" r:id="rId15"/>
    <p:sldId id="390" r:id="rId16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渡辺一美" initials="渡辺一美" lastIdx="5" clrIdx="0">
    <p:extLst>
      <p:ext uri="{19B8F6BF-5375-455C-9EA6-DF929625EA0E}">
        <p15:presenceInfo xmlns:p15="http://schemas.microsoft.com/office/powerpoint/2012/main" userId="178e94bb698b0b8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0000"/>
    <a:srgbClr val="D9D9D9"/>
    <a:srgbClr val="002060"/>
    <a:srgbClr val="000008"/>
    <a:srgbClr val="FFCC00"/>
    <a:srgbClr val="FF9900"/>
    <a:srgbClr val="CC6600"/>
    <a:srgbClr val="E7E8EA"/>
    <a:srgbClr val="C9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59" autoAdjust="0"/>
    <p:restoredTop sz="96208" autoAdjust="0"/>
  </p:normalViewPr>
  <p:slideViewPr>
    <p:cSldViewPr snapToGrid="0">
      <p:cViewPr varScale="1">
        <p:scale>
          <a:sx n="70" d="100"/>
          <a:sy n="70" d="100"/>
        </p:scale>
        <p:origin x="12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7FA85-3693-4C5B-A7AB-3A555E43235D}" type="datetimeFigureOut">
              <a:rPr kumimoji="1" lang="ja-JP" altLang="en-US" smtClean="0"/>
              <a:t>2019/1/15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94AB2A-1CE0-407C-A360-0D2371F3E92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8229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15503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4433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9279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4970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87222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66950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6206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2204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342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3729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5184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9683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3624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3810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4AB2A-1CE0-407C-A360-0D2371F3E922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0981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6530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2498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6343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0" y="22226"/>
            <a:ext cx="731520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8" y="650875"/>
            <a:ext cx="8786812" cy="421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" name="正方形/長方形 1"/>
          <p:cNvSpPr/>
          <p:nvPr userDrawn="1"/>
        </p:nvSpPr>
        <p:spPr bwMode="auto">
          <a:xfrm>
            <a:off x="0" y="537882"/>
            <a:ext cx="8888506" cy="94130"/>
          </a:xfrm>
          <a:prstGeom prst="rect">
            <a:avLst/>
          </a:prstGeom>
          <a:gradFill>
            <a:gsLst>
              <a:gs pos="0">
                <a:schemeClr val="accent1"/>
              </a:gs>
              <a:gs pos="7500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ea typeface="ＭＳ Ｐゴシック" charset="-128"/>
            </a:endParaRPr>
          </a:p>
        </p:txBody>
      </p:sp>
      <p:sp>
        <p:nvSpPr>
          <p:cNvPr id="5" name="正方形/長方形 4"/>
          <p:cNvSpPr/>
          <p:nvPr userDrawn="1"/>
        </p:nvSpPr>
        <p:spPr bwMode="auto">
          <a:xfrm rot="10800000">
            <a:off x="1237126" y="6481482"/>
            <a:ext cx="7906871" cy="376518"/>
          </a:xfrm>
          <a:prstGeom prst="rect">
            <a:avLst/>
          </a:prstGeom>
          <a:gradFill>
            <a:gsLst>
              <a:gs pos="0">
                <a:schemeClr val="accent1"/>
              </a:gs>
              <a:gs pos="7500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0"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ea typeface="ＭＳ Ｐゴシック" charset="-128"/>
            </a:endParaRPr>
          </a:p>
        </p:txBody>
      </p:sp>
      <p:sp>
        <p:nvSpPr>
          <p:cNvPr id="3" name="テキスト ボックス 2"/>
          <p:cNvSpPr txBox="1"/>
          <p:nvPr userDrawn="1"/>
        </p:nvSpPr>
        <p:spPr>
          <a:xfrm>
            <a:off x="6478719" y="6502115"/>
            <a:ext cx="26652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EVS-GTR IWG#17 </a:t>
            </a:r>
            <a:r>
              <a:rPr kumimoji="1" lang="en-US" altLang="ja-JP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JAPAN</a:t>
            </a:r>
            <a:endParaRPr kumimoji="1"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2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4" r:id="rId2"/>
    <p:sldLayoutId id="214748369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00"/>
          </a:solidFill>
          <a:latin typeface="Verdana" pitchFamily="34" charset="0"/>
          <a:ea typeface="+mj-ea"/>
          <a:cs typeface="Verdan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00"/>
          </a:solidFill>
          <a:latin typeface="Verdana" pitchFamily="34" charset="0"/>
          <a:ea typeface="ＭＳ Ｐゴシック" charset="-128"/>
          <a:cs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00"/>
          </a:solidFill>
          <a:latin typeface="Verdana" pitchFamily="34" charset="0"/>
          <a:ea typeface="ＭＳ Ｐゴシック" charset="-128"/>
          <a:cs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00"/>
          </a:solidFill>
          <a:latin typeface="Verdana" pitchFamily="34" charset="0"/>
          <a:ea typeface="ＭＳ Ｐゴシック" charset="-128"/>
          <a:cs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00"/>
          </a:solidFill>
          <a:latin typeface="Verdana" pitchFamily="34" charset="0"/>
          <a:ea typeface="ＭＳ Ｐゴシック" charset="-128"/>
          <a:cs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00"/>
          </a:solidFill>
          <a:latin typeface="NissanAG-Medium" pitchFamily="50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00"/>
          </a:solidFill>
          <a:latin typeface="NissanAG-Medium" pitchFamily="50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00"/>
          </a:solidFill>
          <a:latin typeface="NissanAG-Medium" pitchFamily="50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00"/>
          </a:solidFill>
          <a:latin typeface="NissanAG-Medium" pitchFamily="50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3F66"/>
        </a:buClr>
        <a:buSzPct val="110000"/>
        <a:buFont typeface="Wingdings" pitchFamily="2" charset="2"/>
        <a:buChar char="n"/>
        <a:defRPr kumimoji="1" sz="2400">
          <a:solidFill>
            <a:srgbClr val="000000"/>
          </a:solidFill>
          <a:latin typeface="Verdana" pitchFamily="34" charset="0"/>
          <a:ea typeface="+mn-ea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5795BB"/>
        </a:buClr>
        <a:buSzPct val="60000"/>
        <a:buFont typeface="Wingdings" pitchFamily="2" charset="2"/>
        <a:buChar char="n"/>
        <a:defRPr kumimoji="1" sz="2000">
          <a:solidFill>
            <a:srgbClr val="000000"/>
          </a:solidFill>
          <a:latin typeface="Verdana" pitchFamily="34" charset="0"/>
          <a:ea typeface="+mn-ea"/>
          <a:cs typeface="Verdana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3F66"/>
        </a:buClr>
        <a:buSzPct val="95000"/>
        <a:buFont typeface="Wingdings" pitchFamily="2" charset="2"/>
        <a:buChar char="w"/>
        <a:defRPr kumimoji="1">
          <a:solidFill>
            <a:srgbClr val="000000"/>
          </a:solidFill>
          <a:latin typeface="Verdana" pitchFamily="34" charset="0"/>
          <a:ea typeface="+mn-ea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5795BB"/>
        </a:buClr>
        <a:buSzPct val="65000"/>
        <a:buFont typeface="Wingdings" pitchFamily="2" charset="2"/>
        <a:buChar char="n"/>
        <a:defRPr kumimoji="1" sz="1600">
          <a:solidFill>
            <a:srgbClr val="000000"/>
          </a:solidFill>
          <a:latin typeface="Verdana" pitchFamily="34" charset="0"/>
          <a:ea typeface="+mn-ea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3F66"/>
        </a:buClr>
        <a:buSzPct val="60000"/>
        <a:buFont typeface="Wingdings" pitchFamily="2" charset="2"/>
        <a:buChar char="n"/>
        <a:defRPr kumimoji="1" sz="1600">
          <a:solidFill>
            <a:srgbClr val="000000"/>
          </a:solidFill>
          <a:latin typeface="Verdana" pitchFamily="34" charset="0"/>
          <a:ea typeface="+mn-ea"/>
          <a:cs typeface="Verdan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 bwMode="auto">
          <a:xfrm>
            <a:off x="-12526" y="2317315"/>
            <a:ext cx="8442542" cy="204174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74000">
                <a:schemeClr val="accent1"/>
              </a:gs>
              <a:gs pos="100000">
                <a:schemeClr val="accent1">
                  <a:alpha val="4000"/>
                </a:schemeClr>
              </a:gs>
            </a:gsLst>
            <a:lin ang="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ea typeface="ＭＳ Ｐゴシック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63174" y="2273183"/>
            <a:ext cx="760379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ja-JP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Japan’s response to</a:t>
            </a:r>
          </a:p>
          <a:p>
            <a:pPr lvl="0" algn="ctr"/>
            <a:r>
              <a:rPr lang="en-US" altLang="ja-JP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Action item 2</a:t>
            </a:r>
          </a:p>
          <a:p>
            <a:pPr lvl="0" algn="ctr"/>
            <a:r>
              <a:rPr lang="en-US" altLang="ja-JP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EVS-GTR IWG#1</a:t>
            </a:r>
            <a:r>
              <a:rPr lang="en-US" altLang="ja-JP" sz="4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7</a:t>
            </a:r>
            <a:endParaRPr lang="en-US" altLang="ja-JP" sz="4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05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正方形/長方形 69"/>
          <p:cNvSpPr/>
          <p:nvPr/>
        </p:nvSpPr>
        <p:spPr>
          <a:xfrm>
            <a:off x="297376" y="1366063"/>
            <a:ext cx="86221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“(</a:t>
            </a:r>
            <a:r>
              <a:rPr lang="en-US" altLang="ja-JP" sz="2000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A) Is thermal propagation due to an internal short single cell thermal runaway a problem in the </a:t>
            </a:r>
            <a:r>
              <a:rPr lang="en-US" altLang="ja-JP" sz="20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field?” and “(</a:t>
            </a:r>
            <a:r>
              <a:rPr lang="en-US" altLang="ja-JP" sz="2000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B) Simulation of a single cell thermal </a:t>
            </a:r>
            <a:r>
              <a:rPr lang="en-US" altLang="ja-JP" sz="20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runaway” are important in </a:t>
            </a:r>
            <a:r>
              <a:rPr lang="en-US" altLang="ja-JP" sz="2000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order to continue </a:t>
            </a:r>
            <a:r>
              <a:rPr lang="en-US" altLang="ja-JP" sz="20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research.</a:t>
            </a:r>
          </a:p>
          <a:p>
            <a:pPr>
              <a:buClr>
                <a:srgbClr val="002060"/>
              </a:buClr>
            </a:pPr>
            <a:endParaRPr lang="en-US" altLang="ja-JP" sz="2000" dirty="0" smtClean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Simulate “Internal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short circuit caused by cell manufacturing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failure” in this test</a:t>
            </a:r>
            <a:r>
              <a:rPr lang="en-US" altLang="ja-JP" sz="20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.</a:t>
            </a:r>
            <a:endParaRPr lang="en-US" altLang="ja-JP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If there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another cause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which may lead to thermal runaway and thermal propagation, clarify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and set new test to prevent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from resulting in thermal runaway, not initiate forcible thermal runaway in thermal propagation test to cover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this.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Need to investigate the method which can simulate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“Internal short circuit caused by cell manufacturing failure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タイトル 1"/>
          <p:cNvSpPr txBox="1">
            <a:spLocks/>
          </p:cNvSpPr>
          <p:nvPr/>
        </p:nvSpPr>
        <p:spPr bwMode="auto">
          <a:xfrm>
            <a:off x="0" y="0"/>
            <a:ext cx="8643938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+mj-ea"/>
                <a:cs typeface="Verdana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9pPr>
          </a:lstStyle>
          <a:p>
            <a:r>
              <a:rPr lang="en-US" altLang="ja-JP" sz="3200" kern="0" dirty="0" smtClean="0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Summary</a:t>
            </a:r>
            <a:endParaRPr lang="ja-JP" altLang="en-US" sz="3200" kern="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65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643938" cy="536575"/>
          </a:xfrm>
        </p:spPr>
        <p:txBody>
          <a:bodyPr anchor="ctr"/>
          <a:lstStyle/>
          <a:p>
            <a:r>
              <a:rPr lang="en-US" altLang="ja-JP" sz="32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Future Plan</a:t>
            </a:r>
            <a:endParaRPr kumimoji="1" lang="ja-JP" altLang="en-US" sz="320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027742"/>
              </p:ext>
            </p:extLst>
          </p:nvPr>
        </p:nvGraphicFramePr>
        <p:xfrm>
          <a:off x="298862" y="1552017"/>
          <a:ext cx="8560570" cy="4926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7152"/>
                <a:gridCol w="1730272"/>
                <a:gridCol w="1864382"/>
                <a:gridCol w="1864382"/>
                <a:gridCol w="1864382"/>
              </a:tblGrid>
              <a:tr h="522303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marL="91438" marR="91438" marT="45719" marB="45719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2017</a:t>
                      </a:r>
                      <a:endParaRPr kumimoji="1" lang="ja-JP" altLang="en-US" sz="1800" dirty="0"/>
                    </a:p>
                  </a:txBody>
                  <a:tcPr marL="91438" marR="91438" marT="45719" marB="45719"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2018</a:t>
                      </a:r>
                      <a:endParaRPr kumimoji="1" lang="ja-JP" altLang="en-US" sz="1800" dirty="0"/>
                    </a:p>
                  </a:txBody>
                  <a:tcPr marL="91438" marR="91438" marT="45719" marB="45719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2019</a:t>
                      </a:r>
                      <a:endParaRPr kumimoji="1" lang="ja-JP" altLang="en-US" sz="1800" dirty="0"/>
                    </a:p>
                  </a:txBody>
                  <a:tcPr marL="91438" marR="91438" marT="45719" marB="45719" anchor="b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2020</a:t>
                      </a:r>
                      <a:endParaRPr kumimoji="1" lang="ja-JP" altLang="en-US" sz="1800" dirty="0"/>
                    </a:p>
                  </a:txBody>
                  <a:tcPr marL="91438" marR="91438" marT="45719" marB="45719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5634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 panose="020B0604020202020204" pitchFamily="34" charset="0"/>
                          <a:ea typeface="HGP創英角ｺﾞｼｯｸUB" pitchFamily="50" charset="-128"/>
                          <a:cs typeface="Arial" panose="020B0604020202020204" pitchFamily="34" charset="0"/>
                        </a:rPr>
                        <a:t>IWG</a:t>
                      </a:r>
                      <a:endParaRPr kumimoji="1" lang="ja-JP" altLang="en-US" sz="1800" dirty="0">
                        <a:latin typeface="Arial" panose="020B0604020202020204" pitchFamily="34" charset="0"/>
                        <a:ea typeface="HGP創英角ｺﾞｼｯｸUB" pitchFamily="50" charset="-128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38" marR="91438" marT="45719" marB="45719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38" marR="91438" marT="45719" marB="45719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38" marR="91438" marT="45719" marB="45719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38" marR="91438" marT="45719" marB="45719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751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 panose="020B0604020202020204" pitchFamily="34" charset="0"/>
                          <a:ea typeface="HGP創英角ｺﾞｼｯｸUB" pitchFamily="50" charset="-128"/>
                          <a:cs typeface="Arial" panose="020B0604020202020204" pitchFamily="34" charset="0"/>
                        </a:rPr>
                        <a:t>Japan Research</a:t>
                      </a:r>
                      <a:endParaRPr kumimoji="1" lang="ja-JP" altLang="en-US" sz="1800" dirty="0">
                        <a:latin typeface="Arial" panose="020B0604020202020204" pitchFamily="34" charset="0"/>
                        <a:ea typeface="HGP創英角ｺﾞｼｯｸUB" pitchFamily="50" charset="-128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38" marR="91438" marT="45719" marB="45719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38" marR="91438" marT="45719" marB="45719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38" marR="91438" marT="45719" marB="45719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38" marR="91438" marT="45719" marB="45719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直線矢印コネクタ 4"/>
          <p:cNvCxnSpPr/>
          <p:nvPr/>
        </p:nvCxnSpPr>
        <p:spPr>
          <a:xfrm>
            <a:off x="2468932" y="3589378"/>
            <a:ext cx="1025492" cy="0"/>
          </a:xfrm>
          <a:prstGeom prst="straightConnector1">
            <a:avLst/>
          </a:prstGeom>
          <a:ln w="57150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星 5 5"/>
          <p:cNvSpPr/>
          <p:nvPr/>
        </p:nvSpPr>
        <p:spPr>
          <a:xfrm>
            <a:off x="2189876" y="2404374"/>
            <a:ext cx="301414" cy="280300"/>
          </a:xfrm>
          <a:prstGeom prst="star5">
            <a:avLst/>
          </a:prstGeom>
          <a:solidFill>
            <a:srgbClr val="FFFF0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 bwMode="auto">
          <a:xfrm>
            <a:off x="2520824" y="3654355"/>
            <a:ext cx="4979727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Repeatability and reproducibility test (Nail)</a:t>
            </a:r>
            <a:endParaRPr lang="ja-JP" altLang="en-US" dirty="0">
              <a:latin typeface="Arial" panose="020B0604020202020204" pitchFamily="34" charset="0"/>
              <a:ea typeface="HGP創英角ｺﾞｼｯｸUB" pitchFamily="50" charset="-128"/>
              <a:cs typeface="Arial" panose="020B0604020202020204" pitchFamily="34" charset="0"/>
            </a:endParaRPr>
          </a:p>
        </p:txBody>
      </p:sp>
      <p:sp>
        <p:nvSpPr>
          <p:cNvPr id="9" name="星 5 8"/>
          <p:cNvSpPr/>
          <p:nvPr/>
        </p:nvSpPr>
        <p:spPr>
          <a:xfrm>
            <a:off x="3320176" y="2404374"/>
            <a:ext cx="301414" cy="280300"/>
          </a:xfrm>
          <a:prstGeom prst="star5">
            <a:avLst/>
          </a:prstGeom>
          <a:solidFill>
            <a:srgbClr val="FFFF0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1" name="星 5 10"/>
          <p:cNvSpPr/>
          <p:nvPr/>
        </p:nvSpPr>
        <p:spPr>
          <a:xfrm>
            <a:off x="4082176" y="2404374"/>
            <a:ext cx="301414" cy="280300"/>
          </a:xfrm>
          <a:prstGeom prst="star5">
            <a:avLst/>
          </a:prstGeom>
          <a:solidFill>
            <a:srgbClr val="FFFF0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4" name="星 5 13"/>
          <p:cNvSpPr/>
          <p:nvPr/>
        </p:nvSpPr>
        <p:spPr>
          <a:xfrm>
            <a:off x="5910976" y="2404374"/>
            <a:ext cx="301414" cy="280300"/>
          </a:xfrm>
          <a:prstGeom prst="star5">
            <a:avLst/>
          </a:prstGeom>
          <a:solidFill>
            <a:srgbClr val="FFFF00"/>
          </a:solidFill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5" name="星 5 14"/>
          <p:cNvSpPr/>
          <p:nvPr/>
        </p:nvSpPr>
        <p:spPr>
          <a:xfrm>
            <a:off x="6584076" y="2404374"/>
            <a:ext cx="301414" cy="280300"/>
          </a:xfrm>
          <a:prstGeom prst="star5">
            <a:avLst/>
          </a:prstGeom>
          <a:solidFill>
            <a:srgbClr val="FFFF00"/>
          </a:solidFill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6" name="星 5 15"/>
          <p:cNvSpPr/>
          <p:nvPr/>
        </p:nvSpPr>
        <p:spPr>
          <a:xfrm>
            <a:off x="7003176" y="2404374"/>
            <a:ext cx="301414" cy="280300"/>
          </a:xfrm>
          <a:prstGeom prst="star5">
            <a:avLst/>
          </a:prstGeom>
          <a:solidFill>
            <a:srgbClr val="FFFF00"/>
          </a:solidFill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7" name="星 5 16"/>
          <p:cNvSpPr/>
          <p:nvPr/>
        </p:nvSpPr>
        <p:spPr>
          <a:xfrm>
            <a:off x="7765176" y="2404374"/>
            <a:ext cx="301414" cy="280300"/>
          </a:xfrm>
          <a:prstGeom prst="star5">
            <a:avLst/>
          </a:prstGeom>
          <a:solidFill>
            <a:srgbClr val="FFFF00"/>
          </a:solidFill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8" name="星 5 17"/>
          <p:cNvSpPr/>
          <p:nvPr/>
        </p:nvSpPr>
        <p:spPr>
          <a:xfrm>
            <a:off x="8438276" y="2404374"/>
            <a:ext cx="301414" cy="280300"/>
          </a:xfrm>
          <a:prstGeom prst="star5">
            <a:avLst/>
          </a:prstGeom>
          <a:solidFill>
            <a:srgbClr val="FFFF00"/>
          </a:solidFill>
          <a:ln w="2857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3432132" y="4287463"/>
            <a:ext cx="769165" cy="0"/>
          </a:xfrm>
          <a:prstGeom prst="straightConnector1">
            <a:avLst/>
          </a:prstGeom>
          <a:ln w="57150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 bwMode="auto">
          <a:xfrm flipV="1">
            <a:off x="3263214" y="2824374"/>
            <a:ext cx="203200" cy="76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直線矢印コネクタ 24"/>
          <p:cNvCxnSpPr/>
          <p:nvPr/>
        </p:nvCxnSpPr>
        <p:spPr bwMode="auto">
          <a:xfrm flipV="1">
            <a:off x="5724244" y="2785025"/>
            <a:ext cx="230502" cy="30039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タイトル 1"/>
          <p:cNvSpPr txBox="1">
            <a:spLocks/>
          </p:cNvSpPr>
          <p:nvPr/>
        </p:nvSpPr>
        <p:spPr bwMode="auto">
          <a:xfrm>
            <a:off x="2736156" y="3008551"/>
            <a:ext cx="895357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Report</a:t>
            </a:r>
            <a:endParaRPr lang="ja-JP" altLang="en-US" dirty="0">
              <a:latin typeface="Arial" panose="020B0604020202020204" pitchFamily="34" charset="0"/>
              <a:ea typeface="HGP創英角ｺﾞｼｯｸUB" pitchFamily="50" charset="-128"/>
              <a:cs typeface="Arial" panose="020B0604020202020204" pitchFamily="34" charset="0"/>
            </a:endParaRPr>
          </a:p>
        </p:txBody>
      </p:sp>
      <p:sp>
        <p:nvSpPr>
          <p:cNvPr id="30" name="タイトル 1"/>
          <p:cNvSpPr txBox="1">
            <a:spLocks/>
          </p:cNvSpPr>
          <p:nvPr/>
        </p:nvSpPr>
        <p:spPr bwMode="auto">
          <a:xfrm>
            <a:off x="4234756" y="3008551"/>
            <a:ext cx="895357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Report</a:t>
            </a:r>
            <a:endParaRPr lang="ja-JP" altLang="en-US" dirty="0">
              <a:latin typeface="Arial" panose="020B0604020202020204" pitchFamily="34" charset="0"/>
              <a:ea typeface="HGP創英角ｺﾞｼｯｸUB" pitchFamily="50" charset="-128"/>
              <a:cs typeface="Arial" panose="020B0604020202020204" pitchFamily="34" charset="0"/>
            </a:endParaRPr>
          </a:p>
        </p:txBody>
      </p:sp>
      <p:sp>
        <p:nvSpPr>
          <p:cNvPr id="31" name="タイトル 1"/>
          <p:cNvSpPr txBox="1">
            <a:spLocks/>
          </p:cNvSpPr>
          <p:nvPr/>
        </p:nvSpPr>
        <p:spPr bwMode="auto">
          <a:xfrm>
            <a:off x="2090515" y="2073556"/>
            <a:ext cx="615613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ea typeface="HGP創英角ｺﾞｼｯｸUB" pitchFamily="50" charset="-128"/>
              </a:rPr>
              <a:t>#14</a:t>
            </a:r>
            <a:endParaRPr lang="ja-JP" altLang="en-US" dirty="0">
              <a:ea typeface="HGP創英角ｺﾞｼｯｸUB" pitchFamily="50" charset="-128"/>
            </a:endParaRPr>
          </a:p>
        </p:txBody>
      </p:sp>
      <p:sp>
        <p:nvSpPr>
          <p:cNvPr id="33" name="タイトル 1"/>
          <p:cNvSpPr txBox="1">
            <a:spLocks/>
          </p:cNvSpPr>
          <p:nvPr/>
        </p:nvSpPr>
        <p:spPr bwMode="auto">
          <a:xfrm>
            <a:off x="3203212" y="4331211"/>
            <a:ext cx="3728929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Repeatability 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test</a:t>
            </a:r>
            <a:r>
              <a:rPr lang="ja-JP" altLang="en-US" dirty="0" smtClean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(Heater)</a:t>
            </a:r>
            <a:endParaRPr lang="ja-JP" altLang="en-US" dirty="0">
              <a:latin typeface="Arial" panose="020B0604020202020204" pitchFamily="34" charset="0"/>
              <a:ea typeface="HGP創英角ｺﾞｼｯｸUB" pitchFamily="50" charset="-128"/>
              <a:cs typeface="Arial" panose="020B0604020202020204" pitchFamily="34" charset="0"/>
            </a:endParaRPr>
          </a:p>
        </p:txBody>
      </p:sp>
      <p:cxnSp>
        <p:nvCxnSpPr>
          <p:cNvPr id="37" name="直線矢印コネクタ 36"/>
          <p:cNvCxnSpPr/>
          <p:nvPr/>
        </p:nvCxnSpPr>
        <p:spPr bwMode="auto">
          <a:xfrm flipV="1">
            <a:off x="4127157" y="2853894"/>
            <a:ext cx="135924" cy="14580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タイトル 1"/>
          <p:cNvSpPr txBox="1">
            <a:spLocks/>
          </p:cNvSpPr>
          <p:nvPr/>
        </p:nvSpPr>
        <p:spPr bwMode="auto">
          <a:xfrm>
            <a:off x="3252050" y="2073556"/>
            <a:ext cx="615613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ea typeface="HGP創英角ｺﾞｼｯｸUB" pitchFamily="50" charset="-128"/>
              </a:rPr>
              <a:t>#15</a:t>
            </a:r>
            <a:endParaRPr lang="ja-JP" altLang="en-US" dirty="0">
              <a:ea typeface="HGP創英角ｺﾞｼｯｸUB" pitchFamily="50" charset="-128"/>
            </a:endParaRPr>
          </a:p>
        </p:txBody>
      </p:sp>
      <p:sp>
        <p:nvSpPr>
          <p:cNvPr id="41" name="タイトル 1"/>
          <p:cNvSpPr txBox="1">
            <a:spLocks/>
          </p:cNvSpPr>
          <p:nvPr/>
        </p:nvSpPr>
        <p:spPr bwMode="auto">
          <a:xfrm>
            <a:off x="4042882" y="2073556"/>
            <a:ext cx="615613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ea typeface="HGP創英角ｺﾞｼｯｸUB" pitchFamily="50" charset="-128"/>
              </a:rPr>
              <a:t>#16</a:t>
            </a:r>
            <a:endParaRPr lang="ja-JP" altLang="en-US" dirty="0">
              <a:ea typeface="HGP創英角ｺﾞｼｯｸUB" pitchFamily="50" charset="-128"/>
            </a:endParaRPr>
          </a:p>
        </p:txBody>
      </p:sp>
      <p:cxnSp>
        <p:nvCxnSpPr>
          <p:cNvPr id="42" name="直線矢印コネクタ 41"/>
          <p:cNvCxnSpPr/>
          <p:nvPr/>
        </p:nvCxnSpPr>
        <p:spPr>
          <a:xfrm>
            <a:off x="5273458" y="4967085"/>
            <a:ext cx="1708110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>
            <a:off x="5285984" y="5779770"/>
            <a:ext cx="1649036" cy="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タイトル 1"/>
          <p:cNvSpPr txBox="1">
            <a:spLocks/>
          </p:cNvSpPr>
          <p:nvPr/>
        </p:nvSpPr>
        <p:spPr bwMode="auto">
          <a:xfrm>
            <a:off x="4242526" y="5832445"/>
            <a:ext cx="4491166" cy="62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Possible initiation method test research</a:t>
            </a:r>
            <a:r>
              <a:rPr lang="ja-JP" altLang="en-US" dirty="0" smtClean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(e.g. Laser)</a:t>
            </a:r>
            <a:endParaRPr lang="ja-JP" altLang="en-US" dirty="0">
              <a:latin typeface="Arial" panose="020B0604020202020204" pitchFamily="34" charset="0"/>
              <a:ea typeface="HGP創英角ｺﾞｼｯｸUB" pitchFamily="50" charset="-128"/>
              <a:cs typeface="Arial" panose="020B0604020202020204" pitchFamily="34" charset="0"/>
            </a:endParaRPr>
          </a:p>
        </p:txBody>
      </p:sp>
      <p:sp>
        <p:nvSpPr>
          <p:cNvPr id="50" name="タイトル 1"/>
          <p:cNvSpPr txBox="1">
            <a:spLocks/>
          </p:cNvSpPr>
          <p:nvPr/>
        </p:nvSpPr>
        <p:spPr bwMode="auto">
          <a:xfrm>
            <a:off x="4265893" y="5036954"/>
            <a:ext cx="2814529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latin typeface="Arial" panose="020B0604020202020204" pitchFamily="34" charset="0"/>
                <a:ea typeface="HGP創英角ｺﾞｼｯｸUB" pitchFamily="50" charset="-128"/>
                <a:cs typeface="Arial" panose="020B0604020202020204" pitchFamily="34" charset="0"/>
              </a:rPr>
              <a:t>Field data investigation</a:t>
            </a:r>
            <a:endParaRPr lang="ja-JP" altLang="en-US" dirty="0">
              <a:latin typeface="Arial" panose="020B0604020202020204" pitchFamily="34" charset="0"/>
              <a:ea typeface="HGP創英角ｺﾞｼｯｸUB" pitchFamily="50" charset="-128"/>
              <a:cs typeface="Arial" panose="020B0604020202020204" pitchFamily="34" charset="0"/>
            </a:endParaRPr>
          </a:p>
        </p:txBody>
      </p:sp>
      <p:sp>
        <p:nvSpPr>
          <p:cNvPr id="34" name="タイトル 1"/>
          <p:cNvSpPr txBox="1">
            <a:spLocks/>
          </p:cNvSpPr>
          <p:nvPr/>
        </p:nvSpPr>
        <p:spPr bwMode="auto">
          <a:xfrm>
            <a:off x="5114036" y="2073556"/>
            <a:ext cx="615613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NissanAG-Bold" pitchFamily="50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ea typeface="HGP創英角ｺﾞｼｯｸUB" pitchFamily="50" charset="-128"/>
              </a:rPr>
              <a:t>#17</a:t>
            </a:r>
            <a:endParaRPr lang="ja-JP" altLang="en-US" dirty="0">
              <a:ea typeface="HGP創英角ｺﾞｼｯｸUB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61732" y="620405"/>
            <a:ext cx="8724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Need to investigate the method which can simulate “Internal short circuit caused by cell manufacturing failure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”.</a:t>
            </a:r>
          </a:p>
          <a:p>
            <a:pPr marL="358775" indent="-358775"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Assess new initiation methods</a:t>
            </a:r>
            <a:r>
              <a:rPr lang="ja-JP" altLang="en-US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whether it can simulate this scene.</a:t>
            </a:r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4521896" y="4976394"/>
            <a:ext cx="769165" cy="0"/>
          </a:xfrm>
          <a:prstGeom prst="straightConnector1">
            <a:avLst/>
          </a:prstGeom>
          <a:ln w="57150">
            <a:solidFill>
              <a:srgbClr val="00B05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4521896" y="5778059"/>
            <a:ext cx="769165" cy="0"/>
          </a:xfrm>
          <a:prstGeom prst="straightConnector1">
            <a:avLst/>
          </a:prstGeom>
          <a:ln w="57150">
            <a:solidFill>
              <a:srgbClr val="00B05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星 5 38"/>
          <p:cNvSpPr/>
          <p:nvPr/>
        </p:nvSpPr>
        <p:spPr>
          <a:xfrm>
            <a:off x="5172422" y="2404374"/>
            <a:ext cx="301414" cy="280300"/>
          </a:xfrm>
          <a:prstGeom prst="star5">
            <a:avLst/>
          </a:prstGeom>
          <a:solidFill>
            <a:srgbClr val="FFFF00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28" name="直線コネクタ 27"/>
          <p:cNvCxnSpPr/>
          <p:nvPr/>
        </p:nvCxnSpPr>
        <p:spPr bwMode="auto">
          <a:xfrm flipH="1">
            <a:off x="5303938" y="2113174"/>
            <a:ext cx="19915" cy="438294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4720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-12526" y="2317315"/>
            <a:ext cx="8442542" cy="204174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74000">
                <a:schemeClr val="accent1"/>
              </a:gs>
              <a:gs pos="100000">
                <a:schemeClr val="accent1">
                  <a:alpha val="4000"/>
                </a:schemeClr>
              </a:gs>
            </a:gsLst>
            <a:lin ang="0" scaled="0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ea typeface="ＭＳ Ｐゴシック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97704" y="2534905"/>
            <a:ext cx="51456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ja-JP" sz="4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93930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2006886" y="2725974"/>
            <a:ext cx="5145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ja-JP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APPENDIX</a:t>
            </a:r>
            <a:endParaRPr lang="en-US" altLang="ja-JP" sz="5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47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643938" cy="536575"/>
          </a:xfrm>
        </p:spPr>
        <p:txBody>
          <a:bodyPr anchor="ctr"/>
          <a:lstStyle/>
          <a:p>
            <a:r>
              <a:rPr kumimoji="1" lang="en-US" altLang="ja-JP" sz="3200" dirty="0" smtClean="0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Difference of phenomena in thermal runaway</a:t>
            </a:r>
            <a:endParaRPr kumimoji="1" lang="ja-JP" altLang="en-US" sz="320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22829" y="620404"/>
            <a:ext cx="89802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Depending on initiation methods, the phenomena in thermal runaway are different.</a:t>
            </a:r>
          </a:p>
          <a:p>
            <a:pPr marL="358775" indent="-358775"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Need to clear the cause of thermal runaway and set initiation method which can simulate this.</a:t>
            </a:r>
            <a:endParaRPr lang="en-US" altLang="ja-JP" dirty="0" smtClean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/>
          <a:srcRect l="287" t="527" r="620" b="937"/>
          <a:stretch/>
        </p:blipFill>
        <p:spPr>
          <a:xfrm>
            <a:off x="805218" y="1555846"/>
            <a:ext cx="7697338" cy="4678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7450120" y="6231178"/>
            <a:ext cx="12634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100" b="1" dirty="0"/>
              <a:t>EVS1416-603</a:t>
            </a:r>
            <a:endParaRPr lang="en-US" altLang="ja-JP" sz="1100" b="1" dirty="0"/>
          </a:p>
        </p:txBody>
      </p:sp>
    </p:spTree>
    <p:extLst>
      <p:ext uri="{BB962C8B-B14F-4D97-AF65-F5344CB8AC3E}">
        <p14:creationId xmlns:p14="http://schemas.microsoft.com/office/powerpoint/2010/main" val="223444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タイトル 1"/>
          <p:cNvSpPr txBox="1">
            <a:spLocks/>
          </p:cNvSpPr>
          <p:nvPr/>
        </p:nvSpPr>
        <p:spPr bwMode="auto">
          <a:xfrm>
            <a:off x="0" y="0"/>
            <a:ext cx="8643938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+mj-ea"/>
                <a:cs typeface="Verdana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9pPr>
          </a:lstStyle>
          <a:p>
            <a:r>
              <a:rPr lang="en-US" altLang="ja-JP" sz="3200" kern="0" dirty="0" smtClean="0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Q&amp;A</a:t>
            </a:r>
            <a:endParaRPr lang="ja-JP" altLang="en-US" sz="3200" kern="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233463"/>
              </p:ext>
            </p:extLst>
          </p:nvPr>
        </p:nvGraphicFramePr>
        <p:xfrm>
          <a:off x="161651" y="775820"/>
          <a:ext cx="8772960" cy="1361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645"/>
                <a:gridCol w="851770"/>
                <a:gridCol w="3407079"/>
                <a:gridCol w="3811466"/>
              </a:tblGrid>
              <a:tr h="2318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HGP創英角ｺﾞｼｯｸUB" panose="020B0900000000000000" pitchFamily="50" charset="-128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HGP創英角ｺﾞｼｯｸUB" panose="020B0900000000000000" pitchFamily="50" charset="-128"/>
                          <a:cs typeface="Arial" panose="020B0604020202020204" pitchFamily="34" charset="0"/>
                        </a:rPr>
                        <a:t>Slide No.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HGP創英角ｺﾞｼｯｸUB" panose="020B09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HGP創英角ｺﾞｼｯｸUB" panose="020B0900000000000000" pitchFamily="50" charset="-128"/>
                          <a:cs typeface="Arial" panose="020B0604020202020204" pitchFamily="34" charset="0"/>
                        </a:rPr>
                        <a:t>Questions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HGP創英角ｺﾞｼｯｸUB" panose="020B09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lt"/>
                          <a:ea typeface="HGP創英角ｺﾞｼｯｸUB" panose="020B0900000000000000" pitchFamily="50" charset="-128"/>
                          <a:cs typeface="Arial" panose="020B0604020202020204" pitchFamily="34" charset="0"/>
                        </a:rPr>
                        <a:t>Answers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lt"/>
                        <a:ea typeface="HGP創英角ｺﾞｼｯｸUB" panose="020B0900000000000000" pitchFamily="50" charset="-128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039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HGP創英角ｺﾞｼｯｸUB" panose="020B0900000000000000" pitchFamily="50" charset="-128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800" b="0" i="0" u="none" strike="noStrike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800" dirty="0" smtClean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16215"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HGP創英角ｺﾞｼｯｸUB" panose="020B0900000000000000" pitchFamily="50" charset="-128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800" b="0" i="0" u="none" strike="noStrike" kern="1200" baseline="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dirty="0" smtClean="0"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093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233706" y="747319"/>
            <a:ext cx="875789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“(</a:t>
            </a:r>
            <a:r>
              <a:rPr lang="en-US" altLang="ja-JP" sz="2000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A) Is thermal propagation due to an internal short single cell thermal runaway a problem in the </a:t>
            </a:r>
            <a:r>
              <a:rPr lang="en-US" altLang="ja-JP" sz="20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field?” and “(</a:t>
            </a:r>
            <a:r>
              <a:rPr lang="en-US" altLang="ja-JP" sz="2000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B) Simulation of a single cell thermal </a:t>
            </a:r>
            <a:r>
              <a:rPr lang="en-US" altLang="ja-JP" sz="20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runaway” are important in </a:t>
            </a:r>
            <a:r>
              <a:rPr lang="en-US" altLang="ja-JP" sz="2000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order to continue </a:t>
            </a:r>
            <a:r>
              <a:rPr lang="en-US" altLang="ja-JP" sz="20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research.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endParaRPr lang="en-US" altLang="ja-JP" sz="2000" dirty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endParaRPr lang="en-US" altLang="ja-JP" sz="2000" dirty="0" smtClean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endParaRPr lang="en-US" altLang="ja-JP" sz="2000" dirty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endParaRPr lang="en-US" altLang="ja-JP" sz="2000" dirty="0" smtClean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  <a:p>
            <a:pPr>
              <a:buClr>
                <a:srgbClr val="002060"/>
              </a:buClr>
            </a:pPr>
            <a:endParaRPr lang="en-US" altLang="ja-JP" sz="2000" dirty="0" smtClean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Simulate “Internal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short circuit caused by cell manufacturing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failure” in this test.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If there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another cause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which may lead to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thermal runaway and thermal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propagation,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clarify this and set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test to prevent this from resulting in thermal runaway,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initiate forcible thermal runaway in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thermal propagation test to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cover this.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Need to investigate the methods which can simulate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“Internal short circuit caused by cell manufacturing failure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タイトル 1"/>
          <p:cNvSpPr>
            <a:spLocks noGrp="1"/>
          </p:cNvSpPr>
          <p:nvPr>
            <p:ph type="title"/>
          </p:nvPr>
        </p:nvSpPr>
        <p:spPr>
          <a:xfrm>
            <a:off x="0" y="1880"/>
            <a:ext cx="8643938" cy="536575"/>
          </a:xfrm>
        </p:spPr>
        <p:txBody>
          <a:bodyPr anchor="ctr"/>
          <a:lstStyle/>
          <a:p>
            <a:r>
              <a:rPr kumimoji="1" lang="en-US" altLang="ja-JP" sz="3200" dirty="0" smtClean="0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Key messages</a:t>
            </a:r>
            <a:endParaRPr kumimoji="1" lang="ja-JP" altLang="en-US" sz="320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952365"/>
              </p:ext>
            </p:extLst>
          </p:nvPr>
        </p:nvGraphicFramePr>
        <p:xfrm>
          <a:off x="304799" y="1773470"/>
          <a:ext cx="8440615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845"/>
                <a:gridCol w="4867200"/>
                <a:gridCol w="2203939"/>
                <a:gridCol w="1031631"/>
              </a:tblGrid>
              <a:tr h="21945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HGP創英角ｺﾞｼｯｸUB" panose="020B0900000000000000" pitchFamily="50" charset="-128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kern="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Action Items</a:t>
                      </a:r>
                      <a:endParaRPr lang="ja-JP" sz="16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kern="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Responsibility</a:t>
                      </a:r>
                      <a:endParaRPr lang="ja-JP" sz="16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kern="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Due</a:t>
                      </a:r>
                      <a:endParaRPr lang="ja-JP" sz="16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76339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GB" sz="1800" kern="0" dirty="0" smtClean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800" kern="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 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CA" sz="1800" kern="100" dirty="0" smtClean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All members identify specific questions in the white paper to contracting parties for agreement in order to continue with research.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kern="0" dirty="0" smtClean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ALL</a:t>
                      </a:r>
                      <a:r>
                        <a:rPr lang="ja-JP" altLang="en-US" sz="18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　</a:t>
                      </a:r>
                      <a:r>
                        <a:rPr lang="en-GB" sz="1800" kern="0" dirty="0" smtClean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China</a:t>
                      </a:r>
                      <a:r>
                        <a:rPr lang="en-US" sz="18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800" kern="100" baseline="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800" kern="0" dirty="0" smtClean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EC</a:t>
                      </a:r>
                      <a:r>
                        <a:rPr lang="en-US" sz="18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800" kern="100" baseline="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800" kern="0" dirty="0" smtClean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Japan</a:t>
                      </a:r>
                      <a:r>
                        <a:rPr lang="en-US" sz="18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800" kern="100" baseline="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800" kern="0" dirty="0" smtClean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US</a:t>
                      </a:r>
                      <a:r>
                        <a:rPr lang="en-US" sz="18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800" kern="100" baseline="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800" kern="0" dirty="0" smtClean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Canada</a:t>
                      </a:r>
                      <a:r>
                        <a:rPr lang="en-US" sz="18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800" kern="100" baseline="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800" kern="0" dirty="0" smtClean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Korea,</a:t>
                      </a:r>
                      <a:r>
                        <a:rPr lang="en-US" sz="1800" kern="100" baseline="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800" kern="0" dirty="0" smtClean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OICA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kern="0" dirty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12/01/18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78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96570" y="641488"/>
            <a:ext cx="7417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(A) and (B) are preconditions of this test. Need to decide</a:t>
            </a:r>
            <a:r>
              <a:rPr lang="ja-JP" altLang="en-US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these first.</a:t>
            </a:r>
            <a:endParaRPr lang="ja-JP" altLang="en-US" dirty="0"/>
          </a:p>
        </p:txBody>
      </p:sp>
      <p:sp>
        <p:nvSpPr>
          <p:cNvPr id="79" name="タイトル 1"/>
          <p:cNvSpPr>
            <a:spLocks noGrp="1"/>
          </p:cNvSpPr>
          <p:nvPr>
            <p:ph type="title"/>
          </p:nvPr>
        </p:nvSpPr>
        <p:spPr>
          <a:xfrm>
            <a:off x="0" y="1880"/>
            <a:ext cx="8643938" cy="536575"/>
          </a:xfrm>
        </p:spPr>
        <p:txBody>
          <a:bodyPr anchor="ctr"/>
          <a:lstStyle/>
          <a:p>
            <a:r>
              <a:rPr kumimoji="1" lang="en-US" altLang="ja-JP" sz="3200" dirty="0" smtClean="0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Action item2 in IWG#16</a:t>
            </a:r>
            <a:endParaRPr kumimoji="1" lang="ja-JP" altLang="en-US" sz="320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aphicFrame>
        <p:nvGraphicFramePr>
          <p:cNvPr id="199" name="表 1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617801"/>
              </p:ext>
            </p:extLst>
          </p:nvPr>
        </p:nvGraphicFramePr>
        <p:xfrm>
          <a:off x="231227" y="1071489"/>
          <a:ext cx="8699017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415"/>
                <a:gridCol w="4715419"/>
                <a:gridCol w="3514183"/>
              </a:tblGrid>
              <a:tr h="3001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HGP創英角ｺﾞｼｯｸUB" panose="020B0900000000000000" pitchFamily="50" charset="-128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kern="0" dirty="0" smtClean="0"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Questions</a:t>
                      </a:r>
                      <a:endParaRPr lang="ja-JP" sz="16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Note</a:t>
                      </a:r>
                      <a:endParaRPr lang="ja-JP" sz="16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GB" sz="1800" kern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(A)</a:t>
                      </a:r>
                      <a:endParaRPr lang="ja-JP" sz="18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Is thermal propagation due to an internal short single cell thermal runaway a problem in the field?</a:t>
                      </a: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HGP創英角ｺﾞｼｯｸUB" panose="020B0900000000000000" pitchFamily="50" charset="-128"/>
                          <a:cs typeface="Arial" panose="020B0604020202020204" pitchFamily="34" charset="0"/>
                        </a:rPr>
                        <a:t>Preconditions of</a:t>
                      </a:r>
                      <a:r>
                        <a:rPr lang="en-US" altLang="ja-JP" sz="16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HGP創英角ｺﾞｼｯｸUB" panose="020B0900000000000000" pitchFamily="50" charset="-128"/>
                          <a:cs typeface="Arial" panose="020B0604020202020204" pitchFamily="34" charset="0"/>
                        </a:rPr>
                        <a:t> this test. Necessary to decide</a:t>
                      </a:r>
                      <a:r>
                        <a:rPr lang="en-US" altLang="ja-JP" sz="16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HGP創英角ｺﾞｼｯｸUB" panose="020B0900000000000000" pitchFamily="50" charset="-128"/>
                          <a:cs typeface="Arial" panose="020B0604020202020204" pitchFamily="34" charset="0"/>
                        </a:rPr>
                        <a:t> first.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HGP創英角ｺﾞｼｯｸUB" panose="020B0900000000000000" pitchFamily="50" charset="-128"/>
                          <a:cs typeface="Arial" panose="020B0604020202020204" pitchFamily="34" charset="0"/>
                        </a:rPr>
                        <a:t>Forcible thermal runaway or internal</a:t>
                      </a:r>
                      <a:r>
                        <a:rPr lang="en-US" altLang="ja-JP" sz="1600" kern="100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HGP創英角ｺﾞｼｯｸUB" panose="020B0900000000000000" pitchFamily="50" charset="-128"/>
                          <a:cs typeface="Arial" panose="020B0604020202020204" pitchFamily="34" charset="0"/>
                        </a:rPr>
                        <a:t> short circuit?</a:t>
                      </a: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9397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(B)</a:t>
                      </a:r>
                      <a:endParaRPr lang="ja-JP" sz="18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Simulation of a single cell thermal runaway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 </a:t>
                      </a: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ja-JP" sz="18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Elimination of Detection and Intervention Technologies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Depends on test methods and conditions. These will be decided</a:t>
                      </a:r>
                      <a:r>
                        <a:rPr lang="en-US" altLang="ja-JP" sz="1600" kern="100" baseline="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 based on (B).</a:t>
                      </a:r>
                      <a:endParaRPr lang="ja-JP" alt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2739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Ignition of vented gases and other risks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No conflict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237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Evaluation Criteria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Important</a:t>
                      </a:r>
                      <a:r>
                        <a:rPr lang="en-US" altLang="ja-JP" sz="1600" kern="100" baseline="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 but no conflict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028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(F)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Repeatability and Reproducibility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Depends on test methods and conditions. These will be decided</a:t>
                      </a:r>
                      <a:r>
                        <a:rPr lang="en-US" altLang="ja-JP" sz="1600" kern="100" baseline="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 based on (B).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2942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(G)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Manipulation of test-device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ja-JP" sz="18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34794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Specifics of initiation methods and environmental conditions 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ja-JP" sz="18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6376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Re-testing and re-homologation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Same as other tests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9625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(J)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Documentation requirements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No conflict</a:t>
                      </a:r>
                      <a:endParaRPr lang="ja-JP" alt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31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タイトル 1"/>
          <p:cNvSpPr>
            <a:spLocks noGrp="1"/>
          </p:cNvSpPr>
          <p:nvPr>
            <p:ph type="title"/>
          </p:nvPr>
        </p:nvSpPr>
        <p:spPr>
          <a:xfrm>
            <a:off x="0" y="1880"/>
            <a:ext cx="8643938" cy="536575"/>
          </a:xfrm>
        </p:spPr>
        <p:txBody>
          <a:bodyPr anchor="ctr"/>
          <a:lstStyle/>
          <a:p>
            <a:r>
              <a:rPr kumimoji="1" lang="en-US" altLang="ja-JP" sz="3200" dirty="0" smtClean="0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Responses from CPs and OICA</a:t>
            </a:r>
            <a:endParaRPr kumimoji="1" lang="ja-JP" altLang="en-US" sz="320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469153"/>
              </p:ext>
            </p:extLst>
          </p:nvPr>
        </p:nvGraphicFramePr>
        <p:xfrm>
          <a:off x="100750" y="730217"/>
          <a:ext cx="8948247" cy="5679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267"/>
                <a:gridCol w="2802577"/>
                <a:gridCol w="783771"/>
                <a:gridCol w="783771"/>
                <a:gridCol w="783771"/>
                <a:gridCol w="783771"/>
                <a:gridCol w="783771"/>
                <a:gridCol w="926278"/>
                <a:gridCol w="736270"/>
              </a:tblGrid>
              <a:tr h="2713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HGP創英角ｺﾞｼｯｸUB" panose="020B0900000000000000" pitchFamily="50" charset="-128"/>
                        <a:cs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8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b="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EU/JRC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b="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OICA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b="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KOREA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b="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JAPAN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b="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CHINA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b="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CANADA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b="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US</a:t>
                      </a:r>
                      <a:endParaRPr lang="ja-JP" sz="1400" b="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GB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(A)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明朝" panose="02020609040205080304" pitchFamily="17" charset="-128"/>
                          <a:cs typeface="Arial" panose="020B0604020202020204" pitchFamily="34" charset="0"/>
                        </a:rPr>
                        <a:t>Is thermal propagation due to an internal short single cell thermal runaway a problem in the field?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Selected</a:t>
                      </a: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Selected</a:t>
                      </a: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56375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(B)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Simulation of a single cell thermal runaway 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Selected</a:t>
                      </a:r>
                      <a:endParaRPr lang="ja-JP" altLang="ja-JP" sz="1600" kern="1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Selected</a:t>
                      </a:r>
                      <a:endParaRPr lang="ja-JP" altLang="ja-JP" sz="1600" kern="1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Selected</a:t>
                      </a:r>
                      <a:endParaRPr lang="ja-JP" altLang="ja-JP" sz="1600" kern="1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Selected</a:t>
                      </a:r>
                      <a:endParaRPr lang="ja-JP" altLang="ja-JP" sz="1600" kern="1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Selected</a:t>
                      </a:r>
                      <a:endParaRPr lang="ja-JP" altLang="ja-JP" sz="1600" kern="1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03085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Elimination of Detection and Intervention Technologies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1036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Ignition of vented gases and other risks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1294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Evaluation Criteria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kern="1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Selected</a:t>
                      </a:r>
                      <a:endParaRPr lang="ja-JP" altLang="ja-JP" sz="1600" kern="100" dirty="0" smtClean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2028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(F)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Repeatability and Reproducibility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2942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(G)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Manipulation of test-device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Specifics of initiation methods and environmental conditions 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Re-testing and re-homologation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14812">
                <a:tc>
                  <a:txBody>
                    <a:bodyPr/>
                    <a:lstStyle/>
                    <a:p>
                      <a:pPr marL="0" lvl="0" indent="0" algn="l">
                        <a:buFont typeface="+mj-lt"/>
                        <a:buNone/>
                      </a:pPr>
                      <a:r>
                        <a:rPr lang="en-US" altLang="ja-JP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(J)</a:t>
                      </a:r>
                      <a:endParaRPr lang="ja-JP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600" kern="100" dirty="0" smtClean="0">
                          <a:effectLst/>
                          <a:latin typeface="Arial" panose="020B0604020202020204" pitchFamily="34" charset="0"/>
                          <a:ea typeface="ＭＳ Ｐ明朝" panose="02020600040205080304" pitchFamily="18" charset="-128"/>
                          <a:cs typeface="Arial" panose="020B0604020202020204" pitchFamily="34" charset="0"/>
                        </a:rPr>
                        <a:t>Documentation requirements</a:t>
                      </a: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600" kern="100" dirty="0">
                        <a:effectLst/>
                        <a:latin typeface="Arial" panose="020B0604020202020204" pitchFamily="34" charset="0"/>
                        <a:ea typeface="ＭＳ Ｐ明朝" panose="02020600040205080304" pitchFamily="18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274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643938" cy="536575"/>
          </a:xfrm>
        </p:spPr>
        <p:txBody>
          <a:bodyPr anchor="ctr"/>
          <a:lstStyle/>
          <a:p>
            <a:r>
              <a:rPr kumimoji="1" lang="en-US" altLang="ja-JP" sz="3200" dirty="0" smtClean="0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Causes which may lead to thermal runaway</a:t>
            </a:r>
            <a:endParaRPr kumimoji="1" lang="ja-JP" altLang="en-US" sz="320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" name="角丸四角形 3"/>
          <p:cNvSpPr/>
          <p:nvPr/>
        </p:nvSpPr>
        <p:spPr bwMode="auto">
          <a:xfrm>
            <a:off x="1790504" y="1797912"/>
            <a:ext cx="1023460" cy="578882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/>
              <a:t>Thermal runaway</a:t>
            </a:r>
          </a:p>
        </p:txBody>
      </p:sp>
      <p:sp>
        <p:nvSpPr>
          <p:cNvPr id="12" name="角丸四角形 11"/>
          <p:cNvSpPr/>
          <p:nvPr/>
        </p:nvSpPr>
        <p:spPr bwMode="auto">
          <a:xfrm>
            <a:off x="3834513" y="1915358"/>
            <a:ext cx="1585523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Overcharge</a:t>
            </a:r>
            <a:endParaRPr lang="en-US" altLang="ja-JP" sz="1400" dirty="0"/>
          </a:p>
        </p:txBody>
      </p:sp>
      <p:sp>
        <p:nvSpPr>
          <p:cNvPr id="13" name="角丸四角形 12"/>
          <p:cNvSpPr/>
          <p:nvPr/>
        </p:nvSpPr>
        <p:spPr bwMode="auto">
          <a:xfrm>
            <a:off x="3834513" y="2314696"/>
            <a:ext cx="1585523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Over-discharge</a:t>
            </a:r>
            <a:endParaRPr lang="en-US" altLang="ja-JP" sz="1400" dirty="0"/>
          </a:p>
        </p:txBody>
      </p:sp>
      <p:sp>
        <p:nvSpPr>
          <p:cNvPr id="14" name="角丸四角形 13"/>
          <p:cNvSpPr/>
          <p:nvPr/>
        </p:nvSpPr>
        <p:spPr bwMode="auto">
          <a:xfrm>
            <a:off x="3012176" y="2714033"/>
            <a:ext cx="633891" cy="340519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Heat</a:t>
            </a:r>
            <a:endParaRPr lang="en-US" altLang="ja-JP" sz="1400" dirty="0"/>
          </a:p>
        </p:txBody>
      </p:sp>
      <p:sp>
        <p:nvSpPr>
          <p:cNvPr id="15" name="角丸四角形 14"/>
          <p:cNvSpPr/>
          <p:nvPr/>
        </p:nvSpPr>
        <p:spPr bwMode="auto">
          <a:xfrm>
            <a:off x="3834513" y="2714033"/>
            <a:ext cx="1585523" cy="340519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External heat</a:t>
            </a:r>
            <a:endParaRPr lang="en-US" altLang="ja-JP" sz="1400" dirty="0"/>
          </a:p>
        </p:txBody>
      </p:sp>
      <p:sp>
        <p:nvSpPr>
          <p:cNvPr id="16" name="角丸四角形 15"/>
          <p:cNvSpPr/>
          <p:nvPr/>
        </p:nvSpPr>
        <p:spPr bwMode="auto">
          <a:xfrm>
            <a:off x="3842902" y="3120363"/>
            <a:ext cx="1585523" cy="340519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Self Heating</a:t>
            </a:r>
            <a:endParaRPr lang="en-US" altLang="ja-JP" sz="1400" dirty="0"/>
          </a:p>
        </p:txBody>
      </p:sp>
      <p:sp>
        <p:nvSpPr>
          <p:cNvPr id="17" name="角丸四角形 16"/>
          <p:cNvSpPr/>
          <p:nvPr/>
        </p:nvSpPr>
        <p:spPr bwMode="auto">
          <a:xfrm>
            <a:off x="5678479" y="3002916"/>
            <a:ext cx="1360780" cy="57888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Over temperature</a:t>
            </a:r>
            <a:endParaRPr lang="en-US" altLang="ja-JP" sz="1400" dirty="0"/>
          </a:p>
        </p:txBody>
      </p:sp>
      <p:sp>
        <p:nvSpPr>
          <p:cNvPr id="18" name="角丸四角形 17"/>
          <p:cNvSpPr/>
          <p:nvPr/>
        </p:nvSpPr>
        <p:spPr bwMode="auto">
          <a:xfrm>
            <a:off x="5678479" y="3648869"/>
            <a:ext cx="1353764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Over current</a:t>
            </a:r>
            <a:endParaRPr lang="en-US" altLang="ja-JP" sz="1400" dirty="0"/>
          </a:p>
        </p:txBody>
      </p:sp>
      <p:sp>
        <p:nvSpPr>
          <p:cNvPr id="19" name="角丸四角形 18"/>
          <p:cNvSpPr/>
          <p:nvPr/>
        </p:nvSpPr>
        <p:spPr bwMode="auto">
          <a:xfrm>
            <a:off x="5678479" y="4048206"/>
            <a:ext cx="1353764" cy="57888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Short circuit (External)</a:t>
            </a:r>
            <a:endParaRPr lang="en-US" altLang="ja-JP" sz="1400" dirty="0"/>
          </a:p>
        </p:txBody>
      </p:sp>
      <p:sp>
        <p:nvSpPr>
          <p:cNvPr id="21" name="角丸四角形 20"/>
          <p:cNvSpPr/>
          <p:nvPr/>
        </p:nvSpPr>
        <p:spPr bwMode="auto">
          <a:xfrm>
            <a:off x="5670090" y="4682435"/>
            <a:ext cx="1353764" cy="578882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Short circuit (Internal)</a:t>
            </a:r>
            <a:endParaRPr lang="en-US" altLang="ja-JP" sz="1400" dirty="0"/>
          </a:p>
        </p:txBody>
      </p:sp>
      <p:sp>
        <p:nvSpPr>
          <p:cNvPr id="22" name="角丸四角形 21"/>
          <p:cNvSpPr/>
          <p:nvPr/>
        </p:nvSpPr>
        <p:spPr bwMode="auto">
          <a:xfrm>
            <a:off x="7518146" y="5249767"/>
            <a:ext cx="1356223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Shock</a:t>
            </a:r>
            <a:endParaRPr lang="en-US" altLang="ja-JP" sz="1400" dirty="0"/>
          </a:p>
        </p:txBody>
      </p:sp>
      <p:sp>
        <p:nvSpPr>
          <p:cNvPr id="23" name="角丸四角形 22"/>
          <p:cNvSpPr/>
          <p:nvPr/>
        </p:nvSpPr>
        <p:spPr bwMode="auto">
          <a:xfrm>
            <a:off x="7518146" y="5669216"/>
            <a:ext cx="1356223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Crush</a:t>
            </a:r>
            <a:endParaRPr lang="en-US" altLang="ja-JP" sz="1400" dirty="0"/>
          </a:p>
        </p:txBody>
      </p:sp>
      <p:sp>
        <p:nvSpPr>
          <p:cNvPr id="27" name="角丸四角形 26"/>
          <p:cNvSpPr/>
          <p:nvPr/>
        </p:nvSpPr>
        <p:spPr bwMode="auto">
          <a:xfrm>
            <a:off x="7514812" y="2718334"/>
            <a:ext cx="1356223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Fire </a:t>
            </a:r>
            <a:endParaRPr lang="en-US" altLang="ja-JP" sz="1400" dirty="0"/>
          </a:p>
        </p:txBody>
      </p:sp>
      <p:sp>
        <p:nvSpPr>
          <p:cNvPr id="29" name="角丸四角形 28"/>
          <p:cNvSpPr/>
          <p:nvPr/>
        </p:nvSpPr>
        <p:spPr bwMode="auto">
          <a:xfrm>
            <a:off x="5662243" y="5459169"/>
            <a:ext cx="1395048" cy="766167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300" dirty="0" smtClean="0"/>
              <a:t>+/- electrodes/</a:t>
            </a:r>
          </a:p>
          <a:p>
            <a:r>
              <a:rPr lang="en-US" altLang="ja-JP" sz="1300" dirty="0" smtClean="0"/>
              <a:t>foils contact</a:t>
            </a:r>
            <a:endParaRPr lang="en-US" altLang="ja-JP" sz="1300" dirty="0"/>
          </a:p>
        </p:txBody>
      </p:sp>
      <p:sp>
        <p:nvSpPr>
          <p:cNvPr id="30" name="角丸四角形 29"/>
          <p:cNvSpPr/>
          <p:nvPr/>
        </p:nvSpPr>
        <p:spPr bwMode="auto">
          <a:xfrm>
            <a:off x="7518146" y="4603816"/>
            <a:ext cx="1363798" cy="57888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Low temperature</a:t>
            </a:r>
            <a:endParaRPr lang="en-US" altLang="ja-JP" sz="1400" dirty="0"/>
          </a:p>
        </p:txBody>
      </p:sp>
      <p:cxnSp>
        <p:nvCxnSpPr>
          <p:cNvPr id="6" name="直線コネクタ 5"/>
          <p:cNvCxnSpPr>
            <a:stCxn id="4" idx="3"/>
            <a:endCxn id="12" idx="1"/>
          </p:cNvCxnSpPr>
          <p:nvPr/>
        </p:nvCxnSpPr>
        <p:spPr bwMode="auto">
          <a:xfrm flipV="1">
            <a:off x="2813964" y="2085618"/>
            <a:ext cx="1020549" cy="173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カギ線コネクタ 30"/>
          <p:cNvCxnSpPr>
            <a:stCxn id="4" idx="3"/>
          </p:cNvCxnSpPr>
          <p:nvPr/>
        </p:nvCxnSpPr>
        <p:spPr bwMode="auto">
          <a:xfrm>
            <a:off x="2813964" y="2087353"/>
            <a:ext cx="1020549" cy="409326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カギ線コネクタ 33"/>
          <p:cNvCxnSpPr>
            <a:stCxn id="4" idx="3"/>
            <a:endCxn id="14" idx="1"/>
          </p:cNvCxnSpPr>
          <p:nvPr/>
        </p:nvCxnSpPr>
        <p:spPr bwMode="auto">
          <a:xfrm>
            <a:off x="2813964" y="2087353"/>
            <a:ext cx="198212" cy="796940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直線コネクタ 37"/>
          <p:cNvCxnSpPr>
            <a:stCxn id="14" idx="3"/>
            <a:endCxn id="15" idx="1"/>
          </p:cNvCxnSpPr>
          <p:nvPr/>
        </p:nvCxnSpPr>
        <p:spPr bwMode="auto">
          <a:xfrm>
            <a:off x="3646067" y="2884293"/>
            <a:ext cx="18844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カギ線コネクタ 46"/>
          <p:cNvCxnSpPr>
            <a:stCxn id="14" idx="3"/>
            <a:endCxn id="16" idx="1"/>
          </p:cNvCxnSpPr>
          <p:nvPr/>
        </p:nvCxnSpPr>
        <p:spPr bwMode="auto">
          <a:xfrm>
            <a:off x="3646067" y="2884293"/>
            <a:ext cx="196835" cy="40633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直線コネクタ 50"/>
          <p:cNvCxnSpPr>
            <a:stCxn id="16" idx="3"/>
            <a:endCxn id="17" idx="1"/>
          </p:cNvCxnSpPr>
          <p:nvPr/>
        </p:nvCxnSpPr>
        <p:spPr bwMode="auto">
          <a:xfrm>
            <a:off x="5428425" y="3290623"/>
            <a:ext cx="250054" cy="17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カギ線コネクタ 53"/>
          <p:cNvCxnSpPr>
            <a:stCxn id="16" idx="3"/>
            <a:endCxn id="18" idx="1"/>
          </p:cNvCxnSpPr>
          <p:nvPr/>
        </p:nvCxnSpPr>
        <p:spPr bwMode="auto">
          <a:xfrm>
            <a:off x="5428425" y="3290623"/>
            <a:ext cx="250054" cy="528506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カギ線コネクタ 56"/>
          <p:cNvCxnSpPr>
            <a:stCxn id="16" idx="3"/>
            <a:endCxn id="19" idx="1"/>
          </p:cNvCxnSpPr>
          <p:nvPr/>
        </p:nvCxnSpPr>
        <p:spPr bwMode="auto">
          <a:xfrm>
            <a:off x="5428425" y="3290623"/>
            <a:ext cx="250054" cy="104702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カギ線コネクタ 59"/>
          <p:cNvCxnSpPr>
            <a:stCxn id="16" idx="3"/>
            <a:endCxn id="21" idx="1"/>
          </p:cNvCxnSpPr>
          <p:nvPr/>
        </p:nvCxnSpPr>
        <p:spPr bwMode="auto">
          <a:xfrm>
            <a:off x="5428425" y="3290623"/>
            <a:ext cx="241665" cy="168125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カギ線コネクタ 72"/>
          <p:cNvCxnSpPr>
            <a:stCxn id="29" idx="3"/>
            <a:endCxn id="30" idx="1"/>
          </p:cNvCxnSpPr>
          <p:nvPr/>
        </p:nvCxnSpPr>
        <p:spPr bwMode="auto">
          <a:xfrm flipV="1">
            <a:off x="7057291" y="4893257"/>
            <a:ext cx="460855" cy="9489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カギ線コネクタ 75"/>
          <p:cNvCxnSpPr>
            <a:stCxn id="29" idx="3"/>
            <a:endCxn id="23" idx="1"/>
          </p:cNvCxnSpPr>
          <p:nvPr/>
        </p:nvCxnSpPr>
        <p:spPr bwMode="auto">
          <a:xfrm flipV="1">
            <a:off x="7057291" y="5839476"/>
            <a:ext cx="460855" cy="277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" name="角丸四角形 79"/>
          <p:cNvSpPr/>
          <p:nvPr/>
        </p:nvSpPr>
        <p:spPr bwMode="auto">
          <a:xfrm>
            <a:off x="7518146" y="6081997"/>
            <a:ext cx="1356223" cy="578882"/>
          </a:xfrm>
          <a:prstGeom prst="roundRect">
            <a:avLst/>
          </a:prstGeom>
          <a:solidFill>
            <a:srgbClr val="D9D9D9"/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>
                <a:solidFill>
                  <a:schemeClr val="tx1"/>
                </a:solidFill>
              </a:rPr>
              <a:t>Manufacture failure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cxnSp>
        <p:nvCxnSpPr>
          <p:cNvPr id="81" name="カギ線コネクタ 80"/>
          <p:cNvCxnSpPr>
            <a:stCxn id="29" idx="3"/>
            <a:endCxn id="80" idx="1"/>
          </p:cNvCxnSpPr>
          <p:nvPr/>
        </p:nvCxnSpPr>
        <p:spPr bwMode="auto">
          <a:xfrm>
            <a:off x="7057291" y="5842253"/>
            <a:ext cx="460855" cy="52918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" name="正方形/長方形 91"/>
          <p:cNvSpPr/>
          <p:nvPr/>
        </p:nvSpPr>
        <p:spPr>
          <a:xfrm>
            <a:off x="87256" y="607835"/>
            <a:ext cx="90211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Various causes 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may lead </a:t>
            </a:r>
            <a:r>
              <a:rPr lang="en-US" altLang="ja-JP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to thermal runaway.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GTR20 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covers </a:t>
            </a:r>
            <a:r>
              <a:rPr lang="en-US" altLang="ja-JP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these causes except for internal short circuit caused by manufacture failure.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3144461" y="6265181"/>
            <a:ext cx="3994891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Covered by thermal propagation test</a:t>
            </a:r>
            <a:endParaRPr lang="en-US" altLang="ja-JP" dirty="0">
              <a:solidFill>
                <a:srgbClr val="FF0000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2" name="正方形/長方形 51"/>
          <p:cNvSpPr/>
          <p:nvPr/>
        </p:nvSpPr>
        <p:spPr bwMode="auto">
          <a:xfrm>
            <a:off x="7455876" y="6025662"/>
            <a:ext cx="1524001" cy="679939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ea typeface="ＭＳ Ｐゴシック" charset="-128"/>
            </a:endParaRPr>
          </a:p>
        </p:txBody>
      </p:sp>
      <p:sp>
        <p:nvSpPr>
          <p:cNvPr id="2" name="右矢印 1"/>
          <p:cNvSpPr/>
          <p:nvPr/>
        </p:nvSpPr>
        <p:spPr bwMode="auto">
          <a:xfrm rot="10800000">
            <a:off x="7010398" y="6096000"/>
            <a:ext cx="422031" cy="597877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rgbClr val="EBEBEB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ea typeface="ＭＳ Ｐゴシック" charset="-128"/>
            </a:endParaRPr>
          </a:p>
        </p:txBody>
      </p:sp>
      <p:sp>
        <p:nvSpPr>
          <p:cNvPr id="53" name="角丸四角形 52"/>
          <p:cNvSpPr/>
          <p:nvPr/>
        </p:nvSpPr>
        <p:spPr bwMode="auto">
          <a:xfrm>
            <a:off x="332760" y="4374517"/>
            <a:ext cx="347179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altLang="ja-JP" sz="1400" dirty="0"/>
          </a:p>
        </p:txBody>
      </p:sp>
      <p:sp>
        <p:nvSpPr>
          <p:cNvPr id="55" name="正方形/長方形 54"/>
          <p:cNvSpPr/>
          <p:nvPr/>
        </p:nvSpPr>
        <p:spPr>
          <a:xfrm>
            <a:off x="694338" y="4366040"/>
            <a:ext cx="3983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:Covered by requirements in GTR20*</a:t>
            </a:r>
            <a:endParaRPr lang="en-US" altLang="ja-JP" dirty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6" name="角丸四角形 55"/>
          <p:cNvSpPr/>
          <p:nvPr/>
        </p:nvSpPr>
        <p:spPr bwMode="auto">
          <a:xfrm>
            <a:off x="332760" y="4831717"/>
            <a:ext cx="347179" cy="34051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altLang="ja-JP" sz="1400" dirty="0"/>
          </a:p>
        </p:txBody>
      </p:sp>
      <p:sp>
        <p:nvSpPr>
          <p:cNvPr id="58" name="正方形/長方形 57"/>
          <p:cNvSpPr/>
          <p:nvPr/>
        </p:nvSpPr>
        <p:spPr>
          <a:xfrm>
            <a:off x="682615" y="4823240"/>
            <a:ext cx="4311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:Not covered by </a:t>
            </a:r>
            <a:r>
              <a:rPr lang="en-US" altLang="ja-JP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requirements 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in GTR20*</a:t>
            </a:r>
            <a:endParaRPr lang="en-US" altLang="ja-JP" dirty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61" name="直線コネクタ 60"/>
          <p:cNvCxnSpPr>
            <a:stCxn id="15" idx="3"/>
            <a:endCxn id="27" idx="1"/>
          </p:cNvCxnSpPr>
          <p:nvPr/>
        </p:nvCxnSpPr>
        <p:spPr bwMode="auto">
          <a:xfrm>
            <a:off x="5420036" y="2884293"/>
            <a:ext cx="2094776" cy="430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カギ線コネクタ 58"/>
          <p:cNvCxnSpPr>
            <a:stCxn id="21" idx="3"/>
            <a:endCxn id="29" idx="1"/>
          </p:cNvCxnSpPr>
          <p:nvPr/>
        </p:nvCxnSpPr>
        <p:spPr bwMode="auto">
          <a:xfrm flipH="1">
            <a:off x="5662243" y="4971876"/>
            <a:ext cx="1361611" cy="870377"/>
          </a:xfrm>
          <a:prstGeom prst="bentConnector5">
            <a:avLst>
              <a:gd name="adj1" fmla="val -9040"/>
              <a:gd name="adj2" fmla="val 48662"/>
              <a:gd name="adj3" fmla="val 108179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カギ線コネクタ 61"/>
          <p:cNvCxnSpPr>
            <a:stCxn id="29" idx="3"/>
            <a:endCxn id="22" idx="1"/>
          </p:cNvCxnSpPr>
          <p:nvPr/>
        </p:nvCxnSpPr>
        <p:spPr bwMode="auto">
          <a:xfrm flipV="1">
            <a:off x="7057291" y="5420027"/>
            <a:ext cx="460855" cy="4222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角丸四角形 67"/>
          <p:cNvSpPr/>
          <p:nvPr/>
        </p:nvSpPr>
        <p:spPr bwMode="auto">
          <a:xfrm>
            <a:off x="304802" y="1797912"/>
            <a:ext cx="1312983" cy="578882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/>
              <a:t>Thermal </a:t>
            </a:r>
            <a:r>
              <a:rPr lang="en-US" altLang="ja-JP" sz="1400" dirty="0" smtClean="0"/>
              <a:t>propagation</a:t>
            </a:r>
            <a:endParaRPr lang="en-US" altLang="ja-JP" sz="1400" dirty="0"/>
          </a:p>
        </p:txBody>
      </p:sp>
      <p:cxnSp>
        <p:nvCxnSpPr>
          <p:cNvPr id="91" name="直線コネクタ 90"/>
          <p:cNvCxnSpPr>
            <a:stCxn id="68" idx="3"/>
            <a:endCxn id="4" idx="1"/>
          </p:cNvCxnSpPr>
          <p:nvPr/>
        </p:nvCxnSpPr>
        <p:spPr bwMode="auto">
          <a:xfrm>
            <a:off x="1617785" y="2087353"/>
            <a:ext cx="17271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4" name="正方形/長方形 93"/>
          <p:cNvSpPr/>
          <p:nvPr/>
        </p:nvSpPr>
        <p:spPr>
          <a:xfrm>
            <a:off x="73016" y="1435270"/>
            <a:ext cx="88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US" altLang="ja-JP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Example of FTA resulting </a:t>
            </a:r>
            <a:r>
              <a:rPr lang="en-US" altLang="ja-JP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in “Thermal </a:t>
            </a:r>
            <a:r>
              <a:rPr lang="en-US" altLang="ja-JP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runaway” and “Thermal propagation” </a:t>
            </a:r>
            <a:endParaRPr lang="en-US" altLang="ja-JP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5" name="正方形/長方形 94"/>
          <p:cNvSpPr/>
          <p:nvPr/>
        </p:nvSpPr>
        <p:spPr>
          <a:xfrm>
            <a:off x="741231" y="5186655"/>
            <a:ext cx="43114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US" altLang="ja-JP" sz="14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*Except for current thermal propagation requirement</a:t>
            </a:r>
            <a:endParaRPr lang="en-US" altLang="ja-JP" sz="1400" dirty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41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78523" y="636184"/>
            <a:ext cx="8886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Manufacturing </a:t>
            </a:r>
            <a:r>
              <a:rPr lang="en-US" altLang="ja-JP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failures will not be completely eliminated in theory.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6124659" y="6222789"/>
            <a:ext cx="300915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100" b="1" dirty="0" smtClean="0"/>
              <a:t>TF5 meeting 5/2015 *not uploaded</a:t>
            </a:r>
            <a:endParaRPr lang="en-US" altLang="ja-JP" sz="1100" b="1" dirty="0"/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643938" cy="536575"/>
          </a:xfrm>
        </p:spPr>
        <p:txBody>
          <a:bodyPr anchor="ctr"/>
          <a:lstStyle/>
          <a:p>
            <a:r>
              <a:rPr kumimoji="1" lang="en-US" altLang="ja-JP" sz="3200" dirty="0" smtClean="0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Causes which may lead to thermal runaway</a:t>
            </a:r>
            <a:endParaRPr kumimoji="1" lang="ja-JP" altLang="en-US" sz="320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l="561" t="381" r="729" b="1055"/>
          <a:stretch/>
        </p:blipFill>
        <p:spPr>
          <a:xfrm>
            <a:off x="1011691" y="1008185"/>
            <a:ext cx="6975714" cy="5205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996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184942" y="611976"/>
            <a:ext cx="86859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Causes are also prevented by system (e.g. BMS, fuse, etc.) </a:t>
            </a:r>
          </a:p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B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ut internal short circuit is not preventable. (OICA reported that detection may be possible, but prevention is difficult.)</a:t>
            </a:r>
            <a:endParaRPr lang="en-US" altLang="ja-JP" dirty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643938" cy="536575"/>
          </a:xfrm>
        </p:spPr>
        <p:txBody>
          <a:bodyPr anchor="ctr"/>
          <a:lstStyle/>
          <a:p>
            <a:r>
              <a:rPr kumimoji="1" lang="en-US" altLang="ja-JP" sz="3200" dirty="0" smtClean="0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Causes which may lead to thermal runaway</a:t>
            </a:r>
            <a:endParaRPr kumimoji="1" lang="ja-JP" altLang="en-US" sz="320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7450120" y="6231178"/>
            <a:ext cx="112082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100" b="1" dirty="0" smtClean="0"/>
              <a:t>EVS-06-23e</a:t>
            </a:r>
            <a:endParaRPr lang="en-US" altLang="ja-JP" sz="1100" b="1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l="656" t="500" r="984" b="1124"/>
          <a:stretch/>
        </p:blipFill>
        <p:spPr>
          <a:xfrm>
            <a:off x="1078522" y="1535723"/>
            <a:ext cx="7033847" cy="4618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164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643938" cy="536575"/>
          </a:xfrm>
        </p:spPr>
        <p:txBody>
          <a:bodyPr anchor="ctr"/>
          <a:lstStyle/>
          <a:p>
            <a:r>
              <a:rPr kumimoji="1" lang="en-US" altLang="ja-JP" sz="3200" dirty="0" smtClean="0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Causes which may lead to thermal runaway</a:t>
            </a:r>
            <a:endParaRPr kumimoji="1" lang="ja-JP" altLang="en-US" sz="320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111006" y="583781"/>
            <a:ext cx="88805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2060"/>
              </a:buClr>
              <a:buFont typeface="Wingdings" panose="05000000000000000000" pitchFamily="2" charset="2"/>
              <a:buChar char="n"/>
            </a:pPr>
            <a:r>
              <a:rPr lang="en-US" altLang="ja-JP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If there is another cause which may lead to thermal 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runaway, clarify this and set </a:t>
            </a:r>
            <a:r>
              <a:rPr lang="en-US" altLang="ja-JP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new test to prevent this from resulting in thermal runaway, not initiate forcible thermal runaway in thermal propagation test to cover this.</a:t>
            </a:r>
          </a:p>
        </p:txBody>
      </p:sp>
      <p:sp>
        <p:nvSpPr>
          <p:cNvPr id="50" name="角丸四角形 49"/>
          <p:cNvSpPr/>
          <p:nvPr/>
        </p:nvSpPr>
        <p:spPr bwMode="auto">
          <a:xfrm>
            <a:off x="3004610" y="3583461"/>
            <a:ext cx="770070" cy="340519"/>
          </a:xfrm>
          <a:prstGeom prst="roundRect">
            <a:avLst/>
          </a:prstGeom>
          <a:solidFill>
            <a:srgbClr val="D9D9D9"/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????</a:t>
            </a:r>
            <a:endParaRPr lang="en-US" altLang="ja-JP" sz="1400" b="1" dirty="0">
              <a:solidFill>
                <a:srgbClr val="FF0000"/>
              </a:solidFill>
            </a:endParaRPr>
          </a:p>
        </p:txBody>
      </p:sp>
      <p:sp>
        <p:nvSpPr>
          <p:cNvPr id="61" name="右矢印 60"/>
          <p:cNvSpPr/>
          <p:nvPr/>
        </p:nvSpPr>
        <p:spPr bwMode="auto">
          <a:xfrm>
            <a:off x="2637540" y="4066388"/>
            <a:ext cx="422031" cy="597877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rgbClr val="EBEBEB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ea typeface="ＭＳ Ｐゴシック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3027079" y="4094891"/>
            <a:ext cx="2295046" cy="64633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Should be covered by new test</a:t>
            </a:r>
            <a:endParaRPr lang="en-US" altLang="ja-JP" dirty="0">
              <a:solidFill>
                <a:srgbClr val="FF0000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3" name="角丸四角形 62"/>
          <p:cNvSpPr/>
          <p:nvPr/>
        </p:nvSpPr>
        <p:spPr bwMode="auto">
          <a:xfrm>
            <a:off x="1790504" y="1833081"/>
            <a:ext cx="1023460" cy="578882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/>
              <a:t>Thermal runaway</a:t>
            </a:r>
          </a:p>
        </p:txBody>
      </p:sp>
      <p:sp>
        <p:nvSpPr>
          <p:cNvPr id="65" name="角丸四角形 64"/>
          <p:cNvSpPr/>
          <p:nvPr/>
        </p:nvSpPr>
        <p:spPr bwMode="auto">
          <a:xfrm>
            <a:off x="3834513" y="1950527"/>
            <a:ext cx="1585523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Overcharge</a:t>
            </a:r>
            <a:endParaRPr lang="en-US" altLang="ja-JP" sz="1400" dirty="0"/>
          </a:p>
        </p:txBody>
      </p:sp>
      <p:sp>
        <p:nvSpPr>
          <p:cNvPr id="66" name="角丸四角形 65"/>
          <p:cNvSpPr/>
          <p:nvPr/>
        </p:nvSpPr>
        <p:spPr bwMode="auto">
          <a:xfrm>
            <a:off x="3834513" y="2349865"/>
            <a:ext cx="1585523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Over-discharge</a:t>
            </a:r>
            <a:endParaRPr lang="en-US" altLang="ja-JP" sz="1400" dirty="0"/>
          </a:p>
        </p:txBody>
      </p:sp>
      <p:sp>
        <p:nvSpPr>
          <p:cNvPr id="68" name="角丸四角形 67"/>
          <p:cNvSpPr/>
          <p:nvPr/>
        </p:nvSpPr>
        <p:spPr bwMode="auto">
          <a:xfrm>
            <a:off x="3012176" y="2749202"/>
            <a:ext cx="633891" cy="340519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Heat</a:t>
            </a:r>
            <a:endParaRPr lang="en-US" altLang="ja-JP" sz="1400" dirty="0"/>
          </a:p>
        </p:txBody>
      </p:sp>
      <p:sp>
        <p:nvSpPr>
          <p:cNvPr id="69" name="角丸四角形 68"/>
          <p:cNvSpPr/>
          <p:nvPr/>
        </p:nvSpPr>
        <p:spPr bwMode="auto">
          <a:xfrm>
            <a:off x="3834513" y="2749202"/>
            <a:ext cx="1585523" cy="340519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External heat</a:t>
            </a:r>
            <a:endParaRPr lang="en-US" altLang="ja-JP" sz="1400" dirty="0"/>
          </a:p>
        </p:txBody>
      </p:sp>
      <p:sp>
        <p:nvSpPr>
          <p:cNvPr id="70" name="角丸四角形 69"/>
          <p:cNvSpPr/>
          <p:nvPr/>
        </p:nvSpPr>
        <p:spPr bwMode="auto">
          <a:xfrm>
            <a:off x="3842902" y="3155532"/>
            <a:ext cx="1585523" cy="340519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Self Heating</a:t>
            </a:r>
            <a:endParaRPr lang="en-US" altLang="ja-JP" sz="1400" dirty="0"/>
          </a:p>
        </p:txBody>
      </p:sp>
      <p:sp>
        <p:nvSpPr>
          <p:cNvPr id="71" name="角丸四角形 70"/>
          <p:cNvSpPr/>
          <p:nvPr/>
        </p:nvSpPr>
        <p:spPr bwMode="auto">
          <a:xfrm>
            <a:off x="5678479" y="3038085"/>
            <a:ext cx="1360780" cy="57888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Over temperature</a:t>
            </a:r>
            <a:endParaRPr lang="en-US" altLang="ja-JP" sz="1400" dirty="0"/>
          </a:p>
        </p:txBody>
      </p:sp>
      <p:sp>
        <p:nvSpPr>
          <p:cNvPr id="72" name="角丸四角形 71"/>
          <p:cNvSpPr/>
          <p:nvPr/>
        </p:nvSpPr>
        <p:spPr bwMode="auto">
          <a:xfrm>
            <a:off x="5678479" y="3684038"/>
            <a:ext cx="1353764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Over current</a:t>
            </a:r>
            <a:endParaRPr lang="en-US" altLang="ja-JP" sz="1400" dirty="0"/>
          </a:p>
        </p:txBody>
      </p:sp>
      <p:sp>
        <p:nvSpPr>
          <p:cNvPr id="74" name="角丸四角形 73"/>
          <p:cNvSpPr/>
          <p:nvPr/>
        </p:nvSpPr>
        <p:spPr bwMode="auto">
          <a:xfrm>
            <a:off x="5678479" y="4083375"/>
            <a:ext cx="1353764" cy="57888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Short circuit (External)</a:t>
            </a:r>
            <a:endParaRPr lang="en-US" altLang="ja-JP" sz="1400" dirty="0"/>
          </a:p>
        </p:txBody>
      </p:sp>
      <p:sp>
        <p:nvSpPr>
          <p:cNvPr id="75" name="角丸四角形 74"/>
          <p:cNvSpPr/>
          <p:nvPr/>
        </p:nvSpPr>
        <p:spPr bwMode="auto">
          <a:xfrm>
            <a:off x="5670090" y="4717604"/>
            <a:ext cx="1353764" cy="578882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Short circuit (Internal)</a:t>
            </a:r>
            <a:endParaRPr lang="en-US" altLang="ja-JP" sz="1400" dirty="0"/>
          </a:p>
        </p:txBody>
      </p:sp>
      <p:sp>
        <p:nvSpPr>
          <p:cNvPr id="77" name="角丸四角形 76"/>
          <p:cNvSpPr/>
          <p:nvPr/>
        </p:nvSpPr>
        <p:spPr bwMode="auto">
          <a:xfrm>
            <a:off x="7518146" y="5284936"/>
            <a:ext cx="1356223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Shock</a:t>
            </a:r>
            <a:endParaRPr lang="en-US" altLang="ja-JP" sz="1400" dirty="0"/>
          </a:p>
        </p:txBody>
      </p:sp>
      <p:sp>
        <p:nvSpPr>
          <p:cNvPr id="78" name="角丸四角形 77"/>
          <p:cNvSpPr/>
          <p:nvPr/>
        </p:nvSpPr>
        <p:spPr bwMode="auto">
          <a:xfrm>
            <a:off x="7518146" y="5704385"/>
            <a:ext cx="1356223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Crush</a:t>
            </a:r>
            <a:endParaRPr lang="en-US" altLang="ja-JP" sz="1400" dirty="0"/>
          </a:p>
        </p:txBody>
      </p:sp>
      <p:sp>
        <p:nvSpPr>
          <p:cNvPr id="79" name="角丸四角形 78"/>
          <p:cNvSpPr/>
          <p:nvPr/>
        </p:nvSpPr>
        <p:spPr bwMode="auto">
          <a:xfrm>
            <a:off x="7514812" y="2753503"/>
            <a:ext cx="1356223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Fire </a:t>
            </a:r>
            <a:endParaRPr lang="en-US" altLang="ja-JP" sz="1400" dirty="0"/>
          </a:p>
        </p:txBody>
      </p:sp>
      <p:sp>
        <p:nvSpPr>
          <p:cNvPr id="82" name="角丸四角形 81"/>
          <p:cNvSpPr/>
          <p:nvPr/>
        </p:nvSpPr>
        <p:spPr bwMode="auto">
          <a:xfrm>
            <a:off x="5662243" y="5494338"/>
            <a:ext cx="1395048" cy="766167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300" dirty="0" smtClean="0"/>
              <a:t>+/- electrodes/</a:t>
            </a:r>
          </a:p>
          <a:p>
            <a:r>
              <a:rPr lang="en-US" altLang="ja-JP" sz="1300" dirty="0" smtClean="0"/>
              <a:t>foils contact</a:t>
            </a:r>
            <a:endParaRPr lang="en-US" altLang="ja-JP" sz="1300" dirty="0"/>
          </a:p>
        </p:txBody>
      </p:sp>
      <p:sp>
        <p:nvSpPr>
          <p:cNvPr id="83" name="角丸四角形 82"/>
          <p:cNvSpPr/>
          <p:nvPr/>
        </p:nvSpPr>
        <p:spPr bwMode="auto">
          <a:xfrm>
            <a:off x="7518146" y="4638985"/>
            <a:ext cx="1363798" cy="57888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/>
              <a:t>Low temperature</a:t>
            </a:r>
            <a:endParaRPr lang="en-US" altLang="ja-JP" sz="1400" dirty="0"/>
          </a:p>
        </p:txBody>
      </p:sp>
      <p:cxnSp>
        <p:nvCxnSpPr>
          <p:cNvPr id="84" name="直線コネクタ 83"/>
          <p:cNvCxnSpPr>
            <a:stCxn id="63" idx="3"/>
            <a:endCxn id="65" idx="1"/>
          </p:cNvCxnSpPr>
          <p:nvPr/>
        </p:nvCxnSpPr>
        <p:spPr bwMode="auto">
          <a:xfrm flipV="1">
            <a:off x="2813964" y="2120787"/>
            <a:ext cx="1020549" cy="173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カギ線コネクタ 84"/>
          <p:cNvCxnSpPr>
            <a:stCxn id="63" idx="3"/>
          </p:cNvCxnSpPr>
          <p:nvPr/>
        </p:nvCxnSpPr>
        <p:spPr bwMode="auto">
          <a:xfrm>
            <a:off x="2813964" y="2122522"/>
            <a:ext cx="1020549" cy="409326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カギ線コネクタ 85"/>
          <p:cNvCxnSpPr>
            <a:stCxn id="63" idx="3"/>
            <a:endCxn id="68" idx="1"/>
          </p:cNvCxnSpPr>
          <p:nvPr/>
        </p:nvCxnSpPr>
        <p:spPr bwMode="auto">
          <a:xfrm>
            <a:off x="2813964" y="2122522"/>
            <a:ext cx="198212" cy="796940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直線コネクタ 86"/>
          <p:cNvCxnSpPr>
            <a:stCxn id="68" idx="3"/>
            <a:endCxn id="69" idx="1"/>
          </p:cNvCxnSpPr>
          <p:nvPr/>
        </p:nvCxnSpPr>
        <p:spPr bwMode="auto">
          <a:xfrm>
            <a:off x="3646067" y="2919462"/>
            <a:ext cx="18844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カギ線コネクタ 87"/>
          <p:cNvCxnSpPr>
            <a:stCxn id="68" idx="3"/>
            <a:endCxn id="70" idx="1"/>
          </p:cNvCxnSpPr>
          <p:nvPr/>
        </p:nvCxnSpPr>
        <p:spPr bwMode="auto">
          <a:xfrm>
            <a:off x="3646067" y="2919462"/>
            <a:ext cx="196835" cy="40633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直線コネクタ 88"/>
          <p:cNvCxnSpPr>
            <a:stCxn id="70" idx="3"/>
            <a:endCxn id="71" idx="1"/>
          </p:cNvCxnSpPr>
          <p:nvPr/>
        </p:nvCxnSpPr>
        <p:spPr bwMode="auto">
          <a:xfrm>
            <a:off x="5428425" y="3325792"/>
            <a:ext cx="250054" cy="17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カギ線コネクタ 89"/>
          <p:cNvCxnSpPr>
            <a:stCxn id="70" idx="3"/>
            <a:endCxn id="72" idx="1"/>
          </p:cNvCxnSpPr>
          <p:nvPr/>
        </p:nvCxnSpPr>
        <p:spPr bwMode="auto">
          <a:xfrm>
            <a:off x="5428425" y="3325792"/>
            <a:ext cx="250054" cy="528506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カギ線コネクタ 90"/>
          <p:cNvCxnSpPr>
            <a:stCxn id="70" idx="3"/>
            <a:endCxn id="74" idx="1"/>
          </p:cNvCxnSpPr>
          <p:nvPr/>
        </p:nvCxnSpPr>
        <p:spPr bwMode="auto">
          <a:xfrm>
            <a:off x="5428425" y="3325792"/>
            <a:ext cx="250054" cy="104702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3" name="カギ線コネクタ 92"/>
          <p:cNvCxnSpPr>
            <a:stCxn id="70" idx="3"/>
            <a:endCxn id="75" idx="1"/>
          </p:cNvCxnSpPr>
          <p:nvPr/>
        </p:nvCxnSpPr>
        <p:spPr bwMode="auto">
          <a:xfrm>
            <a:off x="5428425" y="3325792"/>
            <a:ext cx="241665" cy="1681253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カギ線コネクタ 95"/>
          <p:cNvCxnSpPr>
            <a:stCxn id="82" idx="3"/>
            <a:endCxn id="83" idx="1"/>
          </p:cNvCxnSpPr>
          <p:nvPr/>
        </p:nvCxnSpPr>
        <p:spPr bwMode="auto">
          <a:xfrm flipV="1">
            <a:off x="7057291" y="4928426"/>
            <a:ext cx="460855" cy="94899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" name="カギ線コネクタ 96"/>
          <p:cNvCxnSpPr>
            <a:stCxn id="82" idx="3"/>
            <a:endCxn id="78" idx="1"/>
          </p:cNvCxnSpPr>
          <p:nvPr/>
        </p:nvCxnSpPr>
        <p:spPr bwMode="auto">
          <a:xfrm flipV="1">
            <a:off x="7057291" y="5874645"/>
            <a:ext cx="460855" cy="277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8" name="角丸四角形 97"/>
          <p:cNvSpPr/>
          <p:nvPr/>
        </p:nvSpPr>
        <p:spPr bwMode="auto">
          <a:xfrm>
            <a:off x="7518146" y="6117166"/>
            <a:ext cx="1356223" cy="578882"/>
          </a:xfrm>
          <a:prstGeom prst="roundRect">
            <a:avLst/>
          </a:prstGeom>
          <a:solidFill>
            <a:srgbClr val="D9D9D9"/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smtClean="0">
                <a:solidFill>
                  <a:schemeClr val="tx1"/>
                </a:solidFill>
              </a:rPr>
              <a:t>Manufacture failure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cxnSp>
        <p:nvCxnSpPr>
          <p:cNvPr id="99" name="カギ線コネクタ 98"/>
          <p:cNvCxnSpPr>
            <a:stCxn id="82" idx="3"/>
            <a:endCxn id="98" idx="1"/>
          </p:cNvCxnSpPr>
          <p:nvPr/>
        </p:nvCxnSpPr>
        <p:spPr bwMode="auto">
          <a:xfrm>
            <a:off x="7057291" y="5877422"/>
            <a:ext cx="460855" cy="52918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0" name="正方形/長方形 99"/>
          <p:cNvSpPr/>
          <p:nvPr/>
        </p:nvSpPr>
        <p:spPr>
          <a:xfrm>
            <a:off x="3144461" y="6300350"/>
            <a:ext cx="3994891" cy="369332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US" altLang="ja-JP" dirty="0" smtClean="0">
                <a:solidFill>
                  <a:srgbClr val="FF0000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Covered by thermal propagation test</a:t>
            </a:r>
            <a:endParaRPr lang="en-US" altLang="ja-JP" dirty="0">
              <a:solidFill>
                <a:srgbClr val="FF0000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02" name="右矢印 101"/>
          <p:cNvSpPr/>
          <p:nvPr/>
        </p:nvSpPr>
        <p:spPr bwMode="auto">
          <a:xfrm rot="10800000">
            <a:off x="7010398" y="6131169"/>
            <a:ext cx="422031" cy="597877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rgbClr val="EBEBEB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ea typeface="ＭＳ Ｐゴシック" charset="-128"/>
            </a:endParaRPr>
          </a:p>
        </p:txBody>
      </p:sp>
      <p:sp>
        <p:nvSpPr>
          <p:cNvPr id="103" name="角丸四角形 102"/>
          <p:cNvSpPr/>
          <p:nvPr/>
        </p:nvSpPr>
        <p:spPr bwMode="auto">
          <a:xfrm>
            <a:off x="332760" y="4984117"/>
            <a:ext cx="347179" cy="34051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altLang="ja-JP" sz="1400" dirty="0"/>
          </a:p>
        </p:txBody>
      </p:sp>
      <p:sp>
        <p:nvSpPr>
          <p:cNvPr id="105" name="角丸四角形 104"/>
          <p:cNvSpPr/>
          <p:nvPr/>
        </p:nvSpPr>
        <p:spPr bwMode="auto">
          <a:xfrm>
            <a:off x="332760" y="5441317"/>
            <a:ext cx="347179" cy="34051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n-US" altLang="ja-JP" sz="1400" dirty="0"/>
          </a:p>
        </p:txBody>
      </p:sp>
      <p:cxnSp>
        <p:nvCxnSpPr>
          <p:cNvPr id="107" name="直線コネクタ 106"/>
          <p:cNvCxnSpPr>
            <a:stCxn id="69" idx="3"/>
            <a:endCxn id="79" idx="1"/>
          </p:cNvCxnSpPr>
          <p:nvPr/>
        </p:nvCxnSpPr>
        <p:spPr bwMode="auto">
          <a:xfrm>
            <a:off x="5420036" y="2919462"/>
            <a:ext cx="2094776" cy="430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" name="カギ線コネクタ 107"/>
          <p:cNvCxnSpPr>
            <a:stCxn id="75" idx="3"/>
            <a:endCxn id="82" idx="1"/>
          </p:cNvCxnSpPr>
          <p:nvPr/>
        </p:nvCxnSpPr>
        <p:spPr bwMode="auto">
          <a:xfrm flipH="1">
            <a:off x="5662243" y="5007045"/>
            <a:ext cx="1361611" cy="870377"/>
          </a:xfrm>
          <a:prstGeom prst="bentConnector5">
            <a:avLst>
              <a:gd name="adj1" fmla="val -9040"/>
              <a:gd name="adj2" fmla="val 48662"/>
              <a:gd name="adj3" fmla="val 108179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9" name="カギ線コネクタ 108"/>
          <p:cNvCxnSpPr>
            <a:stCxn id="82" idx="3"/>
            <a:endCxn id="77" idx="1"/>
          </p:cNvCxnSpPr>
          <p:nvPr/>
        </p:nvCxnSpPr>
        <p:spPr bwMode="auto">
          <a:xfrm flipV="1">
            <a:off x="7057291" y="5455196"/>
            <a:ext cx="460855" cy="42222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0" name="角丸四角形 109"/>
          <p:cNvSpPr/>
          <p:nvPr/>
        </p:nvSpPr>
        <p:spPr bwMode="auto">
          <a:xfrm>
            <a:off x="304802" y="1833081"/>
            <a:ext cx="1312983" cy="578882"/>
          </a:xfrm>
          <a:prstGeom prst="roundRect">
            <a:avLst/>
          </a:prstGeom>
          <a:ln>
            <a:headEnd type="none" w="sm" len="sm"/>
            <a:tailEnd type="none" w="sm" len="sm"/>
          </a:ln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/>
              <a:t>Thermal </a:t>
            </a:r>
            <a:r>
              <a:rPr lang="en-US" altLang="ja-JP" sz="1400" dirty="0" smtClean="0"/>
              <a:t>propagation</a:t>
            </a:r>
            <a:endParaRPr lang="en-US" altLang="ja-JP" sz="1400" dirty="0"/>
          </a:p>
        </p:txBody>
      </p:sp>
      <p:cxnSp>
        <p:nvCxnSpPr>
          <p:cNvPr id="111" name="直線コネクタ 110"/>
          <p:cNvCxnSpPr>
            <a:stCxn id="110" idx="3"/>
            <a:endCxn id="63" idx="1"/>
          </p:cNvCxnSpPr>
          <p:nvPr/>
        </p:nvCxnSpPr>
        <p:spPr bwMode="auto">
          <a:xfrm>
            <a:off x="1617785" y="2122522"/>
            <a:ext cx="17271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" name="カギ線コネクタ 112"/>
          <p:cNvCxnSpPr>
            <a:stCxn id="63" idx="3"/>
            <a:endCxn id="50" idx="1"/>
          </p:cNvCxnSpPr>
          <p:nvPr/>
        </p:nvCxnSpPr>
        <p:spPr bwMode="auto">
          <a:xfrm>
            <a:off x="2813964" y="2122522"/>
            <a:ext cx="190646" cy="163119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7" name="正方形/長方形 116"/>
          <p:cNvSpPr/>
          <p:nvPr/>
        </p:nvSpPr>
        <p:spPr>
          <a:xfrm>
            <a:off x="694338" y="4999085"/>
            <a:ext cx="3983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:Covered by requirements in GTR20*</a:t>
            </a:r>
            <a:endParaRPr lang="en-US" altLang="ja-JP" dirty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682615" y="5456285"/>
            <a:ext cx="4311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:Not covered by </a:t>
            </a:r>
            <a:r>
              <a:rPr lang="en-US" altLang="ja-JP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requirements </a:t>
            </a:r>
            <a:r>
              <a:rPr lang="en-US" altLang="ja-JP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in GTR20*</a:t>
            </a:r>
            <a:endParaRPr lang="en-US" altLang="ja-JP" dirty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741231" y="5819700"/>
            <a:ext cx="43114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US" altLang="ja-JP" sz="1400" dirty="0" smtClean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*Except for current thermal propagation requirement</a:t>
            </a:r>
            <a:endParaRPr lang="en-US" altLang="ja-JP" sz="1400" dirty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20" name="正方形/長方形 119"/>
          <p:cNvSpPr/>
          <p:nvPr/>
        </p:nvSpPr>
        <p:spPr>
          <a:xfrm>
            <a:off x="73016" y="1435270"/>
            <a:ext cx="88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</a:pPr>
            <a:r>
              <a:rPr lang="en-US" altLang="ja-JP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Example of FTA resulting </a:t>
            </a:r>
            <a:r>
              <a:rPr lang="en-US" altLang="ja-JP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in “Thermal </a:t>
            </a:r>
            <a:r>
              <a:rPr lang="en-US" altLang="ja-JP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runaway” and “Thermal propagation” </a:t>
            </a:r>
            <a:endParaRPr lang="en-US" altLang="ja-JP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9" name="正方形/長方形 58"/>
          <p:cNvSpPr/>
          <p:nvPr/>
        </p:nvSpPr>
        <p:spPr bwMode="auto">
          <a:xfrm>
            <a:off x="2801815" y="3446583"/>
            <a:ext cx="1148710" cy="63304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046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タイトル 1"/>
          <p:cNvSpPr txBox="1">
            <a:spLocks/>
          </p:cNvSpPr>
          <p:nvPr/>
        </p:nvSpPr>
        <p:spPr bwMode="auto">
          <a:xfrm>
            <a:off x="0" y="0"/>
            <a:ext cx="8643938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+mj-ea"/>
                <a:cs typeface="Verdana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Verdana" pitchFamily="34" charset="0"/>
                <a:ea typeface="ＭＳ Ｐゴシック" charset="-128"/>
                <a:cs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000000"/>
                </a:solidFill>
                <a:latin typeface="NissanAG-Medium" pitchFamily="50" charset="0"/>
                <a:ea typeface="ＭＳ Ｐゴシック" charset="-128"/>
              </a:defRPr>
            </a:lvl9pPr>
          </a:lstStyle>
          <a:p>
            <a:r>
              <a:rPr lang="en-US" altLang="ja-JP" sz="3200" kern="0" dirty="0" smtClean="0">
                <a:solidFill>
                  <a:schemeClr val="tx1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Initiation method research</a:t>
            </a:r>
            <a:endParaRPr lang="ja-JP" altLang="en-US" sz="3200" kern="0" dirty="0">
              <a:solidFill>
                <a:schemeClr val="tx1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617136"/>
              </p:ext>
            </p:extLst>
          </p:nvPr>
        </p:nvGraphicFramePr>
        <p:xfrm>
          <a:off x="119108" y="765417"/>
          <a:ext cx="8885192" cy="5486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7608"/>
                <a:gridCol w="2449130"/>
                <a:gridCol w="2508739"/>
                <a:gridCol w="1646115"/>
                <a:gridCol w="863600"/>
              </a:tblGrid>
              <a:tr h="558121">
                <a:tc rowSpan="2">
                  <a:txBody>
                    <a:bodyPr/>
                    <a:lstStyle/>
                    <a:p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Nail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Heater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Laser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・・</a:t>
                      </a:r>
                      <a:endParaRPr kumimoji="1" lang="en-US" altLang="ja-JP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146492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Arial" panose="020B0604020202020204" pitchFamily="34" charset="0"/>
                        <a:ea typeface="HGP創英角ｺﾞｼｯｸUB" pitchFamily="50" charset="-128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Now researching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・・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221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 panose="020B0604020202020204" pitchFamily="34" charset="0"/>
                          <a:ea typeface="HGP創英角ｺﾞｼｯｸUB" pitchFamily="50" charset="-128"/>
                          <a:cs typeface="Arial" panose="020B0604020202020204" pitchFamily="34" charset="0"/>
                        </a:rPr>
                        <a:t>Challenges</a:t>
                      </a:r>
                      <a:endParaRPr kumimoji="1" lang="ja-JP" altLang="en-US" sz="1800" dirty="0">
                        <a:latin typeface="Arial" panose="020B0604020202020204" pitchFamily="34" charset="0"/>
                        <a:ea typeface="HGP創英角ｺﾞｼｯｸUB" pitchFamily="50" charset="-128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indent="-88900" algn="l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It’s hard to control</a:t>
                      </a:r>
                      <a:r>
                        <a:rPr kumimoji="1" lang="en-US" altLang="ja-JP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penetration layers.</a:t>
                      </a:r>
                    </a:p>
                    <a:p>
                      <a:pPr marL="88900" indent="-88900" algn="l">
                        <a:buFont typeface="Arial" panose="020B0604020202020204" pitchFamily="34" charset="0"/>
                        <a:buChar char="•"/>
                      </a:pPr>
                      <a:endParaRPr kumimoji="1" lang="en-US" altLang="ja-JP" sz="18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8900" marR="0" lvl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Need</a:t>
                      </a:r>
                      <a:r>
                        <a:rPr kumimoji="1" lang="en-US" altLang="ja-JP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1" lang="en-US" altLang="ja-JP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manipulation to insert nail.</a:t>
                      </a:r>
                    </a:p>
                  </a:txBody>
                  <a:tcPr marL="91438" marR="91438" marT="45719" marB="45719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marR="0" lvl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There are some</a:t>
                      </a:r>
                      <a:r>
                        <a:rPr kumimoji="1" lang="en-US" altLang="ja-JP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samples which are hard to induce internal short.</a:t>
                      </a:r>
                    </a:p>
                    <a:p>
                      <a:pPr marL="88900" marR="0" lvl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1" lang="en-US" altLang="ja-JP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8900" marR="0" lvl="0" indent="-88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Need manipulation to set heater.</a:t>
                      </a:r>
                    </a:p>
                  </a:txBody>
                  <a:tcPr marL="91438" marR="91438" marT="45719" marB="45719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Now researching</a:t>
                      </a:r>
                      <a:endParaRPr kumimoji="1" lang="ja-JP" altLang="en-US" sz="1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・・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19" marB="45719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4598" y="1530972"/>
            <a:ext cx="2290981" cy="171632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5777" y="1546117"/>
            <a:ext cx="2292422" cy="174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43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NissanGIS2013">
  <a:themeElements>
    <a:clrScheme name="nissanglobalis">
      <a:dk1>
        <a:srgbClr val="000008"/>
      </a:dk1>
      <a:lt1>
        <a:srgbClr val="FFFFFF"/>
      </a:lt1>
      <a:dk2>
        <a:srgbClr val="003F66"/>
      </a:dk2>
      <a:lt2>
        <a:srgbClr val="A5A5A5"/>
      </a:lt2>
      <a:accent1>
        <a:srgbClr val="003F66"/>
      </a:accent1>
      <a:accent2>
        <a:srgbClr val="5795BB"/>
      </a:accent2>
      <a:accent3>
        <a:srgbClr val="CC0000"/>
      </a:accent3>
      <a:accent4>
        <a:srgbClr val="0D928F"/>
      </a:accent4>
      <a:accent5>
        <a:srgbClr val="FFC000"/>
      </a:accent5>
      <a:accent6>
        <a:srgbClr val="5C4C10"/>
      </a:accent6>
      <a:hlink>
        <a:srgbClr val="5795BB"/>
      </a:hlink>
      <a:folHlink>
        <a:srgbClr val="CC99FF"/>
      </a:folHlink>
    </a:clrScheme>
    <a:fontScheme name="nissanglobalis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flat" cmpd="sng" algn="ctr">
          <a:solidFill>
            <a:srgbClr val="EBEBEB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ea typeface="ＭＳ Ｐゴシック" charset="-128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2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NissanG-IS2010(CUBE)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ssanG-IS2010(CUBE)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ssanG-IS2010(CUBE)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ssanG-IS2010(CUBE)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ssanG-IS2010(CUBE)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ssanG-IS2010(CUBE)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ssanG-IS2010(CUBE)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ssanG-IS2010(CUBE)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SecMC FY13 No3.ppt [互換モード]" id="{48556537-1CA3-48F9-99E9-ADF6331E4BE9}" vid="{DA435D11-F34F-4402-86F6-D1150E3BECA0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15895</TotalTime>
  <Words>1049</Words>
  <Application>Microsoft Office PowerPoint</Application>
  <PresentationFormat>画面に合わせる (4:3)</PresentationFormat>
  <Paragraphs>219</Paragraphs>
  <Slides>15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6" baseType="lpstr">
      <vt:lpstr>HGP創英角ｺﾞｼｯｸUB</vt:lpstr>
      <vt:lpstr>ＭＳ Ｐゴシック</vt:lpstr>
      <vt:lpstr>ＭＳ Ｐ明朝</vt:lpstr>
      <vt:lpstr>ＭＳ 明朝</vt:lpstr>
      <vt:lpstr>Arial</vt:lpstr>
      <vt:lpstr>Calibri</vt:lpstr>
      <vt:lpstr>NissanAG-Bold</vt:lpstr>
      <vt:lpstr>NissanAG-Medium</vt:lpstr>
      <vt:lpstr>Verdana</vt:lpstr>
      <vt:lpstr>Wingdings</vt:lpstr>
      <vt:lpstr>2_NissanGIS2013</vt:lpstr>
      <vt:lpstr>PowerPoint プレゼンテーション</vt:lpstr>
      <vt:lpstr>Key messages</vt:lpstr>
      <vt:lpstr>Action item2 in IWG#16</vt:lpstr>
      <vt:lpstr>Responses from CPs and OICA</vt:lpstr>
      <vt:lpstr>Causes which may lead to thermal runaway</vt:lpstr>
      <vt:lpstr>Causes which may lead to thermal runaway</vt:lpstr>
      <vt:lpstr>Causes which may lead to thermal runaway</vt:lpstr>
      <vt:lpstr>Causes which may lead to thermal runaway</vt:lpstr>
      <vt:lpstr>PowerPoint プレゼンテーション</vt:lpstr>
      <vt:lpstr>PowerPoint プレゼンテーション</vt:lpstr>
      <vt:lpstr>Future Plan</vt:lpstr>
      <vt:lpstr>PowerPoint プレゼンテーション</vt:lpstr>
      <vt:lpstr>PowerPoint プレゼンテーション</vt:lpstr>
      <vt:lpstr>Difference of phenomena in thermal runaway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SORA, YOUSUKE</dc:creator>
  <cp:lastModifiedBy>N189440</cp:lastModifiedBy>
  <cp:revision>368</cp:revision>
  <cp:lastPrinted>2017-09-18T08:43:40Z</cp:lastPrinted>
  <dcterms:modified xsi:type="dcterms:W3CDTF">2019-01-15T10:08:45Z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