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6E1B01-3779-4946-9B2D-8DB88C875F66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2D199C-A3AE-4B15-A4F2-DCA185CD988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4189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D199C-A3AE-4B15-A4F2-DCA185CD988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772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4-12-2018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TF-CS/OTA meeting 14 :: Paris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B676D-519F-403B-855A-7725FAFCF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6560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4-12-2018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TF-CS/OTA meeting 14 :: Paris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B676D-519F-403B-855A-7725FAFCF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4352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4-12-2018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TF-CS/OTA meeting 14 :: Paris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B676D-519F-403B-855A-7725FAFCF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6544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4-12-2018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TF-CS/OTA meeting 14 :: Paris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B676D-519F-403B-855A-7725FAFCF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9594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4-12-2018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TF-CS/OTA meeting 14 :: Paris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B676D-519F-403B-855A-7725FAFCF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7142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4-12-2018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TF-CS/OTA meeting 14 :: Paris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B676D-519F-403B-855A-7725FAFCF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1277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4-12-2018</a:t>
            </a:r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TF-CS/OTA meeting 14 :: Paris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B676D-519F-403B-855A-7725FAFCF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7187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4-12-2018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TF-CS/OTA meeting 14 :: Paris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B676D-519F-403B-855A-7725FAFCF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5107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4-12-2018</a:t>
            </a:r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TF-CS/OTA meeting 14 :: Paris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B676D-519F-403B-855A-7725FAFCF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3207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4-12-2018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TF-CS/OTA meeting 14 :: Paris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B676D-519F-403B-855A-7725FAFCF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0979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4-12-2018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TF-CS/OTA meeting 14 :: Paris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B676D-519F-403B-855A-7725FAFCF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1371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4-12-2018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TF-CS/OTA meeting 14 :: Paris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B676D-519F-403B-855A-7725FAFCF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481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Test </a:t>
            </a:r>
            <a:r>
              <a:rPr lang="nl-NL" dirty="0" err="1" smtClean="0"/>
              <a:t>phase</a:t>
            </a:r>
            <a:r>
              <a:rPr lang="nl-NL" dirty="0" smtClean="0"/>
              <a:t> CS-OTA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Inter laboratory comparison</a:t>
            </a:r>
          </a:p>
          <a:p>
            <a:r>
              <a:rPr lang="en-GB" dirty="0" smtClean="0"/>
              <a:t>and uniform interpretation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0491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Objective of test phase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To test Feasibility</a:t>
            </a:r>
          </a:p>
          <a:p>
            <a:r>
              <a:rPr lang="en-GB" sz="2000" dirty="0" smtClean="0"/>
              <a:t>To test Effectiveness</a:t>
            </a:r>
          </a:p>
          <a:p>
            <a:r>
              <a:rPr lang="en-GB" sz="2000" dirty="0" smtClean="0"/>
              <a:t>To test “Technology independent” </a:t>
            </a:r>
          </a:p>
          <a:p>
            <a:pPr lvl="1"/>
            <a:r>
              <a:rPr lang="en-GB" sz="1800" dirty="0" smtClean="0"/>
              <a:t>process independent </a:t>
            </a:r>
          </a:p>
          <a:p>
            <a:pPr lvl="1"/>
            <a:r>
              <a:rPr lang="en-GB" sz="1800" dirty="0" smtClean="0"/>
              <a:t>Robustness for different solutions</a:t>
            </a:r>
          </a:p>
          <a:p>
            <a:endParaRPr lang="en-GB" sz="2000" dirty="0" smtClean="0"/>
          </a:p>
          <a:p>
            <a:r>
              <a:rPr lang="en-GB" sz="2000" dirty="0" smtClean="0"/>
              <a:t>And to come to uniformity in approval criteria</a:t>
            </a:r>
          </a:p>
          <a:p>
            <a:pPr marL="0" indent="0">
              <a:buNone/>
            </a:pPr>
            <a:r>
              <a:rPr lang="en-GB" sz="2000" dirty="0"/>
              <a:t>	</a:t>
            </a:r>
            <a:r>
              <a:rPr lang="en-GB" sz="2000" dirty="0" smtClean="0"/>
              <a:t>(use the test phase for uniformity in interpretation) 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 smtClean="0"/>
          </a:p>
          <a:p>
            <a:endParaRPr lang="en-GB" sz="2000" dirty="0" smtClean="0"/>
          </a:p>
          <a:p>
            <a:endParaRPr lang="en-GB" sz="2000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1849089"/>
              </p:ext>
            </p:extLst>
          </p:nvPr>
        </p:nvGraphicFramePr>
        <p:xfrm>
          <a:off x="838200" y="5258715"/>
          <a:ext cx="105156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/>
                <a:gridCol w="3505200"/>
                <a:gridCol w="35052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Phase 1 (January 2019)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Phase</a:t>
                      </a:r>
                      <a:r>
                        <a:rPr lang="en-GB" baseline="0" noProof="0" dirty="0" smtClean="0"/>
                        <a:t> 2 (Feb-May 2019)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Phase 3 (May-June 2019)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Preparation </a:t>
                      </a:r>
                      <a:r>
                        <a:rPr lang="en-GB" noProof="0" dirty="0" smtClean="0"/>
                        <a:t>of test (groups, </a:t>
                      </a:r>
                      <a:r>
                        <a:rPr lang="en-GB" noProof="0" dirty="0" err="1" smtClean="0"/>
                        <a:t>etc</a:t>
                      </a:r>
                      <a:r>
                        <a:rPr lang="en-GB" noProof="0" dirty="0" smtClean="0"/>
                        <a:t>)</a:t>
                      </a:r>
                      <a:endParaRPr lang="en-GB" noProof="0" dirty="0" smtClean="0"/>
                    </a:p>
                    <a:p>
                      <a:r>
                        <a:rPr lang="en-GB" noProof="0" dirty="0" smtClean="0"/>
                        <a:t>Version:</a:t>
                      </a:r>
                      <a:r>
                        <a:rPr lang="en-GB" baseline="0" noProof="0" dirty="0" smtClean="0"/>
                        <a:t> 0.0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Pilot</a:t>
                      </a:r>
                      <a:r>
                        <a:rPr lang="en-GB" baseline="0" noProof="0" dirty="0" smtClean="0"/>
                        <a:t> tests</a:t>
                      </a:r>
                    </a:p>
                    <a:p>
                      <a:r>
                        <a:rPr lang="en-GB" baseline="0" noProof="0" dirty="0" smtClean="0"/>
                        <a:t>Version: improvements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Evaluation</a:t>
                      </a:r>
                    </a:p>
                    <a:p>
                      <a:r>
                        <a:rPr lang="en-GB" noProof="0" dirty="0" smtClean="0"/>
                        <a:t>Version 1.0</a:t>
                      </a:r>
                      <a:endParaRPr lang="en-GB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4-12-2018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TF-CS/OTA meeting 14 :: Paris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B676D-519F-403B-855A-7725FAFCF870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2113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Afgeronde rechthoek 22"/>
          <p:cNvSpPr/>
          <p:nvPr/>
        </p:nvSpPr>
        <p:spPr>
          <a:xfrm>
            <a:off x="699796" y="1166316"/>
            <a:ext cx="5019869" cy="2435290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GB" dirty="0" smtClean="0"/>
              <a:t>Option1</a:t>
            </a:r>
            <a:endParaRPr lang="en-GB" dirty="0"/>
          </a:p>
        </p:txBody>
      </p:sp>
      <p:cxnSp>
        <p:nvCxnSpPr>
          <p:cNvPr id="13" name="Rechte verbindingslijn met pijl 12"/>
          <p:cNvCxnSpPr>
            <a:stCxn id="5" idx="2"/>
            <a:endCxn id="7" idx="0"/>
          </p:cNvCxnSpPr>
          <p:nvPr/>
        </p:nvCxnSpPr>
        <p:spPr>
          <a:xfrm flipH="1">
            <a:off x="3103606" y="2089038"/>
            <a:ext cx="895865" cy="424247"/>
          </a:xfrm>
          <a:prstGeom prst="straightConnector1">
            <a:avLst/>
          </a:prstGeom>
          <a:ln w="25400">
            <a:solidFill>
              <a:schemeClr val="accent2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met pijl 13"/>
          <p:cNvCxnSpPr>
            <a:stCxn id="5" idx="2"/>
            <a:endCxn id="8" idx="0"/>
          </p:cNvCxnSpPr>
          <p:nvPr/>
        </p:nvCxnSpPr>
        <p:spPr>
          <a:xfrm flipH="1">
            <a:off x="3999470" y="2089038"/>
            <a:ext cx="1" cy="424247"/>
          </a:xfrm>
          <a:prstGeom prst="straightConnector1">
            <a:avLst/>
          </a:prstGeom>
          <a:ln w="25400">
            <a:solidFill>
              <a:schemeClr val="accent2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met pijl 14"/>
          <p:cNvCxnSpPr>
            <a:stCxn id="5" idx="2"/>
            <a:endCxn id="9" idx="0"/>
          </p:cNvCxnSpPr>
          <p:nvPr/>
        </p:nvCxnSpPr>
        <p:spPr>
          <a:xfrm>
            <a:off x="3999471" y="2089038"/>
            <a:ext cx="895863" cy="424247"/>
          </a:xfrm>
          <a:prstGeom prst="straightConnector1">
            <a:avLst/>
          </a:prstGeom>
          <a:ln w="25400">
            <a:solidFill>
              <a:schemeClr val="accent2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82540"/>
          </a:xfrm>
        </p:spPr>
        <p:txBody>
          <a:bodyPr/>
          <a:lstStyle/>
          <a:p>
            <a:r>
              <a:rPr lang="nl-NL" dirty="0" smtClean="0"/>
              <a:t>Options</a:t>
            </a:r>
            <a:endParaRPr lang="nl-NL" dirty="0"/>
          </a:p>
        </p:txBody>
      </p:sp>
      <p:sp>
        <p:nvSpPr>
          <p:cNvPr id="4" name="Afgeronde rechthoek 3"/>
          <p:cNvSpPr/>
          <p:nvPr/>
        </p:nvSpPr>
        <p:spPr>
          <a:xfrm>
            <a:off x="836160" y="1644194"/>
            <a:ext cx="1699054" cy="17052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 smtClean="0"/>
              <a:t>Threat Analysis</a:t>
            </a:r>
          </a:p>
          <a:p>
            <a:r>
              <a:rPr lang="en-GB" sz="1600" dirty="0" smtClean="0"/>
              <a:t>Risk assessment</a:t>
            </a:r>
          </a:p>
          <a:p>
            <a:endParaRPr lang="en-GB" sz="1600" dirty="0" smtClean="0"/>
          </a:p>
          <a:p>
            <a:r>
              <a:rPr lang="en-GB" sz="1600" dirty="0" smtClean="0"/>
              <a:t>Mitigations</a:t>
            </a:r>
          </a:p>
          <a:p>
            <a:r>
              <a:rPr lang="en-GB" sz="1600" dirty="0" smtClean="0"/>
              <a:t>…</a:t>
            </a:r>
            <a:endParaRPr lang="en-GB" sz="1600" dirty="0"/>
          </a:p>
        </p:txBody>
      </p:sp>
      <p:sp>
        <p:nvSpPr>
          <p:cNvPr id="5" name="Afgeronde rechthoek 4"/>
          <p:cNvSpPr/>
          <p:nvPr/>
        </p:nvSpPr>
        <p:spPr>
          <a:xfrm>
            <a:off x="3155092" y="1644194"/>
            <a:ext cx="1688757" cy="4448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Manuf. 1</a:t>
            </a:r>
            <a:endParaRPr lang="en-GB" dirty="0"/>
          </a:p>
        </p:txBody>
      </p:sp>
      <p:sp>
        <p:nvSpPr>
          <p:cNvPr id="7" name="Afgeronde rechthoek 6"/>
          <p:cNvSpPr/>
          <p:nvPr/>
        </p:nvSpPr>
        <p:spPr>
          <a:xfrm>
            <a:off x="2706130" y="2513285"/>
            <a:ext cx="794951" cy="4448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TS 1</a:t>
            </a:r>
            <a:endParaRPr lang="en-GB" dirty="0"/>
          </a:p>
        </p:txBody>
      </p:sp>
      <p:sp>
        <p:nvSpPr>
          <p:cNvPr id="8" name="Afgeronde rechthoek 7"/>
          <p:cNvSpPr/>
          <p:nvPr/>
        </p:nvSpPr>
        <p:spPr>
          <a:xfrm>
            <a:off x="3601994" y="2513285"/>
            <a:ext cx="794951" cy="4448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TS 2</a:t>
            </a:r>
            <a:endParaRPr lang="en-GB" dirty="0"/>
          </a:p>
        </p:txBody>
      </p:sp>
      <p:sp>
        <p:nvSpPr>
          <p:cNvPr id="9" name="Afgeronde rechthoek 8"/>
          <p:cNvSpPr/>
          <p:nvPr/>
        </p:nvSpPr>
        <p:spPr>
          <a:xfrm>
            <a:off x="4497858" y="2513285"/>
            <a:ext cx="794951" cy="4448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TS 3</a:t>
            </a:r>
            <a:endParaRPr lang="en-GB" dirty="0"/>
          </a:p>
        </p:txBody>
      </p:sp>
      <p:sp>
        <p:nvSpPr>
          <p:cNvPr id="11" name="Afgeronde rechthoek 10"/>
          <p:cNvSpPr/>
          <p:nvPr/>
        </p:nvSpPr>
        <p:spPr>
          <a:xfrm>
            <a:off x="2706130" y="3110529"/>
            <a:ext cx="2586679" cy="2388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Evaluation of result</a:t>
            </a:r>
            <a:endParaRPr lang="en-GB" dirty="0"/>
          </a:p>
        </p:txBody>
      </p:sp>
      <p:cxnSp>
        <p:nvCxnSpPr>
          <p:cNvPr id="25" name="Rechte verbindingslijn met pijl 24"/>
          <p:cNvCxnSpPr>
            <a:stCxn id="7" idx="2"/>
          </p:cNvCxnSpPr>
          <p:nvPr/>
        </p:nvCxnSpPr>
        <p:spPr>
          <a:xfrm>
            <a:off x="3103606" y="2958129"/>
            <a:ext cx="0" cy="15240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Rechte verbindingslijn met pijl 25"/>
          <p:cNvCxnSpPr/>
          <p:nvPr/>
        </p:nvCxnSpPr>
        <p:spPr>
          <a:xfrm>
            <a:off x="3980431" y="2958129"/>
            <a:ext cx="0" cy="15240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Rechte verbindingslijn met pijl 26"/>
          <p:cNvCxnSpPr/>
          <p:nvPr/>
        </p:nvCxnSpPr>
        <p:spPr>
          <a:xfrm>
            <a:off x="4904287" y="2958129"/>
            <a:ext cx="0" cy="15240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8" name="Afgeronde rechthoek 27"/>
          <p:cNvSpPr/>
          <p:nvPr/>
        </p:nvSpPr>
        <p:spPr>
          <a:xfrm>
            <a:off x="699796" y="3744668"/>
            <a:ext cx="5019869" cy="243529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 smtClean="0">
                <a:solidFill>
                  <a:schemeClr val="tx1"/>
                </a:solidFill>
              </a:rPr>
              <a:t>Option 2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29" name="Rechte verbindingslijn met pijl 28"/>
          <p:cNvCxnSpPr>
            <a:stCxn id="33" idx="2"/>
            <a:endCxn id="34" idx="0"/>
          </p:cNvCxnSpPr>
          <p:nvPr/>
        </p:nvCxnSpPr>
        <p:spPr>
          <a:xfrm>
            <a:off x="3103606" y="4667390"/>
            <a:ext cx="0" cy="424247"/>
          </a:xfrm>
          <a:prstGeom prst="straightConnector1">
            <a:avLst/>
          </a:prstGeom>
          <a:ln w="25400">
            <a:solidFill>
              <a:schemeClr val="accent2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Rechte verbindingslijn met pijl 29"/>
          <p:cNvCxnSpPr>
            <a:stCxn id="41" idx="2"/>
            <a:endCxn id="35" idx="0"/>
          </p:cNvCxnSpPr>
          <p:nvPr/>
        </p:nvCxnSpPr>
        <p:spPr>
          <a:xfrm flipH="1">
            <a:off x="3999470" y="4677689"/>
            <a:ext cx="2878" cy="413948"/>
          </a:xfrm>
          <a:prstGeom prst="straightConnector1">
            <a:avLst/>
          </a:prstGeom>
          <a:ln w="25400">
            <a:solidFill>
              <a:schemeClr val="accent2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Rechte verbindingslijn met pijl 30"/>
          <p:cNvCxnSpPr>
            <a:endCxn id="36" idx="0"/>
          </p:cNvCxnSpPr>
          <p:nvPr/>
        </p:nvCxnSpPr>
        <p:spPr>
          <a:xfrm flipH="1">
            <a:off x="4895334" y="4677689"/>
            <a:ext cx="8953" cy="413948"/>
          </a:xfrm>
          <a:prstGeom prst="straightConnector1">
            <a:avLst/>
          </a:prstGeom>
          <a:ln w="25400">
            <a:solidFill>
              <a:schemeClr val="accent2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Afgeronde rechthoek 31"/>
          <p:cNvSpPr/>
          <p:nvPr/>
        </p:nvSpPr>
        <p:spPr>
          <a:xfrm>
            <a:off x="838200" y="4222546"/>
            <a:ext cx="1699054" cy="17052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 smtClean="0"/>
              <a:t>Threat Analysis</a:t>
            </a:r>
          </a:p>
          <a:p>
            <a:r>
              <a:rPr lang="en-GB" sz="1600" dirty="0" smtClean="0"/>
              <a:t>Risk assessment</a:t>
            </a:r>
          </a:p>
          <a:p>
            <a:endParaRPr lang="en-GB" sz="1600" dirty="0" smtClean="0"/>
          </a:p>
          <a:p>
            <a:r>
              <a:rPr lang="en-GB" sz="1600" dirty="0" smtClean="0"/>
              <a:t>Mitigations</a:t>
            </a:r>
          </a:p>
          <a:p>
            <a:r>
              <a:rPr lang="en-GB" sz="1600" dirty="0" smtClean="0"/>
              <a:t>…</a:t>
            </a:r>
            <a:endParaRPr lang="en-GB" sz="1600" dirty="0"/>
          </a:p>
        </p:txBody>
      </p:sp>
      <p:sp>
        <p:nvSpPr>
          <p:cNvPr id="33" name="Afgeronde rechthoek 32"/>
          <p:cNvSpPr/>
          <p:nvPr/>
        </p:nvSpPr>
        <p:spPr>
          <a:xfrm>
            <a:off x="2706130" y="4222546"/>
            <a:ext cx="794951" cy="4448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Man1</a:t>
            </a:r>
            <a:endParaRPr lang="en-GB" dirty="0"/>
          </a:p>
        </p:txBody>
      </p:sp>
      <p:sp>
        <p:nvSpPr>
          <p:cNvPr id="34" name="Afgeronde rechthoek 33"/>
          <p:cNvSpPr/>
          <p:nvPr/>
        </p:nvSpPr>
        <p:spPr>
          <a:xfrm>
            <a:off x="2706130" y="5091637"/>
            <a:ext cx="794951" cy="4448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TS 1</a:t>
            </a:r>
            <a:endParaRPr lang="en-GB" dirty="0"/>
          </a:p>
        </p:txBody>
      </p:sp>
      <p:sp>
        <p:nvSpPr>
          <p:cNvPr id="35" name="Afgeronde rechthoek 34"/>
          <p:cNvSpPr/>
          <p:nvPr/>
        </p:nvSpPr>
        <p:spPr>
          <a:xfrm>
            <a:off x="3601994" y="5091637"/>
            <a:ext cx="794951" cy="4448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TS 2</a:t>
            </a:r>
            <a:endParaRPr lang="en-GB" dirty="0"/>
          </a:p>
        </p:txBody>
      </p:sp>
      <p:sp>
        <p:nvSpPr>
          <p:cNvPr id="36" name="Afgeronde rechthoek 35"/>
          <p:cNvSpPr/>
          <p:nvPr/>
        </p:nvSpPr>
        <p:spPr>
          <a:xfrm>
            <a:off x="4497858" y="5091637"/>
            <a:ext cx="794951" cy="4448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TS 3</a:t>
            </a:r>
            <a:endParaRPr lang="en-GB" dirty="0"/>
          </a:p>
        </p:txBody>
      </p:sp>
      <p:sp>
        <p:nvSpPr>
          <p:cNvPr id="37" name="Afgeronde rechthoek 36"/>
          <p:cNvSpPr/>
          <p:nvPr/>
        </p:nvSpPr>
        <p:spPr>
          <a:xfrm>
            <a:off x="2706130" y="5688881"/>
            <a:ext cx="2586679" cy="2388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Evaluation of result</a:t>
            </a:r>
            <a:endParaRPr lang="en-GB" dirty="0"/>
          </a:p>
        </p:txBody>
      </p:sp>
      <p:cxnSp>
        <p:nvCxnSpPr>
          <p:cNvPr id="38" name="Rechte verbindingslijn met pijl 37"/>
          <p:cNvCxnSpPr>
            <a:stCxn id="34" idx="2"/>
          </p:cNvCxnSpPr>
          <p:nvPr/>
        </p:nvCxnSpPr>
        <p:spPr>
          <a:xfrm>
            <a:off x="3103606" y="5536481"/>
            <a:ext cx="0" cy="15240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9" name="Rechte verbindingslijn met pijl 38"/>
          <p:cNvCxnSpPr/>
          <p:nvPr/>
        </p:nvCxnSpPr>
        <p:spPr>
          <a:xfrm>
            <a:off x="3980431" y="5536481"/>
            <a:ext cx="0" cy="15240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0" name="Rechte verbindingslijn met pijl 39"/>
          <p:cNvCxnSpPr/>
          <p:nvPr/>
        </p:nvCxnSpPr>
        <p:spPr>
          <a:xfrm>
            <a:off x="4904287" y="5536481"/>
            <a:ext cx="0" cy="15240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1" name="Afgeronde rechthoek 40"/>
          <p:cNvSpPr/>
          <p:nvPr/>
        </p:nvSpPr>
        <p:spPr>
          <a:xfrm>
            <a:off x="3607751" y="4232845"/>
            <a:ext cx="789193" cy="4448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Man2</a:t>
            </a:r>
            <a:endParaRPr lang="en-GB" dirty="0"/>
          </a:p>
        </p:txBody>
      </p:sp>
      <p:sp>
        <p:nvSpPr>
          <p:cNvPr id="54" name="Afgeronde rechthoek 53"/>
          <p:cNvSpPr/>
          <p:nvPr/>
        </p:nvSpPr>
        <p:spPr>
          <a:xfrm>
            <a:off x="4503616" y="4222546"/>
            <a:ext cx="789193" cy="4448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Man3</a:t>
            </a:r>
            <a:endParaRPr lang="en-GB" dirty="0"/>
          </a:p>
        </p:txBody>
      </p:sp>
      <p:sp>
        <p:nvSpPr>
          <p:cNvPr id="56" name="Afgeronde rechthoek 55"/>
          <p:cNvSpPr/>
          <p:nvPr/>
        </p:nvSpPr>
        <p:spPr>
          <a:xfrm>
            <a:off x="6115586" y="1147666"/>
            <a:ext cx="5019869" cy="2435290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 smtClean="0">
                <a:solidFill>
                  <a:schemeClr val="tx1"/>
                </a:solidFill>
              </a:rPr>
              <a:t>Option 3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57" name="Rechte verbindingslijn met pijl 56"/>
          <p:cNvCxnSpPr>
            <a:stCxn id="61" idx="2"/>
            <a:endCxn id="62" idx="0"/>
          </p:cNvCxnSpPr>
          <p:nvPr/>
        </p:nvCxnSpPr>
        <p:spPr>
          <a:xfrm>
            <a:off x="8519396" y="2070388"/>
            <a:ext cx="0" cy="424247"/>
          </a:xfrm>
          <a:prstGeom prst="straightConnector1">
            <a:avLst/>
          </a:prstGeom>
          <a:ln w="25400">
            <a:solidFill>
              <a:schemeClr val="accent2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Rechte verbindingslijn met pijl 57"/>
          <p:cNvCxnSpPr>
            <a:stCxn id="69" idx="2"/>
            <a:endCxn id="63" idx="0"/>
          </p:cNvCxnSpPr>
          <p:nvPr/>
        </p:nvCxnSpPr>
        <p:spPr>
          <a:xfrm flipH="1">
            <a:off x="9415260" y="2080687"/>
            <a:ext cx="2878" cy="413948"/>
          </a:xfrm>
          <a:prstGeom prst="straightConnector1">
            <a:avLst/>
          </a:prstGeom>
          <a:ln w="25400">
            <a:solidFill>
              <a:schemeClr val="accent2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Rechte verbindingslijn met pijl 58"/>
          <p:cNvCxnSpPr>
            <a:endCxn id="64" idx="0"/>
          </p:cNvCxnSpPr>
          <p:nvPr/>
        </p:nvCxnSpPr>
        <p:spPr>
          <a:xfrm flipH="1">
            <a:off x="10311124" y="2080687"/>
            <a:ext cx="8953" cy="413948"/>
          </a:xfrm>
          <a:prstGeom prst="straightConnector1">
            <a:avLst/>
          </a:prstGeom>
          <a:ln w="25400">
            <a:solidFill>
              <a:schemeClr val="accent2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Afgeronde rechthoek 59"/>
          <p:cNvSpPr/>
          <p:nvPr/>
        </p:nvSpPr>
        <p:spPr>
          <a:xfrm>
            <a:off x="6253990" y="1625544"/>
            <a:ext cx="1699054" cy="17052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 smtClean="0"/>
              <a:t>Threat Analysis</a:t>
            </a:r>
          </a:p>
          <a:p>
            <a:r>
              <a:rPr lang="en-GB" sz="1600" dirty="0" smtClean="0"/>
              <a:t>Risk assessment</a:t>
            </a:r>
          </a:p>
          <a:p>
            <a:endParaRPr lang="en-GB" sz="1600" dirty="0" smtClean="0"/>
          </a:p>
          <a:p>
            <a:r>
              <a:rPr lang="en-GB" sz="1600" dirty="0" smtClean="0"/>
              <a:t>Mitigations</a:t>
            </a:r>
          </a:p>
          <a:p>
            <a:r>
              <a:rPr lang="en-GB" sz="1600" dirty="0" smtClean="0"/>
              <a:t>…</a:t>
            </a:r>
            <a:endParaRPr lang="en-GB" sz="1600" dirty="0"/>
          </a:p>
        </p:txBody>
      </p:sp>
      <p:sp>
        <p:nvSpPr>
          <p:cNvPr id="61" name="Afgeronde rechthoek 60"/>
          <p:cNvSpPr/>
          <p:nvPr/>
        </p:nvSpPr>
        <p:spPr>
          <a:xfrm>
            <a:off x="8121920" y="1625544"/>
            <a:ext cx="794951" cy="4448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Man1</a:t>
            </a:r>
            <a:endParaRPr lang="en-GB" dirty="0"/>
          </a:p>
        </p:txBody>
      </p:sp>
      <p:sp>
        <p:nvSpPr>
          <p:cNvPr id="62" name="Afgeronde rechthoek 61"/>
          <p:cNvSpPr/>
          <p:nvPr/>
        </p:nvSpPr>
        <p:spPr>
          <a:xfrm>
            <a:off x="8121920" y="2494635"/>
            <a:ext cx="794951" cy="4448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TS 1</a:t>
            </a:r>
            <a:endParaRPr lang="en-GB" dirty="0"/>
          </a:p>
        </p:txBody>
      </p:sp>
      <p:sp>
        <p:nvSpPr>
          <p:cNvPr id="63" name="Afgeronde rechthoek 62"/>
          <p:cNvSpPr/>
          <p:nvPr/>
        </p:nvSpPr>
        <p:spPr>
          <a:xfrm>
            <a:off x="9017784" y="2494635"/>
            <a:ext cx="794951" cy="4448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TS 2</a:t>
            </a:r>
            <a:endParaRPr lang="en-GB" dirty="0"/>
          </a:p>
        </p:txBody>
      </p:sp>
      <p:sp>
        <p:nvSpPr>
          <p:cNvPr id="64" name="Afgeronde rechthoek 63"/>
          <p:cNvSpPr/>
          <p:nvPr/>
        </p:nvSpPr>
        <p:spPr>
          <a:xfrm>
            <a:off x="9913648" y="2494635"/>
            <a:ext cx="794951" cy="4448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TS 3</a:t>
            </a:r>
            <a:endParaRPr lang="en-GB" dirty="0"/>
          </a:p>
        </p:txBody>
      </p:sp>
      <p:sp>
        <p:nvSpPr>
          <p:cNvPr id="65" name="Afgeronde rechthoek 64"/>
          <p:cNvSpPr/>
          <p:nvPr/>
        </p:nvSpPr>
        <p:spPr>
          <a:xfrm>
            <a:off x="8121920" y="3091879"/>
            <a:ext cx="2586679" cy="2388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Evaluation of result</a:t>
            </a:r>
            <a:endParaRPr lang="en-GB" dirty="0"/>
          </a:p>
        </p:txBody>
      </p:sp>
      <p:cxnSp>
        <p:nvCxnSpPr>
          <p:cNvPr id="66" name="Rechte verbindingslijn met pijl 65"/>
          <p:cNvCxnSpPr>
            <a:stCxn id="62" idx="2"/>
          </p:cNvCxnSpPr>
          <p:nvPr/>
        </p:nvCxnSpPr>
        <p:spPr>
          <a:xfrm>
            <a:off x="8519396" y="2939479"/>
            <a:ext cx="0" cy="15240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7" name="Rechte verbindingslijn met pijl 66"/>
          <p:cNvCxnSpPr/>
          <p:nvPr/>
        </p:nvCxnSpPr>
        <p:spPr>
          <a:xfrm>
            <a:off x="9396221" y="2939479"/>
            <a:ext cx="0" cy="15240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8" name="Rechte verbindingslijn met pijl 67"/>
          <p:cNvCxnSpPr/>
          <p:nvPr/>
        </p:nvCxnSpPr>
        <p:spPr>
          <a:xfrm>
            <a:off x="10320077" y="2939479"/>
            <a:ext cx="0" cy="15240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9" name="Afgeronde rechthoek 68"/>
          <p:cNvSpPr/>
          <p:nvPr/>
        </p:nvSpPr>
        <p:spPr>
          <a:xfrm>
            <a:off x="9023541" y="1635843"/>
            <a:ext cx="789193" cy="4448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Man2</a:t>
            </a:r>
            <a:endParaRPr lang="en-GB" dirty="0"/>
          </a:p>
        </p:txBody>
      </p:sp>
      <p:sp>
        <p:nvSpPr>
          <p:cNvPr id="70" name="Afgeronde rechthoek 69"/>
          <p:cNvSpPr/>
          <p:nvPr/>
        </p:nvSpPr>
        <p:spPr>
          <a:xfrm>
            <a:off x="9919406" y="1625544"/>
            <a:ext cx="789193" cy="4448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Man3</a:t>
            </a:r>
            <a:endParaRPr lang="en-GB" dirty="0"/>
          </a:p>
        </p:txBody>
      </p:sp>
      <p:cxnSp>
        <p:nvCxnSpPr>
          <p:cNvPr id="86" name="Rechte verbindingslijn met pijl 85"/>
          <p:cNvCxnSpPr/>
          <p:nvPr/>
        </p:nvCxnSpPr>
        <p:spPr>
          <a:xfrm>
            <a:off x="8507647" y="2067315"/>
            <a:ext cx="895863" cy="424247"/>
          </a:xfrm>
          <a:prstGeom prst="straightConnector1">
            <a:avLst/>
          </a:prstGeom>
          <a:ln w="25400">
            <a:solidFill>
              <a:schemeClr val="accent2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Rechte verbindingslijn met pijl 86"/>
          <p:cNvCxnSpPr/>
          <p:nvPr/>
        </p:nvCxnSpPr>
        <p:spPr>
          <a:xfrm>
            <a:off x="9412383" y="2069834"/>
            <a:ext cx="895863" cy="424247"/>
          </a:xfrm>
          <a:prstGeom prst="straightConnector1">
            <a:avLst/>
          </a:prstGeom>
          <a:ln w="25400">
            <a:solidFill>
              <a:schemeClr val="accent2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Rechte verbindingslijn met pijl 87"/>
          <p:cNvCxnSpPr/>
          <p:nvPr/>
        </p:nvCxnSpPr>
        <p:spPr>
          <a:xfrm>
            <a:off x="8567310" y="2093034"/>
            <a:ext cx="1740936" cy="398528"/>
          </a:xfrm>
          <a:prstGeom prst="straightConnector1">
            <a:avLst/>
          </a:prstGeom>
          <a:ln w="25400">
            <a:solidFill>
              <a:schemeClr val="accent2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Rechte verbindingslijn met pijl 88"/>
          <p:cNvCxnSpPr/>
          <p:nvPr/>
        </p:nvCxnSpPr>
        <p:spPr>
          <a:xfrm flipH="1">
            <a:off x="8528270" y="2079662"/>
            <a:ext cx="895865" cy="424247"/>
          </a:xfrm>
          <a:prstGeom prst="straightConnector1">
            <a:avLst/>
          </a:prstGeom>
          <a:ln w="25400">
            <a:solidFill>
              <a:schemeClr val="accent2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Rechte verbindingslijn met pijl 89"/>
          <p:cNvCxnSpPr/>
          <p:nvPr/>
        </p:nvCxnSpPr>
        <p:spPr>
          <a:xfrm flipH="1">
            <a:off x="9438016" y="2078114"/>
            <a:ext cx="895865" cy="424247"/>
          </a:xfrm>
          <a:prstGeom prst="straightConnector1">
            <a:avLst/>
          </a:prstGeom>
          <a:ln w="25400">
            <a:solidFill>
              <a:schemeClr val="accent2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Rechte verbindingslijn met pijl 93"/>
          <p:cNvCxnSpPr/>
          <p:nvPr/>
        </p:nvCxnSpPr>
        <p:spPr>
          <a:xfrm flipH="1">
            <a:off x="8557035" y="2080040"/>
            <a:ext cx="1789285" cy="406869"/>
          </a:xfrm>
          <a:prstGeom prst="straightConnector1">
            <a:avLst/>
          </a:prstGeom>
          <a:ln w="25400">
            <a:solidFill>
              <a:schemeClr val="accent2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ijdelijke aanduiding voor datum 9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4-12-2018</a:t>
            </a:r>
            <a:endParaRPr lang="nl-NL"/>
          </a:p>
        </p:txBody>
      </p:sp>
      <p:sp>
        <p:nvSpPr>
          <p:cNvPr id="97" name="Tijdelijke aanduiding voor voettekst 9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TF-CS/OTA meeting 14 :: Paris</a:t>
            </a:r>
            <a:endParaRPr lang="nl-NL"/>
          </a:p>
        </p:txBody>
      </p:sp>
      <p:sp>
        <p:nvSpPr>
          <p:cNvPr id="98" name="Tijdelijke aanduiding voor dianummer 9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B676D-519F-403B-855A-7725FAFCF870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1606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Outcome of evaluation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555031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smtClean="0"/>
              <a:t>On uniformity</a:t>
            </a:r>
          </a:p>
          <a:p>
            <a:r>
              <a:rPr lang="en-GB" dirty="0" smtClean="0"/>
              <a:t>Current state </a:t>
            </a:r>
            <a:r>
              <a:rPr lang="en-GB" sz="3200" b="1" dirty="0" smtClean="0"/>
              <a:t>Threat list</a:t>
            </a:r>
          </a:p>
          <a:p>
            <a:r>
              <a:rPr lang="en-GB" dirty="0" smtClean="0"/>
              <a:t>Guidelines/interpretation for paragraphs in the regulation</a:t>
            </a:r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On feasibility and effectiveness</a:t>
            </a:r>
          </a:p>
          <a:p>
            <a:r>
              <a:rPr lang="en-GB" dirty="0" smtClean="0"/>
              <a:t>Effort of Manufacturer and Technical service</a:t>
            </a:r>
          </a:p>
          <a:p>
            <a:r>
              <a:rPr lang="en-GB" dirty="0" smtClean="0"/>
              <a:t>Most effective results</a:t>
            </a:r>
          </a:p>
          <a:p>
            <a:r>
              <a:rPr lang="en-GB" dirty="0" smtClean="0"/>
              <a:t>Indication of coverage</a:t>
            </a:r>
          </a:p>
          <a:p>
            <a:r>
              <a:rPr lang="en-GB" dirty="0" smtClean="0"/>
              <a:t>Guidelines for application</a:t>
            </a:r>
            <a:endParaRPr lang="en-GB" dirty="0" smtClean="0"/>
          </a:p>
          <a:p>
            <a:endParaRPr lang="en-GB" b="1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4-12-2018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TF-CS/OTA meeting 14 :: Paris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B676D-519F-403B-855A-7725FAFCF870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547405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192</Words>
  <Application>Microsoft Office PowerPoint</Application>
  <PresentationFormat>Breedbeeld</PresentationFormat>
  <Paragraphs>81</Paragraphs>
  <Slides>4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Kantoorthema</vt:lpstr>
      <vt:lpstr>Test phase CS-OTA</vt:lpstr>
      <vt:lpstr>Objective of test phase</vt:lpstr>
      <vt:lpstr>Options</vt:lpstr>
      <vt:lpstr>Outcome of evaluation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 phase CS-OTA</dc:title>
  <dc:creator>JS B</dc:creator>
  <cp:lastModifiedBy>JS B</cp:lastModifiedBy>
  <cp:revision>9</cp:revision>
  <dcterms:created xsi:type="dcterms:W3CDTF">2018-11-30T08:51:34Z</dcterms:created>
  <dcterms:modified xsi:type="dcterms:W3CDTF">2018-11-30T10:39:14Z</dcterms:modified>
</cp:coreProperties>
</file>