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4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10/30/2018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10/30/2018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10/30/2018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10/30/2018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10/30/2018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10/30/2018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PMP – PN sub 23nm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Route to transfer from ‘in case of urgent need’ into planned delivery into regulations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249223" y="5769204"/>
            <a:ext cx="4468305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PMP-48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Presentation from Technical Secretary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260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4072" y="1694699"/>
            <a:ext cx="8946541" cy="4195481"/>
          </a:xfrm>
        </p:spPr>
        <p:txBody>
          <a:bodyPr/>
          <a:lstStyle/>
          <a:p>
            <a:r>
              <a:rPr lang="en-GB" dirty="0" smtClean="0"/>
              <a:t>PMP tasked to develop sub-23nm procedure ‘in case of urgent need’. </a:t>
            </a:r>
          </a:p>
          <a:p>
            <a:r>
              <a:rPr lang="en-GB" dirty="0" smtClean="0"/>
              <a:t>PMP continues to develop sub-23nm procedure and to monitor new technologies – to date, still no urgent need.</a:t>
            </a:r>
          </a:p>
          <a:p>
            <a:r>
              <a:rPr lang="en-GB" dirty="0" smtClean="0"/>
              <a:t>PMP should develop a roadmap to move sub-23nm into regulation in a routine way ready for adoption in next major regulatory updates.</a:t>
            </a:r>
          </a:p>
          <a:p>
            <a:r>
              <a:rPr lang="en-GB" dirty="0" smtClean="0"/>
              <a:t>PMP will need to incorporate this in the request in 2019 for prolongation of the mandate and have a clear work plan defined for the next 3 years.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54955" y="4777380"/>
            <a:ext cx="8825658" cy="861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7724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4072" y="1694699"/>
            <a:ext cx="8946541" cy="4195481"/>
          </a:xfrm>
        </p:spPr>
        <p:txBody>
          <a:bodyPr/>
          <a:lstStyle/>
          <a:p>
            <a:r>
              <a:rPr lang="en-GB" dirty="0"/>
              <a:t>Route to transfer from ‘in case of urgent need’ into planned delivery into regulations 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54955" y="4777380"/>
            <a:ext cx="8825658" cy="861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3314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 sub-23nm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4072" y="1694699"/>
            <a:ext cx="8946541" cy="4195481"/>
          </a:xfrm>
        </p:spPr>
        <p:txBody>
          <a:bodyPr>
            <a:normAutofit/>
          </a:bodyPr>
          <a:lstStyle/>
          <a:p>
            <a:r>
              <a:rPr lang="en-GB" dirty="0" smtClean="0"/>
              <a:t>Round Robin started end 2017</a:t>
            </a:r>
          </a:p>
          <a:p>
            <a:r>
              <a:rPr lang="en-GB" dirty="0" smtClean="0"/>
              <a:t>Testing on-going -  labs in Europe / Asia</a:t>
            </a:r>
          </a:p>
          <a:p>
            <a:r>
              <a:rPr lang="en-GB" dirty="0" smtClean="0"/>
              <a:t>Round Robin Report mid 2018 </a:t>
            </a:r>
          </a:p>
          <a:p>
            <a:r>
              <a:rPr lang="en-GB" dirty="0" smtClean="0"/>
              <a:t>PMP current position</a:t>
            </a:r>
          </a:p>
          <a:p>
            <a:pPr lvl="1"/>
            <a:r>
              <a:rPr lang="en-GB" dirty="0" smtClean="0"/>
              <a:t>Technically feasible in principle to move to sub-23nm – i.e. </a:t>
            </a:r>
            <a:r>
              <a:rPr lang="en-GB" dirty="0" smtClean="0"/>
              <a:t>D</a:t>
            </a:r>
            <a:r>
              <a:rPr lang="en-GB" baseline="-25000" dirty="0" smtClean="0"/>
              <a:t>50</a:t>
            </a:r>
            <a:r>
              <a:rPr lang="en-GB" dirty="0" smtClean="0"/>
              <a:t> 10nm if calibration protocols can be </a:t>
            </a:r>
            <a:r>
              <a:rPr lang="en-GB" dirty="0" err="1" smtClean="0"/>
              <a:t>be</a:t>
            </a:r>
            <a:r>
              <a:rPr lang="en-GB" dirty="0" smtClean="0"/>
              <a:t> developed. </a:t>
            </a:r>
            <a:r>
              <a:rPr lang="en-GB" dirty="0" smtClean="0"/>
              <a:t>Further move to </a:t>
            </a:r>
            <a:r>
              <a:rPr lang="en-GB" dirty="0"/>
              <a:t>D</a:t>
            </a:r>
            <a:r>
              <a:rPr lang="en-GB" baseline="-25000" dirty="0"/>
              <a:t>50 </a:t>
            </a:r>
            <a:r>
              <a:rPr lang="en-GB" dirty="0" smtClean="0"/>
              <a:t>lower than 10 </a:t>
            </a:r>
            <a:r>
              <a:rPr lang="en-GB" dirty="0" smtClean="0"/>
              <a:t>not recommended due to significantly high uncertainties.</a:t>
            </a:r>
          </a:p>
          <a:p>
            <a:r>
              <a:rPr lang="en-GB" dirty="0" smtClean="0"/>
              <a:t>Remains necessary to test </a:t>
            </a:r>
            <a:r>
              <a:rPr lang="en-GB" dirty="0" smtClean="0"/>
              <a:t>Euro 6d technologies as well as new </a:t>
            </a:r>
            <a:r>
              <a:rPr lang="en-GB" dirty="0" smtClean="0"/>
              <a:t>/ emerging technologies (eg GDI with GPF, CNG HD / LD and extension to Gasoline MPI &amp; PFI)</a:t>
            </a: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54955" y="4777380"/>
            <a:ext cx="8825658" cy="861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774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 sub-23nm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975" y="1355334"/>
            <a:ext cx="8946541" cy="419548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Review RR outcome </a:t>
            </a:r>
          </a:p>
          <a:p>
            <a:r>
              <a:rPr lang="en-GB" dirty="0" smtClean="0"/>
              <a:t>Clear review of uncertainties inside a lab (repeatability) and between labs (reproducibility) and delta between 23 and sub-23 nm methods by technology – light duty and heavy duty, propose procedure / sampling refinements</a:t>
            </a:r>
          </a:p>
          <a:p>
            <a:r>
              <a:rPr lang="en-GB" dirty="0" smtClean="0"/>
              <a:t>Test new / emerging technologies (eg </a:t>
            </a:r>
            <a:r>
              <a:rPr lang="en-GB" dirty="0" smtClean="0"/>
              <a:t>Euro 6d GDI </a:t>
            </a:r>
            <a:r>
              <a:rPr lang="en-GB" dirty="0" smtClean="0"/>
              <a:t>with GPF, HD CNG engine, LD CNG, PFI, regeneration measurement)</a:t>
            </a:r>
          </a:p>
          <a:p>
            <a:r>
              <a:rPr lang="en-GB" dirty="0" smtClean="0"/>
              <a:t>Clear description of equipment changes needed from today 23nm measurement to sub-23nm capability</a:t>
            </a:r>
          </a:p>
          <a:p>
            <a:r>
              <a:rPr lang="en-GB" dirty="0" smtClean="0"/>
              <a:t>Updated calibration procedure needed for lower cut off size</a:t>
            </a:r>
          </a:p>
          <a:p>
            <a:r>
              <a:rPr lang="en-GB" dirty="0" smtClean="0"/>
              <a:t>Consider clarification of calibration </a:t>
            </a:r>
            <a:r>
              <a:rPr lang="en-GB" dirty="0" smtClean="0"/>
              <a:t>procedures </a:t>
            </a:r>
            <a:r>
              <a:rPr lang="en-GB" dirty="0" smtClean="0"/>
              <a:t>to set up a more </a:t>
            </a:r>
            <a:r>
              <a:rPr lang="en-GB" dirty="0" err="1" smtClean="0"/>
              <a:t>consistant</a:t>
            </a:r>
            <a:r>
              <a:rPr lang="en-GB" dirty="0" smtClean="0"/>
              <a:t> approach by instrument manufacturers</a:t>
            </a: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54955" y="4777380"/>
            <a:ext cx="8825658" cy="861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582949" y="5208090"/>
            <a:ext cx="3191256" cy="138499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70C0"/>
                </a:solidFill>
              </a:rPr>
              <a:t>When is the right time to change calibration material from emery oil to soot / silver ? </a:t>
            </a:r>
            <a:r>
              <a:rPr lang="en-GB" sz="1400" b="1" dirty="0" smtClean="0">
                <a:solidFill>
                  <a:schemeClr val="bg1"/>
                </a:solidFill>
              </a:rPr>
              <a:t>PMP leadership team recommends at next regulation change not as running change to existing setup</a:t>
            </a:r>
            <a:endParaRPr lang="en-GB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89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 continued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4072" y="1694699"/>
            <a:ext cx="8946541" cy="4195481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Review RDE measurement equipment for alignment with sub-23nm procedure (uncertainties), </a:t>
            </a:r>
          </a:p>
          <a:p>
            <a:r>
              <a:rPr lang="en-GB" dirty="0" smtClean="0"/>
              <a:t>Particle pre-treatment – VPR or CS decision needed. </a:t>
            </a:r>
          </a:p>
          <a:p>
            <a:r>
              <a:rPr lang="en-GB" dirty="0" smtClean="0"/>
              <a:t>Propose adaptations of equipment where needed and better definitions of procedures</a:t>
            </a:r>
            <a:endParaRPr lang="en-GB" dirty="0"/>
          </a:p>
          <a:p>
            <a:r>
              <a:rPr lang="en-GB" dirty="0" smtClean="0"/>
              <a:t>Impact of heavy fuels on PN results – determine if sensitivity to sub-23nm different to 23nm procedure</a:t>
            </a:r>
          </a:p>
          <a:p>
            <a:r>
              <a:rPr lang="en-GB" dirty="0" smtClean="0"/>
              <a:t>Verification study to confirm adaptations on sampling / measurement procedure / calibration. Determination of uncertainties / losses </a:t>
            </a:r>
            <a:r>
              <a:rPr lang="en-GB" dirty="0"/>
              <a:t>– </a:t>
            </a:r>
            <a:r>
              <a:rPr lang="en-GB" dirty="0" smtClean="0"/>
              <a:t>possible correction methods, reproducibility </a:t>
            </a:r>
            <a:r>
              <a:rPr lang="en-GB" dirty="0"/>
              <a:t>/ repeatability WLTP in lab (23 deg C, 14 deg C, winter temperature test, regeneration</a:t>
            </a:r>
            <a:r>
              <a:rPr lang="en-GB" dirty="0" smtClean="0"/>
              <a:t>)</a:t>
            </a:r>
          </a:p>
          <a:p>
            <a:r>
              <a:rPr lang="en-GB" dirty="0" smtClean="0"/>
              <a:t>PMP establish correlation for sub-23nm limit values giving equivalent stringency to current 23nm limits in EU.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54955" y="4777380"/>
            <a:ext cx="8825658" cy="861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0133814" y="1395167"/>
            <a:ext cx="1838227" cy="646331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Futher</a:t>
            </a:r>
            <a:r>
              <a:rPr lang="en-GB" dirty="0" smtClean="0">
                <a:solidFill>
                  <a:schemeClr val="bg1"/>
                </a:solidFill>
              </a:rPr>
              <a:t> test </a:t>
            </a:r>
            <a:r>
              <a:rPr lang="en-GB" dirty="0" err="1" smtClean="0">
                <a:solidFill>
                  <a:schemeClr val="bg1"/>
                </a:solidFill>
              </a:rPr>
              <a:t>prog</a:t>
            </a:r>
            <a:r>
              <a:rPr lang="en-GB" dirty="0" smtClean="0">
                <a:solidFill>
                  <a:schemeClr val="bg1"/>
                </a:solidFill>
              </a:rPr>
              <a:t> required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026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855349" cy="1400530"/>
          </a:xfrm>
        </p:spPr>
        <p:txBody>
          <a:bodyPr/>
          <a:lstStyle/>
          <a:p>
            <a:r>
              <a:rPr lang="en-GB" dirty="0" smtClean="0"/>
              <a:t>Open Questions &amp; External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4072" y="1694699"/>
            <a:ext cx="8946541" cy="4195481"/>
          </a:xfrm>
        </p:spPr>
        <p:txBody>
          <a:bodyPr>
            <a:normAutofit/>
          </a:bodyPr>
          <a:lstStyle/>
          <a:p>
            <a:r>
              <a:rPr lang="en-GB" dirty="0" smtClean="0"/>
              <a:t>Linkage with RDE PN procedure / calibration ?</a:t>
            </a:r>
          </a:p>
          <a:p>
            <a:r>
              <a:rPr lang="en-GB" dirty="0" smtClean="0"/>
              <a:t>Need to avoid different calibration </a:t>
            </a:r>
            <a:r>
              <a:rPr lang="en-GB" dirty="0"/>
              <a:t>protocols for WLTP and RDE PN measurement systems ?</a:t>
            </a:r>
          </a:p>
          <a:p>
            <a:r>
              <a:rPr lang="en-GB" dirty="0" smtClean="0"/>
              <a:t>PMP </a:t>
            </a:r>
            <a:r>
              <a:rPr lang="en-GB" dirty="0" smtClean="0"/>
              <a:t>should consider if/how to contribute to technical knowledge on PN PEMS sub-23nm including calibration recommendations and CF + error margin </a:t>
            </a:r>
            <a:r>
              <a:rPr lang="en-GB" dirty="0" smtClean="0"/>
              <a:t>recommendations</a:t>
            </a:r>
          </a:p>
          <a:p>
            <a:r>
              <a:rPr lang="en-GB" dirty="0" smtClean="0"/>
              <a:t>Outcome </a:t>
            </a:r>
            <a:r>
              <a:rPr lang="en-GB" dirty="0" smtClean="0"/>
              <a:t>of Horizon 2020 projects – systems ?</a:t>
            </a:r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54955" y="4777380"/>
            <a:ext cx="8825658" cy="861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0133814" y="1395167"/>
            <a:ext cx="1838227" cy="646331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Futher</a:t>
            </a:r>
            <a:r>
              <a:rPr lang="en-GB" dirty="0" smtClean="0">
                <a:solidFill>
                  <a:schemeClr val="bg1"/>
                </a:solidFill>
              </a:rPr>
              <a:t> test </a:t>
            </a:r>
            <a:r>
              <a:rPr lang="en-GB" dirty="0" err="1" smtClean="0">
                <a:solidFill>
                  <a:schemeClr val="bg1"/>
                </a:solidFill>
              </a:rPr>
              <a:t>prog</a:t>
            </a:r>
            <a:r>
              <a:rPr lang="en-GB" dirty="0" smtClean="0">
                <a:solidFill>
                  <a:schemeClr val="bg1"/>
                </a:solidFill>
              </a:rPr>
              <a:t> required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78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Potential timeline /Milestones</a:t>
            </a: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54955" y="4777380"/>
            <a:ext cx="8825658" cy="861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28246" y="1301262"/>
            <a:ext cx="11711354" cy="531055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328255" y="1594333"/>
          <a:ext cx="11476882" cy="4862817"/>
        </p:xfrm>
        <a:graphic>
          <a:graphicData uri="http://schemas.openxmlformats.org/drawingml/2006/table">
            <a:tbl>
              <a:tblPr/>
              <a:tblGrid>
                <a:gridCol w="775465">
                  <a:extLst>
                    <a:ext uri="{9D8B030D-6E8A-4147-A177-3AD203B41FA5}">
                      <a16:colId xmlns:a16="http://schemas.microsoft.com/office/drawing/2014/main" val="470455017"/>
                    </a:ext>
                  </a:extLst>
                </a:gridCol>
                <a:gridCol w="775465">
                  <a:extLst>
                    <a:ext uri="{9D8B030D-6E8A-4147-A177-3AD203B41FA5}">
                      <a16:colId xmlns:a16="http://schemas.microsoft.com/office/drawing/2014/main" val="3423893704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4046027484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3487855228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4198674371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2607530012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831841761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4293237863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2043464939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3734904494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262181026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4218631846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146066249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3931232962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3649841615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3773045556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1949032399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3310500999"/>
                    </a:ext>
                  </a:extLst>
                </a:gridCol>
              </a:tblGrid>
              <a:tr h="295377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2020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2022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1965304"/>
                  </a:ext>
                </a:extLst>
              </a:tr>
              <a:tr h="29537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2663450"/>
                  </a:ext>
                </a:extLst>
              </a:tr>
              <a:tr h="295377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4921982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7460674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8900777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2540011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5515088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1390855"/>
                  </a:ext>
                </a:extLst>
              </a:tr>
              <a:tr h="303718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6104588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8162589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3684288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7300441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966411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5912849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795986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612824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5622206"/>
                  </a:ext>
                </a:extLst>
              </a:tr>
            </a:tbl>
          </a:graphicData>
        </a:graphic>
      </p:graphicFrame>
      <p:sp>
        <p:nvSpPr>
          <p:cNvPr id="12" name="Diamond 11"/>
          <p:cNvSpPr/>
          <p:nvPr/>
        </p:nvSpPr>
        <p:spPr>
          <a:xfrm>
            <a:off x="3391192" y="2265586"/>
            <a:ext cx="281354" cy="39858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28246" y="2146319"/>
            <a:ext cx="14419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Calibration material and CPC efficiency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1164" y="2885494"/>
            <a:ext cx="14419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VPR or CS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5" name="Diamond 14"/>
          <p:cNvSpPr/>
          <p:nvPr/>
        </p:nvSpPr>
        <p:spPr>
          <a:xfrm>
            <a:off x="4482370" y="3256719"/>
            <a:ext cx="243436" cy="39858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2215695" y="3228734"/>
            <a:ext cx="260753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Study with calibration material, challenging all ICE concepts – HD / LD including regeneration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8246" y="3338884"/>
            <a:ext cx="18144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Sampling</a:t>
            </a:r>
          </a:p>
          <a:p>
            <a:r>
              <a:rPr lang="en-GB" sz="1000" dirty="0" smtClean="0">
                <a:solidFill>
                  <a:schemeClr val="bg1"/>
                </a:solidFill>
              </a:rPr>
              <a:t>Adaptations and particle loss determinations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9969" y="3905895"/>
            <a:ext cx="14419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Calibrations guidelines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8246" y="4484773"/>
            <a:ext cx="14419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Verification study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03294" y="2226577"/>
            <a:ext cx="1420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Draft decision Soot, silver  </a:t>
            </a:r>
            <a:r>
              <a:rPr lang="en-GB" sz="1200" dirty="0" smtClean="0">
                <a:solidFill>
                  <a:schemeClr val="bg1"/>
                </a:solidFill>
              </a:rPr>
              <a:t>or emery oil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2" name="Right Brace 21"/>
          <p:cNvSpPr/>
          <p:nvPr/>
        </p:nvSpPr>
        <p:spPr>
          <a:xfrm>
            <a:off x="2074985" y="2821902"/>
            <a:ext cx="316523" cy="104020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2407751" y="3441918"/>
            <a:ext cx="2064273" cy="29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28" idx="1"/>
          </p:cNvCxnSpPr>
          <p:nvPr/>
        </p:nvCxnSpPr>
        <p:spPr>
          <a:xfrm flipV="1">
            <a:off x="3697112" y="4175896"/>
            <a:ext cx="1529642" cy="24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Diamond 26"/>
          <p:cNvSpPr/>
          <p:nvPr/>
        </p:nvSpPr>
        <p:spPr>
          <a:xfrm>
            <a:off x="6928250" y="4490564"/>
            <a:ext cx="243436" cy="39858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Diamond 27"/>
          <p:cNvSpPr/>
          <p:nvPr/>
        </p:nvSpPr>
        <p:spPr>
          <a:xfrm>
            <a:off x="5226754" y="3976604"/>
            <a:ext cx="243436" cy="39858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/>
          <p:cNvCxnSpPr>
            <a:endCxn id="27" idx="1"/>
          </p:cNvCxnSpPr>
          <p:nvPr/>
        </p:nvCxnSpPr>
        <p:spPr>
          <a:xfrm>
            <a:off x="5348472" y="4689856"/>
            <a:ext cx="15797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088628" y="4368888"/>
            <a:ext cx="2752956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chemeClr val="bg1"/>
                </a:solidFill>
              </a:rPr>
              <a:t>Proposed</a:t>
            </a:r>
            <a:r>
              <a:rPr lang="en-GB" sz="1050" dirty="0" smtClean="0">
                <a:solidFill>
                  <a:schemeClr val="bg1"/>
                </a:solidFill>
              </a:rPr>
              <a:t> system/procedure </a:t>
            </a:r>
            <a:r>
              <a:rPr lang="en-GB" sz="1050" dirty="0" smtClean="0">
                <a:solidFill>
                  <a:schemeClr val="bg1"/>
                </a:solidFill>
              </a:rPr>
              <a:t>to determine</a:t>
            </a:r>
          </a:p>
          <a:p>
            <a:pPr marL="342900" indent="-342900">
              <a:buAutoNum type="arabicParenR"/>
            </a:pPr>
            <a:r>
              <a:rPr lang="en-GB" sz="1050" dirty="0" smtClean="0">
                <a:solidFill>
                  <a:schemeClr val="bg1"/>
                </a:solidFill>
              </a:rPr>
              <a:t>Uncertainty</a:t>
            </a:r>
          </a:p>
          <a:p>
            <a:pPr marL="342900" indent="-342900">
              <a:buAutoNum type="arabicParenR"/>
            </a:pPr>
            <a:r>
              <a:rPr lang="en-GB" sz="1050" dirty="0" smtClean="0">
                <a:solidFill>
                  <a:schemeClr val="bg1"/>
                </a:solidFill>
              </a:rPr>
              <a:t>Measurement data from all concepts to support revised sub-23nm limit values – including regeneration  and durability </a:t>
            </a:r>
          </a:p>
        </p:txBody>
      </p:sp>
      <p:sp>
        <p:nvSpPr>
          <p:cNvPr id="33" name="Diamond 32"/>
          <p:cNvSpPr/>
          <p:nvPr/>
        </p:nvSpPr>
        <p:spPr>
          <a:xfrm>
            <a:off x="7679422" y="3976604"/>
            <a:ext cx="243436" cy="39858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5501774" y="4204482"/>
            <a:ext cx="2153998" cy="3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965843" y="3889873"/>
            <a:ext cx="1260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draft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80882" y="3913156"/>
            <a:ext cx="1260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final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77567" y="5082542"/>
            <a:ext cx="14419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Fuels / PN study 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9" name="Diamond 38"/>
          <p:cNvSpPr/>
          <p:nvPr/>
        </p:nvSpPr>
        <p:spPr>
          <a:xfrm>
            <a:off x="3927924" y="5144860"/>
            <a:ext cx="243436" cy="39858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1901570" y="5359099"/>
            <a:ext cx="2064273" cy="29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12003" y="5574647"/>
            <a:ext cx="155681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Limit value recommendation, including DF and Ki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42" name="Diamond 41"/>
          <p:cNvSpPr/>
          <p:nvPr/>
        </p:nvSpPr>
        <p:spPr>
          <a:xfrm>
            <a:off x="8956024" y="5614137"/>
            <a:ext cx="243436" cy="39858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6890721" y="5820247"/>
            <a:ext cx="2064273" cy="29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868817" y="5414708"/>
            <a:ext cx="24763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Study on heavy fuel impact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663579" y="4706824"/>
            <a:ext cx="166414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Analyse data, determine correlated limit values for sub-23nm at equivalent stringency to existing PMP method for HD and LD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410047" y="2784357"/>
            <a:ext cx="185164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Final decision on </a:t>
            </a:r>
            <a:r>
              <a:rPr lang="en-GB" sz="1100" dirty="0" smtClean="0">
                <a:solidFill>
                  <a:schemeClr val="bg1"/>
                </a:solidFill>
              </a:rPr>
              <a:t>procedure / sampling </a:t>
            </a:r>
            <a:r>
              <a:rPr lang="en-GB" sz="1100" dirty="0" smtClean="0">
                <a:solidFill>
                  <a:schemeClr val="bg1"/>
                </a:solidFill>
              </a:rPr>
              <a:t>set up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43135" y="2249802"/>
            <a:ext cx="114228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0070C0"/>
                </a:solidFill>
              </a:rPr>
              <a:t>Needs to work for RDE too</a:t>
            </a:r>
            <a:endParaRPr lang="en-GB" sz="1050" dirty="0">
              <a:solidFill>
                <a:srgbClr val="0070C0"/>
              </a:solidFill>
            </a:endParaRPr>
          </a:p>
        </p:txBody>
      </p:sp>
      <p:sp>
        <p:nvSpPr>
          <p:cNvPr id="45" name="Diamond 44"/>
          <p:cNvSpPr/>
          <p:nvPr/>
        </p:nvSpPr>
        <p:spPr>
          <a:xfrm>
            <a:off x="5264673" y="2258259"/>
            <a:ext cx="281354" cy="39858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/>
          <p:cNvSpPr txBox="1"/>
          <p:nvPr/>
        </p:nvSpPr>
        <p:spPr>
          <a:xfrm>
            <a:off x="5546027" y="2235882"/>
            <a:ext cx="1755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Final decision Soot, silver  </a:t>
            </a:r>
            <a:r>
              <a:rPr lang="en-GB" sz="1200" dirty="0" smtClean="0">
                <a:solidFill>
                  <a:schemeClr val="bg1"/>
                </a:solidFill>
              </a:rPr>
              <a:t>or emery oil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49" name="Straight Arrow Connector 48"/>
          <p:cNvCxnSpPr>
            <a:endCxn id="45" idx="1"/>
          </p:cNvCxnSpPr>
          <p:nvPr/>
        </p:nvCxnSpPr>
        <p:spPr>
          <a:xfrm>
            <a:off x="3623883" y="2456597"/>
            <a:ext cx="1640790" cy="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856574" y="2243161"/>
            <a:ext cx="130759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chemeClr val="bg1"/>
                </a:solidFill>
              </a:rPr>
              <a:t>Metrology institutes input required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52" name="Diamond 51"/>
          <p:cNvSpPr/>
          <p:nvPr/>
        </p:nvSpPr>
        <p:spPr>
          <a:xfrm>
            <a:off x="7165404" y="2871763"/>
            <a:ext cx="243436" cy="39858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Diamond 52"/>
          <p:cNvSpPr/>
          <p:nvPr/>
        </p:nvSpPr>
        <p:spPr>
          <a:xfrm>
            <a:off x="5116625" y="2855181"/>
            <a:ext cx="281354" cy="39858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5340614" y="2772646"/>
            <a:ext cx="166626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Preliminary decision </a:t>
            </a:r>
            <a:r>
              <a:rPr lang="en-GB" sz="1100" dirty="0" smtClean="0">
                <a:solidFill>
                  <a:schemeClr val="bg1"/>
                </a:solidFill>
              </a:rPr>
              <a:t>on </a:t>
            </a:r>
            <a:r>
              <a:rPr lang="en-GB" sz="1100" dirty="0" smtClean="0">
                <a:solidFill>
                  <a:schemeClr val="bg1"/>
                </a:solidFill>
              </a:rPr>
              <a:t>procedure / sampling </a:t>
            </a:r>
            <a:r>
              <a:rPr lang="en-GB" sz="1100" dirty="0" smtClean="0">
                <a:solidFill>
                  <a:schemeClr val="bg1"/>
                </a:solidFill>
              </a:rPr>
              <a:t>set up</a:t>
            </a:r>
            <a:endParaRPr lang="en-GB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852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Potential timeline /Milestones</a:t>
            </a: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54955" y="4777380"/>
            <a:ext cx="8825658" cy="861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28246" y="1301262"/>
            <a:ext cx="11711354" cy="531055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533139"/>
              </p:ext>
            </p:extLst>
          </p:nvPr>
        </p:nvGraphicFramePr>
        <p:xfrm>
          <a:off x="328255" y="1594333"/>
          <a:ext cx="11476882" cy="4862817"/>
        </p:xfrm>
        <a:graphic>
          <a:graphicData uri="http://schemas.openxmlformats.org/drawingml/2006/table">
            <a:tbl>
              <a:tblPr/>
              <a:tblGrid>
                <a:gridCol w="775465">
                  <a:extLst>
                    <a:ext uri="{9D8B030D-6E8A-4147-A177-3AD203B41FA5}">
                      <a16:colId xmlns:a16="http://schemas.microsoft.com/office/drawing/2014/main" val="470455017"/>
                    </a:ext>
                  </a:extLst>
                </a:gridCol>
                <a:gridCol w="775465">
                  <a:extLst>
                    <a:ext uri="{9D8B030D-6E8A-4147-A177-3AD203B41FA5}">
                      <a16:colId xmlns:a16="http://schemas.microsoft.com/office/drawing/2014/main" val="3423893704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4046027484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3487855228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4198674371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2607530012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831841761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4293237863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2043464939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3734904494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262181026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4218631846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146066249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3931232962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3649841615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3773045556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1949032399"/>
                    </a:ext>
                  </a:extLst>
                </a:gridCol>
                <a:gridCol w="620372">
                  <a:extLst>
                    <a:ext uri="{9D8B030D-6E8A-4147-A177-3AD203B41FA5}">
                      <a16:colId xmlns:a16="http://schemas.microsoft.com/office/drawing/2014/main" val="3310500999"/>
                    </a:ext>
                  </a:extLst>
                </a:gridCol>
              </a:tblGrid>
              <a:tr h="295377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2024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1965304"/>
                  </a:ext>
                </a:extLst>
              </a:tr>
              <a:tr h="29537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2663450"/>
                  </a:ext>
                </a:extLst>
              </a:tr>
              <a:tr h="295377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4921982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7460674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8900777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2540011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5515088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1390855"/>
                  </a:ext>
                </a:extLst>
              </a:tr>
              <a:tr h="303718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6104588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8162589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3684288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7300441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966411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5912849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795986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612824"/>
                  </a:ext>
                </a:extLst>
              </a:tr>
              <a:tr h="28253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13" marR="6213" marT="6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213" marR="6213" marT="6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5622206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28246" y="2146319"/>
            <a:ext cx="14419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Regulation drafting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9969" y="2754796"/>
            <a:ext cx="1831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Lab implementation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8246" y="3338884"/>
            <a:ext cx="1814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Allowance of sub-23nm procedure as alternative with correlated limit values</a:t>
            </a:r>
            <a:endParaRPr lang="en-GB" sz="1000" dirty="0">
              <a:solidFill>
                <a:schemeClr val="bg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5569273" y="2980968"/>
            <a:ext cx="6167098" cy="17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858752" y="3576639"/>
            <a:ext cx="5056728" cy="168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iamond 27"/>
          <p:cNvSpPr/>
          <p:nvPr/>
        </p:nvSpPr>
        <p:spPr>
          <a:xfrm>
            <a:off x="5483656" y="2806158"/>
            <a:ext cx="243436" cy="39858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2498146" y="2201513"/>
            <a:ext cx="1260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Draft UN reg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178911" y="2201513"/>
            <a:ext cx="1260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publication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5" name="Diamond 44"/>
          <p:cNvSpPr/>
          <p:nvPr/>
        </p:nvSpPr>
        <p:spPr>
          <a:xfrm>
            <a:off x="4266351" y="2266716"/>
            <a:ext cx="281354" cy="39858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1901570" y="2457551"/>
            <a:ext cx="2364781" cy="34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Diamond 50"/>
          <p:cNvSpPr/>
          <p:nvPr/>
        </p:nvSpPr>
        <p:spPr>
          <a:xfrm>
            <a:off x="6578773" y="2261740"/>
            <a:ext cx="281354" cy="39858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4336145" y="2457551"/>
            <a:ext cx="22426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877934" y="2674212"/>
            <a:ext cx="43493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Availability of equipment, training, calibration resources etc</a:t>
            </a:r>
            <a:endParaRPr lang="en-GB" sz="1100" dirty="0" smtClean="0">
              <a:solidFill>
                <a:schemeClr val="bg1"/>
              </a:solidFill>
            </a:endParaRPr>
          </a:p>
        </p:txBody>
      </p:sp>
      <p:sp>
        <p:nvSpPr>
          <p:cNvPr id="55" name="Diamond 54"/>
          <p:cNvSpPr/>
          <p:nvPr/>
        </p:nvSpPr>
        <p:spPr>
          <a:xfrm>
            <a:off x="6719450" y="3385763"/>
            <a:ext cx="243436" cy="39858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4044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2559</TotalTime>
  <Words>747</Words>
  <Application>Microsoft Office PowerPoint</Application>
  <PresentationFormat>Widescreen</PresentationFormat>
  <Paragraphs>640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Ion</vt:lpstr>
      <vt:lpstr>PMP – PN sub 23nm</vt:lpstr>
      <vt:lpstr>Background</vt:lpstr>
      <vt:lpstr>Objectives</vt:lpstr>
      <vt:lpstr>Current Status sub-23nm</vt:lpstr>
      <vt:lpstr>Next Steps sub-23nm</vt:lpstr>
      <vt:lpstr>Next steps continued</vt:lpstr>
      <vt:lpstr>Open Questions &amp; External Activities</vt:lpstr>
      <vt:lpstr>Potential timeline /Milestones</vt:lpstr>
      <vt:lpstr>Potential timeline /Milestones</vt:lpstr>
    </vt:vector>
  </TitlesOfParts>
  <Company>Ford Motor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PMP – PN sub 23nm</dc:title>
  <dc:creator>Hosier, Caro (C.S.)</dc:creator>
  <cp:lastModifiedBy>Hosier, Caro (C.S.)</cp:lastModifiedBy>
  <cp:revision>29</cp:revision>
  <dcterms:created xsi:type="dcterms:W3CDTF">2018-02-13T09:03:30Z</dcterms:created>
  <dcterms:modified xsi:type="dcterms:W3CDTF">2018-10-30T11:10:36Z</dcterms:modified>
</cp:coreProperties>
</file>